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71" r:id="rId4"/>
    <p:sldId id="272" r:id="rId5"/>
    <p:sldId id="274" r:id="rId6"/>
    <p:sldId id="269" r:id="rId7"/>
    <p:sldId id="275" r:id="rId8"/>
    <p:sldId id="278" r:id="rId9"/>
    <p:sldId id="280" r:id="rId10"/>
    <p:sldId id="281" r:id="rId11"/>
    <p:sldId id="282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9146" autoAdjust="0"/>
  </p:normalViewPr>
  <p:slideViewPr>
    <p:cSldViewPr>
      <p:cViewPr varScale="1">
        <p:scale>
          <a:sx n="92" d="100"/>
          <a:sy n="92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C8AB0-BEC4-43BA-AD49-AA2E1F1B2BC1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9396E-9AA1-4BF5-A1F3-64104BD90C6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BD15-7F62-4F6F-A51F-73F0E9E2AED2}" type="datetimeFigureOut">
              <a:rPr lang="en-GB" smtClean="0"/>
              <a:pPr/>
              <a:t>28/09/2014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55559-BB4C-4D3D-9037-C9DA4573E3E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160239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 smtClean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 smtClean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 smtClean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 smtClean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Association Internationale de Droit des Assurances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International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Insurance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Law Association 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Associazione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Internazionale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di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Diritto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delle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Assicurazioni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Internationale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Vereinigung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Versicherungsrecht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Asociacion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Internacional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de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Derecho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de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Seguros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3024336"/>
          </a:xfrm>
        </p:spPr>
        <p:txBody>
          <a:bodyPr>
            <a:normAutofit fontScale="62500" lnSpcReduction="20000"/>
          </a:bodyPr>
          <a:lstStyle/>
          <a:p>
            <a:endParaRPr lang="en-GB" sz="2100" b="1" dirty="0" smtClean="0">
              <a:solidFill>
                <a:schemeClr val="tx1"/>
              </a:solidFill>
            </a:endParaRPr>
          </a:p>
          <a:p>
            <a:r>
              <a:rPr lang="en-GB" sz="2100" b="1" dirty="0" smtClean="0">
                <a:solidFill>
                  <a:schemeClr val="tx1"/>
                </a:solidFill>
              </a:rPr>
              <a:t>8th AIDA CLIMATE CHANGE WORKING PARTY MEETING</a:t>
            </a:r>
          </a:p>
          <a:p>
            <a:r>
              <a:rPr lang="en-GB" sz="2100" b="1" dirty="0" smtClean="0">
                <a:solidFill>
                  <a:schemeClr val="tx1"/>
                </a:solidFill>
              </a:rPr>
              <a:t>16:00hrs-18:00hrs - 29 September 2014</a:t>
            </a:r>
          </a:p>
          <a:p>
            <a:endParaRPr lang="en-GB" sz="1800" b="1" dirty="0" smtClean="0">
              <a:solidFill>
                <a:srgbClr val="00B050"/>
              </a:solidFill>
            </a:endParaRPr>
          </a:p>
          <a:p>
            <a:endParaRPr lang="en-GB" sz="1800" b="1" dirty="0">
              <a:solidFill>
                <a:srgbClr val="00B050"/>
              </a:solidFill>
            </a:endParaRPr>
          </a:p>
          <a:p>
            <a:endParaRPr lang="en-GB" sz="1800" b="1" dirty="0" smtClean="0">
              <a:solidFill>
                <a:srgbClr val="00B050"/>
              </a:solidFill>
            </a:endParaRPr>
          </a:p>
          <a:p>
            <a:endParaRPr lang="en-GB" sz="1800" b="1" dirty="0">
              <a:solidFill>
                <a:srgbClr val="00B050"/>
              </a:solidFill>
            </a:endParaRPr>
          </a:p>
          <a:p>
            <a:r>
              <a:rPr lang="en-GB" sz="2600" b="1" dirty="0" err="1" smtClean="0">
                <a:solidFill>
                  <a:srgbClr val="00B050"/>
                </a:solidFill>
              </a:rPr>
              <a:t>Fracking</a:t>
            </a:r>
            <a:r>
              <a:rPr lang="en-GB" sz="2600" b="1" dirty="0" smtClean="0">
                <a:solidFill>
                  <a:srgbClr val="00B050"/>
                </a:solidFill>
              </a:rPr>
              <a:t>: </a:t>
            </a:r>
          </a:p>
          <a:p>
            <a:r>
              <a:rPr lang="en-GB" sz="2600" b="1" dirty="0" smtClean="0">
                <a:solidFill>
                  <a:srgbClr val="00B050"/>
                </a:solidFill>
              </a:rPr>
              <a:t>Particular legal and coverage problems presented </a:t>
            </a:r>
          </a:p>
          <a:p>
            <a:r>
              <a:rPr lang="en-GB" sz="2600" b="1" dirty="0" smtClean="0">
                <a:solidFill>
                  <a:srgbClr val="00B050"/>
                </a:solidFill>
              </a:rPr>
              <a:t>by the extraction of shale oil and gas</a:t>
            </a: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r>
              <a:rPr lang="en-GB" sz="1900" dirty="0" err="1" smtClean="0">
                <a:solidFill>
                  <a:schemeClr val="tx1"/>
                </a:solidFill>
              </a:rPr>
              <a:t>XIVth</a:t>
            </a:r>
            <a:r>
              <a:rPr lang="en-GB" sz="1900" dirty="0" smtClean="0">
                <a:solidFill>
                  <a:schemeClr val="tx1"/>
                </a:solidFill>
              </a:rPr>
              <a:t> AIDA WORLD CONGRESS ROME</a:t>
            </a:r>
          </a:p>
          <a:p>
            <a:r>
              <a:rPr lang="en-GB" sz="1900" dirty="0" smtClean="0">
                <a:solidFill>
                  <a:schemeClr val="tx1"/>
                </a:solidFill>
              </a:rPr>
              <a:t>European University of Rome - Via </a:t>
            </a:r>
            <a:r>
              <a:rPr lang="en-GB" sz="1900" dirty="0" err="1" smtClean="0">
                <a:solidFill>
                  <a:schemeClr val="tx1"/>
                </a:solidFill>
              </a:rPr>
              <a:t>Degli</a:t>
            </a:r>
            <a:r>
              <a:rPr lang="en-GB" sz="1900" dirty="0" smtClean="0">
                <a:solidFill>
                  <a:schemeClr val="tx1"/>
                </a:solidFill>
              </a:rPr>
              <a:t> </a:t>
            </a:r>
            <a:r>
              <a:rPr lang="en-GB" sz="1900" dirty="0" err="1" smtClean="0">
                <a:solidFill>
                  <a:schemeClr val="tx1"/>
                </a:solidFill>
              </a:rPr>
              <a:t>Aldobrandeschi</a:t>
            </a:r>
            <a:endParaRPr lang="en-GB" sz="1900" dirty="0" smtClean="0">
              <a:solidFill>
                <a:schemeClr val="tx1"/>
              </a:solidFill>
            </a:endParaRPr>
          </a:p>
          <a:p>
            <a:endParaRPr lang="en-GB" sz="1800" dirty="0"/>
          </a:p>
        </p:txBody>
      </p:sp>
      <p:pic>
        <p:nvPicPr>
          <p:cNvPr id="4" name="Picture 3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1052736"/>
            <a:ext cx="1224136" cy="6480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b="1" dirty="0" err="1" smtClean="0">
                <a:solidFill>
                  <a:srgbClr val="00B050"/>
                </a:solidFill>
              </a:rPr>
              <a:t>Fracking</a:t>
            </a:r>
            <a:r>
              <a:rPr lang="en-GB" sz="1800" b="1" dirty="0" smtClean="0">
                <a:solidFill>
                  <a:srgbClr val="00B050"/>
                </a:solidFill>
              </a:rPr>
              <a:t>: </a:t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Particular legal and coverage problems presented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8</a:t>
            </a:r>
            <a:r>
              <a:rPr lang="en-GB" sz="1400" b="1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400" b="1" i="1" dirty="0" smtClean="0">
                <a:solidFill>
                  <a:schemeClr val="tx2"/>
                </a:solidFill>
              </a:rPr>
              <a:t> CCWP Meeting</a:t>
            </a:r>
            <a:r>
              <a:rPr lang="en-GB" sz="1800" b="1" dirty="0" smtClean="0">
                <a:solidFill>
                  <a:srgbClr val="00B050"/>
                </a:solidFill>
              </a:rPr>
              <a:t/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by the extraction of shale oil and gas        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Rome - 29.9.14</a:t>
            </a:r>
            <a:endParaRPr lang="en-GB" sz="1400" i="1" dirty="0">
              <a:solidFill>
                <a:schemeClr val="tx2"/>
              </a:solidFill>
            </a:endParaRPr>
          </a:p>
        </p:txBody>
      </p:sp>
      <p:pic>
        <p:nvPicPr>
          <p:cNvPr id="6" name="Picture 5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1008112" cy="576064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000" dirty="0" smtClean="0"/>
              <a:t>                                   </a:t>
            </a:r>
          </a:p>
          <a:p>
            <a:pPr lvl="1"/>
            <a:endParaRPr lang="en-GB" sz="1600" dirty="0" smtClean="0"/>
          </a:p>
          <a:p>
            <a:pPr lvl="1"/>
            <a:endParaRPr lang="en-GB" sz="1600" b="1" dirty="0" smtClean="0"/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67544" y="177281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1340771"/>
          <a:ext cx="7992888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3744416"/>
                <a:gridCol w="3096344"/>
              </a:tblGrid>
              <a:tr h="71361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GB" sz="1400" dirty="0" smtClean="0"/>
                        <a:t>Snapshot of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GB" sz="1400" dirty="0" smtClean="0"/>
                        <a:t>responses</a:t>
                      </a:r>
                      <a:r>
                        <a:rPr lang="en-GB" sz="1400" baseline="0" dirty="0" smtClean="0"/>
                        <a:t>  to date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5.</a:t>
                      </a:r>
                      <a:r>
                        <a:rPr lang="en-GB" sz="1400" baseline="0" dirty="0" smtClean="0"/>
                        <a:t>  Most important private market policies   available  + features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8"/>
                      </a:pPr>
                      <a:r>
                        <a:rPr lang="en-GB" sz="1400" baseline="0" dirty="0" smtClean="0"/>
                        <a:t>Problems for Insurers </a:t>
                      </a:r>
                    </a:p>
                    <a:p>
                      <a:pPr marL="342900" indent="-342900">
                        <a:buAutoNum type="arabicPeriod" startAt="8"/>
                      </a:pPr>
                      <a:r>
                        <a:rPr lang="en-GB" sz="1400" baseline="0" dirty="0" smtClean="0"/>
                        <a:t>Major issues + contentious areas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GB" sz="1400" baseline="0" dirty="0" smtClean="0"/>
                        <a:t>10.   Major  (legal) disputes </a:t>
                      </a:r>
                      <a:endParaRPr lang="en-GB" sz="1400" dirty="0"/>
                    </a:p>
                  </a:txBody>
                  <a:tcPr/>
                </a:tc>
              </a:tr>
              <a:tr h="11596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Australia</a:t>
                      </a:r>
                      <a:r>
                        <a:rPr lang="en-GB" sz="1800" b="1" baseline="0" dirty="0" smtClean="0"/>
                        <a:t> </a:t>
                      </a:r>
                      <a:endParaRPr lang="en-GB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Domestic Property Insurance  </a:t>
                      </a:r>
                      <a:r>
                        <a:rPr lang="en-GB" sz="1200" b="0" baseline="0" dirty="0" smtClean="0"/>
                        <a:t>- </a:t>
                      </a:r>
                      <a:r>
                        <a:rPr lang="en-GB" sz="1200" b="0" u="sng" baseline="0" dirty="0" smtClean="0"/>
                        <a:t>no</a:t>
                      </a:r>
                      <a:r>
                        <a:rPr lang="en-GB" sz="1200" b="0" baseline="0" dirty="0" smtClean="0"/>
                        <a:t> pollution/contamination exclusion , but care to ensure damage not excluded by </a:t>
                      </a:r>
                      <a:r>
                        <a:rPr lang="en-GB" sz="1200" b="0" baseline="0" dirty="0" err="1" smtClean="0"/>
                        <a:t>exclsns</a:t>
                      </a:r>
                      <a:r>
                        <a:rPr lang="en-GB" sz="1200" b="0" baseline="0" dirty="0" smtClean="0"/>
                        <a:t> for subsidence/movement etc or outside specified perils. (Also, causation issues, e.g. </a:t>
                      </a:r>
                      <a:r>
                        <a:rPr lang="en-GB" sz="1200" b="0" baseline="0" dirty="0" err="1" smtClean="0"/>
                        <a:t>fracking</a:t>
                      </a:r>
                      <a:r>
                        <a:rPr lang="en-GB" sz="1200" b="0" baseline="0" dirty="0" smtClean="0"/>
                        <a:t> deemed causative of insured peril , e.g. earthquake) 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GB" sz="10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8.   Problems for Insurers </a:t>
                      </a:r>
                      <a:endParaRPr lang="en-GB" sz="1000" b="1" baseline="0" dirty="0" smtClean="0"/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</a:t>
                      </a:r>
                      <a:r>
                        <a:rPr lang="en-GB" sz="1000" b="1" baseline="0" dirty="0" err="1" smtClean="0"/>
                        <a:t>Fracking</a:t>
                      </a:r>
                      <a:r>
                        <a:rPr lang="en-GB" sz="1000" b="1" baseline="0" dirty="0" smtClean="0"/>
                        <a:t> in infancy in Australia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Embargoes on process in some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states/populated areas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 Domestic insurers reluctant to underwrite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 till regulation, better data, tailored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 </a:t>
                      </a:r>
                      <a:r>
                        <a:rPr lang="en-GB" sz="1000" b="1" baseline="0" dirty="0" err="1" smtClean="0"/>
                        <a:t>exclsns</a:t>
                      </a:r>
                      <a:r>
                        <a:rPr lang="en-GB" sz="1000" b="1" baseline="0" dirty="0" smtClean="0"/>
                        <a:t>/products in place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9"/>
                        <a:tabLst/>
                        <a:defRPr/>
                      </a:pPr>
                      <a:r>
                        <a:rPr lang="en-GB" sz="1200" b="1" baseline="0" dirty="0" smtClean="0"/>
                        <a:t>Major issues/contentious areas</a:t>
                      </a:r>
                      <a:endParaRPr lang="en-GB" sz="1000" b="1" baseline="0" dirty="0" smtClean="0"/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Interplay of risks with specified/</a:t>
                      </a:r>
                      <a:r>
                        <a:rPr lang="en-GB" sz="1000" b="1" baseline="0" dirty="0" err="1" smtClean="0"/>
                        <a:t>excldd</a:t>
                      </a:r>
                      <a:r>
                        <a:rPr lang="en-GB" sz="1000" b="1" baseline="0" dirty="0" smtClean="0"/>
                        <a:t> perils + whether </a:t>
                      </a:r>
                      <a:r>
                        <a:rPr lang="en-GB" sz="1000" b="1" baseline="0" dirty="0" err="1" smtClean="0"/>
                        <a:t>ppty</a:t>
                      </a:r>
                      <a:r>
                        <a:rPr lang="en-GB" sz="1000" b="1" baseline="0" dirty="0" smtClean="0"/>
                        <a:t> itself damaged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Pollution </a:t>
                      </a:r>
                      <a:r>
                        <a:rPr lang="en-GB" sz="1000" b="1" baseline="0" dirty="0" err="1" smtClean="0"/>
                        <a:t>exclsns</a:t>
                      </a:r>
                      <a:r>
                        <a:rPr lang="en-GB" sz="1000" b="1" baseline="0" dirty="0" smtClean="0"/>
                        <a:t> – interpretation of sudden/gradual loss/damage etc 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Multiple occurrences/overlapping coverage – indemnity trigger/allocation/aggregation  issues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Multiple </a:t>
                      </a:r>
                      <a:r>
                        <a:rPr lang="en-GB" sz="1000" b="1" baseline="0" dirty="0" err="1" smtClean="0"/>
                        <a:t>jt</a:t>
                      </a:r>
                      <a:r>
                        <a:rPr lang="en-GB" sz="1000" b="1" baseline="0" dirty="0" smtClean="0"/>
                        <a:t> </a:t>
                      </a:r>
                      <a:r>
                        <a:rPr lang="en-GB" sz="1000" b="1" baseline="0" dirty="0" err="1" smtClean="0"/>
                        <a:t>tortfeasors</a:t>
                      </a:r>
                      <a:r>
                        <a:rPr lang="en-GB" sz="1000" b="1" baseline="0" dirty="0" smtClean="0"/>
                        <a:t> +  Q of contractual indemnities between operators + </a:t>
                      </a:r>
                      <a:r>
                        <a:rPr lang="en-GB" sz="1000" b="1" baseline="0" dirty="0" err="1" smtClean="0"/>
                        <a:t>lessors</a:t>
                      </a:r>
                      <a:r>
                        <a:rPr lang="en-GB" sz="1000" b="1" baseline="0" dirty="0" smtClean="0"/>
                        <a:t> + others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Evidential issues – emissions/water pollution 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10.   Major disputes </a:t>
                      </a:r>
                      <a:endParaRPr lang="en-GB" sz="1000" b="1" baseline="0" dirty="0" smtClean="0"/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GB" sz="1000" b="1" dirty="0" smtClean="0"/>
                        <a:t>     No litigation , but much lobbying</a:t>
                      </a:r>
                      <a:r>
                        <a:rPr lang="en-GB" sz="1000" b="1" baseline="0" dirty="0" smtClean="0"/>
                        <a:t>  and call for further legislation/regulation – currently dependent upon Environment Protection Act legislation - yet to be  determined if wholly fit for purpose.</a:t>
                      </a:r>
                      <a:endParaRPr lang="en-GB" sz="1000" b="1" dirty="0"/>
                    </a:p>
                  </a:txBody>
                  <a:tcPr/>
                </a:tc>
              </a:tr>
              <a:tr h="62441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Commercial Property</a:t>
                      </a:r>
                      <a:r>
                        <a:rPr lang="en-GB" sz="1200" b="1" baseline="0" dirty="0" smtClean="0"/>
                        <a:t> Insurance   -  </a:t>
                      </a:r>
                      <a:r>
                        <a:rPr lang="en-GB" sz="1200" b="0" baseline="0" dirty="0" smtClean="0"/>
                        <a:t>generally contain pollution/contamination </a:t>
                      </a:r>
                      <a:r>
                        <a:rPr lang="en-GB" sz="1200" b="0" baseline="0" dirty="0" err="1" smtClean="0"/>
                        <a:t>exclsns</a:t>
                      </a:r>
                      <a:r>
                        <a:rPr lang="en-GB" sz="1200" b="0" baseline="0" dirty="0" smtClean="0"/>
                        <a:t> unless “sudden + accidental”  </a:t>
                      </a:r>
                      <a:endParaRPr lang="en-GB" sz="1200" b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3788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Operator’s Liability Insurance  -  </a:t>
                      </a:r>
                      <a:r>
                        <a:rPr lang="en-GB" sz="1200" b="0" baseline="0" dirty="0" smtClean="0"/>
                        <a:t>Reluctance generally  among domestic insurers  to underwrite, preferring  also reliance upon (untested) pollution/contamination </a:t>
                      </a:r>
                      <a:r>
                        <a:rPr lang="en-GB" sz="1200" b="0" baseline="0" dirty="0" err="1" smtClean="0"/>
                        <a:t>exclsns</a:t>
                      </a:r>
                      <a:r>
                        <a:rPr lang="en-GB" sz="1200" b="0" baseline="0" dirty="0" smtClean="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362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D&amp;O  + Environmental Impairment Liability Insurance </a:t>
                      </a:r>
                      <a:r>
                        <a:rPr lang="en-GB" sz="1000" b="0" baseline="0" dirty="0" smtClean="0"/>
                        <a:t>-  Similarly </a:t>
                      </a:r>
                      <a:r>
                        <a:rPr lang="en-GB" sz="1000" b="0" u="sng" baseline="0" dirty="0" smtClean="0"/>
                        <a:t>not</a:t>
                      </a:r>
                      <a:r>
                        <a:rPr lang="en-GB" sz="1000" b="0" u="none" baseline="0" dirty="0" smtClean="0"/>
                        <a:t> generally </a:t>
                      </a:r>
                      <a:r>
                        <a:rPr lang="en-GB" sz="1000" b="0" baseline="0" dirty="0" smtClean="0"/>
                        <a:t>provided by domestic insurers for those undertaking </a:t>
                      </a:r>
                      <a:r>
                        <a:rPr lang="en-GB" sz="1000" b="0" baseline="0" dirty="0" err="1" smtClean="0"/>
                        <a:t>fracking</a:t>
                      </a:r>
                      <a:r>
                        <a:rPr lang="en-GB" sz="1000" b="0" baseline="0" dirty="0" smtClean="0"/>
                        <a:t>  operations – operators  in Australia dependent upon specialist cover from Lloyd’s of London. 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5680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200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b="1" dirty="0" err="1" smtClean="0">
                <a:solidFill>
                  <a:srgbClr val="00B050"/>
                </a:solidFill>
              </a:rPr>
              <a:t>Fracking</a:t>
            </a:r>
            <a:r>
              <a:rPr lang="en-GB" sz="1800" b="1" dirty="0" smtClean="0">
                <a:solidFill>
                  <a:srgbClr val="00B050"/>
                </a:solidFill>
              </a:rPr>
              <a:t>: </a:t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Particular legal and coverage problems presented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8</a:t>
            </a:r>
            <a:r>
              <a:rPr lang="en-GB" sz="1400" b="1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400" b="1" i="1" dirty="0" smtClean="0">
                <a:solidFill>
                  <a:schemeClr val="tx2"/>
                </a:solidFill>
              </a:rPr>
              <a:t> CCWP Meeting</a:t>
            </a:r>
            <a:r>
              <a:rPr lang="en-GB" sz="1800" b="1" dirty="0" smtClean="0">
                <a:solidFill>
                  <a:srgbClr val="00B050"/>
                </a:solidFill>
              </a:rPr>
              <a:t/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by the extraction of shale oil and gas        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Rome - 29.9.14</a:t>
            </a:r>
            <a:endParaRPr lang="en-GB" sz="1400" i="1" dirty="0">
              <a:solidFill>
                <a:schemeClr val="tx2"/>
              </a:solidFill>
            </a:endParaRPr>
          </a:p>
        </p:txBody>
      </p:sp>
      <p:pic>
        <p:nvPicPr>
          <p:cNvPr id="6" name="Picture 5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1008112" cy="576064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000" dirty="0" smtClean="0"/>
              <a:t>                                   </a:t>
            </a:r>
          </a:p>
          <a:p>
            <a:pPr lvl="1"/>
            <a:endParaRPr lang="en-GB" sz="1600" dirty="0" smtClean="0"/>
          </a:p>
          <a:p>
            <a:pPr lvl="1"/>
            <a:endParaRPr lang="en-GB" sz="1600" b="1" dirty="0" smtClean="0"/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67544" y="177281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1340771"/>
          <a:ext cx="7992888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3744416"/>
                <a:gridCol w="3096344"/>
              </a:tblGrid>
              <a:tr h="71361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GB" sz="1400" dirty="0" smtClean="0"/>
                        <a:t>Snapshot of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GB" sz="1400" dirty="0" smtClean="0"/>
                        <a:t>responses</a:t>
                      </a:r>
                      <a:r>
                        <a:rPr lang="en-GB" sz="1400" baseline="0" dirty="0" smtClean="0"/>
                        <a:t>  to date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5.</a:t>
                      </a:r>
                      <a:r>
                        <a:rPr lang="en-GB" sz="1400" baseline="0" dirty="0" smtClean="0"/>
                        <a:t>  Most important private market policies   available  + features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8"/>
                      </a:pPr>
                      <a:r>
                        <a:rPr lang="en-GB" sz="1400" baseline="0" dirty="0" smtClean="0"/>
                        <a:t>Problems for Insurers </a:t>
                      </a:r>
                    </a:p>
                    <a:p>
                      <a:pPr marL="342900" indent="-342900">
                        <a:buAutoNum type="arabicPeriod" startAt="8"/>
                      </a:pPr>
                      <a:r>
                        <a:rPr lang="en-GB" sz="1400" baseline="0" dirty="0" smtClean="0"/>
                        <a:t>Major issues + contentious areas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GB" sz="1400" baseline="0" dirty="0" smtClean="0"/>
                        <a:t>10.   Major  (legal) disputes </a:t>
                      </a:r>
                      <a:endParaRPr lang="en-GB" sz="1400" dirty="0"/>
                    </a:p>
                  </a:txBody>
                  <a:tcPr/>
                </a:tc>
              </a:tr>
              <a:tr h="2148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Domestic /Commercial Property Insurance </a:t>
                      </a:r>
                      <a:r>
                        <a:rPr lang="en-GB" sz="1200" b="0" baseline="0" dirty="0" smtClean="0"/>
                        <a:t>-</a:t>
                      </a:r>
                      <a:r>
                        <a:rPr lang="en-GB" sz="1000" b="0" baseline="0" dirty="0" smtClean="0"/>
                        <a:t> </a:t>
                      </a:r>
                      <a:r>
                        <a:rPr lang="en-GB" sz="1000" b="0" u="sng" baseline="0" dirty="0" smtClean="0"/>
                        <a:t>no</a:t>
                      </a:r>
                      <a:r>
                        <a:rPr lang="en-GB" sz="1000" b="0" baseline="0" dirty="0" smtClean="0"/>
                        <a:t> contracts presently known expressly to exclude loss/damage from </a:t>
                      </a:r>
                      <a:r>
                        <a:rPr lang="en-GB" sz="1000" b="0" baseline="0" dirty="0" err="1" smtClean="0"/>
                        <a:t>fracking</a:t>
                      </a:r>
                      <a:r>
                        <a:rPr lang="en-GB" sz="1000" b="0" baseline="0" dirty="0" smtClean="0"/>
                        <a:t> activities per se.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0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Subject  to specified perils/excluded perils , terms tailored depending  upon proximity of property  to shale field  + susceptibility to earth movement, sink holes etc.  Suggestions hard to corroborate that premium made unaffordable for unattractive locations.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2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Business  Interruption and Contingency BI </a:t>
                      </a:r>
                      <a:r>
                        <a:rPr lang="en-GB" sz="1200" b="0" baseline="0" dirty="0" smtClean="0"/>
                        <a:t>– </a:t>
                      </a:r>
                      <a:r>
                        <a:rPr lang="en-GB" sz="1000" b="0" baseline="0" dirty="0" smtClean="0"/>
                        <a:t>available to cater for potential impact of blowouts/lack of access etc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sz="10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8.   Problems for Insurers </a:t>
                      </a:r>
                      <a:endParaRPr lang="en-GB" sz="1000" b="1" baseline="0" dirty="0" smtClean="0"/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Established UK onshore hydrocarbons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ins market but early days for </a:t>
                      </a:r>
                      <a:r>
                        <a:rPr lang="en-GB" sz="1000" b="1" baseline="0" dirty="0" err="1" smtClean="0"/>
                        <a:t>fracking</a:t>
                      </a:r>
                      <a:r>
                        <a:rPr lang="en-GB" sz="1000" b="1" baseline="0" dirty="0" smtClean="0"/>
                        <a:t>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UK embargo on process owing to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fear of earthquake risk now lifted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Limited claims or underwriting data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+  variance in risk per site/operation;  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most in UK near populated areas.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9"/>
                        <a:tabLst/>
                        <a:defRPr/>
                      </a:pPr>
                      <a:r>
                        <a:rPr lang="en-GB" sz="1200" b="1" baseline="0" dirty="0" smtClean="0"/>
                        <a:t>Major issues/contentious areas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Many still just potential concerns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Unknown effect of “</a:t>
                      </a:r>
                      <a:r>
                        <a:rPr lang="en-GB" sz="1000" b="1" baseline="0" dirty="0" err="1" smtClean="0"/>
                        <a:t>fracking</a:t>
                      </a:r>
                      <a:r>
                        <a:rPr lang="en-GB" sz="1000" b="1" baseline="0" dirty="0" smtClean="0"/>
                        <a:t>” risks where specified/</a:t>
                      </a:r>
                      <a:r>
                        <a:rPr lang="en-GB" sz="1000" b="1" baseline="0" dirty="0" err="1" smtClean="0"/>
                        <a:t>excldd</a:t>
                      </a:r>
                      <a:r>
                        <a:rPr lang="en-GB" sz="1000" b="1" baseline="0" dirty="0" smtClean="0"/>
                        <a:t> perils + </a:t>
                      </a:r>
                      <a:r>
                        <a:rPr lang="en-GB" sz="1000" b="1" baseline="0" dirty="0" err="1" smtClean="0"/>
                        <a:t>estblshg</a:t>
                      </a:r>
                      <a:r>
                        <a:rPr lang="en-GB" sz="1000" b="1" baseline="0" dirty="0" smtClean="0"/>
                        <a:t> whether insured’s own </a:t>
                      </a:r>
                      <a:r>
                        <a:rPr lang="en-GB" sz="1000" b="1" baseline="0" dirty="0" err="1" smtClean="0"/>
                        <a:t>ppty</a:t>
                      </a:r>
                      <a:r>
                        <a:rPr lang="en-GB" sz="1000" b="1" baseline="0" dirty="0" smtClean="0"/>
                        <a:t> damaged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Pollution </a:t>
                      </a:r>
                      <a:r>
                        <a:rPr lang="en-GB" sz="1000" b="1" baseline="0" dirty="0" err="1" smtClean="0"/>
                        <a:t>exclsns</a:t>
                      </a:r>
                      <a:r>
                        <a:rPr lang="en-GB" sz="1000" b="1" baseline="0" dirty="0" smtClean="0"/>
                        <a:t> – interpretation of sudden/gradual  loss/damage etc 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Multiple occurrences/overlapping coverage – indemnity trigger/allocation/aggregation issues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Multiple </a:t>
                      </a:r>
                      <a:r>
                        <a:rPr lang="en-GB" sz="1000" b="1" baseline="0" dirty="0" err="1" smtClean="0"/>
                        <a:t>jt</a:t>
                      </a:r>
                      <a:r>
                        <a:rPr lang="en-GB" sz="1000" b="1" baseline="0" dirty="0" smtClean="0"/>
                        <a:t> </a:t>
                      </a:r>
                      <a:r>
                        <a:rPr lang="en-GB" sz="1000" b="1" baseline="0" dirty="0" err="1" smtClean="0"/>
                        <a:t>tortfeasors</a:t>
                      </a:r>
                      <a:r>
                        <a:rPr lang="en-GB" sz="1000" b="1" baseline="0" dirty="0" smtClean="0"/>
                        <a:t> +  Q of contractual indemnities between operators + </a:t>
                      </a:r>
                      <a:r>
                        <a:rPr lang="en-GB" sz="1000" b="1" baseline="0" dirty="0" err="1" smtClean="0"/>
                        <a:t>lessors</a:t>
                      </a:r>
                      <a:r>
                        <a:rPr lang="en-GB" sz="1000" b="1" baseline="0" dirty="0" smtClean="0"/>
                        <a:t> + others 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10.   Major disputes </a:t>
                      </a:r>
                      <a:endParaRPr lang="en-GB" sz="1000" b="1" baseline="0" dirty="0" smtClean="0"/>
                    </a:p>
                    <a:p>
                      <a:pPr lvl="1" algn="l">
                        <a:buFont typeface="Arial" pitchFamily="34" charset="0"/>
                        <a:buChar char="•"/>
                      </a:pPr>
                      <a:r>
                        <a:rPr lang="en-GB" sz="1000" b="1" dirty="0" smtClean="0"/>
                        <a:t>   No</a:t>
                      </a:r>
                      <a:r>
                        <a:rPr lang="en-GB" sz="1000" b="1" baseline="0" dirty="0" smtClean="0"/>
                        <a:t> coverage </a:t>
                      </a:r>
                      <a:r>
                        <a:rPr lang="en-GB" sz="1000" b="1" dirty="0" smtClean="0"/>
                        <a:t> litigation</a:t>
                      </a:r>
                      <a:r>
                        <a:rPr lang="en-GB" sz="1000" b="1" baseline="0" dirty="0" smtClean="0"/>
                        <a:t> to date. </a:t>
                      </a:r>
                      <a:r>
                        <a:rPr lang="en-GB" sz="1000" b="1" dirty="0" smtClean="0"/>
                        <a:t> Much lobbying</a:t>
                      </a:r>
                      <a:r>
                        <a:rPr lang="en-GB" sz="1000" b="1" baseline="0" dirty="0" smtClean="0"/>
                        <a:t>/revisions of legislation and regulation still current. Some past legal rulings re </a:t>
                      </a:r>
                      <a:r>
                        <a:rPr lang="en-GB" sz="1000" b="1" baseline="0" smtClean="0"/>
                        <a:t>SOG ownership/access </a:t>
                      </a:r>
                      <a:r>
                        <a:rPr lang="en-GB" sz="1000" b="1" baseline="0" dirty="0" smtClean="0"/>
                        <a:t>issues.</a:t>
                      </a:r>
                      <a:endParaRPr lang="en-GB" sz="1000" b="1" dirty="0"/>
                    </a:p>
                  </a:txBody>
                  <a:tcPr/>
                </a:tc>
              </a:tr>
              <a:tr h="62441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0" dirty="0" smtClean="0"/>
                        <a:t>Bespoke</a:t>
                      </a:r>
                      <a:r>
                        <a:rPr lang="en-GB" sz="1200" b="1" dirty="0" smtClean="0"/>
                        <a:t> Operator’s extra expense insurance,</a:t>
                      </a:r>
                      <a:r>
                        <a:rPr lang="en-GB" sz="1200" b="1" baseline="0" dirty="0" smtClean="0"/>
                        <a:t> environmental liability</a:t>
                      </a:r>
                      <a:r>
                        <a:rPr lang="en-GB" sz="1200" b="0" baseline="0" dirty="0" smtClean="0"/>
                        <a:t>  </a:t>
                      </a:r>
                      <a:r>
                        <a:rPr lang="en-GB" sz="1000" b="0" baseline="0" dirty="0" smtClean="0"/>
                        <a:t>(where otherwise excluded) , </a:t>
                      </a:r>
                      <a:r>
                        <a:rPr lang="en-GB" sz="1200" b="1" baseline="0" dirty="0" smtClean="0"/>
                        <a:t>D&amp;O Liability, public/excess liability cover  for 3</a:t>
                      </a:r>
                      <a:r>
                        <a:rPr lang="en-GB" sz="1200" b="1" baseline="30000" dirty="0" smtClean="0"/>
                        <a:t>rd</a:t>
                      </a:r>
                      <a:r>
                        <a:rPr lang="en-GB" sz="1200" b="1" baseline="0" dirty="0" smtClean="0"/>
                        <a:t> party phys damage and reinsurance </a:t>
                      </a:r>
                      <a:r>
                        <a:rPr lang="en-GB" sz="1000" b="0" baseline="0" dirty="0" smtClean="0"/>
                        <a:t>all commonly available from specialist carriers for UK and other territories on terms.</a:t>
                      </a:r>
                      <a:endParaRPr lang="en-GB" sz="1000" b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160239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 smtClean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 smtClean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 smtClean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 smtClean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fr-FR" sz="1400" b="1" dirty="0">
                <a:solidFill>
                  <a:srgbClr val="4C26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Association Internationale de Droit des Assurances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International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Insurance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Law Association 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Associazione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Internazionale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di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Diritto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delle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Assicurazioni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Internationale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Vereinigung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Versicherungsrecht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Asociacion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Internacional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de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Derecho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 de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rgbClr val="4C26FF"/>
                </a:solidFill>
                <a:effectLst/>
                <a:latin typeface="Calibri" pitchFamily="34" charset="0"/>
                <a:ea typeface="Calibri" pitchFamily="34" charset="0"/>
                <a:cs typeface="Garamond" pitchFamily="18" charset="0"/>
              </a:rPr>
              <a:t>Seguros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3024336"/>
          </a:xfrm>
        </p:spPr>
        <p:txBody>
          <a:bodyPr>
            <a:normAutofit fontScale="62500" lnSpcReduction="20000"/>
          </a:bodyPr>
          <a:lstStyle/>
          <a:p>
            <a:endParaRPr lang="en-GB" sz="2100" b="1" dirty="0" smtClean="0">
              <a:solidFill>
                <a:schemeClr val="tx1"/>
              </a:solidFill>
            </a:endParaRPr>
          </a:p>
          <a:p>
            <a:r>
              <a:rPr lang="en-GB" sz="2100" b="1" dirty="0" smtClean="0">
                <a:solidFill>
                  <a:schemeClr val="tx1"/>
                </a:solidFill>
              </a:rPr>
              <a:t>8th AIDA CLIMATE CHANGE WORKING PARTY MEETING</a:t>
            </a:r>
          </a:p>
          <a:p>
            <a:r>
              <a:rPr lang="en-GB" sz="2100" b="1" dirty="0" smtClean="0">
                <a:solidFill>
                  <a:schemeClr val="tx1"/>
                </a:solidFill>
              </a:rPr>
              <a:t>16:00hrs-18:00hrs - 29 September 2014</a:t>
            </a:r>
          </a:p>
          <a:p>
            <a:endParaRPr lang="en-GB" sz="1800" b="1" dirty="0" smtClean="0">
              <a:solidFill>
                <a:srgbClr val="00B050"/>
              </a:solidFill>
            </a:endParaRPr>
          </a:p>
          <a:p>
            <a:endParaRPr lang="en-GB" sz="1800" b="1" dirty="0">
              <a:solidFill>
                <a:srgbClr val="00B050"/>
              </a:solidFill>
            </a:endParaRPr>
          </a:p>
          <a:p>
            <a:endParaRPr lang="en-GB" sz="1800" b="1" dirty="0" smtClean="0">
              <a:solidFill>
                <a:srgbClr val="00B050"/>
              </a:solidFill>
            </a:endParaRPr>
          </a:p>
          <a:p>
            <a:endParaRPr lang="en-GB" sz="1800" b="1" dirty="0">
              <a:solidFill>
                <a:srgbClr val="00B050"/>
              </a:solidFill>
            </a:endParaRPr>
          </a:p>
          <a:p>
            <a:r>
              <a:rPr lang="en-GB" sz="2600" b="1" dirty="0" err="1" smtClean="0">
                <a:solidFill>
                  <a:srgbClr val="00B050"/>
                </a:solidFill>
              </a:rPr>
              <a:t>Fracking</a:t>
            </a:r>
            <a:r>
              <a:rPr lang="en-GB" sz="2600" b="1" dirty="0" smtClean="0">
                <a:solidFill>
                  <a:srgbClr val="00B050"/>
                </a:solidFill>
              </a:rPr>
              <a:t>: </a:t>
            </a:r>
          </a:p>
          <a:p>
            <a:r>
              <a:rPr lang="en-GB" sz="2600" b="1" dirty="0" smtClean="0">
                <a:solidFill>
                  <a:srgbClr val="00B050"/>
                </a:solidFill>
              </a:rPr>
              <a:t>Particular legal and coverage problems presented </a:t>
            </a:r>
          </a:p>
          <a:p>
            <a:r>
              <a:rPr lang="en-GB" sz="2600" b="1" dirty="0" smtClean="0">
                <a:solidFill>
                  <a:srgbClr val="00B050"/>
                </a:solidFill>
              </a:rPr>
              <a:t>by the extraction of shale oil and gas</a:t>
            </a: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r>
              <a:rPr lang="en-GB" sz="1900" dirty="0" err="1" smtClean="0">
                <a:solidFill>
                  <a:schemeClr val="tx1"/>
                </a:solidFill>
              </a:rPr>
              <a:t>XIVth</a:t>
            </a:r>
            <a:r>
              <a:rPr lang="en-GB" sz="1900" dirty="0" smtClean="0">
                <a:solidFill>
                  <a:schemeClr val="tx1"/>
                </a:solidFill>
              </a:rPr>
              <a:t> AIDA WORLD CONGRESS ROME</a:t>
            </a:r>
          </a:p>
          <a:p>
            <a:r>
              <a:rPr lang="en-GB" sz="1900" dirty="0" smtClean="0">
                <a:solidFill>
                  <a:schemeClr val="tx1"/>
                </a:solidFill>
              </a:rPr>
              <a:t>European University of Rome - Via </a:t>
            </a:r>
            <a:r>
              <a:rPr lang="en-GB" sz="1900" dirty="0" err="1" smtClean="0">
                <a:solidFill>
                  <a:schemeClr val="tx1"/>
                </a:solidFill>
              </a:rPr>
              <a:t>Degli</a:t>
            </a:r>
            <a:r>
              <a:rPr lang="en-GB" sz="1900" dirty="0" smtClean="0">
                <a:solidFill>
                  <a:schemeClr val="tx1"/>
                </a:solidFill>
              </a:rPr>
              <a:t> </a:t>
            </a:r>
            <a:r>
              <a:rPr lang="en-GB" sz="1900" dirty="0" err="1" smtClean="0">
                <a:solidFill>
                  <a:schemeClr val="tx1"/>
                </a:solidFill>
              </a:rPr>
              <a:t>Aldobrandeschi</a:t>
            </a:r>
            <a:endParaRPr lang="en-GB" sz="1900" dirty="0" smtClean="0">
              <a:solidFill>
                <a:schemeClr val="tx1"/>
              </a:solidFill>
            </a:endParaRPr>
          </a:p>
          <a:p>
            <a:endParaRPr lang="en-GB" sz="1800" dirty="0"/>
          </a:p>
        </p:txBody>
      </p:sp>
      <p:pic>
        <p:nvPicPr>
          <p:cNvPr id="4" name="Picture 3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1052736"/>
            <a:ext cx="1224136" cy="6480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> </a:t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err="1" smtClean="0">
                <a:solidFill>
                  <a:srgbClr val="00B050"/>
                </a:solidFill>
              </a:rPr>
              <a:t>Fracking</a:t>
            </a:r>
            <a:r>
              <a:rPr lang="en-GB" sz="1600" dirty="0" smtClean="0">
                <a:solidFill>
                  <a:srgbClr val="00B050"/>
                </a:solidFill>
              </a:rPr>
              <a:t>:                                          </a:t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>                                                   Particular legal and coverage problems presented                            </a:t>
            </a:r>
            <a:r>
              <a:rPr lang="en-GB" sz="1300" i="1" dirty="0" smtClean="0">
                <a:solidFill>
                  <a:schemeClr val="tx2"/>
                </a:solidFill>
              </a:rPr>
              <a:t>8</a:t>
            </a:r>
            <a:r>
              <a:rPr lang="en-GB" sz="1300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300" i="1" dirty="0" smtClean="0">
                <a:solidFill>
                  <a:schemeClr val="tx2"/>
                </a:solidFill>
              </a:rPr>
              <a:t> CCWP Meeting</a:t>
            </a: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>                                                               by the extraction of shale oil and gas                                       </a:t>
            </a:r>
            <a:r>
              <a:rPr lang="en-GB" sz="1300" i="1" dirty="0" smtClean="0">
                <a:solidFill>
                  <a:schemeClr val="tx2"/>
                </a:solidFill>
              </a:rPr>
              <a:t>Rome - 29.9.14</a:t>
            </a:r>
            <a:endParaRPr lang="en-GB" sz="1300" i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07504" y="1124744"/>
            <a:ext cx="8784976" cy="64807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GB" sz="1900" b="1" dirty="0" smtClean="0"/>
              <a:t>How hydraulic fracturing (“</a:t>
            </a:r>
            <a:r>
              <a:rPr lang="en-GB" sz="1900" b="1" dirty="0" err="1" smtClean="0"/>
              <a:t>fracking</a:t>
            </a:r>
            <a:r>
              <a:rPr lang="en-GB" sz="1900" b="1" dirty="0" smtClean="0"/>
              <a:t>”) for recovery of shale oil or gas (SOG) actually works  </a:t>
            </a:r>
            <a:r>
              <a:rPr lang="en-GB" sz="1100" b="1" dirty="0" smtClean="0"/>
              <a:t>(evwind.es)</a:t>
            </a:r>
          </a:p>
          <a:p>
            <a:pPr algn="ctr"/>
            <a:r>
              <a:rPr lang="en-GB" sz="1600" b="1" dirty="0" smtClean="0"/>
              <a:t>(NB process of “</a:t>
            </a:r>
            <a:r>
              <a:rPr lang="en-GB" sz="1600" b="1" dirty="0" err="1" smtClean="0"/>
              <a:t>fracking</a:t>
            </a:r>
            <a:r>
              <a:rPr lang="en-GB" sz="1600" b="1" dirty="0" smtClean="0"/>
              <a:t>” itself is not new, but evolution of  deep </a:t>
            </a:r>
            <a:r>
              <a:rPr lang="en-GB" sz="1600" b="1" dirty="0" err="1" smtClean="0"/>
              <a:t>fracking</a:t>
            </a:r>
            <a:r>
              <a:rPr lang="en-GB" sz="1600" b="1" dirty="0" smtClean="0"/>
              <a:t>/horizontal drilling for SOG is)</a:t>
            </a:r>
          </a:p>
          <a:p>
            <a:pPr algn="ctr"/>
            <a:endParaRPr lang="en-GB" sz="2200" b="1" dirty="0" smtClean="0"/>
          </a:p>
          <a:p>
            <a:pPr algn="ctr"/>
            <a:endParaRPr lang="en-GB" sz="2200" b="1" dirty="0"/>
          </a:p>
        </p:txBody>
      </p:sp>
      <p:pic>
        <p:nvPicPr>
          <p:cNvPr id="19" name="Picture Placeholder 18" descr="EIA world shalemap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499195" y="1773238"/>
            <a:ext cx="6074173" cy="4895850"/>
          </a:xfrm>
        </p:spPr>
      </p:pic>
      <p:pic>
        <p:nvPicPr>
          <p:cNvPr id="21" name="Picture 20" descr="Aid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32656"/>
            <a:ext cx="1008112" cy="5760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> </a:t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err="1" smtClean="0">
                <a:solidFill>
                  <a:srgbClr val="00B050"/>
                </a:solidFill>
              </a:rPr>
              <a:t>Fracking</a:t>
            </a:r>
            <a:r>
              <a:rPr lang="en-GB" sz="1600" dirty="0" smtClean="0">
                <a:solidFill>
                  <a:srgbClr val="00B050"/>
                </a:solidFill>
              </a:rPr>
              <a:t>:                                          </a:t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>                                                   Particular legal and coverage problems presented                            </a:t>
            </a:r>
            <a:r>
              <a:rPr lang="en-GB" sz="1300" i="1" dirty="0" smtClean="0">
                <a:solidFill>
                  <a:schemeClr val="tx2"/>
                </a:solidFill>
              </a:rPr>
              <a:t>8</a:t>
            </a:r>
            <a:r>
              <a:rPr lang="en-GB" sz="1300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300" i="1" dirty="0" smtClean="0">
                <a:solidFill>
                  <a:schemeClr val="tx2"/>
                </a:solidFill>
              </a:rPr>
              <a:t> CCWP Meeting</a:t>
            </a:r>
            <a:r>
              <a:rPr lang="en-GB" sz="1600" dirty="0" smtClean="0">
                <a:solidFill>
                  <a:srgbClr val="00B050"/>
                </a:solidFill>
              </a:rPr>
              <a:t/>
            </a:r>
            <a:br>
              <a:rPr lang="en-GB" sz="1600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>                                                               by the extraction of shale oil and gas                                        </a:t>
            </a:r>
            <a:r>
              <a:rPr lang="en-GB" sz="1300" i="1" dirty="0" smtClean="0">
                <a:solidFill>
                  <a:schemeClr val="tx2"/>
                </a:solidFill>
              </a:rPr>
              <a:t>Rome - 29.9.14</a:t>
            </a:r>
            <a:endParaRPr lang="en-GB" sz="1300" i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07504" y="1196752"/>
            <a:ext cx="8784976" cy="576064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Where has shale oil or gas been located ?  </a:t>
            </a:r>
            <a:r>
              <a:rPr lang="en-GB" sz="1000" b="1" dirty="0" smtClean="0"/>
              <a:t>(EIA – US Energy Information Administration  Report - Jan 2014)</a:t>
            </a:r>
            <a:endParaRPr lang="en-GB" sz="1000" b="1" dirty="0"/>
          </a:p>
        </p:txBody>
      </p:sp>
      <p:pic>
        <p:nvPicPr>
          <p:cNvPr id="19" name="Picture Placeholder 18" descr="EIA world shalemap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5" r="95"/>
          <a:stretch>
            <a:fillRect/>
          </a:stretch>
        </p:blipFill>
        <p:spPr>
          <a:xfrm>
            <a:off x="179388" y="1773238"/>
            <a:ext cx="8713787" cy="4895850"/>
          </a:xfrm>
        </p:spPr>
      </p:pic>
      <p:pic>
        <p:nvPicPr>
          <p:cNvPr id="21" name="Picture 20" descr="Aid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32656"/>
            <a:ext cx="1008112" cy="5760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b="1" dirty="0" err="1" smtClean="0">
                <a:solidFill>
                  <a:srgbClr val="00B050"/>
                </a:solidFill>
              </a:rPr>
              <a:t>Fracking</a:t>
            </a:r>
            <a:r>
              <a:rPr lang="en-GB" sz="1800" b="1" dirty="0" smtClean="0">
                <a:solidFill>
                  <a:srgbClr val="00B050"/>
                </a:solidFill>
              </a:rPr>
              <a:t>: </a:t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Particular legal and coverage problems presented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8</a:t>
            </a:r>
            <a:r>
              <a:rPr lang="en-GB" sz="1400" b="1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400" b="1" i="1" dirty="0" smtClean="0">
                <a:solidFill>
                  <a:schemeClr val="tx2"/>
                </a:solidFill>
              </a:rPr>
              <a:t> CCWP Meeting</a:t>
            </a:r>
            <a:r>
              <a:rPr lang="en-GB" sz="1800" b="1" dirty="0" smtClean="0">
                <a:solidFill>
                  <a:srgbClr val="00B050"/>
                </a:solidFill>
              </a:rPr>
              <a:t/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by the extraction of shale oil and gas        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Rome - 29.9.14</a:t>
            </a:r>
            <a:endParaRPr lang="en-GB" sz="1400" i="1" dirty="0">
              <a:solidFill>
                <a:schemeClr val="tx2"/>
              </a:solidFill>
            </a:endParaRPr>
          </a:p>
        </p:txBody>
      </p:sp>
      <p:pic>
        <p:nvPicPr>
          <p:cNvPr id="6" name="Picture 5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1008112" cy="576064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000" b="1" dirty="0" smtClean="0"/>
              <a:t>        Where has shale oil or gas been located ?</a:t>
            </a:r>
          </a:p>
          <a:p>
            <a:pPr>
              <a:buNone/>
            </a:pPr>
            <a:endParaRPr lang="en-GB" sz="2000" b="1" dirty="0" smtClean="0"/>
          </a:p>
          <a:p>
            <a:pPr lvl="1"/>
            <a:r>
              <a:rPr lang="en-GB" sz="1400" dirty="0" smtClean="0"/>
              <a:t>137 shale formations so far identified in 42 countries </a:t>
            </a:r>
          </a:p>
          <a:p>
            <a:pPr lvl="1"/>
            <a:r>
              <a:rPr lang="en-GB" sz="1400" dirty="0" smtClean="0"/>
              <a:t>Estimated to represent 10% of world’s crude oil and 32% natural gas resources </a:t>
            </a:r>
            <a:endParaRPr lang="en-GB" sz="1600" dirty="0" smtClean="0"/>
          </a:p>
          <a:p>
            <a:pPr lvl="1"/>
            <a:r>
              <a:rPr lang="en-GB" sz="1400" dirty="0" smtClean="0"/>
              <a:t>Top countries for shale oil: (1) Russia; (2) US; (3) China; (4) Argentina; (5) Libya</a:t>
            </a:r>
          </a:p>
          <a:p>
            <a:pPr lvl="1"/>
            <a:r>
              <a:rPr lang="en-GB" sz="1400" dirty="0" smtClean="0"/>
              <a:t>Top countries for shale gas: (1) China; (2) Argentina; (3) Algeria; (4) US; (5) Canada</a:t>
            </a:r>
          </a:p>
          <a:p>
            <a:pPr lvl="1"/>
            <a:endParaRPr lang="en-GB" sz="1600" dirty="0" smtClean="0"/>
          </a:p>
          <a:p>
            <a:pPr>
              <a:buNone/>
            </a:pPr>
            <a:r>
              <a:rPr lang="en-GB" sz="2000" b="1" dirty="0" smtClean="0"/>
              <a:t>        Where is shale oil or gas being extracted? </a:t>
            </a:r>
          </a:p>
          <a:p>
            <a:pPr lvl="1"/>
            <a:r>
              <a:rPr lang="en-GB" sz="1400" dirty="0" smtClean="0"/>
              <a:t>Currently only US and Canada are producing shale oil or gas in commercial quantities</a:t>
            </a:r>
          </a:p>
          <a:p>
            <a:pPr lvl="1"/>
            <a:r>
              <a:rPr lang="en-GB" sz="1400" dirty="0" smtClean="0"/>
              <a:t>Poland was among the first of others to lease shale acreage and drill test wells</a:t>
            </a:r>
          </a:p>
          <a:p>
            <a:pPr lvl="1"/>
            <a:r>
              <a:rPr lang="en-GB" sz="1400" dirty="0" smtClean="0"/>
              <a:t>Countries encouraging/embarking upon active exploration programmes include:</a:t>
            </a:r>
          </a:p>
          <a:p>
            <a:pPr lvl="1">
              <a:buNone/>
            </a:pPr>
            <a:r>
              <a:rPr lang="en-GB" sz="1400" dirty="0" smtClean="0"/>
              <a:t>        Argentina, Australia, China, England, Mexico, Russia, Saudi Arabia, Turkey</a:t>
            </a:r>
          </a:p>
          <a:p>
            <a:pPr lvl="1"/>
            <a:r>
              <a:rPr lang="en-GB" sz="1400" dirty="0" smtClean="0"/>
              <a:t>Countries/regions where bans or moratoria on </a:t>
            </a:r>
            <a:r>
              <a:rPr lang="en-GB" sz="1400" dirty="0" err="1" smtClean="0"/>
              <a:t>fracking</a:t>
            </a:r>
            <a:r>
              <a:rPr lang="en-GB" sz="1400" dirty="0" smtClean="0"/>
              <a:t> have applied and/or continue:</a:t>
            </a:r>
          </a:p>
          <a:p>
            <a:pPr lvl="1">
              <a:buNone/>
            </a:pPr>
            <a:r>
              <a:rPr lang="en-GB" sz="1400" dirty="0" smtClean="0"/>
              <a:t>         France, Germany,  Romania, Switzerland,  parts of S Africa and UK (both since lifted),     </a:t>
            </a:r>
          </a:p>
          <a:p>
            <a:pPr lvl="1">
              <a:buNone/>
            </a:pPr>
            <a:r>
              <a:rPr lang="en-GB" sz="1400" dirty="0" smtClean="0"/>
              <a:t>         parts of Australia and the US. </a:t>
            </a:r>
          </a:p>
          <a:p>
            <a:pPr lvl="1">
              <a:buNone/>
            </a:pPr>
            <a:r>
              <a:rPr lang="en-GB" sz="1400" dirty="0" smtClean="0"/>
              <a:t>                                                                                            </a:t>
            </a:r>
            <a:r>
              <a:rPr lang="en-GB" sz="1000" dirty="0" smtClean="0"/>
              <a:t>(</a:t>
            </a:r>
            <a:r>
              <a:rPr lang="en-GB" sz="1000" i="1" dirty="0" smtClean="0"/>
              <a:t>per EIA Report and other sources , inc. AIDA CCWP responses </a:t>
            </a:r>
            <a:r>
              <a:rPr lang="en-GB" sz="1000" dirty="0" smtClean="0"/>
              <a:t>)                                              </a:t>
            </a:r>
          </a:p>
          <a:p>
            <a:pPr lvl="1"/>
            <a:endParaRPr lang="en-GB" sz="1600" dirty="0" smtClean="0"/>
          </a:p>
          <a:p>
            <a:pPr lvl="1"/>
            <a:endParaRPr lang="en-GB" sz="1600" b="1" dirty="0" smtClean="0"/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endParaRPr lang="en-GB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b="1" dirty="0" err="1" smtClean="0">
                <a:solidFill>
                  <a:srgbClr val="00B050"/>
                </a:solidFill>
              </a:rPr>
              <a:t>Fracking</a:t>
            </a:r>
            <a:r>
              <a:rPr lang="en-GB" sz="1800" b="1" dirty="0" smtClean="0">
                <a:solidFill>
                  <a:srgbClr val="00B050"/>
                </a:solidFill>
              </a:rPr>
              <a:t>: </a:t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Particular legal and coverage problems presented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8</a:t>
            </a:r>
            <a:r>
              <a:rPr lang="en-GB" sz="1400" b="1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400" b="1" i="1" dirty="0" smtClean="0">
                <a:solidFill>
                  <a:schemeClr val="tx2"/>
                </a:solidFill>
              </a:rPr>
              <a:t> CCWP Meeting</a:t>
            </a:r>
            <a:r>
              <a:rPr lang="en-GB" sz="1800" b="1" dirty="0" smtClean="0">
                <a:solidFill>
                  <a:srgbClr val="00B050"/>
                </a:solidFill>
              </a:rPr>
              <a:t/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by the extraction of shale oil and gas        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Rome - 29.9.14</a:t>
            </a:r>
            <a:endParaRPr lang="en-GB" sz="1400" i="1" dirty="0">
              <a:solidFill>
                <a:schemeClr val="tx2"/>
              </a:solidFill>
            </a:endParaRPr>
          </a:p>
        </p:txBody>
      </p:sp>
      <p:pic>
        <p:nvPicPr>
          <p:cNvPr id="6" name="Picture 5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1008112" cy="576064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000" dirty="0" smtClean="0"/>
              <a:t>                                   </a:t>
            </a:r>
          </a:p>
          <a:p>
            <a:pPr lvl="1"/>
            <a:endParaRPr lang="en-GB" sz="1600" dirty="0" smtClean="0"/>
          </a:p>
          <a:p>
            <a:pPr lvl="1"/>
            <a:endParaRPr lang="en-GB" sz="1600" b="1" dirty="0" smtClean="0"/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67544" y="1772816"/>
            <a:ext cx="777686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b="1" dirty="0" smtClean="0"/>
              <a:t>So what/where/whose are the potential risks? </a:t>
            </a:r>
          </a:p>
          <a:p>
            <a:pPr algn="ctr">
              <a:buNone/>
            </a:pPr>
            <a:r>
              <a:rPr lang="en-GB" b="1" dirty="0" smtClean="0"/>
              <a:t>How easily are they insurable?  How easily may legal/coverage issues be resolved?</a:t>
            </a:r>
          </a:p>
          <a:p>
            <a:pPr lvl="2"/>
            <a:endParaRPr lang="en-GB" sz="2000" b="1" dirty="0" smtClean="0"/>
          </a:p>
          <a:p>
            <a:pPr lvl="2"/>
            <a:r>
              <a:rPr lang="en-GB" sz="1600" dirty="0" smtClean="0"/>
              <a:t>Many continuing contentions made about the supposed risk/safety of </a:t>
            </a:r>
            <a:r>
              <a:rPr lang="en-GB" sz="1600" dirty="0" err="1" smtClean="0"/>
              <a:t>fracking</a:t>
            </a:r>
            <a:r>
              <a:rPr lang="en-GB" sz="1600" dirty="0" smtClean="0"/>
              <a:t>.</a:t>
            </a:r>
          </a:p>
          <a:p>
            <a:pPr lvl="2"/>
            <a:endParaRPr lang="en-GB" sz="1600" dirty="0" smtClean="0"/>
          </a:p>
          <a:p>
            <a:pPr lvl="2"/>
            <a:r>
              <a:rPr lang="en-GB" sz="1600" dirty="0" smtClean="0"/>
              <a:t>Prominent among risks/claims already being contested in the US and elsewhere: </a:t>
            </a:r>
          </a:p>
          <a:p>
            <a:pPr lvl="3"/>
            <a:endParaRPr lang="en-GB" sz="1600" dirty="0" smtClean="0"/>
          </a:p>
          <a:p>
            <a:pPr lvl="2"/>
            <a:r>
              <a:rPr lang="en-GB" sz="1600" dirty="0" smtClean="0"/>
              <a:t> - Contamination of groundwater</a:t>
            </a:r>
          </a:p>
          <a:p>
            <a:pPr lvl="2"/>
            <a:r>
              <a:rPr lang="en-GB" sz="1600" dirty="0" smtClean="0"/>
              <a:t> - Methane pollution and its impact on climate change</a:t>
            </a:r>
          </a:p>
          <a:p>
            <a:pPr lvl="2"/>
            <a:r>
              <a:rPr lang="en-GB" sz="1600" dirty="0" smtClean="0"/>
              <a:t> - Air pollution</a:t>
            </a:r>
          </a:p>
          <a:p>
            <a:pPr lvl="2"/>
            <a:r>
              <a:rPr lang="en-GB" sz="1600" dirty="0" smtClean="0"/>
              <a:t> - Exposure to toxic chemicals</a:t>
            </a:r>
          </a:p>
          <a:p>
            <a:pPr lvl="2"/>
            <a:r>
              <a:rPr lang="en-GB" sz="1600" dirty="0" smtClean="0"/>
              <a:t> - Blowouts due to gas explosion</a:t>
            </a:r>
          </a:p>
          <a:p>
            <a:pPr lvl="2"/>
            <a:r>
              <a:rPr lang="en-GB" sz="1600" dirty="0" smtClean="0"/>
              <a:t> - Waste disposal</a:t>
            </a:r>
          </a:p>
          <a:p>
            <a:pPr lvl="2"/>
            <a:r>
              <a:rPr lang="en-GB" sz="1600" dirty="0" smtClean="0"/>
              <a:t> - Large volume water use in water-deficient regions</a:t>
            </a:r>
          </a:p>
          <a:p>
            <a:pPr lvl="2"/>
            <a:r>
              <a:rPr lang="en-GB" sz="1600" dirty="0" smtClean="0"/>
              <a:t> - </a:t>
            </a:r>
            <a:r>
              <a:rPr lang="en-GB" sz="1600" dirty="0" err="1" smtClean="0"/>
              <a:t>Fracking</a:t>
            </a:r>
            <a:r>
              <a:rPr lang="en-GB" sz="1600" dirty="0" smtClean="0"/>
              <a:t>-induced earthquakes</a:t>
            </a:r>
          </a:p>
          <a:p>
            <a:pPr lvl="2"/>
            <a:r>
              <a:rPr lang="en-GB" sz="1600" dirty="0" smtClean="0"/>
              <a:t> - Workplace safety</a:t>
            </a:r>
          </a:p>
          <a:p>
            <a:pPr lvl="2"/>
            <a:r>
              <a:rPr lang="en-GB" sz="1600" dirty="0" smtClean="0"/>
              <a:t> - Infrastructure degradation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b="1" dirty="0" err="1" smtClean="0">
                <a:solidFill>
                  <a:srgbClr val="00B050"/>
                </a:solidFill>
              </a:rPr>
              <a:t>Fracking</a:t>
            </a:r>
            <a:r>
              <a:rPr lang="en-GB" sz="1800" b="1" dirty="0" smtClean="0">
                <a:solidFill>
                  <a:srgbClr val="00B050"/>
                </a:solidFill>
              </a:rPr>
              <a:t>: </a:t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Particular legal and coverage problems presented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8</a:t>
            </a:r>
            <a:r>
              <a:rPr lang="en-GB" sz="1400" b="1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400" b="1" i="1" dirty="0" smtClean="0">
                <a:solidFill>
                  <a:schemeClr val="tx2"/>
                </a:solidFill>
              </a:rPr>
              <a:t> CCWP Meeting</a:t>
            </a:r>
            <a:r>
              <a:rPr lang="en-GB" sz="1800" b="1" dirty="0" smtClean="0">
                <a:solidFill>
                  <a:srgbClr val="00B050"/>
                </a:solidFill>
              </a:rPr>
              <a:t/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by the extraction of shale oil and gas        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Rome - 29.9.14</a:t>
            </a:r>
            <a:endParaRPr lang="en-GB" sz="1400" i="1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31224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272808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AIDA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CCWP FRACKING QUESTIONNAIRE 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– In your own country/region…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Shale oil/gas (SOG) identified/being</a:t>
                      </a:r>
                      <a:r>
                        <a:rPr lang="en-GB" sz="1600" baseline="0" dirty="0" smtClean="0"/>
                        <a:t> extracted?  (if not, go to Q5) 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Q2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 claim to SOG</a:t>
                      </a:r>
                      <a:r>
                        <a:rPr lang="en-GB" sz="1600" baseline="0" dirty="0" smtClean="0"/>
                        <a:t> or other legal rights do landowners/neighbours enjoy?  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Q3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 legal or political objections have so far manifested themselves?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Q4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</a:t>
                      </a:r>
                      <a:r>
                        <a:rPr lang="en-GB" sz="1600" baseline="0" dirty="0" smtClean="0"/>
                        <a:t> regulations govern </a:t>
                      </a:r>
                      <a:r>
                        <a:rPr lang="en-GB" sz="1600" baseline="0" dirty="0" err="1" smtClean="0"/>
                        <a:t>fracking</a:t>
                      </a:r>
                      <a:r>
                        <a:rPr lang="en-GB" sz="1600" baseline="0" dirty="0" smtClean="0"/>
                        <a:t>? New ones or those existing for other hydrocarbon extraction?  Is insurance of operations obligatory?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Q5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</a:t>
                      </a:r>
                      <a:r>
                        <a:rPr lang="en-GB" sz="1600" baseline="0" dirty="0" smtClean="0"/>
                        <a:t> p</a:t>
                      </a:r>
                      <a:r>
                        <a:rPr lang="en-GB" sz="1600" dirty="0" smtClean="0"/>
                        <a:t>rivate market insurance products are available – for first party or third party risks? 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Insurance pools or State-supported compensatory schemes</a:t>
                      </a:r>
                      <a:r>
                        <a:rPr lang="en-GB" sz="1600" baseline="0" dirty="0" smtClean="0"/>
                        <a:t> in existence?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 environmental liability regime governs? Strict liability? “Polluter pays”?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Q8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Limitations/challenges for insurance becoming available?  Still too uncertain? 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Q9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Most</a:t>
                      </a:r>
                      <a:r>
                        <a:rPr lang="en-GB" sz="1600" baseline="0" dirty="0" smtClean="0"/>
                        <a:t> important a</a:t>
                      </a:r>
                      <a:r>
                        <a:rPr lang="en-GB" sz="1600" dirty="0" smtClean="0"/>
                        <a:t>ctual/anticipated legal/coverage problem areas? 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/>
                          </a:solidFill>
                        </a:rPr>
                        <a:t>Q10</a:t>
                      </a:r>
                      <a:endParaRPr lang="en-GB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Major</a:t>
                      </a:r>
                      <a:r>
                        <a:rPr lang="en-GB" sz="1600" baseline="0" dirty="0" smtClean="0"/>
                        <a:t> disputes so far emerged? Legal rulings resulting or pending?  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1008112" cy="5760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b="1" dirty="0" err="1" smtClean="0">
                <a:solidFill>
                  <a:srgbClr val="00B050"/>
                </a:solidFill>
              </a:rPr>
              <a:t>Fracking</a:t>
            </a:r>
            <a:r>
              <a:rPr lang="en-GB" sz="1800" b="1" dirty="0" smtClean="0">
                <a:solidFill>
                  <a:srgbClr val="00B050"/>
                </a:solidFill>
              </a:rPr>
              <a:t>: </a:t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Particular legal and coverage problems presented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8</a:t>
            </a:r>
            <a:r>
              <a:rPr lang="en-GB" sz="1400" b="1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400" b="1" i="1" dirty="0" smtClean="0">
                <a:solidFill>
                  <a:schemeClr val="tx2"/>
                </a:solidFill>
              </a:rPr>
              <a:t> CCWP Meeting</a:t>
            </a:r>
            <a:r>
              <a:rPr lang="en-GB" sz="1800" b="1" dirty="0" smtClean="0">
                <a:solidFill>
                  <a:srgbClr val="00B050"/>
                </a:solidFill>
              </a:rPr>
              <a:t/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by the extraction of shale oil and gas        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Rome - 29.9.14</a:t>
            </a:r>
            <a:endParaRPr lang="en-GB" sz="1400" i="1" dirty="0">
              <a:solidFill>
                <a:schemeClr val="tx2"/>
              </a:solidFill>
            </a:endParaRPr>
          </a:p>
        </p:txBody>
      </p:sp>
      <p:pic>
        <p:nvPicPr>
          <p:cNvPr id="6" name="Picture 5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1008112" cy="576064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000" dirty="0" smtClean="0"/>
              <a:t>                                   </a:t>
            </a:r>
          </a:p>
          <a:p>
            <a:pPr lvl="1"/>
            <a:endParaRPr lang="en-GB" sz="1600" dirty="0" smtClean="0"/>
          </a:p>
          <a:p>
            <a:pPr lvl="1"/>
            <a:endParaRPr lang="en-GB" sz="1600" b="1" dirty="0" smtClean="0"/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67544" y="177281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3528" y="1700808"/>
          <a:ext cx="8352928" cy="4408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944216"/>
                <a:gridCol w="2232248"/>
                <a:gridCol w="2088232"/>
              </a:tblGrid>
              <a:tr h="56504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GB" dirty="0" smtClean="0"/>
                        <a:t>Snapshot of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GB" dirty="0" smtClean="0"/>
                        <a:t>responses</a:t>
                      </a:r>
                      <a:r>
                        <a:rPr lang="en-GB" baseline="0" dirty="0" smtClean="0"/>
                        <a:t>  to date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US</a:t>
                      </a:r>
                    </a:p>
                    <a:p>
                      <a:r>
                        <a:rPr lang="en-GB" sz="1200" dirty="0" smtClean="0"/>
                        <a:t>(with thanks to Rich </a:t>
                      </a:r>
                      <a:r>
                        <a:rPr lang="en-GB" sz="1200" dirty="0" err="1" smtClean="0"/>
                        <a:t>Traub</a:t>
                      </a:r>
                      <a:r>
                        <a:rPr lang="en-GB" sz="1200" dirty="0" smtClean="0"/>
                        <a:t>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Australia</a:t>
                      </a:r>
                    </a:p>
                    <a:p>
                      <a:r>
                        <a:rPr lang="en-GB" sz="1200" dirty="0" smtClean="0"/>
                        <a:t>(with thanks to Chris Rodd)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UK</a:t>
                      </a:r>
                      <a:endParaRPr lang="en-GB" dirty="0"/>
                    </a:p>
                  </a:txBody>
                  <a:tcPr/>
                </a:tc>
              </a:tr>
              <a:tr h="3768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200" b="1" dirty="0">
                          <a:latin typeface="Calibri"/>
                          <a:ea typeface="Times New Roman"/>
                          <a:cs typeface="Times New Roman"/>
                        </a:rPr>
                        <a:t>2.  </a:t>
                      </a:r>
                      <a:r>
                        <a:rPr lang="en-AU" sz="1200" b="1" u="sng" dirty="0">
                          <a:latin typeface="Calibri"/>
                          <a:ea typeface="Times New Roman"/>
                          <a:cs typeface="Times New Roman"/>
                        </a:rPr>
                        <a:t>Ownership of oil/gas or land in which to be found/extracted</a:t>
                      </a:r>
                      <a:r>
                        <a:rPr lang="en-AU" sz="1200" b="1" dirty="0"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endParaRPr lang="en-GB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200" b="0" dirty="0">
                          <a:latin typeface="Calibri"/>
                          <a:ea typeface="Times New Roman"/>
                          <a:cs typeface="Times New Roman"/>
                        </a:rPr>
                        <a:t>Is any </a:t>
                      </a:r>
                      <a:r>
                        <a:rPr lang="en-AU" sz="1200" b="0" u="sng" dirty="0">
                          <a:latin typeface="Calibri"/>
                          <a:ea typeface="Times New Roman"/>
                          <a:cs typeface="Times New Roman"/>
                        </a:rPr>
                        <a:t>oil or gas </a:t>
                      </a:r>
                      <a:r>
                        <a:rPr lang="en-AU" sz="1200" b="0" dirty="0">
                          <a:latin typeface="Calibri"/>
                          <a:ea typeface="Times New Roman"/>
                          <a:cs typeface="Times New Roman"/>
                        </a:rPr>
                        <a:t>deemed by law to </a:t>
                      </a:r>
                      <a:r>
                        <a:rPr lang="en-AU" sz="1200" b="0" u="sng" dirty="0">
                          <a:latin typeface="Calibri"/>
                          <a:ea typeface="Times New Roman"/>
                          <a:cs typeface="Times New Roman"/>
                        </a:rPr>
                        <a:t>belong</a:t>
                      </a:r>
                      <a:r>
                        <a:rPr lang="en-AU" sz="1200" b="0" dirty="0">
                          <a:latin typeface="Calibri"/>
                          <a:ea typeface="Times New Roman"/>
                          <a:cs typeface="Times New Roman"/>
                        </a:rPr>
                        <a:t> to the </a:t>
                      </a:r>
                      <a:r>
                        <a:rPr lang="en-AU" sz="1200" b="0" u="sng" dirty="0">
                          <a:latin typeface="Calibri"/>
                          <a:ea typeface="Times New Roman"/>
                          <a:cs typeface="Times New Roman"/>
                        </a:rPr>
                        <a:t>State, to the landowner of any land beneath which it lies or to someone else </a:t>
                      </a:r>
                      <a:r>
                        <a:rPr lang="en-AU" sz="1200" b="0" dirty="0">
                          <a:latin typeface="Calibri"/>
                          <a:ea typeface="Times New Roman"/>
                          <a:cs typeface="Times New Roman"/>
                        </a:rPr>
                        <a:t>or does it vary according to circumstances?</a:t>
                      </a:r>
                      <a:endParaRPr lang="en-GB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200" b="0" dirty="0">
                          <a:latin typeface="Calibri"/>
                          <a:ea typeface="Times New Roman"/>
                          <a:cs typeface="Times New Roman"/>
                        </a:rPr>
                        <a:t>What </a:t>
                      </a:r>
                      <a:r>
                        <a:rPr lang="en-AU" sz="1200" b="0" u="sng" dirty="0">
                          <a:latin typeface="Calibri"/>
                          <a:ea typeface="Times New Roman"/>
                          <a:cs typeface="Times New Roman"/>
                        </a:rPr>
                        <a:t>rights do landowners have </a:t>
                      </a:r>
                      <a:r>
                        <a:rPr lang="en-AU" sz="1200" b="0" dirty="0">
                          <a:latin typeface="Calibri"/>
                          <a:ea typeface="Times New Roman"/>
                          <a:cs typeface="Times New Roman"/>
                        </a:rPr>
                        <a:t>to constrain extraction, or enjoy the financial benefits derived from shale gas or oil extracted? </a:t>
                      </a:r>
                      <a:endParaRPr lang="en-GB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200" dirty="0" smtClean="0">
                          <a:latin typeface="Calibri"/>
                          <a:ea typeface="Times New Roman"/>
                          <a:cs typeface="Times New Roman"/>
                        </a:rPr>
                        <a:t>Oil/gas belongs to </a:t>
                      </a:r>
                      <a:r>
                        <a:rPr lang="en-AU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landowner of property </a:t>
                      </a:r>
                      <a:r>
                        <a:rPr lang="en-AU" sz="1200" dirty="0" smtClean="0">
                          <a:latin typeface="Calibri"/>
                          <a:ea typeface="Times New Roman"/>
                          <a:cs typeface="Times New Roman"/>
                        </a:rPr>
                        <a:t>under which found – where drilling is horizontal</a:t>
                      </a:r>
                      <a:r>
                        <a:rPr lang="en-AU" sz="12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 over wide areas v many may have claims to financial benefit.</a:t>
                      </a:r>
                      <a:endParaRPr lang="en-A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sz="1200" dirty="0" smtClean="0"/>
                        <a:t>Oil/gas belongs to </a:t>
                      </a:r>
                      <a:r>
                        <a:rPr lang="en-GB" sz="1200" b="1" dirty="0" smtClean="0"/>
                        <a:t>State/territory</a:t>
                      </a:r>
                      <a:r>
                        <a:rPr lang="en-GB" sz="1200" dirty="0" smtClean="0"/>
                        <a:t> in which located.</a:t>
                      </a:r>
                    </a:p>
                    <a:p>
                      <a:endParaRPr lang="en-GB" sz="1200" dirty="0" smtClean="0"/>
                    </a:p>
                    <a:p>
                      <a:r>
                        <a:rPr lang="en-GB" sz="1200" dirty="0" smtClean="0"/>
                        <a:t>Exclusive</a:t>
                      </a:r>
                      <a:r>
                        <a:rPr lang="en-GB" sz="1200" baseline="0" dirty="0" smtClean="0"/>
                        <a:t> l</a:t>
                      </a:r>
                      <a:r>
                        <a:rPr lang="en-GB" sz="1200" dirty="0" smtClean="0"/>
                        <a:t>icences conferred  upon operators</a:t>
                      </a:r>
                      <a:r>
                        <a:rPr lang="en-GB" sz="1200" baseline="0" dirty="0" smtClean="0"/>
                        <a:t>, subject to latter having to comply with rights of access/restrictions and in some jurisdictions compensation  for loss of use/earnings etc (Also, recognition of indigenous people rights.)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sz="1200" dirty="0" smtClean="0"/>
                        <a:t>All hydrocarbons</a:t>
                      </a:r>
                      <a:r>
                        <a:rPr lang="en-GB" sz="1200" baseline="0" dirty="0" smtClean="0"/>
                        <a:t> belong to </a:t>
                      </a:r>
                      <a:r>
                        <a:rPr lang="en-GB" sz="1200" b="1" baseline="0" dirty="0" smtClean="0"/>
                        <a:t>Crown/State</a:t>
                      </a:r>
                      <a:r>
                        <a:rPr lang="en-GB" sz="1200" baseline="0" dirty="0" smtClean="0"/>
                        <a:t>. </a:t>
                      </a:r>
                    </a:p>
                    <a:p>
                      <a:endParaRPr lang="en-GB" sz="1200" baseline="0" dirty="0" smtClean="0"/>
                    </a:p>
                    <a:p>
                      <a:r>
                        <a:rPr lang="en-GB" sz="1200" baseline="0" dirty="0" smtClean="0"/>
                        <a:t>Exclusive licences granted to operators, who must additionally obtain legal access, planning and operation consents and satisfy environmental and other obligations and conditions. 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b="1" dirty="0" err="1" smtClean="0">
                <a:solidFill>
                  <a:srgbClr val="00B050"/>
                </a:solidFill>
              </a:rPr>
              <a:t>Fracking</a:t>
            </a:r>
            <a:r>
              <a:rPr lang="en-GB" sz="1800" b="1" dirty="0" smtClean="0">
                <a:solidFill>
                  <a:srgbClr val="00B050"/>
                </a:solidFill>
              </a:rPr>
              <a:t>: </a:t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Particular legal and coverage problems presented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8</a:t>
            </a:r>
            <a:r>
              <a:rPr lang="en-GB" sz="1400" b="1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400" b="1" i="1" dirty="0" smtClean="0">
                <a:solidFill>
                  <a:schemeClr val="tx2"/>
                </a:solidFill>
              </a:rPr>
              <a:t> CCWP Meeting</a:t>
            </a:r>
            <a:r>
              <a:rPr lang="en-GB" sz="1800" b="1" dirty="0" smtClean="0">
                <a:solidFill>
                  <a:srgbClr val="00B050"/>
                </a:solidFill>
              </a:rPr>
              <a:t/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by the extraction of shale oil and gas        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Rome - 29.9.14</a:t>
            </a:r>
            <a:endParaRPr lang="en-GB" sz="1400" i="1" dirty="0">
              <a:solidFill>
                <a:schemeClr val="tx2"/>
              </a:solidFill>
            </a:endParaRPr>
          </a:p>
        </p:txBody>
      </p:sp>
      <p:pic>
        <p:nvPicPr>
          <p:cNvPr id="6" name="Picture 5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1008112" cy="576064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000" dirty="0" smtClean="0"/>
              <a:t>                                   </a:t>
            </a:r>
          </a:p>
          <a:p>
            <a:pPr lvl="1"/>
            <a:endParaRPr lang="en-GB" sz="1600" dirty="0" smtClean="0"/>
          </a:p>
          <a:p>
            <a:pPr lvl="1"/>
            <a:endParaRPr lang="en-GB" sz="1600" b="1" dirty="0" smtClean="0"/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67544" y="177281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3528" y="1412776"/>
          <a:ext cx="8352928" cy="5314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872208"/>
                <a:gridCol w="2304256"/>
                <a:gridCol w="2088232"/>
              </a:tblGrid>
              <a:tr h="65794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GB" dirty="0" smtClean="0"/>
                        <a:t>Snapshot of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GB" dirty="0" smtClean="0"/>
                        <a:t>responses</a:t>
                      </a:r>
                      <a:r>
                        <a:rPr lang="en-GB" baseline="0" dirty="0" smtClean="0"/>
                        <a:t>  to date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Australia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UK</a:t>
                      </a:r>
                      <a:endParaRPr lang="en-GB" dirty="0"/>
                    </a:p>
                  </a:txBody>
                  <a:tcPr/>
                </a:tc>
              </a:tr>
              <a:tr h="3101725">
                <a:tc>
                  <a:txBody>
                    <a:bodyPr/>
                    <a:lstStyle/>
                    <a:p>
                      <a:r>
                        <a:rPr lang="en-A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en-A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2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Regulations/Insurance</a:t>
                      </a:r>
                      <a:r>
                        <a:rPr lang="en-A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any regulations specifically address the question of </a:t>
                      </a:r>
                      <a:r>
                        <a:rPr lang="en-AU" sz="1200" b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n-A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insurance coverage is in place? </a:t>
                      </a:r>
                    </a:p>
                    <a:p>
                      <a:endParaRPr lang="en-AU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insurance coverage </a:t>
                      </a:r>
                      <a:r>
                        <a:rPr lang="en-AU" sz="1200" b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mandatory</a:t>
                      </a:r>
                      <a:r>
                        <a:rPr lang="en-A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any operators or operations?  </a:t>
                      </a:r>
                      <a:endParaRPr lang="en-GB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200" dirty="0" smtClean="0">
                          <a:latin typeface="+mn-lt"/>
                          <a:ea typeface="Times New Roman"/>
                          <a:cs typeface="Times New Roman"/>
                        </a:rPr>
                        <a:t>Insurance requirements are </a:t>
                      </a:r>
                      <a:r>
                        <a:rPr lang="en-AU" sz="1200" u="sng" dirty="0" smtClean="0">
                          <a:latin typeface="+mn-lt"/>
                          <a:ea typeface="Times New Roman"/>
                          <a:cs typeface="Times New Roman"/>
                        </a:rPr>
                        <a:t>varied </a:t>
                      </a:r>
                      <a:r>
                        <a:rPr lang="en-AU" sz="1200" dirty="0" smtClean="0">
                          <a:latin typeface="+mn-lt"/>
                          <a:ea typeface="Times New Roman"/>
                          <a:cs typeface="Times New Roman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200" b="1" dirty="0" smtClean="0">
                          <a:latin typeface="+mn-lt"/>
                          <a:ea typeface="Times New Roman"/>
                          <a:cs typeface="Times New Roman"/>
                        </a:rPr>
                        <a:t>Illinois</a:t>
                      </a:r>
                      <a:r>
                        <a:rPr lang="en-AU" sz="1200" dirty="0" smtClean="0">
                          <a:latin typeface="+mn-lt"/>
                          <a:ea typeface="Times New Roman"/>
                          <a:cs typeface="Times New Roman"/>
                        </a:rPr>
                        <a:t>: Hydraulic Fracturing Act requires proof</a:t>
                      </a:r>
                      <a:r>
                        <a:rPr lang="en-AU" sz="12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cover for injury/loss/pollution etc to min of $5m before permit issued.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2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Texas:  </a:t>
                      </a:r>
                      <a:r>
                        <a:rPr lang="en-AU" sz="1200" b="0" baseline="0" dirty="0" smtClean="0">
                          <a:latin typeface="+mn-lt"/>
                          <a:ea typeface="Times New Roman"/>
                          <a:cs typeface="Times New Roman"/>
                        </a:rPr>
                        <a:t>Individual performance bonds  permitted 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A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Petroleum approval regimes generally give licensing bodies power to require </a:t>
                      </a:r>
                      <a:r>
                        <a:rPr lang="en-GB" sz="1200" u="sng" dirty="0" smtClean="0"/>
                        <a:t>appropriate forms of security inc . insurance</a:t>
                      </a:r>
                      <a:r>
                        <a:rPr lang="en-GB" sz="1200" u="sng" baseline="0" dirty="0" smtClean="0"/>
                        <a:t> </a:t>
                      </a:r>
                      <a:r>
                        <a:rPr lang="en-GB" sz="1200" baseline="0" dirty="0" smtClean="0"/>
                        <a:t>and may cancel where not provided.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Adequacy of insurance</a:t>
                      </a:r>
                      <a:r>
                        <a:rPr lang="en-GB" sz="1200" baseline="0" dirty="0" smtClean="0"/>
                        <a:t> coverage of operators monitored by  Govt dept which issues licences. </a:t>
                      </a:r>
                    </a:p>
                    <a:p>
                      <a:endParaRPr lang="en-GB" sz="1200" baseline="0" dirty="0" smtClean="0"/>
                    </a:p>
                    <a:p>
                      <a:r>
                        <a:rPr lang="en-GB" sz="1200" baseline="0" dirty="0" smtClean="0"/>
                        <a:t>Onshore oil /gas industry body promises by voluntary Charter to ensure operators have </a:t>
                      </a:r>
                      <a:r>
                        <a:rPr lang="en-GB" sz="1200" u="sng" baseline="0" dirty="0" smtClean="0"/>
                        <a:t>adequate insurance/ response  plans in event of emergency  appropriate for each  site</a:t>
                      </a:r>
                      <a:r>
                        <a:rPr lang="en-GB" sz="1200" baseline="0" dirty="0" smtClean="0"/>
                        <a:t>.  Dec 2013 - Govt resisted calls that bonds be required (in case operators  bankrupt by time of any major loss/claim).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</a:tr>
              <a:tr h="1545262">
                <a:tc>
                  <a:txBody>
                    <a:bodyPr/>
                    <a:lstStyle/>
                    <a:p>
                      <a:pPr marL="228600" indent="-228600">
                        <a:buAutoNum type="arabicPeriod" startAt="6"/>
                      </a:pPr>
                      <a:r>
                        <a:rPr lang="en-AU" sz="12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Insurance pools/other forms of State-supported  compensatory schemes</a:t>
                      </a:r>
                    </a:p>
                    <a:p>
                      <a:pPr marL="228600" indent="-228600">
                        <a:buAutoNum type="arabicPeriod" startAt="6"/>
                      </a:pPr>
                      <a:endParaRPr lang="en-AU" sz="1200" b="1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None/>
                      </a:pPr>
                      <a:r>
                        <a:rPr lang="en-AU" sz="1200" b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Any  in operation or contemplated?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AU" sz="12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endParaRPr lang="en-A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200" dirty="0" smtClean="0"/>
                    </a:p>
                    <a:p>
                      <a:endParaRPr lang="en-GB" sz="1200" dirty="0" smtClean="0"/>
                    </a:p>
                    <a:p>
                      <a:endParaRPr lang="en-GB" sz="1200" dirty="0" smtClean="0"/>
                    </a:p>
                    <a:p>
                      <a:r>
                        <a:rPr lang="en-GB" sz="1200" b="1" dirty="0" smtClean="0"/>
                        <a:t>No </a:t>
                      </a:r>
                      <a:r>
                        <a:rPr lang="en-GB" sz="1200" dirty="0" smtClean="0"/>
                        <a:t>.</a:t>
                      </a:r>
                      <a:r>
                        <a:rPr lang="en-GB" sz="1200" baseline="0" dirty="0" smtClean="0"/>
                        <a:t> R</a:t>
                      </a:r>
                      <a:r>
                        <a:rPr lang="en-GB" sz="1200" dirty="0" smtClean="0"/>
                        <a:t>eliance placed on civil liability  being found v operator holding adequate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private liability insurance.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No</a:t>
                      </a:r>
                      <a:r>
                        <a:rPr lang="en-GB" sz="1200" dirty="0" smtClean="0"/>
                        <a:t>.  Govt has expressed</a:t>
                      </a:r>
                      <a:r>
                        <a:rPr lang="en-GB" sz="1200" baseline="0" dirty="0" smtClean="0"/>
                        <a:t> view that current exploration practices ought not to affect availability of appropriate private insurance  which has satisfied needs of UK onshore hydrocarbon exploration  for 50yrs +.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b="1" dirty="0" err="1" smtClean="0">
                <a:solidFill>
                  <a:srgbClr val="00B050"/>
                </a:solidFill>
              </a:rPr>
              <a:t>Fracking</a:t>
            </a:r>
            <a:r>
              <a:rPr lang="en-GB" sz="1800" b="1" dirty="0" smtClean="0">
                <a:solidFill>
                  <a:srgbClr val="00B050"/>
                </a:solidFill>
              </a:rPr>
              <a:t>: </a:t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Particular legal and coverage problems presented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8</a:t>
            </a:r>
            <a:r>
              <a:rPr lang="en-GB" sz="1400" b="1" i="1" baseline="30000" dirty="0" smtClean="0">
                <a:solidFill>
                  <a:schemeClr val="tx2"/>
                </a:solidFill>
              </a:rPr>
              <a:t>th</a:t>
            </a:r>
            <a:r>
              <a:rPr lang="en-GB" sz="1400" b="1" i="1" dirty="0" smtClean="0">
                <a:solidFill>
                  <a:schemeClr val="tx2"/>
                </a:solidFill>
              </a:rPr>
              <a:t> CCWP Meeting</a:t>
            </a:r>
            <a:r>
              <a:rPr lang="en-GB" sz="1800" b="1" dirty="0" smtClean="0">
                <a:solidFill>
                  <a:srgbClr val="00B050"/>
                </a:solidFill>
              </a:rPr>
              <a:t/>
            </a:r>
            <a:br>
              <a:rPr lang="en-GB" sz="1800" b="1" dirty="0" smtClean="0">
                <a:solidFill>
                  <a:srgbClr val="00B050"/>
                </a:solidFill>
              </a:rPr>
            </a:br>
            <a:r>
              <a:rPr lang="en-GB" sz="1800" b="1" dirty="0" smtClean="0">
                <a:solidFill>
                  <a:srgbClr val="00B050"/>
                </a:solidFill>
              </a:rPr>
              <a:t>                                   </a:t>
            </a:r>
            <a:r>
              <a:rPr lang="en-GB" sz="1600" b="1" dirty="0" smtClean="0">
                <a:solidFill>
                  <a:srgbClr val="00B050"/>
                </a:solidFill>
              </a:rPr>
              <a:t>by the extraction of shale oil and gas                       </a:t>
            </a:r>
            <a:r>
              <a:rPr lang="en-GB" sz="1400" b="1" i="1" dirty="0" smtClean="0">
                <a:solidFill>
                  <a:schemeClr val="tx2"/>
                </a:solidFill>
              </a:rPr>
              <a:t>Rome - 29.9.14</a:t>
            </a:r>
            <a:endParaRPr lang="en-GB" sz="1400" i="1" dirty="0">
              <a:solidFill>
                <a:schemeClr val="tx2"/>
              </a:solidFill>
            </a:endParaRPr>
          </a:p>
        </p:txBody>
      </p:sp>
      <p:pic>
        <p:nvPicPr>
          <p:cNvPr id="6" name="Picture 5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1008112" cy="576064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000" dirty="0" smtClean="0"/>
              <a:t>                                   </a:t>
            </a:r>
          </a:p>
          <a:p>
            <a:pPr lvl="1"/>
            <a:endParaRPr lang="en-GB" sz="1600" dirty="0" smtClean="0"/>
          </a:p>
          <a:p>
            <a:pPr lvl="1"/>
            <a:endParaRPr lang="en-GB" sz="1600" b="1" dirty="0" smtClean="0"/>
          </a:p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67544" y="177281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endParaRPr lang="en-GB" sz="16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1340771"/>
          <a:ext cx="7992888" cy="5388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3744416"/>
                <a:gridCol w="3096344"/>
              </a:tblGrid>
              <a:tr h="72695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GB" sz="1400" dirty="0" smtClean="0"/>
                        <a:t>Snapshot of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GB" sz="1400" dirty="0" smtClean="0"/>
                        <a:t>responses</a:t>
                      </a:r>
                      <a:r>
                        <a:rPr lang="en-GB" sz="1400" baseline="0" dirty="0" smtClean="0"/>
                        <a:t>  to date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5.</a:t>
                      </a:r>
                      <a:r>
                        <a:rPr lang="en-GB" sz="1400" baseline="0" dirty="0" smtClean="0"/>
                        <a:t>  Most important private market policies   available  + features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8"/>
                      </a:pPr>
                      <a:r>
                        <a:rPr lang="en-GB" sz="1400" baseline="0" dirty="0" smtClean="0"/>
                        <a:t>Problems for Insurers </a:t>
                      </a:r>
                    </a:p>
                    <a:p>
                      <a:pPr marL="342900" indent="-342900">
                        <a:buAutoNum type="arabicPeriod" startAt="8"/>
                      </a:pPr>
                      <a:r>
                        <a:rPr lang="en-GB" sz="1400" baseline="0" dirty="0" smtClean="0"/>
                        <a:t>Major issues + contentious areas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GB" sz="1400" baseline="0" dirty="0" smtClean="0"/>
                        <a:t>10.   Major  (legal) disputes </a:t>
                      </a:r>
                      <a:endParaRPr lang="en-GB" sz="1400" dirty="0"/>
                    </a:p>
                  </a:txBody>
                  <a:tcPr/>
                </a:tc>
              </a:tr>
              <a:tr h="4557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Earthquake Insurance  </a:t>
                      </a:r>
                      <a:r>
                        <a:rPr lang="en-GB" sz="1000" b="0" baseline="0" dirty="0" smtClean="0"/>
                        <a:t>inc. with  (or in addition to ) 1</a:t>
                      </a:r>
                      <a:r>
                        <a:rPr lang="en-GB" sz="1000" b="0" baseline="30000" dirty="0" smtClean="0"/>
                        <a:t>st</a:t>
                      </a:r>
                      <a:r>
                        <a:rPr lang="en-GB" sz="1000" b="0" baseline="0" dirty="0" smtClean="0"/>
                        <a:t> </a:t>
                      </a:r>
                      <a:r>
                        <a:rPr lang="en-GB" sz="1000" b="0" baseline="0" dirty="0" err="1" smtClean="0"/>
                        <a:t>py</a:t>
                      </a:r>
                      <a:r>
                        <a:rPr lang="en-GB" sz="1000" b="0" baseline="0" dirty="0" smtClean="0"/>
                        <a:t> </a:t>
                      </a:r>
                      <a:r>
                        <a:rPr lang="en-GB" sz="1000" b="0" baseline="0" dirty="0" err="1" smtClean="0"/>
                        <a:t>ppty</a:t>
                      </a:r>
                      <a:r>
                        <a:rPr lang="en-GB" sz="1000" b="0" baseline="0" dirty="0" smtClean="0"/>
                        <a:t> insurance </a:t>
                      </a: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endParaRPr lang="en-GB" sz="10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8.   Problems for Insurers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Each operation is different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Conflicting/incomplete claims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+ underwriting data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 Location/proximity to people =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 critical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      Long-tail claims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9"/>
                        <a:tabLst/>
                        <a:defRPr/>
                      </a:pPr>
                      <a:r>
                        <a:rPr lang="en-GB" sz="1200" b="1" baseline="0" dirty="0" smtClean="0"/>
                        <a:t>Major issues/contentious areas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9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Sudden/gradual loss/damage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Unexpected/unintended </a:t>
                      </a:r>
                      <a:r>
                        <a:rPr lang="en-GB" sz="1000" b="1" baseline="0" dirty="0" err="1" smtClean="0"/>
                        <a:t>rqrt</a:t>
                      </a:r>
                      <a:r>
                        <a:rPr lang="en-GB" sz="1000" b="1" baseline="0" dirty="0" smtClean="0"/>
                        <a:t> - </a:t>
                      </a:r>
                      <a:r>
                        <a:rPr lang="en-GB" sz="1000" b="1" baseline="0" dirty="0" err="1" smtClean="0"/>
                        <a:t>lblty</a:t>
                      </a:r>
                      <a:r>
                        <a:rPr lang="en-GB" sz="1000" b="1" baseline="0" dirty="0" smtClean="0"/>
                        <a:t> ins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Absolute pollution </a:t>
                      </a:r>
                      <a:r>
                        <a:rPr lang="en-GB" sz="1000" b="1" baseline="0" dirty="0" err="1" smtClean="0"/>
                        <a:t>exclsn</a:t>
                      </a:r>
                      <a:r>
                        <a:rPr lang="en-GB" sz="1000" b="1" baseline="0" dirty="0" smtClean="0"/>
                        <a:t> issues 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baseline="0" dirty="0" smtClean="0"/>
                        <a:t>Multiple occurrences/overlapping coverage – trigger/allocation/aggregation  issues + timely reporting issues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10.   Major disputes 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="1" baseline="0" dirty="0" smtClean="0"/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="1" i="1" baseline="0" dirty="0" smtClean="0"/>
                        <a:t>Warren Drilling v ACE American Insurance 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  (2012)</a:t>
                      </a:r>
                    </a:p>
                    <a:p>
                      <a:pPr marL="6858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        Analysis of application of CGL policy with  Energy Pollution Liability Extension (EPLE) endorsement  + 5 conditions of cover asserted by insurer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</a:tr>
              <a:tr h="56331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Business Interruption </a:t>
                      </a:r>
                      <a:r>
                        <a:rPr lang="en-GB" sz="1000" b="0" dirty="0" smtClean="0"/>
                        <a:t>addition to </a:t>
                      </a:r>
                      <a:r>
                        <a:rPr lang="en-GB" sz="1000" b="0" dirty="0" err="1" smtClean="0"/>
                        <a:t>comm</a:t>
                      </a:r>
                      <a:r>
                        <a:rPr lang="en-GB" sz="1000" b="0" dirty="0" smtClean="0"/>
                        <a:t> </a:t>
                      </a:r>
                      <a:r>
                        <a:rPr lang="en-GB" sz="1000" b="0" dirty="0" err="1" smtClean="0"/>
                        <a:t>ppty</a:t>
                      </a:r>
                      <a:r>
                        <a:rPr lang="en-GB" sz="1000" b="0" baseline="0" dirty="0" smtClean="0"/>
                        <a:t> cover (requiring phys dam to own </a:t>
                      </a:r>
                      <a:r>
                        <a:rPr lang="en-GB" sz="1000" b="0" baseline="0" dirty="0" err="1" smtClean="0"/>
                        <a:t>ppty</a:t>
                      </a:r>
                      <a:r>
                        <a:rPr lang="en-GB" sz="1000" b="0" baseline="0" dirty="0" smtClean="0"/>
                        <a:t>)  suitable for </a:t>
                      </a:r>
                      <a:r>
                        <a:rPr lang="en-GB" sz="1000" b="0" baseline="0" dirty="0" err="1" smtClean="0"/>
                        <a:t>cos</a:t>
                      </a:r>
                      <a:r>
                        <a:rPr lang="en-GB" sz="1000" b="0" baseline="0" dirty="0" smtClean="0"/>
                        <a:t> + municipalities </a:t>
                      </a:r>
                      <a:endParaRPr lang="en-GB" sz="1000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6331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Contingency Business Interruption</a:t>
                      </a:r>
                      <a:r>
                        <a:rPr lang="en-GB" sz="1200" b="1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(where lost profits/business etc following well blowout etc to 3</a:t>
                      </a:r>
                      <a:r>
                        <a:rPr lang="en-GB" sz="1000" b="0" baseline="30000" dirty="0" smtClean="0"/>
                        <a:t>rd</a:t>
                      </a:r>
                      <a:r>
                        <a:rPr lang="en-GB" sz="1000" b="0" baseline="0" dirty="0" smtClean="0"/>
                        <a:t> </a:t>
                      </a:r>
                      <a:r>
                        <a:rPr lang="en-GB" sz="1000" b="0" baseline="0" dirty="0" err="1" smtClean="0"/>
                        <a:t>py</a:t>
                      </a:r>
                      <a:r>
                        <a:rPr lang="en-GB" sz="1000" b="0" baseline="0" dirty="0" smtClean="0"/>
                        <a:t> premises)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1923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Operator’s Extra Expense  Cover</a:t>
                      </a:r>
                      <a:endParaRPr lang="en-GB" sz="12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 (purchased by drilling cos. v. well blowouts etc 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1507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D&amp;O Liability </a:t>
                      </a:r>
                      <a:r>
                        <a:rPr lang="en-GB" sz="1000" b="0" dirty="0" smtClean="0"/>
                        <a:t>as operator’s managers commonly</a:t>
                      </a:r>
                      <a:r>
                        <a:rPr lang="en-GB" sz="1000" b="0" baseline="0" dirty="0" smtClean="0"/>
                        <a:t> sued for breaches of duties of care, regulations etc </a:t>
                      </a:r>
                      <a:endParaRPr lang="en-GB" sz="1000" b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1155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dirty="0" err="1" smtClean="0"/>
                        <a:t>Env</a:t>
                      </a:r>
                      <a:r>
                        <a:rPr lang="en-GB" sz="1200" b="1" baseline="0" dirty="0" smtClean="0"/>
                        <a:t> Impairment  Liability  </a:t>
                      </a:r>
                      <a:r>
                        <a:rPr lang="en-GB" sz="1000" b="0" baseline="0" dirty="0" smtClean="0"/>
                        <a:t>(v MD/BI + </a:t>
                      </a:r>
                      <a:r>
                        <a:rPr lang="en-GB" sz="1000" b="0" baseline="0" dirty="0" err="1" smtClean="0"/>
                        <a:t>bod</a:t>
                      </a:r>
                      <a:r>
                        <a:rPr lang="en-GB" sz="1000" b="0" baseline="0" dirty="0" smtClean="0"/>
                        <a:t> </a:t>
                      </a:r>
                      <a:r>
                        <a:rPr lang="en-GB" sz="1000" b="0" baseline="0" dirty="0" err="1" smtClean="0"/>
                        <a:t>inj</a:t>
                      </a:r>
                      <a:r>
                        <a:rPr lang="en-GB" sz="1000" b="0" baseline="0" dirty="0" smtClean="0"/>
                        <a:t> + clean-up costs) – often high retentions /restrictions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Can extend to cover  gradual pollution from multiple perils</a:t>
                      </a:r>
                      <a:endParaRPr lang="en-GB" sz="1000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56331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Commercial  General </a:t>
                      </a:r>
                      <a:r>
                        <a:rPr lang="en-GB" sz="1200" b="1" baseline="0" dirty="0" smtClean="0"/>
                        <a:t> Liability </a:t>
                      </a:r>
                      <a:r>
                        <a:rPr lang="en-GB" sz="1200" b="1" dirty="0" smtClean="0"/>
                        <a:t> </a:t>
                      </a:r>
                      <a:r>
                        <a:rPr lang="en-GB" sz="1000" b="0" dirty="0" smtClean="0"/>
                        <a:t>(likely to </a:t>
                      </a:r>
                      <a:r>
                        <a:rPr lang="en-GB" sz="1000" b="0" dirty="0" err="1" smtClean="0"/>
                        <a:t>exc</a:t>
                      </a:r>
                      <a:r>
                        <a:rPr lang="en-GB" sz="1000" b="0" dirty="0" smtClean="0"/>
                        <a:t> pollution)  to cover  all involved with </a:t>
                      </a:r>
                      <a:r>
                        <a:rPr lang="en-GB" sz="1000" b="0" dirty="0" err="1" smtClean="0"/>
                        <a:t>fracking</a:t>
                      </a:r>
                      <a:r>
                        <a:rPr lang="en-GB" sz="1000" b="0" dirty="0" smtClean="0"/>
                        <a:t> process v 3</a:t>
                      </a:r>
                      <a:r>
                        <a:rPr lang="en-GB" sz="1000" b="0" baseline="30000" dirty="0" smtClean="0"/>
                        <a:t>rd</a:t>
                      </a:r>
                      <a:r>
                        <a:rPr lang="en-GB" sz="1000" b="0" dirty="0" smtClean="0"/>
                        <a:t> </a:t>
                      </a:r>
                      <a:r>
                        <a:rPr lang="en-GB" sz="1000" b="0" dirty="0" err="1" smtClean="0"/>
                        <a:t>py</a:t>
                      </a:r>
                      <a:r>
                        <a:rPr lang="en-GB" sz="1000" b="0" dirty="0" smtClean="0"/>
                        <a:t> claims</a:t>
                      </a:r>
                      <a:r>
                        <a:rPr lang="en-GB" sz="1000" b="0" baseline="0" dirty="0" smtClean="0"/>
                        <a:t> for MD/BI (beyond drillers to those involved with transport, waste etc)</a:t>
                      </a:r>
                      <a:endParaRPr lang="en-GB" sz="1000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41507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Pollution Insurance  </a:t>
                      </a:r>
                      <a:r>
                        <a:rPr lang="en-GB" sz="1000" b="0" dirty="0" smtClean="0"/>
                        <a:t>(for operators  because pollution </a:t>
                      </a:r>
                      <a:r>
                        <a:rPr lang="en-GB" sz="1000" b="0" dirty="0" err="1" smtClean="0"/>
                        <a:t>exc</a:t>
                      </a:r>
                      <a:r>
                        <a:rPr lang="en-GB" sz="1000" b="0" dirty="0" smtClean="0"/>
                        <a:t> from CGL</a:t>
                      </a:r>
                      <a:r>
                        <a:rPr lang="en-GB" sz="1000" b="0" baseline="0" dirty="0" smtClean="0"/>
                        <a:t> covers)</a:t>
                      </a:r>
                      <a:endParaRPr lang="en-GB" sz="1000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502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baseline="0" dirty="0" smtClean="0"/>
                        <a:t>Reinsurance </a:t>
                      </a:r>
                      <a:endParaRPr lang="en-GB" sz="1200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1871</Words>
  <Application>Microsoft Office PowerPoint</Application>
  <PresentationFormat>On-screen Show (4:3)</PresentationFormat>
  <Paragraphs>366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   Association Internationale de Droit des Assurances International Insurance Law Association  Associazione Internazionale di Diritto delle Assicurazioni Internationale Vereinigung Versicherungsrecht Asociacion Internacional de Derecho de Seguros </vt:lpstr>
      <vt:lpstr>                Fracking:                                                                                              Particular legal and coverage problems presented                            8th CCWP Meeting                                                                by the extraction of shale oil and gas                                       Rome - 29.9.14</vt:lpstr>
      <vt:lpstr>                Fracking:                                                                                              Particular legal and coverage problems presented                            8th CCWP Meeting                                                                by the extraction of shale oil and gas                                        Rome - 29.9.14</vt:lpstr>
      <vt:lpstr>Fracking:                            Particular legal and coverage problems presented            8th CCWP Meeting                                    by the extraction of shale oil and gas                       Rome - 29.9.14</vt:lpstr>
      <vt:lpstr>Fracking:                            Particular legal and coverage problems presented            8th CCWP Meeting                                    by the extraction of shale oil and gas                       Rome - 29.9.14</vt:lpstr>
      <vt:lpstr>Fracking:                            Particular legal and coverage problems presented            8th CCWP Meeting                                    by the extraction of shale oil and gas                       Rome - 29.9.14</vt:lpstr>
      <vt:lpstr>Fracking:                            Particular legal and coverage problems presented            8th CCWP Meeting                                    by the extraction of shale oil and gas                       Rome - 29.9.14</vt:lpstr>
      <vt:lpstr>Fracking:                            Particular legal and coverage problems presented            8th CCWP Meeting                                    by the extraction of shale oil and gas                       Rome - 29.9.14</vt:lpstr>
      <vt:lpstr>Fracking:                            Particular legal and coverage problems presented            8th CCWP Meeting                                    by the extraction of shale oil and gas                       Rome - 29.9.14</vt:lpstr>
      <vt:lpstr>Fracking:                            Particular legal and coverage problems presented            8th CCWP Meeting                                    by the extraction of shale oil and gas                       Rome - 29.9.14</vt:lpstr>
      <vt:lpstr>Fracking:                            Particular legal and coverage problems presented            8th CCWP Meeting                                    by the extraction of shale oil and gas                       Rome - 29.9.14</vt:lpstr>
      <vt:lpstr>      Association Internationale de Droit des Assurances International Insurance Law Association  Associazione Internazionale di Diritto delle Assicurazioni Internationale Vereinigung Versicherungsrecht Asociacion Internacional de Derecho de Seguros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Internationale de Droit des Assurances International Insurance Law Association  Associazione Internazionale di Diritto delle Assicurazioni Internationale Vereinigung Versicherungsrecht Asociacion Internacional de Derecho de Seguros</dc:title>
  <dc:creator>Tim Hardy</dc:creator>
  <cp:lastModifiedBy>Tim Hardy</cp:lastModifiedBy>
  <cp:revision>117</cp:revision>
  <dcterms:created xsi:type="dcterms:W3CDTF">2014-09-19T20:30:28Z</dcterms:created>
  <dcterms:modified xsi:type="dcterms:W3CDTF">2014-09-28T21:08:11Z</dcterms:modified>
</cp:coreProperties>
</file>