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0" r:id="rId1"/>
    <p:sldMasterId id="2147483725" r:id="rId2"/>
  </p:sldMasterIdLst>
  <p:notesMasterIdLst>
    <p:notesMasterId r:id="rId21"/>
  </p:notesMasterIdLst>
  <p:handoutMasterIdLst>
    <p:handoutMasterId r:id="rId22"/>
  </p:handoutMasterIdLst>
  <p:sldIdLst>
    <p:sldId id="515" r:id="rId3"/>
    <p:sldId id="511" r:id="rId4"/>
    <p:sldId id="463" r:id="rId5"/>
    <p:sldId id="501" r:id="rId6"/>
    <p:sldId id="500" r:id="rId7"/>
    <p:sldId id="470" r:id="rId8"/>
    <p:sldId id="503" r:id="rId9"/>
    <p:sldId id="504" r:id="rId10"/>
    <p:sldId id="505" r:id="rId11"/>
    <p:sldId id="509" r:id="rId12"/>
    <p:sldId id="502" r:id="rId13"/>
    <p:sldId id="506" r:id="rId14"/>
    <p:sldId id="507" r:id="rId15"/>
    <p:sldId id="508" r:id="rId16"/>
    <p:sldId id="510" r:id="rId17"/>
    <p:sldId id="512" r:id="rId18"/>
    <p:sldId id="513" r:id="rId19"/>
    <p:sldId id="514" r:id="rId20"/>
  </p:sldIdLst>
  <p:sldSz cx="9144000" cy="6858000" type="screen4x3"/>
  <p:notesSz cx="6883400" cy="10017125"/>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66"/>
    <a:srgbClr val="FFCCFF"/>
    <a:srgbClr val="CCFF66"/>
    <a:srgbClr val="FF0066"/>
    <a:srgbClr val="FF9999"/>
    <a:srgbClr val="FF99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9940" autoAdjust="0"/>
    <p:restoredTop sz="92951" autoAdjust="0"/>
  </p:normalViewPr>
  <p:slideViewPr>
    <p:cSldViewPr>
      <p:cViewPr>
        <p:scale>
          <a:sx n="100" d="100"/>
          <a:sy n="100" d="100"/>
        </p:scale>
        <p:origin x="-28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85803" cy="500777"/>
          </a:xfrm>
          <a:prstGeom prst="rect">
            <a:avLst/>
          </a:prstGeom>
          <a:noFill/>
          <a:ln w="9525">
            <a:noFill/>
            <a:miter lim="800000"/>
            <a:headEnd/>
            <a:tailEnd/>
          </a:ln>
        </p:spPr>
        <p:txBody>
          <a:bodyPr vert="horz" wrap="square" lIns="93286" tIns="46649" rIns="93286" bIns="46649" numCol="1" anchor="t" anchorCtr="0" compatLnSpc="1">
            <a:prstTxWarp prst="textNoShape">
              <a:avLst/>
            </a:prstTxWarp>
          </a:bodyPr>
          <a:lstStyle>
            <a:lvl1pPr defTabSz="932365">
              <a:defRPr sz="1300">
                <a:ea typeface="ＭＳ Ｐゴシック" pitchFamily="50" charset="-128"/>
              </a:defRPr>
            </a:lvl1pPr>
          </a:lstStyle>
          <a:p>
            <a:pPr>
              <a:defRPr/>
            </a:pPr>
            <a:endParaRPr lang="en-US" altLang="ja-JP"/>
          </a:p>
        </p:txBody>
      </p:sp>
      <p:sp>
        <p:nvSpPr>
          <p:cNvPr id="72707" name="Rectangle 3"/>
          <p:cNvSpPr>
            <a:spLocks noGrp="1" noChangeArrowheads="1"/>
          </p:cNvSpPr>
          <p:nvPr>
            <p:ph type="dt" sz="quarter" idx="1"/>
          </p:nvPr>
        </p:nvSpPr>
        <p:spPr bwMode="auto">
          <a:xfrm>
            <a:off x="3895992" y="0"/>
            <a:ext cx="2985803" cy="500777"/>
          </a:xfrm>
          <a:prstGeom prst="rect">
            <a:avLst/>
          </a:prstGeom>
          <a:noFill/>
          <a:ln w="9525">
            <a:noFill/>
            <a:miter lim="800000"/>
            <a:headEnd/>
            <a:tailEnd/>
          </a:ln>
        </p:spPr>
        <p:txBody>
          <a:bodyPr vert="horz" wrap="square" lIns="93286" tIns="46649" rIns="93286" bIns="46649" numCol="1" anchor="t" anchorCtr="0" compatLnSpc="1">
            <a:prstTxWarp prst="textNoShape">
              <a:avLst/>
            </a:prstTxWarp>
          </a:bodyPr>
          <a:lstStyle>
            <a:lvl1pPr algn="r" defTabSz="932365">
              <a:defRPr sz="1300">
                <a:ea typeface="ＭＳ Ｐゴシック" pitchFamily="50" charset="-128"/>
              </a:defRPr>
            </a:lvl1pPr>
          </a:lstStyle>
          <a:p>
            <a:pPr>
              <a:defRPr/>
            </a:pPr>
            <a:endParaRPr lang="en-US" altLang="ja-JP"/>
          </a:p>
        </p:txBody>
      </p:sp>
      <p:sp>
        <p:nvSpPr>
          <p:cNvPr id="72708" name="Rectangle 4"/>
          <p:cNvSpPr>
            <a:spLocks noGrp="1" noChangeArrowheads="1"/>
          </p:cNvSpPr>
          <p:nvPr>
            <p:ph type="ftr" sz="quarter" idx="2"/>
          </p:nvPr>
        </p:nvSpPr>
        <p:spPr bwMode="auto">
          <a:xfrm>
            <a:off x="0" y="9516348"/>
            <a:ext cx="2985803" cy="499176"/>
          </a:xfrm>
          <a:prstGeom prst="rect">
            <a:avLst/>
          </a:prstGeom>
          <a:noFill/>
          <a:ln w="9525">
            <a:noFill/>
            <a:miter lim="800000"/>
            <a:headEnd/>
            <a:tailEnd/>
          </a:ln>
        </p:spPr>
        <p:txBody>
          <a:bodyPr vert="horz" wrap="square" lIns="93286" tIns="46649" rIns="93286" bIns="46649" numCol="1" anchor="b" anchorCtr="0" compatLnSpc="1">
            <a:prstTxWarp prst="textNoShape">
              <a:avLst/>
            </a:prstTxWarp>
          </a:bodyPr>
          <a:lstStyle>
            <a:lvl1pPr defTabSz="932365">
              <a:defRPr sz="1300">
                <a:ea typeface="ＭＳ Ｐゴシック" pitchFamily="50" charset="-128"/>
              </a:defRPr>
            </a:lvl1pPr>
          </a:lstStyle>
          <a:p>
            <a:pPr>
              <a:defRPr/>
            </a:pPr>
            <a:endParaRPr lang="en-US" altLang="ja-JP"/>
          </a:p>
        </p:txBody>
      </p:sp>
      <p:sp>
        <p:nvSpPr>
          <p:cNvPr id="72709" name="Rectangle 5"/>
          <p:cNvSpPr>
            <a:spLocks noGrp="1" noChangeArrowheads="1"/>
          </p:cNvSpPr>
          <p:nvPr>
            <p:ph type="sldNum" sz="quarter" idx="3"/>
          </p:nvPr>
        </p:nvSpPr>
        <p:spPr bwMode="auto">
          <a:xfrm>
            <a:off x="3895992" y="9516348"/>
            <a:ext cx="2985803" cy="499176"/>
          </a:xfrm>
          <a:prstGeom prst="rect">
            <a:avLst/>
          </a:prstGeom>
          <a:noFill/>
          <a:ln w="9525">
            <a:noFill/>
            <a:miter lim="800000"/>
            <a:headEnd/>
            <a:tailEnd/>
          </a:ln>
        </p:spPr>
        <p:txBody>
          <a:bodyPr vert="horz" wrap="square" lIns="93286" tIns="46649" rIns="93286" bIns="46649" numCol="1" anchor="b" anchorCtr="0" compatLnSpc="1">
            <a:prstTxWarp prst="textNoShape">
              <a:avLst/>
            </a:prstTxWarp>
          </a:bodyPr>
          <a:lstStyle>
            <a:lvl1pPr algn="r" defTabSz="932365">
              <a:defRPr sz="1300">
                <a:ea typeface="ＭＳ Ｐゴシック" pitchFamily="50" charset="-128"/>
              </a:defRPr>
            </a:lvl1pPr>
          </a:lstStyle>
          <a:p>
            <a:pPr>
              <a:defRPr/>
            </a:pPr>
            <a:fld id="{D16FBDA0-8F93-48D8-903E-433213A7950A}" type="slidenum">
              <a:rPr lang="en-US" altLang="ja-JP"/>
              <a:pPr>
                <a:defRPr/>
              </a:pPr>
              <a:t>‹#›</a:t>
            </a:fld>
            <a:endParaRPr lang="en-US" altLang="ja-JP"/>
          </a:p>
        </p:txBody>
      </p:sp>
    </p:spTree>
    <p:extLst>
      <p:ext uri="{BB962C8B-B14F-4D97-AF65-F5344CB8AC3E}">
        <p14:creationId xmlns:p14="http://schemas.microsoft.com/office/powerpoint/2010/main" val="17434040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85803" cy="500777"/>
          </a:xfrm>
          <a:prstGeom prst="rect">
            <a:avLst/>
          </a:prstGeom>
          <a:noFill/>
          <a:ln w="9525">
            <a:noFill/>
            <a:miter lim="800000"/>
            <a:headEnd/>
            <a:tailEnd/>
          </a:ln>
        </p:spPr>
        <p:txBody>
          <a:bodyPr vert="horz" wrap="square" lIns="93286" tIns="46649" rIns="93286" bIns="46649" numCol="1" anchor="t" anchorCtr="0" compatLnSpc="1">
            <a:prstTxWarp prst="textNoShape">
              <a:avLst/>
            </a:prstTxWarp>
          </a:bodyPr>
          <a:lstStyle>
            <a:lvl1pPr defTabSz="932365">
              <a:defRPr sz="1300">
                <a:ea typeface="ＭＳ Ｐゴシック" pitchFamily="50" charset="-128"/>
              </a:defRPr>
            </a:lvl1pPr>
          </a:lstStyle>
          <a:p>
            <a:pPr>
              <a:defRPr/>
            </a:pPr>
            <a:endParaRPr lang="en-US" altLang="ja-JP"/>
          </a:p>
        </p:txBody>
      </p:sp>
      <p:sp>
        <p:nvSpPr>
          <p:cNvPr id="55299" name="Rectangle 3"/>
          <p:cNvSpPr>
            <a:spLocks noGrp="1" noChangeArrowheads="1"/>
          </p:cNvSpPr>
          <p:nvPr>
            <p:ph type="dt" idx="1"/>
          </p:nvPr>
        </p:nvSpPr>
        <p:spPr bwMode="auto">
          <a:xfrm>
            <a:off x="3895992" y="0"/>
            <a:ext cx="2985803" cy="500777"/>
          </a:xfrm>
          <a:prstGeom prst="rect">
            <a:avLst/>
          </a:prstGeom>
          <a:noFill/>
          <a:ln w="9525">
            <a:noFill/>
            <a:miter lim="800000"/>
            <a:headEnd/>
            <a:tailEnd/>
          </a:ln>
        </p:spPr>
        <p:txBody>
          <a:bodyPr vert="horz" wrap="square" lIns="93286" tIns="46649" rIns="93286" bIns="46649" numCol="1" anchor="t" anchorCtr="0" compatLnSpc="1">
            <a:prstTxWarp prst="textNoShape">
              <a:avLst/>
            </a:prstTxWarp>
          </a:bodyPr>
          <a:lstStyle>
            <a:lvl1pPr algn="r" defTabSz="932365">
              <a:defRPr sz="1300">
                <a:ea typeface="ＭＳ Ｐゴシック" pitchFamily="50" charset="-128"/>
              </a:defRPr>
            </a:lvl1pPr>
          </a:lstStyle>
          <a:p>
            <a:pPr>
              <a:defRPr/>
            </a:pPr>
            <a:endParaRPr lang="en-US" altLang="ja-JP"/>
          </a:p>
        </p:txBody>
      </p:sp>
      <p:sp>
        <p:nvSpPr>
          <p:cNvPr id="41988" name="Rectangle 4"/>
          <p:cNvSpPr>
            <a:spLocks noGrp="1" noRot="1" noChangeAspect="1" noChangeArrowheads="1" noTextEdit="1"/>
          </p:cNvSpPr>
          <p:nvPr>
            <p:ph type="sldImg" idx="2"/>
          </p:nvPr>
        </p:nvSpPr>
        <p:spPr bwMode="auto">
          <a:xfrm>
            <a:off x="939800" y="752475"/>
            <a:ext cx="5006975" cy="3756025"/>
          </a:xfrm>
          <a:prstGeom prst="rect">
            <a:avLst/>
          </a:prstGeom>
          <a:noFill/>
          <a:ln w="9525">
            <a:solidFill>
              <a:srgbClr val="000000"/>
            </a:solidFill>
            <a:miter lim="800000"/>
            <a:headEnd/>
            <a:tailEnd/>
          </a:ln>
        </p:spPr>
      </p:sp>
      <p:sp>
        <p:nvSpPr>
          <p:cNvPr id="55301" name="Rectangle 5"/>
          <p:cNvSpPr>
            <a:spLocks noGrp="1" noChangeArrowheads="1"/>
          </p:cNvSpPr>
          <p:nvPr>
            <p:ph type="body" sz="quarter" idx="3"/>
          </p:nvPr>
        </p:nvSpPr>
        <p:spPr bwMode="auto">
          <a:xfrm>
            <a:off x="688662" y="4758174"/>
            <a:ext cx="5506078" cy="4506987"/>
          </a:xfrm>
          <a:prstGeom prst="rect">
            <a:avLst/>
          </a:prstGeom>
          <a:noFill/>
          <a:ln w="9525">
            <a:noFill/>
            <a:miter lim="800000"/>
            <a:headEnd/>
            <a:tailEnd/>
          </a:ln>
        </p:spPr>
        <p:txBody>
          <a:bodyPr vert="horz" wrap="square" lIns="93286" tIns="46649" rIns="93286" bIns="46649"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5302" name="Rectangle 6"/>
          <p:cNvSpPr>
            <a:spLocks noGrp="1" noChangeArrowheads="1"/>
          </p:cNvSpPr>
          <p:nvPr>
            <p:ph type="ftr" sz="quarter" idx="4"/>
          </p:nvPr>
        </p:nvSpPr>
        <p:spPr bwMode="auto">
          <a:xfrm>
            <a:off x="0" y="9516348"/>
            <a:ext cx="2985803" cy="499176"/>
          </a:xfrm>
          <a:prstGeom prst="rect">
            <a:avLst/>
          </a:prstGeom>
          <a:noFill/>
          <a:ln w="9525">
            <a:noFill/>
            <a:miter lim="800000"/>
            <a:headEnd/>
            <a:tailEnd/>
          </a:ln>
        </p:spPr>
        <p:txBody>
          <a:bodyPr vert="horz" wrap="square" lIns="93286" tIns="46649" rIns="93286" bIns="46649" numCol="1" anchor="b" anchorCtr="0" compatLnSpc="1">
            <a:prstTxWarp prst="textNoShape">
              <a:avLst/>
            </a:prstTxWarp>
          </a:bodyPr>
          <a:lstStyle>
            <a:lvl1pPr defTabSz="932365">
              <a:defRPr sz="1300">
                <a:ea typeface="ＭＳ Ｐゴシック" pitchFamily="50" charset="-128"/>
              </a:defRPr>
            </a:lvl1pPr>
          </a:lstStyle>
          <a:p>
            <a:pPr>
              <a:defRPr/>
            </a:pPr>
            <a:endParaRPr lang="en-US" altLang="ja-JP"/>
          </a:p>
        </p:txBody>
      </p:sp>
      <p:sp>
        <p:nvSpPr>
          <p:cNvPr id="55303" name="Rectangle 7"/>
          <p:cNvSpPr>
            <a:spLocks noGrp="1" noChangeArrowheads="1"/>
          </p:cNvSpPr>
          <p:nvPr>
            <p:ph type="sldNum" sz="quarter" idx="5"/>
          </p:nvPr>
        </p:nvSpPr>
        <p:spPr bwMode="auto">
          <a:xfrm>
            <a:off x="3895992" y="9516348"/>
            <a:ext cx="2985803" cy="499176"/>
          </a:xfrm>
          <a:prstGeom prst="rect">
            <a:avLst/>
          </a:prstGeom>
          <a:noFill/>
          <a:ln w="9525">
            <a:noFill/>
            <a:miter lim="800000"/>
            <a:headEnd/>
            <a:tailEnd/>
          </a:ln>
        </p:spPr>
        <p:txBody>
          <a:bodyPr vert="horz" wrap="square" lIns="93286" tIns="46649" rIns="93286" bIns="46649" numCol="1" anchor="b" anchorCtr="0" compatLnSpc="1">
            <a:prstTxWarp prst="textNoShape">
              <a:avLst/>
            </a:prstTxWarp>
          </a:bodyPr>
          <a:lstStyle>
            <a:lvl1pPr algn="r" defTabSz="932365">
              <a:defRPr sz="1300">
                <a:ea typeface="ＭＳ Ｐゴシック" pitchFamily="50" charset="-128"/>
              </a:defRPr>
            </a:lvl1pPr>
          </a:lstStyle>
          <a:p>
            <a:pPr>
              <a:defRPr/>
            </a:pPr>
            <a:fld id="{8B8FADD3-145E-4D7A-A724-F00B289660FD}" type="slidenum">
              <a:rPr lang="en-US" altLang="ja-JP"/>
              <a:pPr>
                <a:defRPr/>
              </a:pPr>
              <a:t>‹#›</a:t>
            </a:fld>
            <a:endParaRPr lang="en-US" altLang="ja-JP"/>
          </a:p>
        </p:txBody>
      </p:sp>
    </p:spTree>
    <p:extLst>
      <p:ext uri="{BB962C8B-B14F-4D97-AF65-F5344CB8AC3E}">
        <p14:creationId xmlns:p14="http://schemas.microsoft.com/office/powerpoint/2010/main" val="40334904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BDA964FA-F6D9-4959-B692-B0DC997E2839}" type="datetime1">
              <a:rPr lang="ja-JP" altLang="en-US"/>
              <a:pPr>
                <a:defRPr/>
              </a:pPr>
              <a:t>2013/9/29</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EC3C7142-4727-4108-B7E9-4A4ED4CD9023}" type="slidenum">
              <a:rPr lang="en-US" altLang="ja-JP"/>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F24601F6-C573-4AB1-9362-566691A55EDD}" type="datetime1">
              <a:rPr lang="ja-JP" altLang="en-US"/>
              <a:pPr>
                <a:defRPr/>
              </a:pPr>
              <a:t>2013/9/29</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2DA2051D-80CC-4204-BD89-8C0C83EC7B8E}" type="slidenum">
              <a:rPr lang="en-US" altLang="ja-JP"/>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C8E72ED2-3B22-4995-8655-A21A3D5C40E2}" type="datetime1">
              <a:rPr lang="ja-JP" altLang="en-US"/>
              <a:pPr>
                <a:defRPr/>
              </a:pPr>
              <a:t>2013/9/29</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2F014862-31E3-4214-B757-5AC451C09B82}" type="slidenum">
              <a:rPr lang="en-US" altLang="ja-JP"/>
              <a:pPr>
                <a:defRPr/>
              </a:pPr>
              <a:t>‹#›</a:t>
            </a:fld>
            <a:endParaRPr lang="en-US" altLang="ja-JP"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0"/>
            <a:ext cx="8229600" cy="4525963"/>
          </a:xfrm>
        </p:spPr>
        <p:txBody>
          <a:bodyPr/>
          <a:lstStyle/>
          <a:p>
            <a:pPr lvl="0"/>
            <a:endParaRPr lang="ja-JP" alt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B82EC913-4E1C-48DF-9D6A-30F910EB4238}" type="datetime1">
              <a:rPr lang="ja-JP" altLang="en-US"/>
              <a:pPr>
                <a:defRPr/>
              </a:pPr>
              <a:t>2013/9/29</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18312461-02A9-48C9-ABC1-4C1F44574CCA}" type="slidenum">
              <a:rPr lang="en-US" altLang="ja-JP"/>
              <a:pPr>
                <a:defRPr/>
              </a:pPr>
              <a:t>‹#›</a:t>
            </a:fld>
            <a:endParaRPr lang="en-US" altLang="ja-JP"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8"/>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0667C236-4810-4763-B24D-2FAA24024C04}" type="datetime1">
              <a:rPr lang="ja-JP" altLang="en-US"/>
              <a:pPr>
                <a:defRPr/>
              </a:pPr>
              <a:t>2013/9/29</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5" name="Rectangle 6"/>
          <p:cNvSpPr>
            <a:spLocks noGrp="1" noChangeArrowheads="1"/>
          </p:cNvSpPr>
          <p:nvPr>
            <p:ph type="sldNum" sz="quarter" idx="12"/>
          </p:nvPr>
        </p:nvSpPr>
        <p:spPr>
          <a:ln/>
        </p:spPr>
        <p:txBody>
          <a:bodyPr/>
          <a:lstStyle>
            <a:lvl1pPr>
              <a:defRPr/>
            </a:lvl1pPr>
          </a:lstStyle>
          <a:p>
            <a:pPr>
              <a:defRPr/>
            </a:pPr>
            <a:fld id="{33EC5695-39EC-40CA-9C9A-44D2EEBDC5B1}" type="slidenum">
              <a:rPr lang="en-US" altLang="ja-JP"/>
              <a:pPr>
                <a:defRPr/>
              </a:pPr>
              <a:t>‹#›</a:t>
            </a:fld>
            <a:endParaRPr lang="en-US" altLang="ja-JP"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CB327056-06B6-46FA-9DB4-4E18CAF383DA}" type="datetime1">
              <a:rPr lang="ja-JP" altLang="en-US"/>
              <a:pPr>
                <a:defRPr/>
              </a:pPr>
              <a:t>2013/9/29</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B1F5C9AA-28C8-4141-8711-7C42765563EF}" type="slidenum">
              <a:rPr lang="en-US" altLang="ja-JP"/>
              <a:pPr>
                <a:defRPr/>
              </a:pPr>
              <a:t>‹#›</a:t>
            </a:fld>
            <a:endParaRPr lang="en-US" altLang="ja-JP"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457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57200" y="3938588"/>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コンテンツ プレースホルダ 5"/>
          <p:cNvSpPr>
            <a:spLocks noGrp="1"/>
          </p:cNvSpPr>
          <p:nvPr>
            <p:ph sz="quarter" idx="4"/>
          </p:nvPr>
        </p:nvSpPr>
        <p:spPr>
          <a:xfrm>
            <a:off x="4648200" y="3938588"/>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D1BD1285-B6F7-4CE8-AC75-C7413296C442}" type="datetime1">
              <a:rPr lang="ja-JP" altLang="en-US"/>
              <a:pPr>
                <a:defRPr/>
              </a:pPr>
              <a:t>2013/9/29</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9" name="Rectangle 6"/>
          <p:cNvSpPr>
            <a:spLocks noGrp="1" noChangeArrowheads="1"/>
          </p:cNvSpPr>
          <p:nvPr>
            <p:ph type="sldNum" sz="quarter" idx="12"/>
          </p:nvPr>
        </p:nvSpPr>
        <p:spPr>
          <a:ln/>
        </p:spPr>
        <p:txBody>
          <a:bodyPr/>
          <a:lstStyle>
            <a:lvl1pPr>
              <a:defRPr/>
            </a:lvl1pPr>
          </a:lstStyle>
          <a:p>
            <a:pPr>
              <a:defRPr/>
            </a:pPr>
            <a:fld id="{611B72ED-ABC9-4E32-86BF-26138A37C4E5}" type="slidenum">
              <a:rPr lang="en-US" altLang="ja-JP"/>
              <a:pPr>
                <a:defRPr/>
              </a:pPr>
              <a:t>‹#›</a:t>
            </a:fld>
            <a:endParaRPr lang="en-US" altLang="ja-JP"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38588"/>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fld id="{85D85545-FB1C-4CBC-961D-C84F66495A19}" type="datetime1">
              <a:rPr lang="ja-JP" altLang="en-US"/>
              <a:pPr>
                <a:defRPr/>
              </a:pPr>
              <a:t>2013/9/29</a:t>
            </a:fld>
            <a:endParaRPr lang="en-US" altLang="ja-JP"/>
          </a:p>
        </p:txBody>
      </p:sp>
      <p:sp>
        <p:nvSpPr>
          <p:cNvPr id="7"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8" name="Rectangle 6"/>
          <p:cNvSpPr>
            <a:spLocks noGrp="1" noChangeArrowheads="1"/>
          </p:cNvSpPr>
          <p:nvPr>
            <p:ph type="sldNum" sz="quarter" idx="12"/>
          </p:nvPr>
        </p:nvSpPr>
        <p:spPr>
          <a:ln/>
        </p:spPr>
        <p:txBody>
          <a:bodyPr/>
          <a:lstStyle>
            <a:lvl1pPr>
              <a:defRPr/>
            </a:lvl1pPr>
          </a:lstStyle>
          <a:p>
            <a:pPr>
              <a:defRPr/>
            </a:pPr>
            <a:fld id="{575EF498-4730-41A5-9085-CC4F7C6AD4A7}" type="slidenum">
              <a:rPr lang="en-US" altLang="ja-JP"/>
              <a:pPr>
                <a:defRPr/>
              </a:pPr>
              <a:t>‹#›</a:t>
            </a:fld>
            <a:endParaRPr lang="en-US" altLang="ja-JP"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4"/>
          <p:cNvSpPr>
            <a:spLocks noGrp="1" noChangeArrowheads="1"/>
          </p:cNvSpPr>
          <p:nvPr>
            <p:ph type="dt" sz="half" idx="10"/>
          </p:nvPr>
        </p:nvSpPr>
        <p:spPr>
          <a:ln/>
        </p:spPr>
        <p:txBody>
          <a:bodyPr/>
          <a:lstStyle>
            <a:lvl1pPr>
              <a:defRPr/>
            </a:lvl1pPr>
          </a:lstStyle>
          <a:p>
            <a:pPr>
              <a:defRPr/>
            </a:pPr>
            <a:fld id="{E0BC4131-8913-4670-B3BD-B0791AEECE25}" type="datetime1">
              <a:rPr lang="ja-JP" altLang="en-US"/>
              <a:pPr>
                <a:defRPr/>
              </a:pPr>
              <a:t>2013/9/29</a:t>
            </a:fld>
            <a:endParaRPr lang="en-US" altLang="ja-JP"/>
          </a:p>
        </p:txBody>
      </p:sp>
      <p:sp>
        <p:nvSpPr>
          <p:cNvPr id="5"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26"/>
          <p:cNvSpPr>
            <a:spLocks noGrp="1" noChangeArrowheads="1"/>
          </p:cNvSpPr>
          <p:nvPr>
            <p:ph type="sldNum" sz="quarter" idx="12"/>
          </p:nvPr>
        </p:nvSpPr>
        <p:spPr>
          <a:ln/>
        </p:spPr>
        <p:txBody>
          <a:bodyPr/>
          <a:lstStyle>
            <a:lvl1pPr>
              <a:defRPr/>
            </a:lvl1pPr>
          </a:lstStyle>
          <a:p>
            <a:pPr>
              <a:defRPr/>
            </a:pPr>
            <a:fld id="{0C60849C-9F40-49A9-95CB-FBB6A377FD9B}" type="slidenum">
              <a:rPr lang="en-US" altLang="ja-JP"/>
              <a:pPr>
                <a:defRPr/>
              </a:pPr>
              <a:t>‹#›</a:t>
            </a:fld>
            <a:endParaRPr lang="en-US" altLang="ja-JP"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24"/>
          <p:cNvSpPr>
            <a:spLocks noGrp="1" noChangeArrowheads="1"/>
          </p:cNvSpPr>
          <p:nvPr>
            <p:ph type="dt" sz="half" idx="10"/>
          </p:nvPr>
        </p:nvSpPr>
        <p:spPr>
          <a:ln/>
        </p:spPr>
        <p:txBody>
          <a:bodyPr/>
          <a:lstStyle>
            <a:lvl1pPr>
              <a:defRPr/>
            </a:lvl1pPr>
          </a:lstStyle>
          <a:p>
            <a:pPr>
              <a:defRPr/>
            </a:pPr>
            <a:fld id="{208CDEB3-381A-4E97-986A-F50AF93CA88B}" type="datetime1">
              <a:rPr lang="ja-JP" altLang="en-US"/>
              <a:pPr>
                <a:defRPr/>
              </a:pPr>
              <a:t>2013/9/29</a:t>
            </a:fld>
            <a:endParaRPr lang="en-US" altLang="ja-JP"/>
          </a:p>
        </p:txBody>
      </p:sp>
      <p:sp>
        <p:nvSpPr>
          <p:cNvPr id="5"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26"/>
          <p:cNvSpPr>
            <a:spLocks noGrp="1" noChangeArrowheads="1"/>
          </p:cNvSpPr>
          <p:nvPr>
            <p:ph type="sldNum" sz="quarter" idx="12"/>
          </p:nvPr>
        </p:nvSpPr>
        <p:spPr>
          <a:ln/>
        </p:spPr>
        <p:txBody>
          <a:bodyPr/>
          <a:lstStyle>
            <a:lvl1pPr>
              <a:defRPr/>
            </a:lvl1pPr>
          </a:lstStyle>
          <a:p>
            <a:pPr>
              <a:defRPr/>
            </a:pPr>
            <a:fld id="{92712EE4-9E85-4BB4-9274-572D2E979042}" type="slidenum">
              <a:rPr lang="en-US" altLang="ja-JP"/>
              <a:pPr>
                <a:defRPr/>
              </a:pPr>
              <a:t>‹#›</a:t>
            </a:fld>
            <a:endParaRPr lang="en-US" altLang="ja-JP"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4"/>
          <p:cNvSpPr>
            <a:spLocks noGrp="1" noChangeArrowheads="1"/>
          </p:cNvSpPr>
          <p:nvPr>
            <p:ph type="dt" sz="half" idx="10"/>
          </p:nvPr>
        </p:nvSpPr>
        <p:spPr>
          <a:ln/>
        </p:spPr>
        <p:txBody>
          <a:bodyPr/>
          <a:lstStyle>
            <a:lvl1pPr>
              <a:defRPr/>
            </a:lvl1pPr>
          </a:lstStyle>
          <a:p>
            <a:pPr>
              <a:defRPr/>
            </a:pPr>
            <a:fld id="{42CEB482-DD54-43EF-A320-75D81B18C163}" type="datetime1">
              <a:rPr lang="ja-JP" altLang="en-US"/>
              <a:pPr>
                <a:defRPr/>
              </a:pPr>
              <a:t>2013/9/29</a:t>
            </a:fld>
            <a:endParaRPr lang="en-US" altLang="ja-JP"/>
          </a:p>
        </p:txBody>
      </p:sp>
      <p:sp>
        <p:nvSpPr>
          <p:cNvPr id="6"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7" name="Rectangle 26"/>
          <p:cNvSpPr>
            <a:spLocks noGrp="1" noChangeArrowheads="1"/>
          </p:cNvSpPr>
          <p:nvPr>
            <p:ph type="sldNum" sz="quarter" idx="12"/>
          </p:nvPr>
        </p:nvSpPr>
        <p:spPr>
          <a:ln/>
        </p:spPr>
        <p:txBody>
          <a:bodyPr/>
          <a:lstStyle>
            <a:lvl1pPr>
              <a:defRPr/>
            </a:lvl1pPr>
          </a:lstStyle>
          <a:p>
            <a:pPr>
              <a:defRPr/>
            </a:pPr>
            <a:fld id="{4297693B-78F3-44AB-83FF-E3D6F7DF53CA}"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BFF342E-9D0E-421F-B439-6DEAB1F471FF}" type="datetime1">
              <a:rPr lang="ja-JP" altLang="en-US"/>
              <a:pPr>
                <a:defRPr/>
              </a:pPr>
              <a:t>2013/9/29</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69D8C698-36CD-4E64-A14F-7723B9DFE41E}" type="slidenum">
              <a:rPr lang="en-US" altLang="ja-JP"/>
              <a:pPr>
                <a:defRPr/>
              </a:pPr>
              <a:t>‹#›</a:t>
            </a:fld>
            <a:endParaRPr lang="en-US" altLang="ja-JP"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4"/>
          <p:cNvSpPr>
            <a:spLocks noGrp="1" noChangeArrowheads="1"/>
          </p:cNvSpPr>
          <p:nvPr>
            <p:ph type="dt" sz="half" idx="10"/>
          </p:nvPr>
        </p:nvSpPr>
        <p:spPr>
          <a:ln/>
        </p:spPr>
        <p:txBody>
          <a:bodyPr/>
          <a:lstStyle>
            <a:lvl1pPr>
              <a:defRPr/>
            </a:lvl1pPr>
          </a:lstStyle>
          <a:p>
            <a:pPr>
              <a:defRPr/>
            </a:pPr>
            <a:fld id="{9E39607F-909C-4F3A-B0BC-9564654511F0}" type="datetime1">
              <a:rPr lang="ja-JP" altLang="en-US"/>
              <a:pPr>
                <a:defRPr/>
              </a:pPr>
              <a:t>2013/9/29</a:t>
            </a:fld>
            <a:endParaRPr lang="en-US" altLang="ja-JP"/>
          </a:p>
        </p:txBody>
      </p:sp>
      <p:sp>
        <p:nvSpPr>
          <p:cNvPr id="8"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9" name="Rectangle 26"/>
          <p:cNvSpPr>
            <a:spLocks noGrp="1" noChangeArrowheads="1"/>
          </p:cNvSpPr>
          <p:nvPr>
            <p:ph type="sldNum" sz="quarter" idx="12"/>
          </p:nvPr>
        </p:nvSpPr>
        <p:spPr>
          <a:ln/>
        </p:spPr>
        <p:txBody>
          <a:bodyPr/>
          <a:lstStyle>
            <a:lvl1pPr>
              <a:defRPr/>
            </a:lvl1pPr>
          </a:lstStyle>
          <a:p>
            <a:pPr>
              <a:defRPr/>
            </a:pPr>
            <a:fld id="{06C9BBFE-A3B0-44CA-B651-FBF16FB718FE}" type="slidenum">
              <a:rPr lang="en-US" altLang="ja-JP"/>
              <a:pPr>
                <a:defRPr/>
              </a:pPr>
              <a:t>‹#›</a:t>
            </a:fld>
            <a:endParaRPr lang="en-US" altLang="ja-JP"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24"/>
          <p:cNvSpPr>
            <a:spLocks noGrp="1" noChangeArrowheads="1"/>
          </p:cNvSpPr>
          <p:nvPr>
            <p:ph type="dt" sz="half" idx="10"/>
          </p:nvPr>
        </p:nvSpPr>
        <p:spPr>
          <a:ln/>
        </p:spPr>
        <p:txBody>
          <a:bodyPr/>
          <a:lstStyle>
            <a:lvl1pPr>
              <a:defRPr/>
            </a:lvl1pPr>
          </a:lstStyle>
          <a:p>
            <a:pPr>
              <a:defRPr/>
            </a:pPr>
            <a:fld id="{DB2F9B4C-4D9D-46CF-8B0E-FAA9A1F5255F}" type="datetime1">
              <a:rPr lang="ja-JP" altLang="en-US"/>
              <a:pPr>
                <a:defRPr/>
              </a:pPr>
              <a:t>2013/9/29</a:t>
            </a:fld>
            <a:endParaRPr lang="en-US" altLang="ja-JP"/>
          </a:p>
        </p:txBody>
      </p:sp>
      <p:sp>
        <p:nvSpPr>
          <p:cNvPr id="4"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5" name="Rectangle 26"/>
          <p:cNvSpPr>
            <a:spLocks noGrp="1" noChangeArrowheads="1"/>
          </p:cNvSpPr>
          <p:nvPr>
            <p:ph type="sldNum" sz="quarter" idx="12"/>
          </p:nvPr>
        </p:nvSpPr>
        <p:spPr>
          <a:ln/>
        </p:spPr>
        <p:txBody>
          <a:bodyPr/>
          <a:lstStyle>
            <a:lvl1pPr>
              <a:defRPr/>
            </a:lvl1pPr>
          </a:lstStyle>
          <a:p>
            <a:pPr>
              <a:defRPr/>
            </a:pPr>
            <a:fld id="{9AE24AA3-09E1-4576-B479-72A30EB70DFC}" type="slidenum">
              <a:rPr lang="en-US" altLang="ja-JP"/>
              <a:pPr>
                <a:defRPr/>
              </a:pPr>
              <a:t>‹#›</a:t>
            </a:fld>
            <a:endParaRPr lang="en-US" altLang="ja-JP"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fld id="{EC8695EF-1A89-4153-975B-BFE55ACCE3EE}" type="datetime1">
              <a:rPr lang="ja-JP" altLang="en-US"/>
              <a:pPr>
                <a:defRPr/>
              </a:pPr>
              <a:t>2013/9/29</a:t>
            </a:fld>
            <a:endParaRPr lang="en-US" altLang="ja-JP"/>
          </a:p>
        </p:txBody>
      </p:sp>
      <p:sp>
        <p:nvSpPr>
          <p:cNvPr id="3"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4" name="Rectangle 26"/>
          <p:cNvSpPr>
            <a:spLocks noGrp="1" noChangeArrowheads="1"/>
          </p:cNvSpPr>
          <p:nvPr>
            <p:ph type="sldNum" sz="quarter" idx="12"/>
          </p:nvPr>
        </p:nvSpPr>
        <p:spPr>
          <a:ln/>
        </p:spPr>
        <p:txBody>
          <a:bodyPr/>
          <a:lstStyle>
            <a:lvl1pPr>
              <a:defRPr/>
            </a:lvl1pPr>
          </a:lstStyle>
          <a:p>
            <a:pPr>
              <a:defRPr/>
            </a:pPr>
            <a:fld id="{58D65E07-239B-4838-BE28-4A0A72CB5D74}" type="slidenum">
              <a:rPr lang="en-US" altLang="ja-JP"/>
              <a:pPr>
                <a:defRPr/>
              </a:pPr>
              <a:t>‹#›</a:t>
            </a:fld>
            <a:endParaRPr lang="en-US" altLang="ja-JP"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4"/>
          <p:cNvSpPr>
            <a:spLocks noGrp="1" noChangeArrowheads="1"/>
          </p:cNvSpPr>
          <p:nvPr>
            <p:ph type="dt" sz="half" idx="10"/>
          </p:nvPr>
        </p:nvSpPr>
        <p:spPr>
          <a:ln/>
        </p:spPr>
        <p:txBody>
          <a:bodyPr/>
          <a:lstStyle>
            <a:lvl1pPr>
              <a:defRPr/>
            </a:lvl1pPr>
          </a:lstStyle>
          <a:p>
            <a:pPr>
              <a:defRPr/>
            </a:pPr>
            <a:fld id="{664BFF87-11F7-4E79-A641-271757E07C0F}" type="datetime1">
              <a:rPr lang="ja-JP" altLang="en-US"/>
              <a:pPr>
                <a:defRPr/>
              </a:pPr>
              <a:t>2013/9/29</a:t>
            </a:fld>
            <a:endParaRPr lang="en-US" altLang="ja-JP"/>
          </a:p>
        </p:txBody>
      </p:sp>
      <p:sp>
        <p:nvSpPr>
          <p:cNvPr id="6"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7" name="Rectangle 26"/>
          <p:cNvSpPr>
            <a:spLocks noGrp="1" noChangeArrowheads="1"/>
          </p:cNvSpPr>
          <p:nvPr>
            <p:ph type="sldNum" sz="quarter" idx="12"/>
          </p:nvPr>
        </p:nvSpPr>
        <p:spPr>
          <a:ln/>
        </p:spPr>
        <p:txBody>
          <a:bodyPr/>
          <a:lstStyle>
            <a:lvl1pPr>
              <a:defRPr/>
            </a:lvl1pPr>
          </a:lstStyle>
          <a:p>
            <a:pPr>
              <a:defRPr/>
            </a:pPr>
            <a:fld id="{D6DA996F-4503-4182-9821-7A5B1FAA171E}" type="slidenum">
              <a:rPr lang="en-US" altLang="ja-JP"/>
              <a:pPr>
                <a:defRPr/>
              </a:pPr>
              <a:t>‹#›</a:t>
            </a:fld>
            <a:endParaRPr lang="en-US" altLang="ja-JP"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4"/>
          <p:cNvSpPr>
            <a:spLocks noGrp="1" noChangeArrowheads="1"/>
          </p:cNvSpPr>
          <p:nvPr>
            <p:ph type="dt" sz="half" idx="10"/>
          </p:nvPr>
        </p:nvSpPr>
        <p:spPr>
          <a:ln/>
        </p:spPr>
        <p:txBody>
          <a:bodyPr/>
          <a:lstStyle>
            <a:lvl1pPr>
              <a:defRPr/>
            </a:lvl1pPr>
          </a:lstStyle>
          <a:p>
            <a:pPr>
              <a:defRPr/>
            </a:pPr>
            <a:fld id="{5D48E676-5DB5-4161-9A5D-E00192175D1B}" type="datetime1">
              <a:rPr lang="ja-JP" altLang="en-US"/>
              <a:pPr>
                <a:defRPr/>
              </a:pPr>
              <a:t>2013/9/29</a:t>
            </a:fld>
            <a:endParaRPr lang="en-US" altLang="ja-JP"/>
          </a:p>
        </p:txBody>
      </p:sp>
      <p:sp>
        <p:nvSpPr>
          <p:cNvPr id="6"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7" name="Rectangle 26"/>
          <p:cNvSpPr>
            <a:spLocks noGrp="1" noChangeArrowheads="1"/>
          </p:cNvSpPr>
          <p:nvPr>
            <p:ph type="sldNum" sz="quarter" idx="12"/>
          </p:nvPr>
        </p:nvSpPr>
        <p:spPr>
          <a:ln/>
        </p:spPr>
        <p:txBody>
          <a:bodyPr/>
          <a:lstStyle>
            <a:lvl1pPr>
              <a:defRPr/>
            </a:lvl1pPr>
          </a:lstStyle>
          <a:p>
            <a:pPr>
              <a:defRPr/>
            </a:pPr>
            <a:fld id="{8FC5D1DA-CB18-4B94-98ED-72824D60EE4F}" type="slidenum">
              <a:rPr lang="en-US" altLang="ja-JP"/>
              <a:pPr>
                <a:defRPr/>
              </a:pPr>
              <a:t>‹#›</a:t>
            </a:fld>
            <a:endParaRPr lang="en-US" altLang="ja-JP"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4"/>
          <p:cNvSpPr>
            <a:spLocks noGrp="1" noChangeArrowheads="1"/>
          </p:cNvSpPr>
          <p:nvPr>
            <p:ph type="dt" sz="half" idx="10"/>
          </p:nvPr>
        </p:nvSpPr>
        <p:spPr>
          <a:ln/>
        </p:spPr>
        <p:txBody>
          <a:bodyPr/>
          <a:lstStyle>
            <a:lvl1pPr>
              <a:defRPr/>
            </a:lvl1pPr>
          </a:lstStyle>
          <a:p>
            <a:pPr>
              <a:defRPr/>
            </a:pPr>
            <a:fld id="{8C605152-1932-4D1E-AD33-798146E191EC}" type="datetime1">
              <a:rPr lang="ja-JP" altLang="en-US"/>
              <a:pPr>
                <a:defRPr/>
              </a:pPr>
              <a:t>2013/9/29</a:t>
            </a:fld>
            <a:endParaRPr lang="en-US" altLang="ja-JP"/>
          </a:p>
        </p:txBody>
      </p:sp>
      <p:sp>
        <p:nvSpPr>
          <p:cNvPr id="5"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26"/>
          <p:cNvSpPr>
            <a:spLocks noGrp="1" noChangeArrowheads="1"/>
          </p:cNvSpPr>
          <p:nvPr>
            <p:ph type="sldNum" sz="quarter" idx="12"/>
          </p:nvPr>
        </p:nvSpPr>
        <p:spPr>
          <a:ln/>
        </p:spPr>
        <p:txBody>
          <a:bodyPr/>
          <a:lstStyle>
            <a:lvl1pPr>
              <a:defRPr/>
            </a:lvl1pPr>
          </a:lstStyle>
          <a:p>
            <a:pPr>
              <a:defRPr/>
            </a:pPr>
            <a:fld id="{1107A7DC-4D4F-4948-A551-70AE34731A02}" type="slidenum">
              <a:rPr lang="en-US" altLang="ja-JP"/>
              <a:pPr>
                <a:defRPr/>
              </a:pPr>
              <a:t>‹#›</a:t>
            </a:fld>
            <a:endParaRPr lang="en-US" altLang="ja-JP"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28600"/>
            <a:ext cx="2057400" cy="5867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28600"/>
            <a:ext cx="6019800" cy="5867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4"/>
          <p:cNvSpPr>
            <a:spLocks noGrp="1" noChangeArrowheads="1"/>
          </p:cNvSpPr>
          <p:nvPr>
            <p:ph type="dt" sz="half" idx="10"/>
          </p:nvPr>
        </p:nvSpPr>
        <p:spPr>
          <a:ln/>
        </p:spPr>
        <p:txBody>
          <a:bodyPr/>
          <a:lstStyle>
            <a:lvl1pPr>
              <a:defRPr/>
            </a:lvl1pPr>
          </a:lstStyle>
          <a:p>
            <a:pPr>
              <a:defRPr/>
            </a:pPr>
            <a:fld id="{650015E0-1DA1-47C9-8F64-99D0613D22A2}" type="datetime1">
              <a:rPr lang="ja-JP" altLang="en-US"/>
              <a:pPr>
                <a:defRPr/>
              </a:pPr>
              <a:t>2013/9/29</a:t>
            </a:fld>
            <a:endParaRPr lang="en-US" altLang="ja-JP"/>
          </a:p>
        </p:txBody>
      </p:sp>
      <p:sp>
        <p:nvSpPr>
          <p:cNvPr id="5"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26"/>
          <p:cNvSpPr>
            <a:spLocks noGrp="1" noChangeArrowheads="1"/>
          </p:cNvSpPr>
          <p:nvPr>
            <p:ph type="sldNum" sz="quarter" idx="12"/>
          </p:nvPr>
        </p:nvSpPr>
        <p:spPr>
          <a:ln/>
        </p:spPr>
        <p:txBody>
          <a:bodyPr/>
          <a:lstStyle>
            <a:lvl1pPr>
              <a:defRPr/>
            </a:lvl1pPr>
          </a:lstStyle>
          <a:p>
            <a:pPr>
              <a:defRPr/>
            </a:pPr>
            <a:fld id="{66F4F39F-3FDC-4379-BE6A-EA272986691A}"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E2570549-F40A-477C-8B30-AA8528D05CB3}" type="datetime1">
              <a:rPr lang="ja-JP" altLang="en-US"/>
              <a:pPr>
                <a:defRPr/>
              </a:pPr>
              <a:t>2013/9/29</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0F73928A-43CF-4F99-9EB2-44733CD860E6}"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374D2FB2-816B-462E-80B1-A2033D39003B}" type="datetime1">
              <a:rPr lang="ja-JP" altLang="en-US"/>
              <a:pPr>
                <a:defRPr/>
              </a:pPr>
              <a:t>2013/9/29</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A8C20A05-62F1-472D-AD30-C69B27FAB515}"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15A69ECA-367E-4076-80CF-1E88ACFD7091}" type="datetime1">
              <a:rPr lang="ja-JP" altLang="en-US"/>
              <a:pPr>
                <a:defRPr/>
              </a:pPr>
              <a:t>2013/9/29</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9" name="Rectangle 6"/>
          <p:cNvSpPr>
            <a:spLocks noGrp="1" noChangeArrowheads="1"/>
          </p:cNvSpPr>
          <p:nvPr>
            <p:ph type="sldNum" sz="quarter" idx="12"/>
          </p:nvPr>
        </p:nvSpPr>
        <p:spPr>
          <a:ln/>
        </p:spPr>
        <p:txBody>
          <a:bodyPr/>
          <a:lstStyle>
            <a:lvl1pPr>
              <a:defRPr/>
            </a:lvl1pPr>
          </a:lstStyle>
          <a:p>
            <a:pPr>
              <a:defRPr/>
            </a:pPr>
            <a:fld id="{0B2349C0-26B2-49EA-AA27-8737278A3341}"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477AC993-25D2-4F8B-BFA8-B4A5786300C0}" type="datetime1">
              <a:rPr lang="ja-JP" altLang="en-US"/>
              <a:pPr>
                <a:defRPr/>
              </a:pPr>
              <a:t>2013/9/29</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5" name="Rectangle 6"/>
          <p:cNvSpPr>
            <a:spLocks noGrp="1" noChangeArrowheads="1"/>
          </p:cNvSpPr>
          <p:nvPr>
            <p:ph type="sldNum" sz="quarter" idx="12"/>
          </p:nvPr>
        </p:nvSpPr>
        <p:spPr>
          <a:ln/>
        </p:spPr>
        <p:txBody>
          <a:bodyPr/>
          <a:lstStyle>
            <a:lvl1pPr>
              <a:defRPr/>
            </a:lvl1pPr>
          </a:lstStyle>
          <a:p>
            <a:pPr>
              <a:defRPr/>
            </a:pPr>
            <a:fld id="{8E054D76-86CD-496C-BADA-B333835F9744}"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684C65C-94F0-4467-AC9F-8FB3E4F4AAAC}" type="datetime1">
              <a:rPr lang="ja-JP" altLang="en-US"/>
              <a:pPr>
                <a:defRPr/>
              </a:pPr>
              <a:t>2013/9/29</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4" name="Rectangle 6"/>
          <p:cNvSpPr>
            <a:spLocks noGrp="1" noChangeArrowheads="1"/>
          </p:cNvSpPr>
          <p:nvPr>
            <p:ph type="sldNum" sz="quarter" idx="12"/>
          </p:nvPr>
        </p:nvSpPr>
        <p:spPr>
          <a:ln/>
        </p:spPr>
        <p:txBody>
          <a:bodyPr/>
          <a:lstStyle>
            <a:lvl1pPr>
              <a:defRPr/>
            </a:lvl1pPr>
          </a:lstStyle>
          <a:p>
            <a:pPr>
              <a:defRPr/>
            </a:pPr>
            <a:fld id="{80E7B7C3-CA35-420E-9838-76C2482E10E1}"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9789EA4D-2A74-4AD2-BADA-3B24FC4F9137}" type="datetime1">
              <a:rPr lang="ja-JP" altLang="en-US"/>
              <a:pPr>
                <a:defRPr/>
              </a:pPr>
              <a:t>2013/9/29</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F734136F-99FF-45C1-B506-22FCD446FF9E}" type="slidenum">
              <a:rPr lang="en-US" altLang="ja-JP"/>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EF3B23B7-56BA-4714-A34F-EDC401105AE1}" type="datetime1">
              <a:rPr lang="ja-JP" altLang="en-US"/>
              <a:pPr>
                <a:defRPr/>
              </a:pPr>
              <a:t>2013/9/29</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E78F8B23-266A-48CF-9EBD-2D13D9539325}"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theme" Target="../theme/theme2.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7888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a:defRPr/>
            </a:pPr>
            <a:fld id="{56698D1C-2E0C-4FC3-88D2-0228B485E4B7}" type="datetime1">
              <a:rPr lang="ja-JP" altLang="en-US"/>
              <a:pPr>
                <a:defRPr/>
              </a:pPr>
              <a:t>2013/9/29</a:t>
            </a:fld>
            <a:endParaRPr lang="en-US" altLang="ja-JP"/>
          </a:p>
        </p:txBody>
      </p:sp>
      <p:sp>
        <p:nvSpPr>
          <p:cNvPr id="37888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ltLang="ja-JP"/>
              <a:t>Copyright: Satoshi Nakaide at Waseda University</a:t>
            </a:r>
          </a:p>
        </p:txBody>
      </p:sp>
      <p:sp>
        <p:nvSpPr>
          <p:cNvPr id="37888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ea typeface="ＭＳ Ｐゴシック" pitchFamily="50" charset="-128"/>
              </a:defRPr>
            </a:lvl1pPr>
          </a:lstStyle>
          <a:p>
            <a:pPr>
              <a:defRPr/>
            </a:pPr>
            <a:fld id="{AA0E555C-5E30-4BE7-A702-AD626973253D}"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004" r:id="rId1"/>
    <p:sldLayoutId id="2147484003" r:id="rId2"/>
    <p:sldLayoutId id="2147484002" r:id="rId3"/>
    <p:sldLayoutId id="2147484001" r:id="rId4"/>
    <p:sldLayoutId id="2147484000" r:id="rId5"/>
    <p:sldLayoutId id="2147483999" r:id="rId6"/>
    <p:sldLayoutId id="2147483998" r:id="rId7"/>
    <p:sldLayoutId id="2147483997" r:id="rId8"/>
    <p:sldLayoutId id="2147483996" r:id="rId9"/>
    <p:sldLayoutId id="2147483995" r:id="rId10"/>
    <p:sldLayoutId id="2147483994" r:id="rId11"/>
    <p:sldLayoutId id="2147483993" r:id="rId12"/>
    <p:sldLayoutId id="2147483992" r:id="rId13"/>
    <p:sldLayoutId id="2147483991" r:id="rId14"/>
    <p:sldLayoutId id="2147483990" r:id="rId15"/>
    <p:sldLayoutId id="2147483989" r:id="rId16"/>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8434" name="Group 2"/>
          <p:cNvGrpSpPr>
            <a:grpSpLocks/>
          </p:cNvGrpSpPr>
          <p:nvPr/>
        </p:nvGrpSpPr>
        <p:grpSpPr bwMode="auto">
          <a:xfrm>
            <a:off x="0" y="0"/>
            <a:ext cx="9144000" cy="6858000"/>
            <a:chOff x="0" y="0"/>
            <a:chExt cx="5760" cy="4320"/>
          </a:xfrm>
        </p:grpSpPr>
        <p:sp>
          <p:nvSpPr>
            <p:cNvPr id="4669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ja-JP" altLang="en-US" dirty="0">
                <a:latin typeface="Arial" pitchFamily="34" charset="0"/>
                <a:ea typeface="ＭＳ Ｐゴシック" pitchFamily="50" charset="-128"/>
              </a:endParaRPr>
            </a:p>
          </p:txBody>
        </p:sp>
      </p:grpSp>
      <p:sp>
        <p:nvSpPr>
          <p:cNvPr id="4669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ja-JP" altLang="en-US" dirty="0">
              <a:latin typeface="Arial" pitchFamily="34" charset="0"/>
              <a:ea typeface="ＭＳ Ｐゴシック" pitchFamily="50" charset="-128"/>
            </a:endParaRPr>
          </a:p>
        </p:txBody>
      </p:sp>
      <p:grpSp>
        <p:nvGrpSpPr>
          <p:cNvPr id="18436" name="Group 6"/>
          <p:cNvGrpSpPr>
            <a:grpSpLocks/>
          </p:cNvGrpSpPr>
          <p:nvPr/>
        </p:nvGrpSpPr>
        <p:grpSpPr bwMode="auto">
          <a:xfrm>
            <a:off x="0" y="6019800"/>
            <a:ext cx="7848600" cy="857250"/>
            <a:chOff x="0" y="3792"/>
            <a:chExt cx="4944" cy="540"/>
          </a:xfrm>
        </p:grpSpPr>
        <p:sp>
          <p:nvSpPr>
            <p:cNvPr id="4669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ja-JP" altLang="en-US" dirty="0">
                <a:latin typeface="Arial" pitchFamily="34" charset="0"/>
                <a:ea typeface="ＭＳ Ｐゴシック" pitchFamily="50" charset="-128"/>
              </a:endParaRPr>
            </a:p>
          </p:txBody>
        </p:sp>
        <p:grpSp>
          <p:nvGrpSpPr>
            <p:cNvPr id="18450" name="Group 8"/>
            <p:cNvGrpSpPr>
              <a:grpSpLocks/>
            </p:cNvGrpSpPr>
            <p:nvPr userDrawn="1"/>
          </p:nvGrpSpPr>
          <p:grpSpPr bwMode="auto">
            <a:xfrm>
              <a:off x="2486" y="3792"/>
              <a:ext cx="2458" cy="540"/>
              <a:chOff x="2486" y="3792"/>
              <a:chExt cx="2458" cy="540"/>
            </a:xfrm>
          </p:grpSpPr>
          <p:sp>
            <p:nvSpPr>
              <p:cNvPr id="4669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grpSp>
        <p:sp>
          <p:nvSpPr>
            <p:cNvPr id="4669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ja-JP" altLang="en-US" dirty="0">
                <a:latin typeface="Arial" pitchFamily="34" charset="0"/>
                <a:ea typeface="ＭＳ Ｐゴシック" pitchFamily="50" charset="-128"/>
              </a:endParaRPr>
            </a:p>
          </p:txBody>
        </p:sp>
      </p:grpSp>
      <p:grpSp>
        <p:nvGrpSpPr>
          <p:cNvPr id="18437" name="Group 15"/>
          <p:cNvGrpSpPr>
            <a:grpSpLocks/>
          </p:cNvGrpSpPr>
          <p:nvPr/>
        </p:nvGrpSpPr>
        <p:grpSpPr bwMode="auto">
          <a:xfrm>
            <a:off x="627063" y="6021388"/>
            <a:ext cx="5684837" cy="849312"/>
            <a:chOff x="395" y="3793"/>
            <a:chExt cx="3581" cy="535"/>
          </a:xfrm>
        </p:grpSpPr>
        <p:sp>
          <p:nvSpPr>
            <p:cNvPr id="4669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grpSp>
      <p:sp>
        <p:nvSpPr>
          <p:cNvPr id="4669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8439"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669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ea typeface="ＭＳ Ｐゴシック" pitchFamily="50" charset="-128"/>
              </a:defRPr>
            </a:lvl1pPr>
          </a:lstStyle>
          <a:p>
            <a:pPr>
              <a:defRPr/>
            </a:pPr>
            <a:fld id="{77AF16F9-D55E-4632-BE45-8A637E4CB858}" type="datetime1">
              <a:rPr lang="ja-JP" altLang="en-US"/>
              <a:pPr>
                <a:defRPr/>
              </a:pPr>
              <a:t>2013/9/29</a:t>
            </a:fld>
            <a:endParaRPr lang="en-US" altLang="ja-JP"/>
          </a:p>
        </p:txBody>
      </p:sp>
      <p:sp>
        <p:nvSpPr>
          <p:cNvPr id="4669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pPr>
              <a:defRPr/>
            </a:pPr>
            <a:r>
              <a:rPr lang="en-US" altLang="ja-JP"/>
              <a:t>Copyright: Satoshi Nakaide at Waseda University</a:t>
            </a:r>
          </a:p>
        </p:txBody>
      </p:sp>
      <p:sp>
        <p:nvSpPr>
          <p:cNvPr id="4669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latin typeface="Arial" pitchFamily="34" charset="0"/>
                <a:ea typeface="ＭＳ Ｐゴシック" pitchFamily="50" charset="-128"/>
              </a:defRPr>
            </a:lvl1pPr>
          </a:lstStyle>
          <a:p>
            <a:pPr>
              <a:defRPr/>
            </a:pPr>
            <a:fld id="{6BDC3C2E-E6A6-4E16-939A-37D6C7F3068C}" type="slidenum">
              <a:rPr lang="en-US" altLang="ja-JP"/>
              <a:pPr>
                <a:defRPr/>
              </a:pPr>
              <a:t>‹#›</a:t>
            </a:fld>
            <a:endParaRPr lang="en-US" altLang="ja-JP" dirty="0"/>
          </a:p>
        </p:txBody>
      </p:sp>
    </p:spTree>
  </p:cSld>
  <p:clrMap bg1="dk2" tx1="lt1" bg2="dk1" tx2="lt2" accent1="accent1" accent2="accent2" accent3="accent3" accent4="accent4" accent5="accent5" accent6="accent6" hlink="hlink" folHlink="folHlink"/>
  <p:sldLayoutIdLst>
    <p:sldLayoutId id="2147484014" r:id="rId1"/>
    <p:sldLayoutId id="2147484013" r:id="rId2"/>
    <p:sldLayoutId id="2147484012" r:id="rId3"/>
    <p:sldLayoutId id="2147484011" r:id="rId4"/>
    <p:sldLayoutId id="2147484010" r:id="rId5"/>
    <p:sldLayoutId id="2147484009" r:id="rId6"/>
    <p:sldLayoutId id="2147484008" r:id="rId7"/>
    <p:sldLayoutId id="2147484007" r:id="rId8"/>
    <p:sldLayoutId id="2147484006" r:id="rId9"/>
    <p:sldLayoutId id="2147484005" r:id="rId10"/>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tx2"/>
        </a:buClr>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tx2"/>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tx2"/>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tx2"/>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tx2"/>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tx2"/>
        </a:buClr>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9"/>
          <p:cNvSpPr>
            <a:spLocks noChangeArrowheads="1"/>
          </p:cNvSpPr>
          <p:nvPr/>
        </p:nvSpPr>
        <p:spPr bwMode="auto">
          <a:xfrm>
            <a:off x="539552" y="0"/>
            <a:ext cx="74676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1200" dirty="0">
              <a:solidFill>
                <a:schemeClr val="tx2"/>
              </a:solidFill>
              <a:latin typeface="Arial" charset="0"/>
            </a:endParaRPr>
          </a:p>
        </p:txBody>
      </p:sp>
      <p:sp>
        <p:nvSpPr>
          <p:cNvPr id="2052" name="Text Box 21"/>
          <p:cNvSpPr txBox="1">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de-DE" dirty="0"/>
          </a:p>
        </p:txBody>
      </p:sp>
      <p:sp>
        <p:nvSpPr>
          <p:cNvPr id="2054" name="Rectangle 23"/>
          <p:cNvSpPr>
            <a:spLocks noChangeArrowheads="1"/>
          </p:cNvSpPr>
          <p:nvPr/>
        </p:nvSpPr>
        <p:spPr bwMode="auto">
          <a:xfrm>
            <a:off x="395536" y="5517232"/>
            <a:ext cx="8280920" cy="10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30000"/>
              </a:spcBef>
            </a:pPr>
            <a:r>
              <a:rPr lang="en-US" sz="2400" b="1" dirty="0" smtClean="0">
                <a:solidFill>
                  <a:schemeClr val="tx2"/>
                </a:solidFill>
                <a:latin typeface="Calibri" pitchFamily="34" charset="0"/>
                <a:ea typeface="Times New Roman" pitchFamily="18" charset="0"/>
                <a:cs typeface="Calibri" pitchFamily="34" charset="0"/>
              </a:rPr>
              <a:t>Marine Insurance  WP</a:t>
            </a:r>
            <a:r>
              <a:rPr lang="ja-JP" altLang="en-US" sz="2400" b="1" dirty="0" smtClean="0">
                <a:solidFill>
                  <a:schemeClr val="tx2"/>
                </a:solidFill>
                <a:latin typeface="Calibri" pitchFamily="34" charset="0"/>
                <a:ea typeface="Times New Roman" pitchFamily="18" charset="0"/>
                <a:cs typeface="Calibri" pitchFamily="34" charset="0"/>
              </a:rPr>
              <a:t>　</a:t>
            </a:r>
            <a:r>
              <a:rPr lang="en-US" altLang="ja-JP" sz="2400" b="1" dirty="0" smtClean="0">
                <a:solidFill>
                  <a:schemeClr val="tx2"/>
                </a:solidFill>
                <a:latin typeface="Calibri" pitchFamily="34" charset="0"/>
                <a:ea typeface="Times New Roman" pitchFamily="18" charset="0"/>
                <a:cs typeface="Calibri" pitchFamily="34" charset="0"/>
              </a:rPr>
              <a:t>18 S</a:t>
            </a:r>
            <a:r>
              <a:rPr lang="en-US" sz="2400" b="1" dirty="0" smtClean="0">
                <a:solidFill>
                  <a:schemeClr val="tx2"/>
                </a:solidFill>
                <a:latin typeface="Calibri" pitchFamily="34" charset="0"/>
                <a:ea typeface="Times New Roman" pitchFamily="18" charset="0"/>
                <a:cs typeface="Calibri" pitchFamily="34" charset="0"/>
              </a:rPr>
              <a:t>eptember, 2013    Sydney</a:t>
            </a:r>
            <a:endParaRPr lang="de-DE" sz="2400" dirty="0" smtClean="0">
              <a:solidFill>
                <a:schemeClr val="tx2"/>
              </a:solidFill>
              <a:latin typeface="Calibri" pitchFamily="34" charset="0"/>
              <a:ea typeface="Times New Roman" pitchFamily="18" charset="0"/>
              <a:cs typeface="Calibri" pitchFamily="34" charset="0"/>
            </a:endParaRPr>
          </a:p>
        </p:txBody>
      </p:sp>
      <p:pic>
        <p:nvPicPr>
          <p:cNvPr id="8" name="Grafik 7" descr="C:\Dokumente und Einstellungen\xp\Desktop\AidaLogo.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2132856"/>
            <a:ext cx="4032448" cy="1691754"/>
          </a:xfrm>
          <a:prstGeom prst="rect">
            <a:avLst/>
          </a:prstGeom>
          <a:noFill/>
          <a:ln>
            <a:noFill/>
          </a:ln>
        </p:spPr>
      </p:pic>
      <p:sp>
        <p:nvSpPr>
          <p:cNvPr id="10" name="正方形/長方形 9"/>
          <p:cNvSpPr/>
          <p:nvPr/>
        </p:nvSpPr>
        <p:spPr>
          <a:xfrm>
            <a:off x="611560" y="548680"/>
            <a:ext cx="8064896" cy="5539978"/>
          </a:xfrm>
          <a:prstGeom prst="rect">
            <a:avLst/>
          </a:prstGeom>
        </p:spPr>
        <p:txBody>
          <a:bodyPr wrap="square">
            <a:spAutoFit/>
          </a:bodyPr>
          <a:lstStyle/>
          <a:p>
            <a:endParaRPr lang="en-US" altLang="ja-JP" dirty="0" smtClean="0"/>
          </a:p>
          <a:p>
            <a:pPr lvl="0" algn="ctr">
              <a:lnSpc>
                <a:spcPct val="80000"/>
              </a:lnSpc>
              <a:spcBef>
                <a:spcPct val="20000"/>
              </a:spcBef>
              <a:buClr>
                <a:schemeClr val="tx2"/>
              </a:buClr>
              <a:buSzPct val="60000"/>
              <a:defRPr/>
            </a:pPr>
            <a:r>
              <a:rPr lang="en-US" altLang="ja-JP" sz="4400" b="1" dirty="0" smtClean="0">
                <a:solidFill>
                  <a:srgbClr val="0000FF"/>
                </a:solidFill>
                <a:latin typeface="Calibri" pitchFamily="34" charset="0"/>
              </a:rPr>
              <a:t>Subrogation under Japanese Law</a:t>
            </a:r>
          </a:p>
          <a:p>
            <a:pPr lvl="0" algn="ctr">
              <a:lnSpc>
                <a:spcPct val="80000"/>
              </a:lnSpc>
              <a:spcBef>
                <a:spcPct val="20000"/>
              </a:spcBef>
              <a:buClr>
                <a:schemeClr val="tx2"/>
              </a:buClr>
              <a:buSzPct val="60000"/>
              <a:defRPr/>
            </a:pPr>
            <a:endParaRPr lang="en-US" altLang="ja-JP" sz="3200" b="1" i="1" kern="0" dirty="0" smtClean="0">
              <a:latin typeface="Calibri" pitchFamily="34" charset="0"/>
            </a:endParaRPr>
          </a:p>
          <a:p>
            <a:pPr lvl="0" algn="ctr">
              <a:lnSpc>
                <a:spcPct val="80000"/>
              </a:lnSpc>
              <a:spcBef>
                <a:spcPct val="20000"/>
              </a:spcBef>
              <a:buClr>
                <a:schemeClr val="tx2"/>
              </a:buClr>
              <a:buSzPct val="60000"/>
              <a:defRPr/>
            </a:pPr>
            <a:endParaRPr lang="en-US" altLang="ja-JP" sz="2800" b="1" i="1" kern="0" dirty="0" smtClean="0"/>
          </a:p>
          <a:p>
            <a:pPr lvl="0" algn="ctr">
              <a:lnSpc>
                <a:spcPct val="80000"/>
              </a:lnSpc>
              <a:spcBef>
                <a:spcPct val="20000"/>
              </a:spcBef>
              <a:buClr>
                <a:schemeClr val="tx2"/>
              </a:buClr>
              <a:buSzPct val="60000"/>
              <a:defRPr/>
            </a:pPr>
            <a:endParaRPr lang="en-US" altLang="ja-JP" sz="2800" b="1" i="1" kern="0" dirty="0" smtClean="0"/>
          </a:p>
          <a:p>
            <a:pPr lvl="0" algn="ctr">
              <a:lnSpc>
                <a:spcPct val="80000"/>
              </a:lnSpc>
              <a:spcBef>
                <a:spcPct val="20000"/>
              </a:spcBef>
              <a:buClr>
                <a:schemeClr val="tx2"/>
              </a:buClr>
              <a:buSzPct val="60000"/>
              <a:defRPr/>
            </a:pPr>
            <a:endParaRPr lang="en-US" altLang="ja-JP" sz="2800" b="1" i="1" kern="0" dirty="0" smtClean="0"/>
          </a:p>
          <a:p>
            <a:pPr lvl="0" algn="ctr">
              <a:lnSpc>
                <a:spcPct val="80000"/>
              </a:lnSpc>
              <a:spcBef>
                <a:spcPct val="20000"/>
              </a:spcBef>
              <a:buClr>
                <a:schemeClr val="tx2"/>
              </a:buClr>
              <a:buSzPct val="60000"/>
              <a:defRPr/>
            </a:pPr>
            <a:endParaRPr lang="en-US" altLang="ja-JP" sz="2800" b="1" i="1" kern="0" dirty="0" smtClean="0"/>
          </a:p>
          <a:p>
            <a:pPr lvl="0" algn="ctr">
              <a:lnSpc>
                <a:spcPct val="80000"/>
              </a:lnSpc>
              <a:spcBef>
                <a:spcPct val="20000"/>
              </a:spcBef>
              <a:buClr>
                <a:schemeClr val="tx2"/>
              </a:buClr>
              <a:buSzPct val="60000"/>
              <a:defRPr/>
            </a:pPr>
            <a:endParaRPr lang="en-US" altLang="ja-JP" sz="2800" b="1" i="1" kern="0" dirty="0" smtClean="0"/>
          </a:p>
          <a:p>
            <a:pPr lvl="0" algn="ctr">
              <a:lnSpc>
                <a:spcPct val="80000"/>
              </a:lnSpc>
              <a:spcBef>
                <a:spcPct val="20000"/>
              </a:spcBef>
              <a:buClr>
                <a:schemeClr val="tx2"/>
              </a:buClr>
              <a:buSzPct val="60000"/>
              <a:defRPr/>
            </a:pPr>
            <a:r>
              <a:rPr lang="en-US" altLang="ja-JP" sz="2800" b="1" kern="0" dirty="0" smtClean="0"/>
              <a:t>Satoshi </a:t>
            </a:r>
            <a:r>
              <a:rPr lang="en-US" altLang="ja-JP" sz="2800" b="1" kern="0" dirty="0" err="1" smtClean="0"/>
              <a:t>Nakaide</a:t>
            </a:r>
            <a:endParaRPr lang="en-US" altLang="ja-JP" b="1" kern="0" dirty="0" smtClean="0"/>
          </a:p>
          <a:p>
            <a:pPr lvl="0" algn="ctr">
              <a:lnSpc>
                <a:spcPct val="80000"/>
              </a:lnSpc>
              <a:spcBef>
                <a:spcPct val="20000"/>
              </a:spcBef>
              <a:buClr>
                <a:schemeClr val="tx2"/>
              </a:buClr>
              <a:buSzPct val="60000"/>
              <a:defRPr/>
            </a:pPr>
            <a:r>
              <a:rPr lang="en-US" altLang="ja-JP" b="1" kern="0" dirty="0" smtClean="0"/>
              <a:t>Professor, </a:t>
            </a:r>
            <a:r>
              <a:rPr lang="en-US" altLang="ja-JP" b="1" kern="0" dirty="0" err="1" smtClean="0"/>
              <a:t>Waseda</a:t>
            </a:r>
            <a:r>
              <a:rPr lang="en-US" altLang="ja-JP" b="1" kern="0" dirty="0" smtClean="0"/>
              <a:t> University</a:t>
            </a:r>
          </a:p>
          <a:p>
            <a:pPr algn="ctr">
              <a:lnSpc>
                <a:spcPct val="80000"/>
              </a:lnSpc>
              <a:spcBef>
                <a:spcPct val="20000"/>
              </a:spcBef>
              <a:buClr>
                <a:schemeClr val="tx2"/>
              </a:buClr>
              <a:buSzPct val="60000"/>
              <a:defRPr/>
            </a:pPr>
            <a:r>
              <a:rPr lang="en-US" altLang="ja-JP" b="1" kern="0" dirty="0" smtClean="0"/>
              <a:t>LLM(London), Diploma(Cambridge)</a:t>
            </a:r>
            <a:endParaRPr lang="en-US" altLang="ja-JP" kern="0" dirty="0" smtClean="0"/>
          </a:p>
          <a:p>
            <a:pPr lvl="0" algn="ctr">
              <a:lnSpc>
                <a:spcPct val="80000"/>
              </a:lnSpc>
              <a:spcBef>
                <a:spcPct val="20000"/>
              </a:spcBef>
              <a:buClr>
                <a:schemeClr val="tx2"/>
              </a:buClr>
              <a:buSzPct val="60000"/>
              <a:defRPr/>
            </a:pPr>
            <a:r>
              <a:rPr lang="en-US" altLang="ja-JP" b="1" kern="0" dirty="0" smtClean="0"/>
              <a:t>nakaide@waseda.jp</a:t>
            </a:r>
          </a:p>
          <a:p>
            <a:pPr algn="ctr"/>
            <a:endParaRPr lang="en-US" altLang="ja-JP" sz="2000" b="1" dirty="0" smtClean="0">
              <a:latin typeface="Calibri" pitchFamily="34" charset="0"/>
            </a:endParaRPr>
          </a:p>
          <a:p>
            <a:pPr algn="ctr"/>
            <a:endParaRPr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8C0DDEFB-B2AD-4DA7-920C-E107FA7CF8BA}" type="slidenum">
              <a:rPr lang="en-US" altLang="ja-JP" sz="1400"/>
              <a:pPr algn="r"/>
              <a:t>10</a:t>
            </a:fld>
            <a:endParaRPr lang="en-US" altLang="ja-JP" sz="1400"/>
          </a:p>
        </p:txBody>
      </p:sp>
      <p:sp>
        <p:nvSpPr>
          <p:cNvPr id="80898" name="Rectangle 3"/>
          <p:cNvSpPr>
            <a:spLocks noGrp="1" noChangeArrowheads="1"/>
          </p:cNvSpPr>
          <p:nvPr>
            <p:ph type="body" idx="4294967295"/>
          </p:nvPr>
        </p:nvSpPr>
        <p:spPr>
          <a:xfrm>
            <a:off x="179512" y="1341710"/>
            <a:ext cx="8964488" cy="5327650"/>
          </a:xfrm>
        </p:spPr>
        <p:txBody>
          <a:bodyPr/>
          <a:lstStyle/>
          <a:p>
            <a:pPr eaLnBrk="1" hangingPunct="1">
              <a:lnSpc>
                <a:spcPct val="80000"/>
              </a:lnSpc>
              <a:buFontTx/>
              <a:buNone/>
            </a:pPr>
            <a:r>
              <a:rPr lang="en-US" altLang="ja-JP" sz="2400" b="1" dirty="0" smtClean="0">
                <a:solidFill>
                  <a:srgbClr val="0000FF"/>
                </a:solidFill>
                <a:ea typeface="ＭＳ ゴシック" pitchFamily="49" charset="-128"/>
                <a:cs typeface="Tahoma" pitchFamily="34" charset="0"/>
              </a:rPr>
              <a:t>&lt;Controversial Point&gt;</a:t>
            </a:r>
          </a:p>
          <a:p>
            <a:pPr eaLnBrk="1" hangingPunct="1">
              <a:lnSpc>
                <a:spcPct val="80000"/>
              </a:lnSpc>
              <a:buFontTx/>
              <a:buNone/>
            </a:pPr>
            <a:endParaRPr lang="en-US" altLang="ja-JP" sz="2400" b="1" dirty="0" smtClean="0">
              <a:solidFill>
                <a:srgbClr val="0000FF"/>
              </a:solidFill>
              <a:ea typeface="ＭＳ ゴシック" pitchFamily="49" charset="-128"/>
              <a:cs typeface="Tahoma" pitchFamily="34" charset="0"/>
            </a:endParaRPr>
          </a:p>
          <a:p>
            <a:pPr eaLnBrk="1" hangingPunct="1">
              <a:lnSpc>
                <a:spcPct val="80000"/>
              </a:lnSpc>
              <a:buFontTx/>
              <a:buChar char="-"/>
            </a:pPr>
            <a:r>
              <a:rPr lang="en-US" altLang="ja-JP" sz="2400" dirty="0" smtClean="0">
                <a:ea typeface="ＭＳ ゴシック" pitchFamily="49" charset="-128"/>
                <a:cs typeface="Tahoma" pitchFamily="34" charset="0"/>
              </a:rPr>
              <a:t>It is not clear whether the insurer may waive his right of subrogation over the remaining property where the assured might gain more than his loss by the insurer’s waiver, such as where the lost cargo is discovered later and returned to the assured.</a:t>
            </a:r>
          </a:p>
          <a:p>
            <a:pPr eaLnBrk="1" hangingPunct="1">
              <a:lnSpc>
                <a:spcPct val="80000"/>
              </a:lnSpc>
              <a:buNone/>
            </a:pPr>
            <a:r>
              <a:rPr lang="en-US" altLang="ja-JP" sz="2400" dirty="0" smtClean="0">
                <a:ea typeface="ＭＳ ゴシック" pitchFamily="49" charset="-128"/>
                <a:cs typeface="Tahoma" pitchFamily="34" charset="0"/>
              </a:rPr>
              <a:t>    </a:t>
            </a:r>
          </a:p>
          <a:p>
            <a:pPr eaLnBrk="1" hangingPunct="1">
              <a:lnSpc>
                <a:spcPct val="80000"/>
              </a:lnSpc>
              <a:buNone/>
            </a:pPr>
            <a:r>
              <a:rPr lang="en-US" altLang="ja-JP" sz="2400" dirty="0" smtClean="0">
                <a:ea typeface="ＭＳ ゴシック" pitchFamily="49" charset="-128"/>
                <a:cs typeface="Tahoma" pitchFamily="34" charset="0"/>
              </a:rPr>
              <a:t> * Does it create a situation of unjust enrichment?</a:t>
            </a:r>
          </a:p>
          <a:p>
            <a:pPr eaLnBrk="1" hangingPunct="1">
              <a:lnSpc>
                <a:spcPct val="80000"/>
              </a:lnSpc>
              <a:buNone/>
            </a:pPr>
            <a:endParaRPr lang="en-US" altLang="ja-JP" sz="2400" dirty="0" smtClean="0">
              <a:ea typeface="ＭＳ ゴシック" pitchFamily="49" charset="-128"/>
              <a:cs typeface="Tahoma" pitchFamily="34" charset="0"/>
            </a:endParaRPr>
          </a:p>
          <a:p>
            <a:pPr eaLnBrk="1" hangingPunct="1">
              <a:lnSpc>
                <a:spcPct val="80000"/>
              </a:lnSpc>
              <a:buFontTx/>
              <a:buChar char="-"/>
            </a:pPr>
            <a:endParaRPr lang="en-US" altLang="ja-JP" sz="2400" dirty="0" smtClean="0">
              <a:ea typeface="ＭＳ ゴシック" pitchFamily="49" charset="-128"/>
              <a:cs typeface="Tahoma" pitchFamily="34" charset="0"/>
            </a:endParaRPr>
          </a:p>
          <a:p>
            <a:pPr eaLnBrk="1" hangingPunct="1">
              <a:lnSpc>
                <a:spcPct val="80000"/>
              </a:lnSpc>
              <a:buNone/>
            </a:pPr>
            <a:r>
              <a:rPr lang="en-US" altLang="ja-JP" sz="2400" dirty="0" smtClean="0">
                <a:ea typeface="ＭＳ ゴシック" pitchFamily="49" charset="-128"/>
                <a:cs typeface="Tahoma" pitchFamily="34" charset="0"/>
              </a:rPr>
              <a:t>           </a:t>
            </a:r>
            <a:endParaRPr lang="en-US" altLang="ja-JP" sz="2000" dirty="0" smtClean="0">
              <a:ea typeface="ＭＳ ゴシック" pitchFamily="49" charset="-128"/>
              <a:cs typeface="Tahoma" pitchFamily="34" charset="0"/>
            </a:endParaRPr>
          </a:p>
        </p:txBody>
      </p:sp>
      <p:sp>
        <p:nvSpPr>
          <p:cNvPr id="80899" name="Text Box 4"/>
          <p:cNvSpPr txBox="1">
            <a:spLocks noChangeArrowheads="1"/>
          </p:cNvSpPr>
          <p:nvPr/>
        </p:nvSpPr>
        <p:spPr bwMode="auto">
          <a:xfrm>
            <a:off x="251520" y="169476"/>
            <a:ext cx="8784976" cy="523220"/>
          </a:xfrm>
          <a:prstGeom prst="rect">
            <a:avLst/>
          </a:prstGeom>
          <a:noFill/>
          <a:ln w="9525" algn="ctr">
            <a:noFill/>
            <a:miter lim="800000"/>
            <a:headEnd/>
            <a:tailEnd/>
          </a:ln>
        </p:spPr>
        <p:txBody>
          <a:bodyPr wrap="square">
            <a:spAutoFit/>
          </a:bodyPr>
          <a:lstStyle/>
          <a:p>
            <a:pPr marL="2152650" indent="-2152650">
              <a:spcBef>
                <a:spcPct val="50000"/>
              </a:spcBef>
            </a:pPr>
            <a:r>
              <a:rPr lang="en-US" altLang="ja-JP" sz="2800" b="1" dirty="0" smtClean="0">
                <a:solidFill>
                  <a:srgbClr val="0A19A6"/>
                </a:solidFill>
                <a:latin typeface="+mj-ea"/>
                <a:ea typeface="+mj-ea"/>
              </a:rPr>
              <a:t>Legal Issues :  Subrogation over the Remaining Property</a:t>
            </a:r>
            <a:endParaRPr lang="en-US" altLang="ja-JP" sz="2800" b="1" dirty="0">
              <a:solidFill>
                <a:srgbClr val="0A19A6"/>
              </a:solidFill>
              <a:latin typeface="+mj-ea"/>
              <a:ea typeface="+mj-ea"/>
            </a:endParaRPr>
          </a:p>
        </p:txBody>
      </p:sp>
      <p:sp>
        <p:nvSpPr>
          <p:cNvPr id="80900" name="Line 5"/>
          <p:cNvSpPr>
            <a:spLocks noChangeShapeType="1"/>
          </p:cNvSpPr>
          <p:nvPr/>
        </p:nvSpPr>
        <p:spPr bwMode="auto">
          <a:xfrm>
            <a:off x="0" y="764704"/>
            <a:ext cx="9144000" cy="0"/>
          </a:xfrm>
          <a:prstGeom prst="line">
            <a:avLst/>
          </a:prstGeom>
          <a:noFill/>
          <a:ln w="50800" cmpd="thinThick">
            <a:solidFill>
              <a:srgbClr val="808080"/>
            </a:solidFill>
            <a:round/>
            <a:headEnd/>
            <a:tailEnd/>
          </a:ln>
        </p:spPr>
        <p:txBody>
          <a:bodyPr/>
          <a:lstStyle/>
          <a:p>
            <a:endParaRPr lang="ja-JP" alt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E3A8FEA9-0FA2-4337-BFAA-C7A55C03AC84}" type="slidenum">
              <a:rPr lang="en-US" altLang="ja-JP" sz="1400"/>
              <a:pPr algn="r"/>
              <a:t>11</a:t>
            </a:fld>
            <a:endParaRPr lang="en-US" altLang="ja-JP" sz="1400"/>
          </a:p>
        </p:txBody>
      </p:sp>
      <p:sp>
        <p:nvSpPr>
          <p:cNvPr id="79874" name="Rectangle 3"/>
          <p:cNvSpPr>
            <a:spLocks noGrp="1" noChangeArrowheads="1"/>
          </p:cNvSpPr>
          <p:nvPr>
            <p:ph type="body" idx="4294967295"/>
          </p:nvPr>
        </p:nvSpPr>
        <p:spPr>
          <a:xfrm>
            <a:off x="35496" y="692696"/>
            <a:ext cx="9144000" cy="6264696"/>
          </a:xfrm>
        </p:spPr>
        <p:txBody>
          <a:bodyPr/>
          <a:lstStyle/>
          <a:p>
            <a:pPr>
              <a:buNone/>
            </a:pPr>
            <a:r>
              <a:rPr lang="en-US" altLang="ja-JP" sz="2400" dirty="0" smtClean="0">
                <a:solidFill>
                  <a:srgbClr val="0000FF"/>
                </a:solidFill>
              </a:rPr>
              <a:t>Insurance Law Article 25: Right of Subrogation against Third Party</a:t>
            </a:r>
          </a:p>
          <a:p>
            <a:pPr>
              <a:buNone/>
            </a:pPr>
            <a:endParaRPr lang="ja-JP" altLang="ja-JP" sz="2400" dirty="0" smtClean="0">
              <a:solidFill>
                <a:srgbClr val="0000FF"/>
              </a:solidFill>
            </a:endParaRPr>
          </a:p>
          <a:p>
            <a:pPr>
              <a:buNone/>
            </a:pPr>
            <a:r>
              <a:rPr lang="en-US" altLang="ja-JP" sz="1800" dirty="0" smtClean="0"/>
              <a:t>(1) In the event that an insurer has paid insurance benefits, it shall, as a matter of course, acquire on behalf of the assured the claims to be obtained by the assured as a result of damage due to insurable contingencies (as regards a non-life insurance contract under which damage that may arise on certain claims from default or otherwise is to be covered, such claims shall be included; hereinafter referred to as the ‘</a:t>
            </a:r>
            <a:r>
              <a:rPr lang="en-US" altLang="ja-JP" sz="1800" dirty="0" err="1" smtClean="0"/>
              <a:t>assured’s</a:t>
            </a:r>
            <a:r>
              <a:rPr lang="en-US" altLang="ja-JP" sz="1800" dirty="0" smtClean="0"/>
              <a:t> claims’), to the extent of lesser of:</a:t>
            </a:r>
            <a:endParaRPr lang="ja-JP" altLang="ja-JP" sz="1800" dirty="0" smtClean="0"/>
          </a:p>
          <a:p>
            <a:pPr>
              <a:buNone/>
            </a:pPr>
            <a:r>
              <a:rPr lang="en-US" altLang="ja-JP" sz="1800" dirty="0" smtClean="0"/>
              <a:t>(a) the amount of insurance benefits paid by such insurer; or</a:t>
            </a:r>
            <a:endParaRPr lang="ja-JP" altLang="ja-JP" sz="1800" dirty="0" smtClean="0"/>
          </a:p>
          <a:p>
            <a:pPr>
              <a:buNone/>
            </a:pPr>
            <a:r>
              <a:rPr lang="en-US" altLang="ja-JP" sz="1800" dirty="0" smtClean="0"/>
              <a:t>(b) the amount the </a:t>
            </a:r>
            <a:r>
              <a:rPr lang="en-US" altLang="ja-JP" sz="1800" dirty="0" err="1" smtClean="0"/>
              <a:t>assured’s</a:t>
            </a:r>
            <a:r>
              <a:rPr lang="en-US" altLang="ja-JP" sz="1800" dirty="0" smtClean="0"/>
              <a:t> claims (if the amount mentioned in the preceding item is less than the amount of damage to be covered, the amount remaining after deducting from the amount of the </a:t>
            </a:r>
            <a:r>
              <a:rPr lang="en-US" altLang="ja-JP" sz="1800" dirty="0" err="1" smtClean="0"/>
              <a:t>assured’s</a:t>
            </a:r>
            <a:r>
              <a:rPr lang="en-US" altLang="ja-JP" sz="1800" dirty="0" smtClean="0"/>
              <a:t> claims such deficiency).</a:t>
            </a:r>
          </a:p>
          <a:p>
            <a:pPr>
              <a:buNone/>
            </a:pPr>
            <a:endParaRPr lang="ja-JP" altLang="ja-JP" sz="1800" dirty="0" smtClean="0"/>
          </a:p>
          <a:p>
            <a:pPr>
              <a:buNone/>
            </a:pPr>
            <a:r>
              <a:rPr lang="en-US" altLang="ja-JP" sz="1800" dirty="0" smtClean="0"/>
              <a:t>(2) If, in the case of the preceding paragraph, the amount mentioned in item 1 of the said paragraph is less than the amount of damage to be covered, an assured shall be entitled to receive repayment of the </a:t>
            </a:r>
            <a:r>
              <a:rPr lang="en-US" altLang="ja-JP" sz="1800" dirty="0" err="1" smtClean="0"/>
              <a:t>assured’s</a:t>
            </a:r>
            <a:r>
              <a:rPr lang="en-US" altLang="ja-JP" sz="1800" dirty="0" smtClean="0"/>
              <a:t> claims except for the portion acquired by an insurer on behalf of the assured in accordance with the provisions of the said paragraph, in priority to the claims of the insurer thus acquired.</a:t>
            </a:r>
            <a:endParaRPr lang="en-US" altLang="ja-JP" sz="1800" dirty="0" smtClean="0">
              <a:ea typeface="ＭＳ ゴシック" pitchFamily="49" charset="-128"/>
              <a:cs typeface="Tahoma" pitchFamily="34" charset="0"/>
            </a:endParaRPr>
          </a:p>
        </p:txBody>
      </p:sp>
      <p:sp>
        <p:nvSpPr>
          <p:cNvPr id="4" name="Text Box 4"/>
          <p:cNvSpPr txBox="1">
            <a:spLocks noChangeArrowheads="1"/>
          </p:cNvSpPr>
          <p:nvPr/>
        </p:nvSpPr>
        <p:spPr bwMode="auto">
          <a:xfrm>
            <a:off x="251520" y="44624"/>
            <a:ext cx="8641655" cy="523220"/>
          </a:xfrm>
          <a:prstGeom prst="rect">
            <a:avLst/>
          </a:prstGeom>
          <a:noFill/>
          <a:ln w="9525" algn="ctr">
            <a:noFill/>
            <a:miter lim="800000"/>
            <a:headEnd/>
            <a:tailEnd/>
          </a:ln>
        </p:spPr>
        <p:txBody>
          <a:bodyPr wrap="square">
            <a:spAutoFit/>
          </a:bodyPr>
          <a:lstStyle/>
          <a:p>
            <a:pPr marL="2152650" indent="-2152650">
              <a:spcBef>
                <a:spcPct val="50000"/>
              </a:spcBef>
            </a:pPr>
            <a:r>
              <a:rPr lang="en-US" altLang="ja-JP" sz="2800" b="1" dirty="0" smtClean="0">
                <a:solidFill>
                  <a:srgbClr val="0A19A6"/>
                </a:solidFill>
                <a:latin typeface="+mj-ea"/>
                <a:ea typeface="+mj-ea"/>
              </a:rPr>
              <a:t>4. Subrogation against Third Party</a:t>
            </a:r>
            <a:endParaRPr lang="en-US" altLang="ja-JP" sz="2800" b="1" dirty="0">
              <a:solidFill>
                <a:srgbClr val="0A19A6"/>
              </a:solidFill>
              <a:latin typeface="+mj-ea"/>
              <a:ea typeface="+mj-ea"/>
            </a:endParaRPr>
          </a:p>
        </p:txBody>
      </p:sp>
      <p:sp>
        <p:nvSpPr>
          <p:cNvPr id="5" name="Line 5"/>
          <p:cNvSpPr>
            <a:spLocks noChangeShapeType="1"/>
          </p:cNvSpPr>
          <p:nvPr/>
        </p:nvSpPr>
        <p:spPr bwMode="auto">
          <a:xfrm>
            <a:off x="0" y="692696"/>
            <a:ext cx="9144000" cy="0"/>
          </a:xfrm>
          <a:prstGeom prst="line">
            <a:avLst/>
          </a:prstGeom>
          <a:noFill/>
          <a:ln w="50800" cmpd="thinThick">
            <a:solidFill>
              <a:srgbClr val="808080"/>
            </a:solidFill>
            <a:round/>
            <a:headEnd/>
            <a:tailEnd/>
          </a:ln>
        </p:spPr>
        <p:txBody>
          <a:bodyPr/>
          <a:lstStyle/>
          <a:p>
            <a:endParaRPr lang="ja-JP" alt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66AC8027-8EFA-4A03-9EEE-549A2CB6A218}" type="slidenum">
              <a:rPr lang="en-US" altLang="ja-JP" sz="1400"/>
              <a:pPr algn="r"/>
              <a:t>12</a:t>
            </a:fld>
            <a:endParaRPr lang="en-US" altLang="ja-JP" sz="1400"/>
          </a:p>
        </p:txBody>
      </p:sp>
      <p:sp>
        <p:nvSpPr>
          <p:cNvPr id="103426" name="スライド番号プレースホルダ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15C5818B-C19E-4AE7-AB3A-2611E0F63CF6}" type="slidenum">
              <a:rPr lang="en-US" altLang="ja-JP" sz="1400"/>
              <a:pPr algn="r"/>
              <a:t>12</a:t>
            </a:fld>
            <a:endParaRPr lang="en-US" altLang="ja-JP" sz="1400"/>
          </a:p>
        </p:txBody>
      </p:sp>
      <p:sp>
        <p:nvSpPr>
          <p:cNvPr id="103427" name="Rectangle 3"/>
          <p:cNvSpPr>
            <a:spLocks noGrp="1" noChangeArrowheads="1"/>
          </p:cNvSpPr>
          <p:nvPr>
            <p:ph type="body" idx="4294967295"/>
          </p:nvPr>
        </p:nvSpPr>
        <p:spPr>
          <a:xfrm>
            <a:off x="251520" y="620688"/>
            <a:ext cx="8712200" cy="5760640"/>
          </a:xfrm>
        </p:spPr>
        <p:txBody>
          <a:bodyPr/>
          <a:lstStyle/>
          <a:p>
            <a:pPr marL="609600" indent="-609600" eaLnBrk="1" hangingPunct="1">
              <a:lnSpc>
                <a:spcPct val="80000"/>
              </a:lnSpc>
              <a:buFontTx/>
              <a:buNone/>
            </a:pPr>
            <a:r>
              <a:rPr lang="en-US" altLang="ja-JP" sz="2800" b="1" dirty="0" smtClean="0"/>
              <a:t>Subrogation against Third Party</a:t>
            </a:r>
          </a:p>
          <a:p>
            <a:pPr marL="609600" indent="-609600" eaLnBrk="1" hangingPunct="1">
              <a:lnSpc>
                <a:spcPct val="80000"/>
              </a:lnSpc>
              <a:buFontTx/>
              <a:buNone/>
            </a:pPr>
            <a:endParaRPr lang="en-US" altLang="ja-JP" sz="2800" b="1" dirty="0" smtClean="0">
              <a:solidFill>
                <a:srgbClr val="0000FF"/>
              </a:solidFill>
            </a:endParaRPr>
          </a:p>
          <a:p>
            <a:pPr marL="609600" indent="-609600" eaLnBrk="1" hangingPunct="1">
              <a:lnSpc>
                <a:spcPct val="80000"/>
              </a:lnSpc>
              <a:buFontTx/>
              <a:buNone/>
            </a:pPr>
            <a:r>
              <a:rPr lang="ja-JP" altLang="en-US" sz="2400" dirty="0" smtClean="0"/>
              <a:t>　　　　　　</a:t>
            </a:r>
            <a:r>
              <a:rPr lang="ja-JP" altLang="en-US" sz="1800" dirty="0" smtClean="0"/>
              <a:t>                       ①　</a:t>
            </a:r>
            <a:r>
              <a:rPr lang="en-US" altLang="ja-JP" sz="1800" dirty="0" smtClean="0"/>
              <a:t>right for compensation  </a:t>
            </a:r>
            <a:r>
              <a:rPr lang="en-US" altLang="ja-JP" sz="1800" b="1" dirty="0" smtClean="0">
                <a:solidFill>
                  <a:srgbClr val="FF0000"/>
                </a:solidFill>
              </a:rPr>
              <a:t>500</a:t>
            </a:r>
            <a:r>
              <a:rPr lang="ja-JP" altLang="en-US" sz="1800" dirty="0" smtClean="0"/>
              <a:t>　　　　　　　　　　　                </a:t>
            </a:r>
            <a:endParaRPr lang="en-US" altLang="ja-JP" sz="1800" dirty="0" smtClean="0"/>
          </a:p>
          <a:p>
            <a:pPr marL="609600" indent="-609600" eaLnBrk="1" hangingPunct="1">
              <a:lnSpc>
                <a:spcPct val="80000"/>
              </a:lnSpc>
              <a:buFontTx/>
              <a:buNone/>
            </a:pPr>
            <a:r>
              <a:rPr lang="ja-JP" altLang="en-US" sz="1800" dirty="0" smtClean="0"/>
              <a:t>        　　　</a:t>
            </a:r>
            <a:endParaRPr lang="en-US" altLang="ja-JP" sz="1800" dirty="0" smtClean="0">
              <a:solidFill>
                <a:srgbClr val="0000FF"/>
              </a:solidFill>
            </a:endParaRPr>
          </a:p>
          <a:p>
            <a:pPr marL="609600" indent="-609600" eaLnBrk="1" hangingPunct="1">
              <a:lnSpc>
                <a:spcPct val="80000"/>
              </a:lnSpc>
              <a:buFontTx/>
              <a:buNone/>
            </a:pPr>
            <a:endParaRPr lang="en-US" altLang="ja-JP" sz="1800" dirty="0" smtClean="0"/>
          </a:p>
          <a:p>
            <a:pPr marL="609600" indent="-609600" eaLnBrk="1" hangingPunct="1">
              <a:lnSpc>
                <a:spcPct val="80000"/>
              </a:lnSpc>
              <a:buFontTx/>
              <a:buNone/>
            </a:pPr>
            <a:r>
              <a:rPr lang="en-US" altLang="ja-JP" sz="1800" dirty="0" smtClean="0"/>
              <a:t>                             </a:t>
            </a:r>
          </a:p>
          <a:p>
            <a:pPr marL="609600" indent="-609600" eaLnBrk="1" hangingPunct="1">
              <a:lnSpc>
                <a:spcPct val="80000"/>
              </a:lnSpc>
              <a:buFontTx/>
              <a:buNone/>
            </a:pPr>
            <a:r>
              <a:rPr lang="en-US" altLang="ja-JP" sz="2000" b="1" dirty="0" smtClean="0">
                <a:solidFill>
                  <a:srgbClr val="FF0000"/>
                </a:solidFill>
              </a:rPr>
              <a:t>        loss 1000                 </a:t>
            </a:r>
            <a:r>
              <a:rPr lang="ja-JP" altLang="en-US" sz="1800" dirty="0" smtClean="0"/>
              <a:t>⑤</a:t>
            </a:r>
            <a:r>
              <a:rPr lang="en-US" altLang="ja-JP" sz="1800" dirty="0" smtClean="0"/>
              <a:t> compensation </a:t>
            </a:r>
            <a:r>
              <a:rPr lang="en-US" altLang="ja-JP" sz="1800" b="1" dirty="0" smtClean="0">
                <a:solidFill>
                  <a:srgbClr val="FF0000"/>
                </a:solidFill>
              </a:rPr>
              <a:t>200</a:t>
            </a:r>
          </a:p>
          <a:p>
            <a:pPr marL="609600" indent="-609600" eaLnBrk="1" hangingPunct="1">
              <a:lnSpc>
                <a:spcPct val="80000"/>
              </a:lnSpc>
              <a:buFontTx/>
              <a:buNone/>
            </a:pPr>
            <a:endParaRPr lang="en-US" altLang="ja-JP" sz="1800" dirty="0" smtClean="0"/>
          </a:p>
          <a:p>
            <a:pPr marL="609600" indent="-609600" eaLnBrk="1" hangingPunct="1">
              <a:lnSpc>
                <a:spcPct val="80000"/>
              </a:lnSpc>
              <a:buFontTx/>
              <a:buNone/>
            </a:pPr>
            <a:r>
              <a:rPr lang="ja-JP" altLang="en-US" sz="1800" dirty="0" smtClean="0"/>
              <a:t>   ②</a:t>
            </a:r>
            <a:r>
              <a:rPr lang="en-US" altLang="ja-JP" sz="1800" dirty="0" smtClean="0"/>
              <a:t>Insurance                   </a:t>
            </a:r>
            <a:r>
              <a:rPr lang="ja-JP" altLang="en-US" sz="1800" dirty="0" smtClean="0"/>
              <a:t>③</a:t>
            </a:r>
            <a:r>
              <a:rPr lang="en-US" altLang="ja-JP" sz="1800" dirty="0" smtClean="0"/>
              <a:t>Insurance              </a:t>
            </a:r>
            <a:r>
              <a:rPr lang="ja-JP" altLang="en-US" sz="1800" dirty="0" smtClean="0"/>
              <a:t>④</a:t>
            </a:r>
            <a:r>
              <a:rPr lang="en-US" altLang="ja-JP" sz="1800" dirty="0" smtClean="0"/>
              <a:t>subrogation</a:t>
            </a:r>
          </a:p>
          <a:p>
            <a:pPr marL="609600" indent="-609600" eaLnBrk="1" hangingPunct="1">
              <a:lnSpc>
                <a:spcPct val="80000"/>
              </a:lnSpc>
              <a:buFontTx/>
              <a:buNone/>
            </a:pPr>
            <a:r>
              <a:rPr lang="en-US" altLang="ja-JP" sz="1800" dirty="0" smtClean="0"/>
              <a:t>     claim </a:t>
            </a:r>
            <a:r>
              <a:rPr lang="en-US" altLang="ja-JP" sz="1800" b="1" dirty="0" smtClean="0">
                <a:solidFill>
                  <a:srgbClr val="FF0000"/>
                </a:solidFill>
              </a:rPr>
              <a:t>800</a:t>
            </a:r>
            <a:r>
              <a:rPr lang="en-US" altLang="ja-JP" sz="1800" dirty="0" smtClean="0"/>
              <a:t>                          payment        </a:t>
            </a:r>
            <a:r>
              <a:rPr lang="ja-JP" altLang="en-US" sz="1800" dirty="0" smtClean="0"/>
              <a:t>      　</a:t>
            </a:r>
            <a:r>
              <a:rPr lang="en-US" altLang="ja-JP" sz="1800" dirty="0" smtClean="0"/>
              <a:t>claim</a:t>
            </a:r>
            <a:r>
              <a:rPr lang="ja-JP" altLang="en-US" sz="1800" b="1" dirty="0" smtClean="0">
                <a:solidFill>
                  <a:srgbClr val="FF0000"/>
                </a:solidFill>
              </a:rPr>
              <a:t> </a:t>
            </a:r>
            <a:r>
              <a:rPr lang="en-US" altLang="ja-JP" sz="1800" b="1" dirty="0" smtClean="0">
                <a:solidFill>
                  <a:srgbClr val="FF0000"/>
                </a:solidFill>
              </a:rPr>
              <a:t>300</a:t>
            </a:r>
          </a:p>
          <a:p>
            <a:pPr marL="609600" indent="-609600" eaLnBrk="1" hangingPunct="1">
              <a:lnSpc>
                <a:spcPct val="80000"/>
              </a:lnSpc>
              <a:buFontTx/>
              <a:buNone/>
            </a:pPr>
            <a:r>
              <a:rPr lang="en-US" altLang="ja-JP" sz="1800" dirty="0" smtClean="0"/>
              <a:t>                       </a:t>
            </a:r>
            <a:r>
              <a:rPr lang="ja-JP" altLang="en-US" sz="1800" dirty="0" smtClean="0"/>
              <a:t>　　　　　　　　　　　　　</a:t>
            </a:r>
            <a:r>
              <a:rPr lang="en-US" altLang="ja-JP" sz="1800" b="1" dirty="0" smtClean="0">
                <a:solidFill>
                  <a:srgbClr val="FF0000"/>
                </a:solidFill>
              </a:rPr>
              <a:t>800</a:t>
            </a:r>
            <a:r>
              <a:rPr lang="ja-JP" altLang="en-US" sz="1800" b="1" dirty="0" smtClean="0">
                <a:solidFill>
                  <a:srgbClr val="FF0000"/>
                </a:solidFill>
              </a:rPr>
              <a:t>　</a:t>
            </a:r>
            <a:r>
              <a:rPr lang="ja-JP" altLang="en-US" sz="1800" dirty="0" smtClean="0"/>
              <a:t>　　　　　　　　　　　　　　　　　　　　　　　　　　　　　　　　　　　　　　　　　　　　　　　　　　　　　　　　　　　　　　　　　　　　　　　</a:t>
            </a:r>
            <a:endParaRPr lang="en-US" altLang="ja-JP" sz="1800" dirty="0" smtClean="0"/>
          </a:p>
          <a:p>
            <a:pPr marL="609600" indent="-609600" eaLnBrk="1" hangingPunct="1">
              <a:lnSpc>
                <a:spcPct val="80000"/>
              </a:lnSpc>
              <a:buFontTx/>
              <a:buNone/>
            </a:pPr>
            <a:r>
              <a:rPr lang="ja-JP" altLang="en-US" sz="1800" dirty="0" smtClean="0"/>
              <a:t>　　　　　　　　　　　　　　　　　　　　　　　　　　　　　　　　　　　　　　　　　　　　⑥</a:t>
            </a:r>
            <a:r>
              <a:rPr lang="en-US" altLang="ja-JP" sz="1800" dirty="0" smtClean="0"/>
              <a:t>payment</a:t>
            </a:r>
          </a:p>
          <a:p>
            <a:pPr marL="609600" indent="-609600" eaLnBrk="1" hangingPunct="1">
              <a:lnSpc>
                <a:spcPct val="80000"/>
              </a:lnSpc>
              <a:buFontTx/>
              <a:buNone/>
            </a:pPr>
            <a:r>
              <a:rPr lang="ja-JP" altLang="en-US" sz="1800" dirty="0" smtClean="0"/>
              <a:t>　　　　　　　　　　　　　　　　　　　　　　　　　　　　　　　　　　　　　　　　　　　　　　　</a:t>
            </a:r>
            <a:r>
              <a:rPr lang="en-US" altLang="ja-JP" sz="1800" b="1" dirty="0" smtClean="0">
                <a:solidFill>
                  <a:srgbClr val="FF0000"/>
                </a:solidFill>
              </a:rPr>
              <a:t>300</a:t>
            </a:r>
          </a:p>
          <a:p>
            <a:pPr marL="609600" indent="-609600" eaLnBrk="1" hangingPunct="1">
              <a:lnSpc>
                <a:spcPct val="80000"/>
              </a:lnSpc>
              <a:buFontTx/>
              <a:buNone/>
            </a:pPr>
            <a:r>
              <a:rPr lang="en-US" altLang="ja-JP" sz="1800" dirty="0" smtClean="0"/>
              <a:t>  </a:t>
            </a:r>
          </a:p>
          <a:p>
            <a:pPr marL="609600" indent="-609600" eaLnBrk="1" hangingPunct="1">
              <a:lnSpc>
                <a:spcPct val="80000"/>
              </a:lnSpc>
              <a:buFontTx/>
              <a:buNone/>
            </a:pPr>
            <a:r>
              <a:rPr lang="en-US" altLang="ja-JP" sz="1800" dirty="0" smtClean="0"/>
              <a:t> </a:t>
            </a:r>
          </a:p>
          <a:p>
            <a:pPr marL="609600" indent="-609600" eaLnBrk="1" hangingPunct="1">
              <a:lnSpc>
                <a:spcPct val="80000"/>
              </a:lnSpc>
              <a:buFontTx/>
              <a:buNone/>
            </a:pPr>
            <a:r>
              <a:rPr lang="en-US" altLang="ja-JP" sz="1800" dirty="0" smtClean="0"/>
              <a:t> </a:t>
            </a:r>
            <a:r>
              <a:rPr lang="ja-JP" altLang="en-US" sz="1800" dirty="0" smtClean="0"/>
              <a:t>＊</a:t>
            </a:r>
            <a:r>
              <a:rPr lang="en-US" altLang="ja-JP" sz="2400" b="1" dirty="0" smtClean="0"/>
              <a:t>under insurance </a:t>
            </a:r>
            <a:r>
              <a:rPr lang="en-US" altLang="ja-JP" sz="1800" dirty="0" smtClean="0"/>
              <a:t>of 80 %</a:t>
            </a:r>
          </a:p>
          <a:p>
            <a:pPr marL="609600" indent="-609600" eaLnBrk="1" hangingPunct="1">
              <a:lnSpc>
                <a:spcPct val="80000"/>
              </a:lnSpc>
              <a:buFontTx/>
              <a:buNone/>
            </a:pPr>
            <a:r>
              <a:rPr lang="en-US" altLang="ja-JP" sz="1800" dirty="0" smtClean="0"/>
              <a:t>   insured amount /  insured value                                               </a:t>
            </a:r>
            <a:r>
              <a:rPr lang="ja-JP" altLang="en-US" sz="1800" dirty="0" smtClean="0"/>
              <a:t>　　　　　　　　             </a:t>
            </a:r>
            <a:r>
              <a:rPr lang="ja-JP" altLang="en-US" sz="2400" dirty="0" smtClean="0"/>
              <a:t>      　</a:t>
            </a:r>
            <a:endParaRPr lang="en-US" altLang="ja-JP" sz="2400" dirty="0" smtClean="0"/>
          </a:p>
        </p:txBody>
      </p:sp>
      <p:sp>
        <p:nvSpPr>
          <p:cNvPr id="103430" name="AutoShape 7"/>
          <p:cNvSpPr>
            <a:spLocks noChangeArrowheads="1"/>
          </p:cNvSpPr>
          <p:nvPr/>
        </p:nvSpPr>
        <p:spPr bwMode="auto">
          <a:xfrm>
            <a:off x="2987824" y="1845766"/>
            <a:ext cx="3168352" cy="431106"/>
          </a:xfrm>
          <a:prstGeom prst="rightArrow">
            <a:avLst>
              <a:gd name="adj1" fmla="val 50000"/>
              <a:gd name="adj2" fmla="val 43543"/>
            </a:avLst>
          </a:prstGeom>
          <a:solidFill>
            <a:schemeClr val="accent1"/>
          </a:solidFill>
          <a:ln w="9525">
            <a:solidFill>
              <a:schemeClr val="tx1"/>
            </a:solidFill>
            <a:miter lim="800000"/>
            <a:headEnd/>
            <a:tailEnd/>
          </a:ln>
        </p:spPr>
        <p:txBody>
          <a:bodyPr wrap="none" anchor="ctr"/>
          <a:lstStyle/>
          <a:p>
            <a:endParaRPr lang="ja-JP" altLang="en-US"/>
          </a:p>
        </p:txBody>
      </p:sp>
      <p:sp>
        <p:nvSpPr>
          <p:cNvPr id="13" name="Rectangle 24"/>
          <p:cNvSpPr>
            <a:spLocks noChangeArrowheads="1"/>
          </p:cNvSpPr>
          <p:nvPr/>
        </p:nvSpPr>
        <p:spPr bwMode="auto">
          <a:xfrm>
            <a:off x="755576" y="1484784"/>
            <a:ext cx="1800200" cy="1008112"/>
          </a:xfrm>
          <a:prstGeom prst="rect">
            <a:avLst/>
          </a:prstGeom>
          <a:solidFill>
            <a:srgbClr val="FFFF66"/>
          </a:solidFill>
          <a:ln w="9525">
            <a:solidFill>
              <a:schemeClr val="tx1"/>
            </a:solidFill>
            <a:miter lim="800000"/>
            <a:headEnd/>
            <a:tailEnd/>
          </a:ln>
        </p:spPr>
        <p:txBody>
          <a:bodyPr wrap="none" anchor="ctr"/>
          <a:lstStyle/>
          <a:p>
            <a:pPr algn="ctr"/>
            <a:r>
              <a:rPr lang="en-US" altLang="ja-JP" sz="2000" dirty="0" smtClean="0"/>
              <a:t>Assured</a:t>
            </a:r>
          </a:p>
          <a:p>
            <a:pPr algn="ctr"/>
            <a:r>
              <a:rPr lang="en-US" altLang="ja-JP" sz="2000" dirty="0" smtClean="0"/>
              <a:t>50% liable</a:t>
            </a:r>
            <a:endParaRPr lang="en-US" altLang="ja-JP" sz="2000" dirty="0"/>
          </a:p>
        </p:txBody>
      </p:sp>
      <p:sp>
        <p:nvSpPr>
          <p:cNvPr id="14" name="Rectangle 24"/>
          <p:cNvSpPr>
            <a:spLocks noChangeArrowheads="1"/>
          </p:cNvSpPr>
          <p:nvPr/>
        </p:nvSpPr>
        <p:spPr bwMode="auto">
          <a:xfrm>
            <a:off x="6588224" y="1556792"/>
            <a:ext cx="1800200" cy="1008112"/>
          </a:xfrm>
          <a:prstGeom prst="rect">
            <a:avLst/>
          </a:prstGeom>
          <a:solidFill>
            <a:srgbClr val="FFFF66"/>
          </a:solidFill>
          <a:ln w="9525">
            <a:solidFill>
              <a:schemeClr val="tx1"/>
            </a:solidFill>
            <a:miter lim="800000"/>
            <a:headEnd/>
            <a:tailEnd/>
          </a:ln>
        </p:spPr>
        <p:txBody>
          <a:bodyPr wrap="none" anchor="ctr"/>
          <a:lstStyle/>
          <a:p>
            <a:pPr algn="ctr"/>
            <a:r>
              <a:rPr lang="en-US" altLang="ja-JP" sz="2000" dirty="0" smtClean="0"/>
              <a:t>Third Party</a:t>
            </a:r>
          </a:p>
          <a:p>
            <a:pPr algn="ctr"/>
            <a:r>
              <a:rPr lang="en-US" altLang="ja-JP" sz="2000" dirty="0" smtClean="0"/>
              <a:t>50% liable</a:t>
            </a:r>
            <a:endParaRPr lang="en-US" altLang="ja-JP" sz="2000" dirty="0"/>
          </a:p>
        </p:txBody>
      </p:sp>
      <p:sp>
        <p:nvSpPr>
          <p:cNvPr id="15" name="AutoShape 7"/>
          <p:cNvSpPr>
            <a:spLocks noChangeArrowheads="1"/>
          </p:cNvSpPr>
          <p:nvPr/>
        </p:nvSpPr>
        <p:spPr bwMode="auto">
          <a:xfrm rot="10800000">
            <a:off x="2987824" y="2204864"/>
            <a:ext cx="3168352" cy="431106"/>
          </a:xfrm>
          <a:prstGeom prst="rightArrow">
            <a:avLst>
              <a:gd name="adj1" fmla="val 50000"/>
              <a:gd name="adj2" fmla="val 43543"/>
            </a:avLst>
          </a:prstGeom>
          <a:solidFill>
            <a:srgbClr val="CCFF66"/>
          </a:solidFill>
          <a:ln w="9525">
            <a:solidFill>
              <a:schemeClr val="tx1"/>
            </a:solidFill>
            <a:miter lim="800000"/>
            <a:headEnd/>
            <a:tailEnd/>
          </a:ln>
        </p:spPr>
        <p:txBody>
          <a:bodyPr wrap="none" anchor="ctr"/>
          <a:lstStyle/>
          <a:p>
            <a:endParaRPr lang="ja-JP" altLang="en-US"/>
          </a:p>
        </p:txBody>
      </p:sp>
      <p:sp>
        <p:nvSpPr>
          <p:cNvPr id="16" name="Rectangle 24"/>
          <p:cNvSpPr>
            <a:spLocks noChangeArrowheads="1"/>
          </p:cNvSpPr>
          <p:nvPr/>
        </p:nvSpPr>
        <p:spPr bwMode="auto">
          <a:xfrm>
            <a:off x="4067944" y="5157192"/>
            <a:ext cx="1368152" cy="1008112"/>
          </a:xfrm>
          <a:prstGeom prst="rect">
            <a:avLst/>
          </a:prstGeom>
          <a:solidFill>
            <a:srgbClr val="FFFF66"/>
          </a:solidFill>
          <a:ln w="9525">
            <a:solidFill>
              <a:schemeClr val="tx1"/>
            </a:solidFill>
            <a:miter lim="800000"/>
            <a:headEnd/>
            <a:tailEnd/>
          </a:ln>
        </p:spPr>
        <p:txBody>
          <a:bodyPr wrap="none" anchor="ctr"/>
          <a:lstStyle/>
          <a:p>
            <a:pPr algn="ctr"/>
            <a:r>
              <a:rPr lang="en-US" altLang="ja-JP" sz="2000" dirty="0" smtClean="0"/>
              <a:t>insurer</a:t>
            </a:r>
            <a:endParaRPr lang="en-US" altLang="ja-JP" sz="2000" dirty="0"/>
          </a:p>
        </p:txBody>
      </p:sp>
      <p:sp>
        <p:nvSpPr>
          <p:cNvPr id="18" name="AutoShape 7"/>
          <p:cNvSpPr>
            <a:spLocks noChangeArrowheads="1"/>
          </p:cNvSpPr>
          <p:nvPr/>
        </p:nvSpPr>
        <p:spPr bwMode="auto">
          <a:xfrm rot="8041481">
            <a:off x="5100372" y="3943930"/>
            <a:ext cx="3217466" cy="431106"/>
          </a:xfrm>
          <a:prstGeom prst="rightArrow">
            <a:avLst>
              <a:gd name="adj1" fmla="val 50000"/>
              <a:gd name="adj2" fmla="val 43543"/>
            </a:avLst>
          </a:prstGeom>
          <a:solidFill>
            <a:srgbClr val="CCFF66"/>
          </a:solidFill>
          <a:ln w="9525">
            <a:solidFill>
              <a:schemeClr val="tx1"/>
            </a:solidFill>
            <a:miter lim="800000"/>
            <a:headEnd/>
            <a:tailEnd/>
          </a:ln>
        </p:spPr>
        <p:txBody>
          <a:bodyPr wrap="none" anchor="ctr"/>
          <a:lstStyle/>
          <a:p>
            <a:endParaRPr lang="ja-JP" altLang="en-US"/>
          </a:p>
        </p:txBody>
      </p:sp>
      <p:sp>
        <p:nvSpPr>
          <p:cNvPr id="19" name="AutoShape 7"/>
          <p:cNvSpPr>
            <a:spLocks noChangeArrowheads="1"/>
          </p:cNvSpPr>
          <p:nvPr/>
        </p:nvSpPr>
        <p:spPr bwMode="auto">
          <a:xfrm rot="13554542">
            <a:off x="1683992" y="3570513"/>
            <a:ext cx="2798856" cy="431106"/>
          </a:xfrm>
          <a:prstGeom prst="rightArrow">
            <a:avLst>
              <a:gd name="adj1" fmla="val 50000"/>
              <a:gd name="adj2" fmla="val 43543"/>
            </a:avLst>
          </a:prstGeom>
          <a:solidFill>
            <a:srgbClr val="FFCCFF"/>
          </a:solidFill>
          <a:ln w="9525">
            <a:solidFill>
              <a:schemeClr val="tx1"/>
            </a:solidFill>
            <a:miter lim="800000"/>
            <a:headEnd/>
            <a:tailEnd/>
          </a:ln>
        </p:spPr>
        <p:txBody>
          <a:bodyPr wrap="none" anchor="ctr"/>
          <a:lstStyle/>
          <a:p>
            <a:endParaRPr lang="ja-JP" altLang="en-US"/>
          </a:p>
        </p:txBody>
      </p:sp>
      <p:sp>
        <p:nvSpPr>
          <p:cNvPr id="20" name="AutoShape 7"/>
          <p:cNvSpPr>
            <a:spLocks noChangeArrowheads="1"/>
          </p:cNvSpPr>
          <p:nvPr/>
        </p:nvSpPr>
        <p:spPr bwMode="auto">
          <a:xfrm rot="2771516">
            <a:off x="1424326" y="3899532"/>
            <a:ext cx="2685234" cy="431106"/>
          </a:xfrm>
          <a:prstGeom prst="rightArrow">
            <a:avLst>
              <a:gd name="adj1" fmla="val 50000"/>
              <a:gd name="adj2" fmla="val 43543"/>
            </a:avLst>
          </a:prstGeom>
          <a:solidFill>
            <a:schemeClr val="accent1"/>
          </a:solidFill>
          <a:ln w="9525">
            <a:solidFill>
              <a:schemeClr val="tx1"/>
            </a:solidFill>
            <a:miter lim="800000"/>
            <a:headEnd/>
            <a:tailEnd/>
          </a:ln>
        </p:spPr>
        <p:txBody>
          <a:bodyPr wrap="none" anchor="ctr"/>
          <a:lstStyle/>
          <a:p>
            <a:endParaRPr lang="ja-JP" altLang="en-US"/>
          </a:p>
        </p:txBody>
      </p:sp>
      <p:sp>
        <p:nvSpPr>
          <p:cNvPr id="22" name="AutoShape 7"/>
          <p:cNvSpPr>
            <a:spLocks noChangeArrowheads="1"/>
          </p:cNvSpPr>
          <p:nvPr/>
        </p:nvSpPr>
        <p:spPr bwMode="auto">
          <a:xfrm rot="18866663">
            <a:off x="4917686" y="3658906"/>
            <a:ext cx="3044032" cy="431106"/>
          </a:xfrm>
          <a:prstGeom prst="rightArrow">
            <a:avLst>
              <a:gd name="adj1" fmla="val 50000"/>
              <a:gd name="adj2" fmla="val 43543"/>
            </a:avLst>
          </a:prstGeom>
          <a:solidFill>
            <a:srgbClr val="FFCCFF"/>
          </a:solidFill>
          <a:ln w="9525">
            <a:solidFill>
              <a:schemeClr val="tx1"/>
            </a:solidFill>
            <a:miter lim="800000"/>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8C0DDEFB-B2AD-4DA7-920C-E107FA7CF8BA}" type="slidenum">
              <a:rPr lang="en-US" altLang="ja-JP" sz="1400"/>
              <a:pPr algn="r"/>
              <a:t>13</a:t>
            </a:fld>
            <a:endParaRPr lang="en-US" altLang="ja-JP" sz="1400"/>
          </a:p>
        </p:txBody>
      </p:sp>
      <p:sp>
        <p:nvSpPr>
          <p:cNvPr id="80898" name="Rectangle 3"/>
          <p:cNvSpPr>
            <a:spLocks noGrp="1" noChangeArrowheads="1"/>
          </p:cNvSpPr>
          <p:nvPr>
            <p:ph type="body" idx="4294967295"/>
          </p:nvPr>
        </p:nvSpPr>
        <p:spPr>
          <a:xfrm>
            <a:off x="251520" y="908720"/>
            <a:ext cx="8820150" cy="5832648"/>
          </a:xfrm>
        </p:spPr>
        <p:txBody>
          <a:bodyPr/>
          <a:lstStyle/>
          <a:p>
            <a:pPr eaLnBrk="1" hangingPunct="1">
              <a:lnSpc>
                <a:spcPct val="80000"/>
              </a:lnSpc>
              <a:buFontTx/>
              <a:buNone/>
            </a:pPr>
            <a:r>
              <a:rPr lang="en-US" altLang="ja-JP" sz="2400" b="1" dirty="0" smtClean="0">
                <a:solidFill>
                  <a:srgbClr val="0000FF"/>
                </a:solidFill>
                <a:ea typeface="ＭＳ ゴシック" pitchFamily="49" charset="-128"/>
                <a:cs typeface="Tahoma" pitchFamily="34" charset="0"/>
              </a:rPr>
              <a:t>&lt;Rationale&gt;</a:t>
            </a:r>
          </a:p>
          <a:p>
            <a:pPr eaLnBrk="1" hangingPunct="1">
              <a:lnSpc>
                <a:spcPct val="80000"/>
              </a:lnSpc>
              <a:buFontTx/>
              <a:buChar char="-"/>
            </a:pPr>
            <a:r>
              <a:rPr lang="en-US" altLang="ja-JP" sz="2400" dirty="0" smtClean="0">
                <a:ea typeface="ＭＳ ゴシック" pitchFamily="49" charset="-128"/>
                <a:cs typeface="Tahoma" pitchFamily="34" charset="0"/>
              </a:rPr>
              <a:t>prevention of unjust enrichment</a:t>
            </a:r>
          </a:p>
          <a:p>
            <a:pPr eaLnBrk="1" hangingPunct="1">
              <a:lnSpc>
                <a:spcPct val="80000"/>
              </a:lnSpc>
              <a:buFontTx/>
              <a:buChar char="-"/>
            </a:pPr>
            <a:r>
              <a:rPr lang="en-US" altLang="ja-JP" sz="2400" dirty="0" smtClean="0">
                <a:ea typeface="ＭＳ ゴシック" pitchFamily="49" charset="-128"/>
                <a:cs typeface="Tahoma" pitchFamily="34" charset="0"/>
              </a:rPr>
              <a:t>not reducing the liability of the wrongful third party</a:t>
            </a:r>
          </a:p>
          <a:p>
            <a:pPr eaLnBrk="1" hangingPunct="1">
              <a:lnSpc>
                <a:spcPct val="80000"/>
              </a:lnSpc>
              <a:buFontTx/>
              <a:buChar char="-"/>
            </a:pPr>
            <a:r>
              <a:rPr lang="en-US" altLang="ja-JP" sz="2400" dirty="0" smtClean="0">
                <a:ea typeface="ＭＳ ゴシック" pitchFamily="49" charset="-128"/>
                <a:cs typeface="Tahoma" pitchFamily="34" charset="0"/>
              </a:rPr>
              <a:t>quick payment of insurance money</a:t>
            </a:r>
            <a:br>
              <a:rPr lang="en-US" altLang="ja-JP" sz="2400" dirty="0" smtClean="0">
                <a:ea typeface="ＭＳ ゴシック" pitchFamily="49" charset="-128"/>
                <a:cs typeface="Tahoma" pitchFamily="34" charset="0"/>
              </a:rPr>
            </a:br>
            <a:endParaRPr lang="en-US" altLang="ja-JP" sz="2400" dirty="0" smtClean="0">
              <a:ea typeface="ＭＳ ゴシック" pitchFamily="49" charset="-128"/>
              <a:cs typeface="Tahoma" pitchFamily="34" charset="0"/>
            </a:endParaRPr>
          </a:p>
          <a:p>
            <a:pPr eaLnBrk="1" hangingPunct="1">
              <a:lnSpc>
                <a:spcPct val="80000"/>
              </a:lnSpc>
              <a:buFontTx/>
              <a:buNone/>
            </a:pPr>
            <a:r>
              <a:rPr lang="en-US" altLang="ja-JP" sz="2400" b="1" dirty="0" smtClean="0">
                <a:solidFill>
                  <a:srgbClr val="0000FF"/>
                </a:solidFill>
                <a:ea typeface="ＭＳ ゴシック" pitchFamily="49" charset="-128"/>
                <a:cs typeface="Tahoma" pitchFamily="34" charset="0"/>
              </a:rPr>
              <a:t>&lt;Points&gt;</a:t>
            </a:r>
          </a:p>
          <a:p>
            <a:pPr eaLnBrk="1" hangingPunct="1">
              <a:lnSpc>
                <a:spcPct val="80000"/>
              </a:lnSpc>
              <a:buFontTx/>
              <a:buChar char="-"/>
            </a:pPr>
            <a:r>
              <a:rPr lang="en-US" altLang="ja-JP" sz="2400" dirty="0" smtClean="0">
                <a:ea typeface="ＭＳ ゴシック" pitchFamily="49" charset="-128"/>
                <a:cs typeface="Tahoma" pitchFamily="34" charset="0"/>
              </a:rPr>
              <a:t>semi-mandatory provision</a:t>
            </a:r>
          </a:p>
          <a:p>
            <a:pPr eaLnBrk="1" hangingPunct="1">
              <a:lnSpc>
                <a:spcPct val="80000"/>
              </a:lnSpc>
              <a:buFontTx/>
              <a:buChar char="-"/>
            </a:pPr>
            <a:r>
              <a:rPr lang="en-US" altLang="ja-JP" sz="2400" dirty="0" smtClean="0">
                <a:ea typeface="ＭＳ ゴシック" pitchFamily="49" charset="-128"/>
                <a:cs typeface="Tahoma" pitchFamily="34" charset="0"/>
              </a:rPr>
              <a:t>The </a:t>
            </a:r>
            <a:r>
              <a:rPr lang="en-US" altLang="ja-JP" sz="2400" dirty="0" err="1" smtClean="0">
                <a:ea typeface="ＭＳ ゴシック" pitchFamily="49" charset="-128"/>
                <a:cs typeface="Tahoma" pitchFamily="34" charset="0"/>
              </a:rPr>
              <a:t>assured’s</a:t>
            </a:r>
            <a:r>
              <a:rPr lang="en-US" altLang="ja-JP" sz="2400" dirty="0" smtClean="0">
                <a:ea typeface="ＭＳ ゴシック" pitchFamily="49" charset="-128"/>
                <a:cs typeface="Tahoma" pitchFamily="34" charset="0"/>
              </a:rPr>
              <a:t> right outweighs the insurer’s right.</a:t>
            </a:r>
          </a:p>
          <a:p>
            <a:pPr eaLnBrk="1" hangingPunct="1">
              <a:lnSpc>
                <a:spcPct val="80000"/>
              </a:lnSpc>
              <a:buFontTx/>
              <a:buChar char="-"/>
            </a:pPr>
            <a:r>
              <a:rPr lang="en-US" altLang="ja-JP" sz="2400" dirty="0" smtClean="0">
                <a:ea typeface="ＭＳ ゴシック" pitchFamily="49" charset="-128"/>
                <a:cs typeface="Tahoma" pitchFamily="34" charset="0"/>
              </a:rPr>
              <a:t>Transfer occurs </a:t>
            </a:r>
            <a:r>
              <a:rPr lang="en-US" altLang="ja-JP" sz="2400" dirty="0" smtClean="0"/>
              <a:t>as a matter of course. </a:t>
            </a:r>
          </a:p>
          <a:p>
            <a:pPr eaLnBrk="1" hangingPunct="1">
              <a:lnSpc>
                <a:spcPct val="80000"/>
              </a:lnSpc>
              <a:buNone/>
            </a:pPr>
            <a:r>
              <a:rPr lang="en-US" altLang="ja-JP" sz="2400" dirty="0" smtClean="0"/>
              <a:t>      N</a:t>
            </a:r>
            <a:r>
              <a:rPr lang="en-US" altLang="ja-JP" sz="2400" dirty="0" smtClean="0">
                <a:ea typeface="ＭＳ ゴシック" pitchFamily="49" charset="-128"/>
                <a:cs typeface="Tahoma" pitchFamily="34" charset="0"/>
              </a:rPr>
              <a:t>o need for the insurer to show his intention</a:t>
            </a:r>
          </a:p>
          <a:p>
            <a:pPr eaLnBrk="1" hangingPunct="1">
              <a:lnSpc>
                <a:spcPct val="80000"/>
              </a:lnSpc>
              <a:buFontTx/>
              <a:buChar char="-"/>
            </a:pPr>
            <a:r>
              <a:rPr lang="en-US" altLang="ja-JP" sz="2400" dirty="0" smtClean="0">
                <a:ea typeface="ＭＳ ゴシック" pitchFamily="49" charset="-128"/>
                <a:cs typeface="Tahoma" pitchFamily="34" charset="0"/>
              </a:rPr>
              <a:t>Insurer acquires the right up to the amount of his payment.</a:t>
            </a:r>
          </a:p>
          <a:p>
            <a:pPr eaLnBrk="1" hangingPunct="1">
              <a:lnSpc>
                <a:spcPct val="80000"/>
              </a:lnSpc>
              <a:buFontTx/>
              <a:buChar char="-"/>
            </a:pPr>
            <a:r>
              <a:rPr lang="en-US" altLang="ja-JP" sz="2400" dirty="0" smtClean="0">
                <a:ea typeface="ＭＳ ゴシック" pitchFamily="49" charset="-128"/>
                <a:cs typeface="Tahoma" pitchFamily="34" charset="0"/>
              </a:rPr>
              <a:t>Insurer is able to sue the third party in his own name.</a:t>
            </a:r>
          </a:p>
          <a:p>
            <a:pPr eaLnBrk="1" hangingPunct="1">
              <a:lnSpc>
                <a:spcPct val="80000"/>
              </a:lnSpc>
              <a:buFontTx/>
              <a:buChar char="-"/>
            </a:pPr>
            <a:r>
              <a:rPr lang="en-US" altLang="ja-JP" sz="2400" dirty="0" smtClean="0">
                <a:ea typeface="ＭＳ ゴシック" pitchFamily="49" charset="-128"/>
                <a:cs typeface="Tahoma" pitchFamily="34" charset="0"/>
              </a:rPr>
              <a:t>Assured loses his right for claim against third party to the extent of the compensation made by the insurer.  This is so even where the insurer does not exercise his subrogation right against third party (Supreme Court Decision).  </a:t>
            </a:r>
          </a:p>
          <a:p>
            <a:pPr eaLnBrk="1" hangingPunct="1">
              <a:lnSpc>
                <a:spcPct val="80000"/>
              </a:lnSpc>
              <a:buNone/>
            </a:pPr>
            <a:endParaRPr lang="en-US" altLang="ja-JP" sz="2400" dirty="0" smtClean="0">
              <a:ea typeface="ＭＳ ゴシック" pitchFamily="49" charset="-128"/>
              <a:cs typeface="Tahoma" pitchFamily="34" charset="0"/>
            </a:endParaRPr>
          </a:p>
          <a:p>
            <a:pPr eaLnBrk="1" hangingPunct="1">
              <a:lnSpc>
                <a:spcPct val="80000"/>
              </a:lnSpc>
              <a:buNone/>
            </a:pPr>
            <a:endParaRPr lang="en-US" altLang="ja-JP" sz="2400" dirty="0" smtClean="0">
              <a:ea typeface="ＭＳ ゴシック" pitchFamily="49" charset="-128"/>
              <a:cs typeface="Tahoma" pitchFamily="34" charset="0"/>
            </a:endParaRPr>
          </a:p>
          <a:p>
            <a:pPr eaLnBrk="1" hangingPunct="1">
              <a:lnSpc>
                <a:spcPct val="80000"/>
              </a:lnSpc>
              <a:buNone/>
            </a:pPr>
            <a:endParaRPr lang="en-US" altLang="ja-JP" sz="2400" dirty="0" smtClean="0">
              <a:ea typeface="ＭＳ ゴシック" pitchFamily="49" charset="-128"/>
              <a:cs typeface="Tahoma" pitchFamily="34" charset="0"/>
            </a:endParaRPr>
          </a:p>
          <a:p>
            <a:pPr eaLnBrk="1" hangingPunct="1">
              <a:lnSpc>
                <a:spcPct val="80000"/>
              </a:lnSpc>
              <a:buNone/>
            </a:pPr>
            <a:endParaRPr lang="en-US" altLang="ja-JP" sz="2400" dirty="0" smtClean="0">
              <a:ea typeface="ＭＳ ゴシック" pitchFamily="49" charset="-128"/>
              <a:cs typeface="Tahoma" pitchFamily="34" charset="0"/>
            </a:endParaRPr>
          </a:p>
          <a:p>
            <a:pPr eaLnBrk="1" hangingPunct="1">
              <a:lnSpc>
                <a:spcPct val="80000"/>
              </a:lnSpc>
              <a:buNone/>
            </a:pPr>
            <a:endParaRPr lang="en-US" altLang="ja-JP" sz="2000" dirty="0" smtClean="0">
              <a:ea typeface="ＭＳ ゴシック" pitchFamily="49" charset="-128"/>
              <a:cs typeface="Tahoma" pitchFamily="34" charset="0"/>
            </a:endParaRPr>
          </a:p>
        </p:txBody>
      </p:sp>
      <p:sp>
        <p:nvSpPr>
          <p:cNvPr id="80899" name="Text Box 4"/>
          <p:cNvSpPr txBox="1">
            <a:spLocks noChangeArrowheads="1"/>
          </p:cNvSpPr>
          <p:nvPr/>
        </p:nvSpPr>
        <p:spPr bwMode="auto">
          <a:xfrm>
            <a:off x="250825" y="188913"/>
            <a:ext cx="9144000" cy="523220"/>
          </a:xfrm>
          <a:prstGeom prst="rect">
            <a:avLst/>
          </a:prstGeom>
          <a:noFill/>
          <a:ln w="9525" algn="ctr">
            <a:noFill/>
            <a:miter lim="800000"/>
            <a:headEnd/>
            <a:tailEnd/>
          </a:ln>
        </p:spPr>
        <p:txBody>
          <a:bodyPr>
            <a:spAutoFit/>
          </a:bodyPr>
          <a:lstStyle/>
          <a:p>
            <a:pPr>
              <a:spcBef>
                <a:spcPct val="50000"/>
              </a:spcBef>
            </a:pPr>
            <a:r>
              <a:rPr lang="en-US" altLang="ja-JP" sz="2800" b="1" dirty="0" smtClean="0">
                <a:solidFill>
                  <a:srgbClr val="0A19A6"/>
                </a:solidFill>
                <a:latin typeface="+mj-ea"/>
                <a:ea typeface="+mj-ea"/>
              </a:rPr>
              <a:t>Subrogation against Third Party</a:t>
            </a:r>
            <a:endParaRPr lang="en-US" altLang="ja-JP" sz="2800" b="1" dirty="0">
              <a:solidFill>
                <a:srgbClr val="0A19A6"/>
              </a:solidFill>
              <a:latin typeface="+mj-ea"/>
              <a:ea typeface="+mj-ea"/>
            </a:endParaRPr>
          </a:p>
        </p:txBody>
      </p:sp>
      <p:sp>
        <p:nvSpPr>
          <p:cNvPr id="80900" name="Line 5"/>
          <p:cNvSpPr>
            <a:spLocks noChangeShapeType="1"/>
          </p:cNvSpPr>
          <p:nvPr/>
        </p:nvSpPr>
        <p:spPr bwMode="auto">
          <a:xfrm>
            <a:off x="0" y="765175"/>
            <a:ext cx="9144000" cy="0"/>
          </a:xfrm>
          <a:prstGeom prst="line">
            <a:avLst/>
          </a:prstGeom>
          <a:noFill/>
          <a:ln w="50800" cmpd="thinThick">
            <a:solidFill>
              <a:srgbClr val="808080"/>
            </a:solidFill>
            <a:round/>
            <a:headEnd/>
            <a:tailEnd/>
          </a:ln>
        </p:spPr>
        <p:txBody>
          <a:bodyPr/>
          <a:lstStyle/>
          <a:p>
            <a:endParaRPr lang="ja-JP" alt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8C0DDEFB-B2AD-4DA7-920C-E107FA7CF8BA}" type="slidenum">
              <a:rPr lang="en-US" altLang="ja-JP" sz="1400"/>
              <a:pPr algn="r"/>
              <a:t>14</a:t>
            </a:fld>
            <a:endParaRPr lang="en-US" altLang="ja-JP" sz="1400"/>
          </a:p>
        </p:txBody>
      </p:sp>
      <p:sp>
        <p:nvSpPr>
          <p:cNvPr id="80898" name="Rectangle 3"/>
          <p:cNvSpPr>
            <a:spLocks noGrp="1" noChangeArrowheads="1"/>
          </p:cNvSpPr>
          <p:nvPr>
            <p:ph type="body" idx="4294967295"/>
          </p:nvPr>
        </p:nvSpPr>
        <p:spPr>
          <a:xfrm>
            <a:off x="323528" y="1340768"/>
            <a:ext cx="8712968" cy="5327650"/>
          </a:xfrm>
        </p:spPr>
        <p:txBody>
          <a:bodyPr/>
          <a:lstStyle/>
          <a:p>
            <a:pPr eaLnBrk="1" hangingPunct="1">
              <a:lnSpc>
                <a:spcPct val="80000"/>
              </a:lnSpc>
              <a:buFontTx/>
              <a:buNone/>
            </a:pPr>
            <a:r>
              <a:rPr lang="en-US" altLang="ja-JP" sz="2400" b="1" dirty="0" smtClean="0">
                <a:solidFill>
                  <a:srgbClr val="0000FF"/>
                </a:solidFill>
                <a:ea typeface="ＭＳ ゴシック" pitchFamily="49" charset="-128"/>
                <a:cs typeface="Tahoma" pitchFamily="34" charset="0"/>
              </a:rPr>
              <a:t>&lt;Insurance Clause&gt;</a:t>
            </a:r>
          </a:p>
          <a:p>
            <a:pPr eaLnBrk="1" hangingPunct="1">
              <a:lnSpc>
                <a:spcPct val="80000"/>
              </a:lnSpc>
              <a:buFontTx/>
              <a:buNone/>
            </a:pPr>
            <a:endParaRPr lang="en-US" altLang="ja-JP" sz="2400" b="1" dirty="0" smtClean="0">
              <a:solidFill>
                <a:srgbClr val="0000FF"/>
              </a:solidFill>
              <a:ea typeface="ＭＳ ゴシック" pitchFamily="49" charset="-128"/>
              <a:cs typeface="Tahoma" pitchFamily="34" charset="0"/>
            </a:endParaRPr>
          </a:p>
          <a:p>
            <a:pPr marL="0" indent="0" eaLnBrk="1" hangingPunct="1">
              <a:lnSpc>
                <a:spcPct val="80000"/>
              </a:lnSpc>
              <a:buFontTx/>
              <a:buNone/>
            </a:pPr>
            <a:r>
              <a:rPr lang="en-US" altLang="ja-JP" sz="2000" dirty="0" smtClean="0">
                <a:ea typeface="ＭＳ ゴシック" pitchFamily="49" charset="-128"/>
                <a:cs typeface="Tahoma" pitchFamily="34" charset="0"/>
              </a:rPr>
              <a:t>Both hull and cargo insurance clauses impose certain duty on the assured but do not modify the insurance law on subrogation substantially.</a:t>
            </a:r>
          </a:p>
          <a:p>
            <a:pPr marL="0" indent="0" eaLnBrk="1" hangingPunct="1">
              <a:lnSpc>
                <a:spcPct val="80000"/>
              </a:lnSpc>
              <a:buNone/>
            </a:pPr>
            <a:endParaRPr lang="en-US" altLang="ja-JP" sz="2000" dirty="0" smtClean="0">
              <a:ea typeface="ＭＳ ゴシック" pitchFamily="49" charset="-128"/>
              <a:cs typeface="Tahoma" pitchFamily="34" charset="0"/>
            </a:endParaRPr>
          </a:p>
          <a:p>
            <a:pPr marL="0" indent="0" eaLnBrk="1" hangingPunct="1">
              <a:lnSpc>
                <a:spcPct val="80000"/>
              </a:lnSpc>
              <a:buNone/>
            </a:pPr>
            <a:r>
              <a:rPr lang="en-US" altLang="ja-JP" sz="2000" dirty="0" smtClean="0">
                <a:ea typeface="ＭＳ ゴシック" pitchFamily="49" charset="-128"/>
                <a:cs typeface="Tahoma" pitchFamily="34" charset="0"/>
              </a:rPr>
              <a:t>The insurer imposes a duty on the assured to secure his right against the third party and provide necessary assistance to the insurer in respect of the insurer’s claim against third party.  Expenses incurred in fulfilling this obligation are payable by the insurer.</a:t>
            </a:r>
          </a:p>
          <a:p>
            <a:pPr marL="0" indent="0" eaLnBrk="1" hangingPunct="1">
              <a:lnSpc>
                <a:spcPct val="80000"/>
              </a:lnSpc>
              <a:buNone/>
            </a:pPr>
            <a:r>
              <a:rPr lang="en-US" altLang="ja-JP" sz="2000" dirty="0" smtClean="0">
                <a:ea typeface="ＭＳ ゴシック" pitchFamily="49" charset="-128"/>
                <a:cs typeface="Tahoma" pitchFamily="34" charset="0"/>
              </a:rPr>
              <a:t>* No stipulation of the effect of violation of this duty</a:t>
            </a:r>
          </a:p>
          <a:p>
            <a:pPr marL="0" indent="0" eaLnBrk="1" hangingPunct="1">
              <a:lnSpc>
                <a:spcPct val="80000"/>
              </a:lnSpc>
              <a:buNone/>
            </a:pPr>
            <a:endParaRPr lang="en-US" altLang="ja-JP" sz="2000" dirty="0" smtClean="0">
              <a:ea typeface="ＭＳ ゴシック" pitchFamily="49" charset="-128"/>
              <a:cs typeface="Tahoma" pitchFamily="34" charset="0"/>
            </a:endParaRPr>
          </a:p>
          <a:p>
            <a:pPr eaLnBrk="1" hangingPunct="1">
              <a:lnSpc>
                <a:spcPct val="80000"/>
              </a:lnSpc>
              <a:buFontTx/>
              <a:buNone/>
            </a:pPr>
            <a:r>
              <a:rPr lang="en-US" altLang="ja-JP" sz="2400" b="1" dirty="0" smtClean="0">
                <a:solidFill>
                  <a:srgbClr val="0000FF"/>
                </a:solidFill>
                <a:ea typeface="ＭＳ ゴシック" pitchFamily="49" charset="-128"/>
                <a:cs typeface="Tahoma" pitchFamily="34" charset="0"/>
              </a:rPr>
              <a:t>&lt;Procedures&gt;</a:t>
            </a:r>
          </a:p>
          <a:p>
            <a:pPr eaLnBrk="1" hangingPunct="1">
              <a:lnSpc>
                <a:spcPct val="80000"/>
              </a:lnSpc>
              <a:buFontTx/>
              <a:buNone/>
            </a:pPr>
            <a:endParaRPr lang="en-US" altLang="ja-JP" sz="2400" b="1" dirty="0" smtClean="0">
              <a:solidFill>
                <a:srgbClr val="0000FF"/>
              </a:solidFill>
              <a:ea typeface="ＭＳ ゴシック" pitchFamily="49" charset="-128"/>
              <a:cs typeface="Tahoma" pitchFamily="34" charset="0"/>
            </a:endParaRPr>
          </a:p>
          <a:p>
            <a:pPr marL="0" indent="0" eaLnBrk="1" hangingPunct="1">
              <a:lnSpc>
                <a:spcPct val="80000"/>
              </a:lnSpc>
              <a:buFontTx/>
              <a:buNone/>
            </a:pPr>
            <a:r>
              <a:rPr lang="en-US" altLang="ja-JP" sz="2000" dirty="0" smtClean="0">
                <a:ea typeface="ＭＳ ゴシック" pitchFamily="49" charset="-128"/>
                <a:cs typeface="Tahoma" pitchFamily="34" charset="0"/>
              </a:rPr>
              <a:t>On paying insurance claim, the insurer asks the assured to submit the </a:t>
            </a:r>
            <a:r>
              <a:rPr lang="en-US" altLang="ja-JP" sz="2000" b="1" dirty="0" smtClean="0">
                <a:solidFill>
                  <a:srgbClr val="0000FF"/>
                </a:solidFill>
                <a:ea typeface="ＭＳ ゴシック" pitchFamily="49" charset="-128"/>
                <a:cs typeface="Tahoma" pitchFamily="34" charset="0"/>
              </a:rPr>
              <a:t>subrogation form </a:t>
            </a:r>
            <a:r>
              <a:rPr lang="en-US" altLang="ja-JP" sz="2000" dirty="0" smtClean="0">
                <a:ea typeface="ＭＳ ゴシック" pitchFamily="49" charset="-128"/>
                <a:cs typeface="Tahoma" pitchFamily="34" charset="0"/>
              </a:rPr>
              <a:t>in which the assured confirms the transfer of his right to the insurer as well as his duty to provide information and assistance to the insurer in pursuing recovery action.</a:t>
            </a:r>
          </a:p>
          <a:p>
            <a:pPr marL="0" indent="0" eaLnBrk="1" hangingPunct="1">
              <a:lnSpc>
                <a:spcPct val="80000"/>
              </a:lnSpc>
              <a:buNone/>
            </a:pPr>
            <a:endParaRPr lang="en-US" altLang="ja-JP" sz="2400" dirty="0" smtClean="0">
              <a:ea typeface="ＭＳ ゴシック" pitchFamily="49" charset="-128"/>
              <a:cs typeface="Tahoma" pitchFamily="34" charset="0"/>
            </a:endParaRPr>
          </a:p>
          <a:p>
            <a:pPr eaLnBrk="1" hangingPunct="1">
              <a:lnSpc>
                <a:spcPct val="80000"/>
              </a:lnSpc>
              <a:buNone/>
            </a:pPr>
            <a:endParaRPr lang="en-US" altLang="ja-JP" sz="2000" dirty="0" smtClean="0">
              <a:ea typeface="ＭＳ ゴシック" pitchFamily="49" charset="-128"/>
              <a:cs typeface="Tahoma" pitchFamily="34" charset="0"/>
            </a:endParaRPr>
          </a:p>
        </p:txBody>
      </p:sp>
      <p:sp>
        <p:nvSpPr>
          <p:cNvPr id="80899" name="Text Box 4"/>
          <p:cNvSpPr txBox="1">
            <a:spLocks noChangeArrowheads="1"/>
          </p:cNvSpPr>
          <p:nvPr/>
        </p:nvSpPr>
        <p:spPr bwMode="auto">
          <a:xfrm>
            <a:off x="250825" y="98629"/>
            <a:ext cx="8641655" cy="954107"/>
          </a:xfrm>
          <a:prstGeom prst="rect">
            <a:avLst/>
          </a:prstGeom>
          <a:noFill/>
          <a:ln w="9525" algn="ctr">
            <a:noFill/>
            <a:miter lim="800000"/>
            <a:headEnd/>
            <a:tailEnd/>
          </a:ln>
        </p:spPr>
        <p:txBody>
          <a:bodyPr wrap="square">
            <a:spAutoFit/>
          </a:bodyPr>
          <a:lstStyle/>
          <a:p>
            <a:pPr marL="990600" indent="-990600">
              <a:spcBef>
                <a:spcPct val="50000"/>
              </a:spcBef>
            </a:pPr>
            <a:r>
              <a:rPr lang="en-US" altLang="ja-JP" sz="2800" b="1" dirty="0" smtClean="0">
                <a:solidFill>
                  <a:srgbClr val="0A19A6"/>
                </a:solidFill>
                <a:latin typeface="+mj-ea"/>
                <a:ea typeface="+mj-ea"/>
              </a:rPr>
              <a:t>Practices in Marine Insurance :                                                               Subrogation against Third Party</a:t>
            </a:r>
            <a:endParaRPr lang="en-US" altLang="ja-JP" sz="2800" b="1" dirty="0">
              <a:solidFill>
                <a:srgbClr val="0A19A6"/>
              </a:solidFill>
              <a:latin typeface="+mj-ea"/>
              <a:ea typeface="+mj-ea"/>
            </a:endParaRPr>
          </a:p>
        </p:txBody>
      </p:sp>
      <p:sp>
        <p:nvSpPr>
          <p:cNvPr id="80900" name="Line 5"/>
          <p:cNvSpPr>
            <a:spLocks noChangeShapeType="1"/>
          </p:cNvSpPr>
          <p:nvPr/>
        </p:nvSpPr>
        <p:spPr bwMode="auto">
          <a:xfrm>
            <a:off x="0" y="1124744"/>
            <a:ext cx="9144000" cy="0"/>
          </a:xfrm>
          <a:prstGeom prst="line">
            <a:avLst/>
          </a:prstGeom>
          <a:noFill/>
          <a:ln w="50800" cmpd="thinThick">
            <a:solidFill>
              <a:srgbClr val="808080"/>
            </a:solidFill>
            <a:round/>
            <a:headEnd/>
            <a:tailEnd/>
          </a:ln>
        </p:spPr>
        <p:txBody>
          <a:bodyPr/>
          <a:lstStyle/>
          <a:p>
            <a:endParaRPr lang="ja-JP" alt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8C0DDEFB-B2AD-4DA7-920C-E107FA7CF8BA}" type="slidenum">
              <a:rPr lang="en-US" altLang="ja-JP" sz="1400"/>
              <a:pPr algn="r"/>
              <a:t>15</a:t>
            </a:fld>
            <a:endParaRPr lang="en-US" altLang="ja-JP" sz="1400"/>
          </a:p>
        </p:txBody>
      </p:sp>
      <p:sp>
        <p:nvSpPr>
          <p:cNvPr id="80898" name="Rectangle 3"/>
          <p:cNvSpPr>
            <a:spLocks noGrp="1" noChangeArrowheads="1"/>
          </p:cNvSpPr>
          <p:nvPr>
            <p:ph type="body" idx="4294967295"/>
          </p:nvPr>
        </p:nvSpPr>
        <p:spPr>
          <a:xfrm>
            <a:off x="179512" y="981670"/>
            <a:ext cx="8964488" cy="5327650"/>
          </a:xfrm>
        </p:spPr>
        <p:txBody>
          <a:bodyPr/>
          <a:lstStyle/>
          <a:p>
            <a:pPr eaLnBrk="1" hangingPunct="1">
              <a:lnSpc>
                <a:spcPct val="80000"/>
              </a:lnSpc>
              <a:buFontTx/>
              <a:buNone/>
            </a:pPr>
            <a:r>
              <a:rPr lang="en-US" altLang="ja-JP" sz="2400" b="1" dirty="0" smtClean="0">
                <a:solidFill>
                  <a:srgbClr val="0000FF"/>
                </a:solidFill>
                <a:ea typeface="ＭＳ ゴシック" pitchFamily="49" charset="-128"/>
                <a:cs typeface="Tahoma" pitchFamily="34" charset="0"/>
              </a:rPr>
              <a:t>&lt; Controversial Point  1 &gt;</a:t>
            </a:r>
          </a:p>
          <a:p>
            <a:pPr eaLnBrk="1" hangingPunct="1">
              <a:lnSpc>
                <a:spcPct val="80000"/>
              </a:lnSpc>
              <a:buFontTx/>
              <a:buNone/>
            </a:pPr>
            <a:endParaRPr lang="en-US" altLang="ja-JP" sz="2400" b="1" dirty="0" smtClean="0">
              <a:solidFill>
                <a:srgbClr val="0000FF"/>
              </a:solidFill>
              <a:ea typeface="ＭＳ ゴシック" pitchFamily="49" charset="-128"/>
              <a:cs typeface="Tahoma" pitchFamily="34" charset="0"/>
            </a:endParaRPr>
          </a:p>
          <a:p>
            <a:pPr eaLnBrk="1" hangingPunct="1">
              <a:lnSpc>
                <a:spcPct val="80000"/>
              </a:lnSpc>
              <a:buFontTx/>
              <a:buChar char="-"/>
            </a:pPr>
            <a:r>
              <a:rPr lang="en-US" altLang="ja-JP" sz="2400" dirty="0" smtClean="0">
                <a:ea typeface="ＭＳ ゴシック" pitchFamily="49" charset="-128"/>
                <a:cs typeface="Tahoma" pitchFamily="34" charset="0"/>
              </a:rPr>
              <a:t>Under the Law and Jurisdiction Clause, governing law on subrogation is not clear.  </a:t>
            </a:r>
          </a:p>
          <a:p>
            <a:pPr eaLnBrk="1" hangingPunct="1">
              <a:lnSpc>
                <a:spcPct val="80000"/>
              </a:lnSpc>
              <a:buNone/>
            </a:pPr>
            <a:r>
              <a:rPr lang="en-US" altLang="ja-JP" sz="2400" dirty="0" smtClean="0">
                <a:ea typeface="ＭＳ ゴシック" pitchFamily="49" charset="-128"/>
                <a:cs typeface="Tahoma" pitchFamily="34" charset="0"/>
              </a:rPr>
              <a:t>    Is subrogation regarded as a matter of “liability and settlement of claim” ?</a:t>
            </a:r>
          </a:p>
          <a:p>
            <a:pPr eaLnBrk="1" hangingPunct="1">
              <a:lnSpc>
                <a:spcPct val="80000"/>
              </a:lnSpc>
              <a:buNone/>
            </a:pPr>
            <a:r>
              <a:rPr lang="en-US" altLang="ja-JP" sz="2400" dirty="0" smtClean="0">
                <a:ea typeface="ＭＳ ゴシック" pitchFamily="49" charset="-128"/>
                <a:cs typeface="Tahoma" pitchFamily="34" charset="0"/>
              </a:rPr>
              <a:t> </a:t>
            </a:r>
          </a:p>
          <a:p>
            <a:pPr eaLnBrk="1" hangingPunct="1">
              <a:lnSpc>
                <a:spcPct val="80000"/>
              </a:lnSpc>
              <a:buNone/>
            </a:pPr>
            <a:r>
              <a:rPr lang="en-US" altLang="ja-JP" sz="2400" dirty="0" smtClean="0">
                <a:ea typeface="ＭＳ ゴシック" pitchFamily="49" charset="-128"/>
                <a:cs typeface="Tahoma" pitchFamily="34" charset="0"/>
              </a:rPr>
              <a:t>    In English law, the title to sue remains on the assured, </a:t>
            </a:r>
            <a:r>
              <a:rPr lang="en-US" altLang="ja-JP" sz="2400" dirty="0">
                <a:ea typeface="ＭＳ ゴシック" pitchFamily="49" charset="-128"/>
                <a:cs typeface="Tahoma" pitchFamily="34" charset="0"/>
              </a:rPr>
              <a:t>whereas under Japanese law the </a:t>
            </a:r>
            <a:r>
              <a:rPr lang="en-US" altLang="ja-JP" sz="2400" dirty="0" smtClean="0">
                <a:ea typeface="ＭＳ ゴシック" pitchFamily="49" charset="-128"/>
                <a:cs typeface="Tahoma" pitchFamily="34" charset="0"/>
              </a:rPr>
              <a:t>title transfers from the assured to the insurer upon payment.</a:t>
            </a:r>
          </a:p>
          <a:p>
            <a:pPr eaLnBrk="1" hangingPunct="1">
              <a:lnSpc>
                <a:spcPct val="80000"/>
              </a:lnSpc>
              <a:buNone/>
            </a:pPr>
            <a:r>
              <a:rPr lang="en-US" altLang="ja-JP" sz="2400" dirty="0" smtClean="0">
                <a:ea typeface="ＭＳ ゴシック" pitchFamily="49" charset="-128"/>
                <a:cs typeface="Tahoma" pitchFamily="34" charset="0"/>
              </a:rPr>
              <a:t>    Sometimes the responsible third party denies liability against the insurer’s claim, arguing that the insurer has no title to sue under English law.</a:t>
            </a:r>
          </a:p>
          <a:p>
            <a:pPr eaLnBrk="1" hangingPunct="1">
              <a:lnSpc>
                <a:spcPct val="80000"/>
              </a:lnSpc>
              <a:buNone/>
            </a:pPr>
            <a:r>
              <a:rPr lang="en-US" altLang="ja-JP" sz="2400" dirty="0" smtClean="0">
                <a:ea typeface="ＭＳ ゴシック" pitchFamily="49" charset="-128"/>
                <a:cs typeface="Tahoma" pitchFamily="34" charset="0"/>
              </a:rPr>
              <a:t>    Insurer sometimes asks the assured to assign his right against the responsible party to the insurer to protect him against this uncertainty.</a:t>
            </a:r>
          </a:p>
          <a:p>
            <a:pPr eaLnBrk="1" hangingPunct="1">
              <a:lnSpc>
                <a:spcPct val="80000"/>
              </a:lnSpc>
              <a:buNone/>
            </a:pPr>
            <a:endParaRPr lang="en-US" altLang="ja-JP" sz="2400" dirty="0" smtClean="0">
              <a:ea typeface="ＭＳ ゴシック" pitchFamily="49" charset="-128"/>
              <a:cs typeface="Tahoma" pitchFamily="34" charset="0"/>
            </a:endParaRPr>
          </a:p>
          <a:p>
            <a:pPr eaLnBrk="1" hangingPunct="1">
              <a:lnSpc>
                <a:spcPct val="80000"/>
              </a:lnSpc>
              <a:buNone/>
            </a:pPr>
            <a:endParaRPr lang="en-US" altLang="ja-JP" sz="2000" dirty="0" smtClean="0">
              <a:ea typeface="ＭＳ ゴシック" pitchFamily="49" charset="-128"/>
              <a:cs typeface="Tahoma" pitchFamily="34" charset="0"/>
            </a:endParaRPr>
          </a:p>
        </p:txBody>
      </p:sp>
      <p:sp>
        <p:nvSpPr>
          <p:cNvPr id="80899" name="Text Box 4"/>
          <p:cNvSpPr txBox="1">
            <a:spLocks noChangeArrowheads="1"/>
          </p:cNvSpPr>
          <p:nvPr/>
        </p:nvSpPr>
        <p:spPr bwMode="auto">
          <a:xfrm>
            <a:off x="251520" y="169476"/>
            <a:ext cx="8568952" cy="523220"/>
          </a:xfrm>
          <a:prstGeom prst="rect">
            <a:avLst/>
          </a:prstGeom>
          <a:noFill/>
          <a:ln w="9525" algn="ctr">
            <a:noFill/>
            <a:miter lim="800000"/>
            <a:headEnd/>
            <a:tailEnd/>
          </a:ln>
        </p:spPr>
        <p:txBody>
          <a:bodyPr wrap="square">
            <a:spAutoFit/>
          </a:bodyPr>
          <a:lstStyle/>
          <a:p>
            <a:pPr marL="2152650" indent="-2152650">
              <a:spcBef>
                <a:spcPct val="50000"/>
              </a:spcBef>
            </a:pPr>
            <a:r>
              <a:rPr lang="en-US" altLang="ja-JP" sz="2800" b="1" dirty="0" smtClean="0">
                <a:solidFill>
                  <a:srgbClr val="0A19A6"/>
                </a:solidFill>
                <a:latin typeface="+mj-ea"/>
                <a:ea typeface="+mj-ea"/>
              </a:rPr>
              <a:t>Legal Issues :  Subrogation against Third Party</a:t>
            </a:r>
            <a:endParaRPr lang="en-US" altLang="ja-JP" sz="2800" b="1" dirty="0">
              <a:solidFill>
                <a:srgbClr val="0A19A6"/>
              </a:solidFill>
              <a:latin typeface="+mj-ea"/>
              <a:ea typeface="+mj-ea"/>
            </a:endParaRPr>
          </a:p>
        </p:txBody>
      </p:sp>
      <p:sp>
        <p:nvSpPr>
          <p:cNvPr id="80900" name="Line 5"/>
          <p:cNvSpPr>
            <a:spLocks noChangeShapeType="1"/>
          </p:cNvSpPr>
          <p:nvPr/>
        </p:nvSpPr>
        <p:spPr bwMode="auto">
          <a:xfrm>
            <a:off x="0" y="764704"/>
            <a:ext cx="9144000" cy="0"/>
          </a:xfrm>
          <a:prstGeom prst="line">
            <a:avLst/>
          </a:prstGeom>
          <a:noFill/>
          <a:ln w="50800" cmpd="thinThick">
            <a:solidFill>
              <a:srgbClr val="808080"/>
            </a:solidFill>
            <a:round/>
            <a:headEnd/>
            <a:tailEnd/>
          </a:ln>
        </p:spPr>
        <p:txBody>
          <a:bodyPr/>
          <a:lstStyle/>
          <a:p>
            <a:endParaRPr lang="ja-JP" alt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8C0DDEFB-B2AD-4DA7-920C-E107FA7CF8BA}" type="slidenum">
              <a:rPr lang="en-US" altLang="ja-JP" sz="1400"/>
              <a:pPr algn="r"/>
              <a:t>16</a:t>
            </a:fld>
            <a:endParaRPr lang="en-US" altLang="ja-JP" sz="1400"/>
          </a:p>
        </p:txBody>
      </p:sp>
      <p:sp>
        <p:nvSpPr>
          <p:cNvPr id="80898" name="Rectangle 3"/>
          <p:cNvSpPr>
            <a:spLocks noGrp="1" noChangeArrowheads="1"/>
          </p:cNvSpPr>
          <p:nvPr>
            <p:ph type="body" idx="4294967295"/>
          </p:nvPr>
        </p:nvSpPr>
        <p:spPr>
          <a:xfrm>
            <a:off x="179512" y="836712"/>
            <a:ext cx="8964488" cy="5327650"/>
          </a:xfrm>
        </p:spPr>
        <p:txBody>
          <a:bodyPr/>
          <a:lstStyle/>
          <a:p>
            <a:pPr eaLnBrk="1" hangingPunct="1">
              <a:lnSpc>
                <a:spcPct val="80000"/>
              </a:lnSpc>
              <a:buFontTx/>
              <a:buNone/>
            </a:pPr>
            <a:r>
              <a:rPr lang="en-US" altLang="ja-JP" sz="2400" b="1" dirty="0" smtClean="0">
                <a:solidFill>
                  <a:srgbClr val="0000FF"/>
                </a:solidFill>
                <a:ea typeface="ＭＳ ゴシック" pitchFamily="49" charset="-128"/>
                <a:cs typeface="Tahoma" pitchFamily="34" charset="0"/>
              </a:rPr>
              <a:t>&lt; Controversial Point 2 &gt;</a:t>
            </a:r>
          </a:p>
          <a:p>
            <a:pPr eaLnBrk="1" hangingPunct="1">
              <a:lnSpc>
                <a:spcPct val="80000"/>
              </a:lnSpc>
              <a:buFontTx/>
              <a:buNone/>
            </a:pPr>
            <a:endParaRPr lang="en-US" altLang="ja-JP" sz="2400" b="1" dirty="0" smtClean="0">
              <a:solidFill>
                <a:srgbClr val="0000FF"/>
              </a:solidFill>
              <a:ea typeface="ＭＳ ゴシック" pitchFamily="49" charset="-128"/>
              <a:cs typeface="Tahoma" pitchFamily="34" charset="0"/>
            </a:endParaRPr>
          </a:p>
          <a:p>
            <a:pPr eaLnBrk="1" hangingPunct="1">
              <a:lnSpc>
                <a:spcPct val="80000"/>
              </a:lnSpc>
              <a:buFontTx/>
              <a:buChar char="-"/>
            </a:pPr>
            <a:r>
              <a:rPr lang="en-US" altLang="ja-JP" sz="2400" dirty="0" smtClean="0">
                <a:solidFill>
                  <a:srgbClr val="0000FF"/>
                </a:solidFill>
                <a:ea typeface="ＭＳ ゴシック" pitchFamily="49" charset="-128"/>
                <a:cs typeface="Tahoma" pitchFamily="34" charset="0"/>
              </a:rPr>
              <a:t>Apportionment of recovery</a:t>
            </a:r>
          </a:p>
          <a:p>
            <a:pPr eaLnBrk="1" hangingPunct="1">
              <a:lnSpc>
                <a:spcPct val="80000"/>
              </a:lnSpc>
              <a:buNone/>
            </a:pPr>
            <a:r>
              <a:rPr lang="en-US" altLang="ja-JP" sz="2000" dirty="0" smtClean="0">
                <a:ea typeface="ＭＳ ゴシック" pitchFamily="49" charset="-128"/>
                <a:cs typeface="Tahoma" pitchFamily="34" charset="0"/>
              </a:rPr>
              <a:t>     Under Japanese Insurance Law, the right of assured outweighs the right of insurer.  It is not certain how the apportionment of recovery money will be in the case like English </a:t>
            </a:r>
            <a:r>
              <a:rPr lang="en-US" altLang="ja-JP" sz="2000" i="1" dirty="0" smtClean="0">
                <a:solidFill>
                  <a:srgbClr val="0000FF"/>
                </a:solidFill>
                <a:ea typeface="ＭＳ ゴシック" pitchFamily="49" charset="-128"/>
                <a:cs typeface="Tahoma" pitchFamily="34" charset="0"/>
              </a:rPr>
              <a:t>Lord Napier </a:t>
            </a:r>
            <a:r>
              <a:rPr lang="en-US" altLang="ja-JP" sz="2000" dirty="0" smtClean="0">
                <a:ea typeface="ＭＳ ゴシック" pitchFamily="49" charset="-128"/>
                <a:cs typeface="Tahoma" pitchFamily="34" charset="0"/>
              </a:rPr>
              <a:t>case (House of Lords adopted the top down method in the liability insurance of layers).   </a:t>
            </a:r>
          </a:p>
          <a:p>
            <a:pPr eaLnBrk="1" hangingPunct="1">
              <a:lnSpc>
                <a:spcPct val="80000"/>
              </a:lnSpc>
              <a:buNone/>
            </a:pPr>
            <a:r>
              <a:rPr lang="en-US" altLang="ja-JP" sz="2000" dirty="0" smtClean="0">
                <a:ea typeface="ＭＳ ゴシック" pitchFamily="49" charset="-128"/>
                <a:cs typeface="Tahoma" pitchFamily="34" charset="0"/>
              </a:rPr>
              <a:t>     It is arguable whether English law applies to the ocean marine policy as it is an issue of liability under the law and jurisdiction clause.     </a:t>
            </a:r>
          </a:p>
          <a:p>
            <a:pPr eaLnBrk="1" hangingPunct="1">
              <a:lnSpc>
                <a:spcPct val="80000"/>
              </a:lnSpc>
              <a:buFontTx/>
              <a:buChar char="-"/>
            </a:pPr>
            <a:r>
              <a:rPr lang="en-US" altLang="ja-JP" sz="2000" dirty="0" smtClean="0">
                <a:ea typeface="ＭＳ ゴシック" pitchFamily="49" charset="-128"/>
                <a:cs typeface="Tahoma" pitchFamily="34" charset="0"/>
              </a:rPr>
              <a:t>In the case of </a:t>
            </a:r>
            <a:r>
              <a:rPr lang="en-US" altLang="ja-JP" sz="2000" dirty="0" smtClean="0">
                <a:solidFill>
                  <a:srgbClr val="0000FF"/>
                </a:solidFill>
                <a:ea typeface="ＭＳ ゴシック" pitchFamily="49" charset="-128"/>
                <a:cs typeface="Tahoma" pitchFamily="34" charset="0"/>
              </a:rPr>
              <a:t>limitation of liability</a:t>
            </a:r>
            <a:r>
              <a:rPr lang="en-US" altLang="ja-JP" sz="2000" dirty="0" smtClean="0">
                <a:ea typeface="ＭＳ ゴシック" pitchFamily="49" charset="-128"/>
                <a:cs typeface="Tahoma" pitchFamily="34" charset="0"/>
              </a:rPr>
              <a:t>, can assured recover for his uninsured loss preferentially?   </a:t>
            </a:r>
          </a:p>
          <a:p>
            <a:pPr eaLnBrk="1" hangingPunct="1">
              <a:lnSpc>
                <a:spcPct val="80000"/>
              </a:lnSpc>
              <a:buFontTx/>
              <a:buChar char="-"/>
            </a:pPr>
            <a:endParaRPr lang="en-US" altLang="ja-JP" sz="2400" dirty="0" smtClean="0">
              <a:ea typeface="ＭＳ ゴシック" pitchFamily="49" charset="-128"/>
              <a:cs typeface="Tahoma" pitchFamily="34" charset="0"/>
            </a:endParaRPr>
          </a:p>
          <a:p>
            <a:pPr eaLnBrk="1" hangingPunct="1">
              <a:lnSpc>
                <a:spcPct val="80000"/>
              </a:lnSpc>
              <a:buNone/>
            </a:pPr>
            <a:r>
              <a:rPr lang="en-US" altLang="ja-JP" sz="2400" dirty="0" smtClean="0">
                <a:ea typeface="ＭＳ ゴシック" pitchFamily="49" charset="-128"/>
                <a:cs typeface="Tahoma" pitchFamily="34" charset="0"/>
              </a:rPr>
              <a:t>   </a:t>
            </a:r>
          </a:p>
          <a:p>
            <a:pPr eaLnBrk="1" hangingPunct="1">
              <a:lnSpc>
                <a:spcPct val="80000"/>
              </a:lnSpc>
              <a:buNone/>
            </a:pPr>
            <a:r>
              <a:rPr lang="en-US" altLang="ja-JP" sz="2400" dirty="0" smtClean="0">
                <a:ea typeface="ＭＳ ゴシック" pitchFamily="49" charset="-128"/>
                <a:cs typeface="Tahoma" pitchFamily="34" charset="0"/>
              </a:rPr>
              <a:t>  </a:t>
            </a:r>
            <a:endParaRPr lang="en-US" altLang="ja-JP" sz="2000" dirty="0" smtClean="0">
              <a:ea typeface="ＭＳ ゴシック" pitchFamily="49" charset="-128"/>
              <a:cs typeface="Tahoma" pitchFamily="34" charset="0"/>
            </a:endParaRPr>
          </a:p>
        </p:txBody>
      </p:sp>
      <p:sp>
        <p:nvSpPr>
          <p:cNvPr id="80899" name="Text Box 4"/>
          <p:cNvSpPr txBox="1">
            <a:spLocks noChangeArrowheads="1"/>
          </p:cNvSpPr>
          <p:nvPr/>
        </p:nvSpPr>
        <p:spPr bwMode="auto">
          <a:xfrm>
            <a:off x="251520" y="169476"/>
            <a:ext cx="8568952" cy="523220"/>
          </a:xfrm>
          <a:prstGeom prst="rect">
            <a:avLst/>
          </a:prstGeom>
          <a:noFill/>
          <a:ln w="9525" algn="ctr">
            <a:noFill/>
            <a:miter lim="800000"/>
            <a:headEnd/>
            <a:tailEnd/>
          </a:ln>
        </p:spPr>
        <p:txBody>
          <a:bodyPr wrap="square">
            <a:spAutoFit/>
          </a:bodyPr>
          <a:lstStyle/>
          <a:p>
            <a:pPr marL="2152650" indent="-2152650">
              <a:spcBef>
                <a:spcPct val="50000"/>
              </a:spcBef>
            </a:pPr>
            <a:r>
              <a:rPr lang="en-US" altLang="ja-JP" sz="2800" b="1" dirty="0" smtClean="0">
                <a:solidFill>
                  <a:srgbClr val="0A19A6"/>
                </a:solidFill>
                <a:latin typeface="+mj-ea"/>
                <a:ea typeface="+mj-ea"/>
              </a:rPr>
              <a:t>Legal Issues :  Subrogation against Third Party</a:t>
            </a:r>
            <a:endParaRPr lang="en-US" altLang="ja-JP" sz="2800" b="1" dirty="0">
              <a:solidFill>
                <a:srgbClr val="0A19A6"/>
              </a:solidFill>
              <a:latin typeface="+mj-ea"/>
              <a:ea typeface="+mj-ea"/>
            </a:endParaRPr>
          </a:p>
        </p:txBody>
      </p:sp>
      <p:sp>
        <p:nvSpPr>
          <p:cNvPr id="80900" name="Line 5"/>
          <p:cNvSpPr>
            <a:spLocks noChangeShapeType="1"/>
          </p:cNvSpPr>
          <p:nvPr/>
        </p:nvSpPr>
        <p:spPr bwMode="auto">
          <a:xfrm>
            <a:off x="0" y="764704"/>
            <a:ext cx="9144000" cy="0"/>
          </a:xfrm>
          <a:prstGeom prst="line">
            <a:avLst/>
          </a:prstGeom>
          <a:noFill/>
          <a:ln w="50800" cmpd="thinThick">
            <a:solidFill>
              <a:srgbClr val="808080"/>
            </a:solidFill>
            <a:round/>
            <a:headEnd/>
            <a:tailEnd/>
          </a:ln>
        </p:spPr>
        <p:txBody>
          <a:bodyPr/>
          <a:lstStyle/>
          <a:p>
            <a:endParaRPr lang="ja-JP" altLang="en-US"/>
          </a:p>
        </p:txBody>
      </p:sp>
      <p:sp>
        <p:nvSpPr>
          <p:cNvPr id="6" name="正方形/長方形 5"/>
          <p:cNvSpPr/>
          <p:nvPr/>
        </p:nvSpPr>
        <p:spPr>
          <a:xfrm>
            <a:off x="2339752" y="4869160"/>
            <a:ext cx="1944216" cy="936104"/>
          </a:xfrm>
          <a:prstGeom prst="rect">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CCFF66"/>
              </a:solidFill>
            </a:endParaRPr>
          </a:p>
        </p:txBody>
      </p:sp>
      <p:sp>
        <p:nvSpPr>
          <p:cNvPr id="7" name="正方形/長方形 6"/>
          <p:cNvSpPr/>
          <p:nvPr/>
        </p:nvSpPr>
        <p:spPr>
          <a:xfrm>
            <a:off x="2339752" y="4581128"/>
            <a:ext cx="1944216" cy="288032"/>
          </a:xfrm>
          <a:prstGeom prst="rect">
            <a:avLst/>
          </a:prstGeom>
          <a:solidFill>
            <a:srgbClr val="FF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tx1"/>
                </a:solidFill>
              </a:ln>
            </a:endParaRPr>
          </a:p>
        </p:txBody>
      </p:sp>
      <p:sp>
        <p:nvSpPr>
          <p:cNvPr id="8" name="正方形/長方形 7"/>
          <p:cNvSpPr/>
          <p:nvPr/>
        </p:nvSpPr>
        <p:spPr>
          <a:xfrm>
            <a:off x="2339752" y="4293096"/>
            <a:ext cx="1944216" cy="288032"/>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tx1"/>
                </a:solidFill>
              </a:ln>
            </a:endParaRPr>
          </a:p>
        </p:txBody>
      </p:sp>
      <p:sp>
        <p:nvSpPr>
          <p:cNvPr id="9" name="正方形/長方形 8"/>
          <p:cNvSpPr/>
          <p:nvPr/>
        </p:nvSpPr>
        <p:spPr>
          <a:xfrm>
            <a:off x="5508104" y="4293096"/>
            <a:ext cx="720080" cy="288032"/>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tx1"/>
                </a:solidFill>
              </a:ln>
            </a:endParaRPr>
          </a:p>
        </p:txBody>
      </p:sp>
      <p:sp>
        <p:nvSpPr>
          <p:cNvPr id="10" name="正方形/長方形 9"/>
          <p:cNvSpPr/>
          <p:nvPr/>
        </p:nvSpPr>
        <p:spPr>
          <a:xfrm>
            <a:off x="5508104" y="4581128"/>
            <a:ext cx="720080" cy="288032"/>
          </a:xfrm>
          <a:prstGeom prst="rect">
            <a:avLst/>
          </a:prstGeom>
          <a:solidFill>
            <a:srgbClr val="FF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tx1"/>
                </a:solidFill>
              </a:ln>
            </a:endParaRPr>
          </a:p>
        </p:txBody>
      </p:sp>
      <p:sp>
        <p:nvSpPr>
          <p:cNvPr id="11" name="正方形/長方形 10"/>
          <p:cNvSpPr/>
          <p:nvPr/>
        </p:nvSpPr>
        <p:spPr>
          <a:xfrm>
            <a:off x="5508104" y="4869160"/>
            <a:ext cx="720080" cy="936104"/>
          </a:xfrm>
          <a:prstGeom prst="rect">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CCFF66"/>
              </a:solidFill>
            </a:endParaRPr>
          </a:p>
        </p:txBody>
      </p:sp>
      <p:sp>
        <p:nvSpPr>
          <p:cNvPr id="12" name="テキスト ボックス 11"/>
          <p:cNvSpPr txBox="1"/>
          <p:nvPr/>
        </p:nvSpPr>
        <p:spPr>
          <a:xfrm>
            <a:off x="539552" y="5085184"/>
            <a:ext cx="1073948" cy="646331"/>
          </a:xfrm>
          <a:prstGeom prst="rect">
            <a:avLst/>
          </a:prstGeom>
          <a:noFill/>
        </p:spPr>
        <p:txBody>
          <a:bodyPr wrap="none" rtlCol="0">
            <a:spAutoFit/>
          </a:bodyPr>
          <a:lstStyle/>
          <a:p>
            <a:r>
              <a:rPr kumimoji="1" lang="en-US" altLang="ja-JP" dirty="0" smtClean="0"/>
              <a:t>Insurer’s</a:t>
            </a:r>
          </a:p>
          <a:p>
            <a:r>
              <a:rPr kumimoji="1" lang="en-US" altLang="ja-JP" dirty="0" smtClean="0"/>
              <a:t>payment</a:t>
            </a:r>
          </a:p>
        </p:txBody>
      </p:sp>
      <p:sp>
        <p:nvSpPr>
          <p:cNvPr id="13" name="テキスト ボックス 12"/>
          <p:cNvSpPr txBox="1"/>
          <p:nvPr/>
        </p:nvSpPr>
        <p:spPr>
          <a:xfrm>
            <a:off x="467544" y="4293096"/>
            <a:ext cx="1710725" cy="646331"/>
          </a:xfrm>
          <a:prstGeom prst="rect">
            <a:avLst/>
          </a:prstGeom>
          <a:noFill/>
        </p:spPr>
        <p:txBody>
          <a:bodyPr wrap="none" rtlCol="0">
            <a:spAutoFit/>
          </a:bodyPr>
          <a:lstStyle/>
          <a:p>
            <a:r>
              <a:rPr kumimoji="1" lang="en-US" altLang="ja-JP" dirty="0" smtClean="0"/>
              <a:t>Ship owner</a:t>
            </a:r>
          </a:p>
          <a:p>
            <a:r>
              <a:rPr lang="en-US" altLang="ja-JP" dirty="0" smtClean="0"/>
              <a:t>Uninsured loss</a:t>
            </a:r>
            <a:endParaRPr kumimoji="1" lang="en-US" altLang="ja-JP" dirty="0" smtClean="0"/>
          </a:p>
        </p:txBody>
      </p:sp>
      <p:sp>
        <p:nvSpPr>
          <p:cNvPr id="14" name="右矢印 13"/>
          <p:cNvSpPr/>
          <p:nvPr/>
        </p:nvSpPr>
        <p:spPr>
          <a:xfrm rot="10800000">
            <a:off x="4499992" y="5373216"/>
            <a:ext cx="720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rot="10800000">
            <a:off x="4499993" y="4365104"/>
            <a:ext cx="720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rot="10800000">
            <a:off x="4499993" y="4653136"/>
            <a:ext cx="720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中かっこ 16"/>
          <p:cNvSpPr/>
          <p:nvPr/>
        </p:nvSpPr>
        <p:spPr>
          <a:xfrm>
            <a:off x="2123728" y="4365104"/>
            <a:ext cx="144016" cy="504056"/>
          </a:xfrm>
          <a:prstGeom prst="rightBrace">
            <a:avLst>
              <a:gd name="adj1" fmla="val 8333"/>
              <a:gd name="adj2" fmla="val 46221"/>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テキスト ボックス 18"/>
          <p:cNvSpPr txBox="1"/>
          <p:nvPr/>
        </p:nvSpPr>
        <p:spPr>
          <a:xfrm>
            <a:off x="4716016" y="4797152"/>
            <a:ext cx="432048" cy="707886"/>
          </a:xfrm>
          <a:prstGeom prst="rect">
            <a:avLst/>
          </a:prstGeom>
          <a:noFill/>
        </p:spPr>
        <p:txBody>
          <a:bodyPr wrap="square" rtlCol="0">
            <a:spAutoFit/>
          </a:bodyPr>
          <a:lstStyle/>
          <a:p>
            <a:r>
              <a:rPr kumimoji="1" lang="en-US" altLang="ja-JP" sz="4000" dirty="0" smtClean="0">
                <a:ea typeface="ふみゴシック" pitchFamily="65" charset="-128"/>
              </a:rPr>
              <a:t>?</a:t>
            </a:r>
            <a:endParaRPr kumimoji="1" lang="ja-JP" altLang="en-US" sz="4000" dirty="0">
              <a:ea typeface="ふみゴシック" pitchFamily="65" charset="-128"/>
            </a:endParaRPr>
          </a:p>
        </p:txBody>
      </p:sp>
      <p:sp>
        <p:nvSpPr>
          <p:cNvPr id="20" name="テキスト ボックス 19"/>
          <p:cNvSpPr txBox="1"/>
          <p:nvPr/>
        </p:nvSpPr>
        <p:spPr>
          <a:xfrm>
            <a:off x="2267744" y="5877272"/>
            <a:ext cx="6048672" cy="646331"/>
          </a:xfrm>
          <a:prstGeom prst="rect">
            <a:avLst/>
          </a:prstGeom>
          <a:noFill/>
        </p:spPr>
        <p:txBody>
          <a:bodyPr wrap="square" rtlCol="0">
            <a:spAutoFit/>
          </a:bodyPr>
          <a:lstStyle/>
          <a:p>
            <a:r>
              <a:rPr kumimoji="1" lang="en-US" altLang="ja-JP" dirty="0" smtClean="0"/>
              <a:t>Does “</a:t>
            </a:r>
            <a:r>
              <a:rPr kumimoji="1" lang="en-US" altLang="ja-JP" i="1" dirty="0" err="1" smtClean="0"/>
              <a:t>Kongruenzprinzip</a:t>
            </a:r>
            <a:r>
              <a:rPr kumimoji="1" lang="en-US" altLang="ja-JP" dirty="0" smtClean="0"/>
              <a:t>” harmonize with the assureds’ priority principle?</a:t>
            </a:r>
            <a:endParaRPr kumimoji="1" lang="ja-JP" altLang="en-US" dirty="0"/>
          </a:p>
        </p:txBody>
      </p:sp>
      <p:sp>
        <p:nvSpPr>
          <p:cNvPr id="21" name="テキスト ボックス 20"/>
          <p:cNvSpPr txBox="1"/>
          <p:nvPr/>
        </p:nvSpPr>
        <p:spPr>
          <a:xfrm>
            <a:off x="6516216" y="4521894"/>
            <a:ext cx="2240632" cy="923330"/>
          </a:xfrm>
          <a:prstGeom prst="rect">
            <a:avLst/>
          </a:prstGeom>
          <a:noFill/>
        </p:spPr>
        <p:txBody>
          <a:bodyPr wrap="square" rtlCol="0">
            <a:spAutoFit/>
          </a:bodyPr>
          <a:lstStyle/>
          <a:p>
            <a:r>
              <a:rPr kumimoji="1" lang="en-US" altLang="ja-JP" dirty="0" smtClean="0"/>
              <a:t>Compensation fund is limited by law or in fact.</a:t>
            </a:r>
          </a:p>
        </p:txBody>
      </p:sp>
      <p:sp>
        <p:nvSpPr>
          <p:cNvPr id="22" name="右矢印 21"/>
          <p:cNvSpPr/>
          <p:nvPr/>
        </p:nvSpPr>
        <p:spPr>
          <a:xfrm>
            <a:off x="1835696" y="5157192"/>
            <a:ext cx="360040" cy="576064"/>
          </a:xfrm>
          <a:prstGeom prst="rightArrow">
            <a:avLst>
              <a:gd name="adj1" fmla="val 50000"/>
              <a:gd name="adj2" fmla="val 5907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6"/>
          <p:cNvSpPr txBox="1">
            <a:spLocks noGrp="1" noChangeArrowheads="1"/>
          </p:cNvSpPr>
          <p:nvPr/>
        </p:nvSpPr>
        <p:spPr bwMode="auto">
          <a:xfrm>
            <a:off x="6289848" y="6337126"/>
            <a:ext cx="2602632" cy="476250"/>
          </a:xfrm>
          <a:prstGeom prst="rect">
            <a:avLst/>
          </a:prstGeom>
          <a:noFill/>
          <a:ln w="9525">
            <a:noFill/>
            <a:miter lim="800000"/>
            <a:headEnd/>
            <a:tailEnd/>
          </a:ln>
        </p:spPr>
        <p:txBody>
          <a:bodyPr/>
          <a:lstStyle/>
          <a:p>
            <a:pPr algn="r"/>
            <a:fld id="{8C0DDEFB-B2AD-4DA7-920C-E107FA7CF8BA}" type="slidenum">
              <a:rPr lang="en-US" altLang="ja-JP" sz="1400"/>
              <a:pPr algn="r"/>
              <a:t>17</a:t>
            </a:fld>
            <a:endParaRPr lang="en-US" altLang="ja-JP" sz="1400"/>
          </a:p>
        </p:txBody>
      </p:sp>
      <p:sp>
        <p:nvSpPr>
          <p:cNvPr id="80898" name="Rectangle 3"/>
          <p:cNvSpPr>
            <a:spLocks noGrp="1" noChangeArrowheads="1"/>
          </p:cNvSpPr>
          <p:nvPr>
            <p:ph type="body" idx="4294967295"/>
          </p:nvPr>
        </p:nvSpPr>
        <p:spPr>
          <a:xfrm>
            <a:off x="179512" y="981670"/>
            <a:ext cx="8964488" cy="5327650"/>
          </a:xfrm>
        </p:spPr>
        <p:txBody>
          <a:bodyPr/>
          <a:lstStyle/>
          <a:p>
            <a:pPr eaLnBrk="1" hangingPunct="1">
              <a:lnSpc>
                <a:spcPct val="80000"/>
              </a:lnSpc>
              <a:buFontTx/>
              <a:buNone/>
            </a:pPr>
            <a:r>
              <a:rPr lang="en-US" altLang="ja-JP" sz="2400" b="1" dirty="0" smtClean="0">
                <a:solidFill>
                  <a:srgbClr val="0000FF"/>
                </a:solidFill>
                <a:ea typeface="ＭＳ ゴシック" pitchFamily="49" charset="-128"/>
                <a:cs typeface="Tahoma" pitchFamily="34" charset="0"/>
              </a:rPr>
              <a:t>&lt; Controversial Point 3 &gt;</a:t>
            </a:r>
          </a:p>
          <a:p>
            <a:pPr eaLnBrk="1" hangingPunct="1">
              <a:lnSpc>
                <a:spcPct val="80000"/>
              </a:lnSpc>
              <a:buFontTx/>
              <a:buNone/>
            </a:pPr>
            <a:endParaRPr lang="en-US" altLang="ja-JP" sz="2400" b="1" dirty="0" smtClean="0">
              <a:solidFill>
                <a:srgbClr val="0000FF"/>
              </a:solidFill>
              <a:ea typeface="ＭＳ ゴシック" pitchFamily="49" charset="-128"/>
              <a:cs typeface="Tahoma" pitchFamily="34" charset="0"/>
            </a:endParaRPr>
          </a:p>
          <a:p>
            <a:pPr eaLnBrk="1" hangingPunct="1">
              <a:lnSpc>
                <a:spcPct val="80000"/>
              </a:lnSpc>
              <a:buFontTx/>
              <a:buChar char="-"/>
            </a:pPr>
            <a:r>
              <a:rPr lang="en-US" altLang="ja-JP" sz="2400" dirty="0" smtClean="0">
                <a:ea typeface="ＭＳ ゴシック" pitchFamily="49" charset="-128"/>
                <a:cs typeface="Tahoma" pitchFamily="34" charset="0"/>
              </a:rPr>
              <a:t>Under Japanese law on tort, the victim may claim </a:t>
            </a:r>
            <a:r>
              <a:rPr lang="en-US" altLang="ja-JP" sz="2400" dirty="0" smtClean="0">
                <a:solidFill>
                  <a:srgbClr val="0000FF"/>
                </a:solidFill>
                <a:ea typeface="ＭＳ ゴシック" pitchFamily="49" charset="-128"/>
                <a:cs typeface="Tahoma" pitchFamily="34" charset="0"/>
              </a:rPr>
              <a:t>interest on his damages</a:t>
            </a:r>
            <a:r>
              <a:rPr lang="en-US" altLang="ja-JP" sz="2400" dirty="0" smtClean="0">
                <a:ea typeface="ＭＳ ゴシック" pitchFamily="49" charset="-128"/>
                <a:cs typeface="Tahoma" pitchFamily="34" charset="0"/>
              </a:rPr>
              <a:t> from the time of the tort.  It is not clear whether the responsible party must pay the interest of damages in respect of the period from the time of the accident to the time of insurance payment to the insurer who becomes to be the claimer from the time of insurance payment by subrogation.</a:t>
            </a:r>
          </a:p>
          <a:p>
            <a:pPr eaLnBrk="1" hangingPunct="1">
              <a:lnSpc>
                <a:spcPct val="80000"/>
              </a:lnSpc>
              <a:buNone/>
            </a:pPr>
            <a:r>
              <a:rPr lang="en-US" altLang="ja-JP" sz="2400" dirty="0" smtClean="0">
                <a:ea typeface="ＭＳ ゴシック" pitchFamily="49" charset="-128"/>
                <a:cs typeface="Tahoma" pitchFamily="34" charset="0"/>
              </a:rPr>
              <a:t>    Does the insurer subrogate to the right of the assured at the time of the accident or at the time of his insurance payment?</a:t>
            </a:r>
          </a:p>
          <a:p>
            <a:pPr eaLnBrk="1" hangingPunct="1">
              <a:lnSpc>
                <a:spcPct val="80000"/>
              </a:lnSpc>
              <a:buNone/>
            </a:pPr>
            <a:endParaRPr lang="en-US" altLang="ja-JP" sz="2400" dirty="0" smtClean="0">
              <a:ea typeface="ＭＳ ゴシック" pitchFamily="49" charset="-128"/>
              <a:cs typeface="Tahoma" pitchFamily="34" charset="0"/>
            </a:endParaRPr>
          </a:p>
          <a:p>
            <a:pPr eaLnBrk="1" hangingPunct="1">
              <a:lnSpc>
                <a:spcPct val="80000"/>
              </a:lnSpc>
              <a:buNone/>
            </a:pPr>
            <a:endParaRPr lang="en-US" altLang="ja-JP" sz="2400" dirty="0" smtClean="0">
              <a:ea typeface="ＭＳ ゴシック" pitchFamily="49" charset="-128"/>
              <a:cs typeface="Tahoma" pitchFamily="34" charset="0"/>
            </a:endParaRPr>
          </a:p>
          <a:p>
            <a:pPr algn="r" eaLnBrk="1" hangingPunct="1">
              <a:lnSpc>
                <a:spcPct val="80000"/>
              </a:lnSpc>
              <a:buNone/>
            </a:pPr>
            <a:endParaRPr lang="en-US" altLang="ja-JP" sz="2400" dirty="0" smtClean="0">
              <a:ea typeface="ＭＳ ゴシック" pitchFamily="49" charset="-128"/>
              <a:cs typeface="Tahoma" pitchFamily="34" charset="0"/>
            </a:endParaRPr>
          </a:p>
        </p:txBody>
      </p:sp>
      <p:sp>
        <p:nvSpPr>
          <p:cNvPr id="80899" name="Text Box 4"/>
          <p:cNvSpPr txBox="1">
            <a:spLocks noChangeArrowheads="1"/>
          </p:cNvSpPr>
          <p:nvPr/>
        </p:nvSpPr>
        <p:spPr bwMode="auto">
          <a:xfrm>
            <a:off x="251520" y="169476"/>
            <a:ext cx="8568952" cy="523220"/>
          </a:xfrm>
          <a:prstGeom prst="rect">
            <a:avLst/>
          </a:prstGeom>
          <a:noFill/>
          <a:ln w="9525" algn="ctr">
            <a:noFill/>
            <a:miter lim="800000"/>
            <a:headEnd/>
            <a:tailEnd/>
          </a:ln>
        </p:spPr>
        <p:txBody>
          <a:bodyPr wrap="square">
            <a:spAutoFit/>
          </a:bodyPr>
          <a:lstStyle/>
          <a:p>
            <a:pPr marL="2152650" indent="-2152650">
              <a:spcBef>
                <a:spcPct val="50000"/>
              </a:spcBef>
            </a:pPr>
            <a:r>
              <a:rPr lang="en-US" altLang="ja-JP" sz="2800" b="1" dirty="0" smtClean="0">
                <a:solidFill>
                  <a:srgbClr val="0A19A6"/>
                </a:solidFill>
                <a:latin typeface="+mj-ea"/>
                <a:ea typeface="+mj-ea"/>
              </a:rPr>
              <a:t>Legal Issues :  Subrogation against Third Party</a:t>
            </a:r>
            <a:endParaRPr lang="en-US" altLang="ja-JP" sz="2800" b="1" dirty="0">
              <a:solidFill>
                <a:srgbClr val="0A19A6"/>
              </a:solidFill>
              <a:latin typeface="+mj-ea"/>
              <a:ea typeface="+mj-ea"/>
            </a:endParaRPr>
          </a:p>
        </p:txBody>
      </p:sp>
      <p:sp>
        <p:nvSpPr>
          <p:cNvPr id="80900" name="Line 5"/>
          <p:cNvSpPr>
            <a:spLocks noChangeShapeType="1"/>
          </p:cNvSpPr>
          <p:nvPr/>
        </p:nvSpPr>
        <p:spPr bwMode="auto">
          <a:xfrm>
            <a:off x="0" y="764704"/>
            <a:ext cx="9144000" cy="0"/>
          </a:xfrm>
          <a:prstGeom prst="line">
            <a:avLst/>
          </a:prstGeom>
          <a:noFill/>
          <a:ln w="50800" cmpd="thinThick">
            <a:solidFill>
              <a:srgbClr val="808080"/>
            </a:solidFill>
            <a:round/>
            <a:headEnd/>
            <a:tailEnd/>
          </a:ln>
        </p:spPr>
        <p:txBody>
          <a:bodyPr/>
          <a:lstStyle/>
          <a:p>
            <a:endParaRPr lang="ja-JP" altLang="en-US"/>
          </a:p>
        </p:txBody>
      </p:sp>
      <p:sp>
        <p:nvSpPr>
          <p:cNvPr id="6" name="ホームベース 5"/>
          <p:cNvSpPr/>
          <p:nvPr/>
        </p:nvSpPr>
        <p:spPr>
          <a:xfrm>
            <a:off x="1043608" y="4725144"/>
            <a:ext cx="6624736" cy="57606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83568" y="4365104"/>
            <a:ext cx="1440160" cy="1080120"/>
          </a:xfrm>
          <a:prstGeom prst="rect">
            <a:avLst/>
          </a:prstGeom>
          <a:solidFill>
            <a:srgbClr val="CC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755576" y="4437112"/>
            <a:ext cx="1368152" cy="1200329"/>
          </a:xfrm>
          <a:prstGeom prst="rect">
            <a:avLst/>
          </a:prstGeom>
          <a:noFill/>
        </p:spPr>
        <p:txBody>
          <a:bodyPr wrap="square" rtlCol="0">
            <a:spAutoFit/>
          </a:bodyPr>
          <a:lstStyle/>
          <a:p>
            <a:r>
              <a:rPr kumimoji="1" lang="en-US" altLang="ja-JP" dirty="0" smtClean="0"/>
              <a:t>claims in </a:t>
            </a:r>
          </a:p>
          <a:p>
            <a:r>
              <a:rPr lang="en-US" altLang="ja-JP" dirty="0" smtClean="0"/>
              <a:t>tort</a:t>
            </a:r>
            <a:endParaRPr kumimoji="1" lang="en-US" altLang="ja-JP" dirty="0" smtClean="0"/>
          </a:p>
          <a:p>
            <a:r>
              <a:rPr kumimoji="1" lang="en-US" altLang="ja-JP" dirty="0" smtClean="0"/>
              <a:t>(damages)</a:t>
            </a:r>
          </a:p>
          <a:p>
            <a:endParaRPr kumimoji="1" lang="ja-JP" altLang="en-US" dirty="0"/>
          </a:p>
        </p:txBody>
      </p:sp>
      <p:sp>
        <p:nvSpPr>
          <p:cNvPr id="9" name="テキスト ボックス 8"/>
          <p:cNvSpPr txBox="1"/>
          <p:nvPr/>
        </p:nvSpPr>
        <p:spPr>
          <a:xfrm>
            <a:off x="2123728" y="4869160"/>
            <a:ext cx="5616624" cy="369332"/>
          </a:xfrm>
          <a:prstGeom prst="rect">
            <a:avLst/>
          </a:prstGeom>
          <a:noFill/>
        </p:spPr>
        <p:txBody>
          <a:bodyPr wrap="square" rtlCol="0">
            <a:spAutoFit/>
          </a:bodyPr>
          <a:lstStyle/>
          <a:p>
            <a:r>
              <a:rPr kumimoji="1" lang="en-US" altLang="ja-JP" dirty="0" smtClean="0"/>
              <a:t>Interest allowable in law for commercial claim is 6%</a:t>
            </a:r>
            <a:endParaRPr kumimoji="1" lang="ja-JP" altLang="en-US" dirty="0"/>
          </a:p>
        </p:txBody>
      </p:sp>
      <p:sp>
        <p:nvSpPr>
          <p:cNvPr id="10" name="テキスト ボックス 9"/>
          <p:cNvSpPr txBox="1"/>
          <p:nvPr/>
        </p:nvSpPr>
        <p:spPr>
          <a:xfrm>
            <a:off x="539552" y="5733256"/>
            <a:ext cx="1656184" cy="646331"/>
          </a:xfrm>
          <a:prstGeom prst="rect">
            <a:avLst/>
          </a:prstGeom>
          <a:noFill/>
        </p:spPr>
        <p:txBody>
          <a:bodyPr wrap="square" rtlCol="0">
            <a:spAutoFit/>
          </a:bodyPr>
          <a:lstStyle/>
          <a:p>
            <a:r>
              <a:rPr kumimoji="1" lang="en-US" altLang="ja-JP" dirty="0" smtClean="0"/>
              <a:t>time of casualty in tort</a:t>
            </a:r>
            <a:endParaRPr kumimoji="1" lang="ja-JP" altLang="en-US" dirty="0"/>
          </a:p>
        </p:txBody>
      </p:sp>
      <p:sp>
        <p:nvSpPr>
          <p:cNvPr id="11" name="上矢印吹き出し 10"/>
          <p:cNvSpPr/>
          <p:nvPr/>
        </p:nvSpPr>
        <p:spPr>
          <a:xfrm>
            <a:off x="467544" y="5445224"/>
            <a:ext cx="1800200" cy="908720"/>
          </a:xfrm>
          <a:prstGeom prst="upArrowCallou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上矢印吹き出し 11"/>
          <p:cNvSpPr/>
          <p:nvPr/>
        </p:nvSpPr>
        <p:spPr>
          <a:xfrm>
            <a:off x="3131840" y="5445224"/>
            <a:ext cx="2376264" cy="864096"/>
          </a:xfrm>
          <a:prstGeom prst="upArrowCallou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3203848" y="5877272"/>
            <a:ext cx="2304256" cy="369332"/>
          </a:xfrm>
          <a:prstGeom prst="rect">
            <a:avLst/>
          </a:prstGeom>
          <a:noFill/>
        </p:spPr>
        <p:txBody>
          <a:bodyPr wrap="square" rtlCol="0">
            <a:spAutoFit/>
          </a:bodyPr>
          <a:lstStyle/>
          <a:p>
            <a:r>
              <a:rPr kumimoji="1" lang="en-US" altLang="ja-JP" dirty="0" smtClean="0"/>
              <a:t>time of ins. payment</a:t>
            </a:r>
            <a:endParaRPr kumimoji="1" lang="ja-JP" altLang="en-US" dirty="0"/>
          </a:p>
        </p:txBody>
      </p:sp>
      <p:sp>
        <p:nvSpPr>
          <p:cNvPr id="14" name="テキスト ボックス 13"/>
          <p:cNvSpPr txBox="1"/>
          <p:nvPr/>
        </p:nvSpPr>
        <p:spPr>
          <a:xfrm>
            <a:off x="6372200" y="5795972"/>
            <a:ext cx="2664296" cy="369332"/>
          </a:xfrm>
          <a:prstGeom prst="rect">
            <a:avLst/>
          </a:prstGeom>
          <a:noFill/>
        </p:spPr>
        <p:txBody>
          <a:bodyPr wrap="square" rtlCol="0">
            <a:spAutoFit/>
          </a:bodyPr>
          <a:lstStyle/>
          <a:p>
            <a:r>
              <a:rPr kumimoji="1" lang="en-US" altLang="ja-JP" dirty="0" smtClean="0"/>
              <a:t>settlement by third party</a:t>
            </a:r>
            <a:endParaRPr kumimoji="1" lang="ja-JP" altLang="en-US" dirty="0"/>
          </a:p>
        </p:txBody>
      </p:sp>
      <p:sp>
        <p:nvSpPr>
          <p:cNvPr id="15" name="上矢印吹き出し 14"/>
          <p:cNvSpPr/>
          <p:nvPr/>
        </p:nvSpPr>
        <p:spPr>
          <a:xfrm>
            <a:off x="6300192" y="5445224"/>
            <a:ext cx="2664296" cy="792088"/>
          </a:xfrm>
          <a:prstGeom prst="upArrowCallou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8C0DDEFB-B2AD-4DA7-920C-E107FA7CF8BA}" type="slidenum">
              <a:rPr lang="en-US" altLang="ja-JP" sz="1400"/>
              <a:pPr algn="r"/>
              <a:t>18</a:t>
            </a:fld>
            <a:endParaRPr lang="en-US" altLang="ja-JP" sz="1400"/>
          </a:p>
        </p:txBody>
      </p:sp>
      <p:sp>
        <p:nvSpPr>
          <p:cNvPr id="80898" name="Rectangle 3"/>
          <p:cNvSpPr>
            <a:spLocks noGrp="1" noChangeArrowheads="1"/>
          </p:cNvSpPr>
          <p:nvPr>
            <p:ph type="body" idx="4294967295"/>
          </p:nvPr>
        </p:nvSpPr>
        <p:spPr>
          <a:xfrm>
            <a:off x="144016" y="908720"/>
            <a:ext cx="8964488" cy="5876330"/>
          </a:xfrm>
        </p:spPr>
        <p:txBody>
          <a:bodyPr/>
          <a:lstStyle/>
          <a:p>
            <a:pPr eaLnBrk="1" hangingPunct="1">
              <a:lnSpc>
                <a:spcPct val="80000"/>
              </a:lnSpc>
              <a:buFontTx/>
              <a:buNone/>
            </a:pPr>
            <a:r>
              <a:rPr lang="en-US" altLang="ja-JP" sz="2400" b="1" dirty="0" smtClean="0">
                <a:solidFill>
                  <a:srgbClr val="0000FF"/>
                </a:solidFill>
                <a:ea typeface="ＭＳ ゴシック" pitchFamily="49" charset="-128"/>
                <a:cs typeface="Tahoma" pitchFamily="34" charset="0"/>
              </a:rPr>
              <a:t>&lt; Controversial Point 4 &gt;</a:t>
            </a:r>
          </a:p>
          <a:p>
            <a:pPr eaLnBrk="1" hangingPunct="1">
              <a:lnSpc>
                <a:spcPct val="80000"/>
              </a:lnSpc>
              <a:buFontTx/>
              <a:buChar char="-"/>
            </a:pPr>
            <a:r>
              <a:rPr lang="en-US" altLang="ja-JP" sz="2000" dirty="0" smtClean="0">
                <a:ea typeface="ＭＳ ゴシック" pitchFamily="49" charset="-128"/>
                <a:cs typeface="Tahoma" pitchFamily="34" charset="0"/>
              </a:rPr>
              <a:t>The insurer may agree to the </a:t>
            </a:r>
            <a:r>
              <a:rPr lang="en-US" altLang="ja-JP" sz="2000" dirty="0" smtClean="0">
                <a:solidFill>
                  <a:srgbClr val="0000FF"/>
                </a:solidFill>
                <a:ea typeface="ＭＳ ゴシック" pitchFamily="49" charset="-128"/>
                <a:cs typeface="Tahoma" pitchFamily="34" charset="0"/>
              </a:rPr>
              <a:t>waiver of subrogation </a:t>
            </a:r>
            <a:r>
              <a:rPr lang="en-US" altLang="ja-JP" sz="2000" dirty="0" smtClean="0">
                <a:ea typeface="ＭＳ ゴシック" pitchFamily="49" charset="-128"/>
                <a:cs typeface="Tahoma" pitchFamily="34" charset="0"/>
              </a:rPr>
              <a:t>with the assured in return for receiving an additional premium. In such a situation, can the assured receive both insurance payment and compensations for his loss from the liable third party so long as the aggregate amount of various losses is larger than the amount of insurance payment and compensation from the third party? </a:t>
            </a:r>
          </a:p>
          <a:p>
            <a:pPr eaLnBrk="1" hangingPunct="1">
              <a:lnSpc>
                <a:spcPct val="80000"/>
              </a:lnSpc>
              <a:buNone/>
            </a:pPr>
            <a:endParaRPr lang="en-US" altLang="ja-JP" sz="2000" dirty="0" smtClean="0">
              <a:ea typeface="ＭＳ ゴシック" pitchFamily="49" charset="-128"/>
              <a:cs typeface="Tahoma" pitchFamily="34" charset="0"/>
            </a:endParaRPr>
          </a:p>
          <a:p>
            <a:pPr eaLnBrk="1" hangingPunct="1">
              <a:lnSpc>
                <a:spcPct val="80000"/>
              </a:lnSpc>
              <a:buNone/>
            </a:pPr>
            <a:r>
              <a:rPr lang="en-US" altLang="ja-JP" sz="2000" dirty="0" smtClean="0">
                <a:ea typeface="ＭＳ ゴシック" pitchFamily="49" charset="-128"/>
                <a:cs typeface="Tahoma" pitchFamily="34" charset="0"/>
              </a:rPr>
              <a:t>     The assured may argue that the double compensations in such a situation does not create a situation of </a:t>
            </a:r>
            <a:r>
              <a:rPr lang="en-US" altLang="ja-JP" sz="2000" dirty="0" smtClean="0">
                <a:solidFill>
                  <a:srgbClr val="0000FF"/>
                </a:solidFill>
                <a:ea typeface="ＭＳ ゴシック" pitchFamily="49" charset="-128"/>
                <a:cs typeface="Tahoma" pitchFamily="34" charset="0"/>
              </a:rPr>
              <a:t>unjust enrichment </a:t>
            </a:r>
            <a:r>
              <a:rPr lang="en-US" altLang="ja-JP" sz="2000" dirty="0" smtClean="0">
                <a:ea typeface="ＭＳ ゴシック" pitchFamily="49" charset="-128"/>
                <a:cs typeface="Tahoma" pitchFamily="34" charset="0"/>
              </a:rPr>
              <a:t>and that the insurer should not be benefited because he has received an extra premium for it.</a:t>
            </a:r>
          </a:p>
          <a:p>
            <a:pPr eaLnBrk="1" hangingPunct="1">
              <a:lnSpc>
                <a:spcPct val="80000"/>
              </a:lnSpc>
              <a:buNone/>
            </a:pPr>
            <a:r>
              <a:rPr lang="en-US" altLang="ja-JP" sz="2000" dirty="0" smtClean="0">
                <a:ea typeface="ＭＳ ゴシック" pitchFamily="49" charset="-128"/>
                <a:cs typeface="Tahoma" pitchFamily="34" charset="0"/>
              </a:rPr>
              <a:t>                 </a:t>
            </a:r>
          </a:p>
          <a:p>
            <a:pPr eaLnBrk="1" hangingPunct="1">
              <a:lnSpc>
                <a:spcPct val="80000"/>
              </a:lnSpc>
              <a:buNone/>
            </a:pPr>
            <a:r>
              <a:rPr lang="en-US" altLang="ja-JP" sz="2400" dirty="0" smtClean="0">
                <a:ea typeface="ＭＳ ゴシック" pitchFamily="49" charset="-128"/>
                <a:cs typeface="Tahoma" pitchFamily="34" charset="0"/>
              </a:rPr>
              <a:t>                                                                                     </a:t>
            </a:r>
          </a:p>
          <a:p>
            <a:pPr eaLnBrk="1" hangingPunct="1">
              <a:lnSpc>
                <a:spcPct val="80000"/>
              </a:lnSpc>
              <a:buNone/>
            </a:pPr>
            <a:endParaRPr lang="en-US" altLang="ja-JP" sz="2400" dirty="0" smtClean="0">
              <a:ea typeface="ＭＳ ゴシック" pitchFamily="49" charset="-128"/>
              <a:cs typeface="Tahoma" pitchFamily="34" charset="0"/>
            </a:endParaRPr>
          </a:p>
          <a:p>
            <a:pPr eaLnBrk="1" hangingPunct="1">
              <a:lnSpc>
                <a:spcPct val="80000"/>
              </a:lnSpc>
              <a:buNone/>
            </a:pPr>
            <a:endParaRPr lang="en-US" altLang="ja-JP" sz="2400" dirty="0" smtClean="0">
              <a:ea typeface="ＭＳ ゴシック" pitchFamily="49" charset="-128"/>
              <a:cs typeface="Tahoma" pitchFamily="34" charset="0"/>
            </a:endParaRPr>
          </a:p>
          <a:p>
            <a:pPr eaLnBrk="1" hangingPunct="1">
              <a:lnSpc>
                <a:spcPct val="80000"/>
              </a:lnSpc>
              <a:buNone/>
            </a:pPr>
            <a:endParaRPr lang="en-US" altLang="ja-JP" sz="2400" dirty="0" smtClean="0">
              <a:ea typeface="ＭＳ ゴシック" pitchFamily="49" charset="-128"/>
              <a:cs typeface="Tahoma" pitchFamily="34" charset="0"/>
            </a:endParaRPr>
          </a:p>
          <a:p>
            <a:pPr eaLnBrk="1" hangingPunct="1">
              <a:lnSpc>
                <a:spcPct val="80000"/>
              </a:lnSpc>
              <a:buNone/>
            </a:pPr>
            <a:endParaRPr lang="en-US" altLang="ja-JP" sz="2400" dirty="0" smtClean="0">
              <a:ea typeface="ＭＳ ゴシック" pitchFamily="49" charset="-128"/>
              <a:cs typeface="Tahoma" pitchFamily="34" charset="0"/>
            </a:endParaRPr>
          </a:p>
          <a:p>
            <a:pPr eaLnBrk="1" hangingPunct="1">
              <a:lnSpc>
                <a:spcPct val="80000"/>
              </a:lnSpc>
              <a:buNone/>
            </a:pPr>
            <a:r>
              <a:rPr lang="en-US" altLang="ja-JP" sz="2400" dirty="0" smtClean="0">
                <a:ea typeface="ＭＳ ゴシック" pitchFamily="49" charset="-128"/>
                <a:cs typeface="Tahoma" pitchFamily="34" charset="0"/>
              </a:rPr>
              <a:t>                                                                                        </a:t>
            </a:r>
            <a:r>
              <a:rPr lang="en-US" altLang="ja-JP" sz="2400" b="1" dirty="0" smtClean="0">
                <a:solidFill>
                  <a:srgbClr val="0000FF"/>
                </a:solidFill>
                <a:ea typeface="ＭＳ ゴシック" pitchFamily="49" charset="-128"/>
                <a:cs typeface="Tahoma" pitchFamily="34" charset="0"/>
              </a:rPr>
              <a:t>END</a:t>
            </a:r>
          </a:p>
          <a:p>
            <a:pPr eaLnBrk="1" hangingPunct="1">
              <a:lnSpc>
                <a:spcPct val="80000"/>
              </a:lnSpc>
              <a:buNone/>
            </a:pPr>
            <a:r>
              <a:rPr lang="en-US" altLang="ja-JP" sz="2400" dirty="0" smtClean="0">
                <a:ea typeface="ＭＳ ゴシック" pitchFamily="49" charset="-128"/>
                <a:cs typeface="Tahoma" pitchFamily="34" charset="0"/>
              </a:rPr>
              <a:t> </a:t>
            </a:r>
            <a:endParaRPr lang="en-US" altLang="ja-JP" sz="2000" dirty="0" smtClean="0">
              <a:ea typeface="ＭＳ ゴシック" pitchFamily="49" charset="-128"/>
              <a:cs typeface="Tahoma" pitchFamily="34" charset="0"/>
            </a:endParaRPr>
          </a:p>
        </p:txBody>
      </p:sp>
      <p:sp>
        <p:nvSpPr>
          <p:cNvPr id="80899" name="Text Box 4"/>
          <p:cNvSpPr txBox="1">
            <a:spLocks noChangeArrowheads="1"/>
          </p:cNvSpPr>
          <p:nvPr/>
        </p:nvSpPr>
        <p:spPr bwMode="auto">
          <a:xfrm>
            <a:off x="251520" y="169476"/>
            <a:ext cx="8568952" cy="523220"/>
          </a:xfrm>
          <a:prstGeom prst="rect">
            <a:avLst/>
          </a:prstGeom>
          <a:noFill/>
          <a:ln w="9525" algn="ctr">
            <a:noFill/>
            <a:miter lim="800000"/>
            <a:headEnd/>
            <a:tailEnd/>
          </a:ln>
        </p:spPr>
        <p:txBody>
          <a:bodyPr wrap="square">
            <a:spAutoFit/>
          </a:bodyPr>
          <a:lstStyle/>
          <a:p>
            <a:pPr marL="2152650" indent="-2152650">
              <a:spcBef>
                <a:spcPct val="50000"/>
              </a:spcBef>
            </a:pPr>
            <a:r>
              <a:rPr lang="en-US" altLang="ja-JP" sz="2800" b="1" dirty="0" smtClean="0">
                <a:solidFill>
                  <a:srgbClr val="0A19A6"/>
                </a:solidFill>
                <a:latin typeface="+mj-ea"/>
                <a:ea typeface="+mj-ea"/>
              </a:rPr>
              <a:t>Legal Issues :  Subrogation against Third Party</a:t>
            </a:r>
            <a:endParaRPr lang="en-US" altLang="ja-JP" sz="2800" b="1" dirty="0">
              <a:solidFill>
                <a:srgbClr val="0A19A6"/>
              </a:solidFill>
              <a:latin typeface="+mj-ea"/>
              <a:ea typeface="+mj-ea"/>
            </a:endParaRPr>
          </a:p>
        </p:txBody>
      </p:sp>
      <p:sp>
        <p:nvSpPr>
          <p:cNvPr id="80900" name="Line 5"/>
          <p:cNvSpPr>
            <a:spLocks noChangeShapeType="1"/>
          </p:cNvSpPr>
          <p:nvPr/>
        </p:nvSpPr>
        <p:spPr bwMode="auto">
          <a:xfrm>
            <a:off x="0" y="764704"/>
            <a:ext cx="9144000" cy="0"/>
          </a:xfrm>
          <a:prstGeom prst="line">
            <a:avLst/>
          </a:prstGeom>
          <a:noFill/>
          <a:ln w="50800" cmpd="thinThick">
            <a:solidFill>
              <a:srgbClr val="808080"/>
            </a:solidFill>
            <a:round/>
            <a:headEnd/>
            <a:tailEnd/>
          </a:ln>
        </p:spPr>
        <p:txBody>
          <a:bodyPr/>
          <a:lstStyle/>
          <a:p>
            <a:endParaRPr lang="ja-JP" altLang="en-US"/>
          </a:p>
        </p:txBody>
      </p:sp>
      <p:sp>
        <p:nvSpPr>
          <p:cNvPr id="6" name="正方形/長方形 5"/>
          <p:cNvSpPr/>
          <p:nvPr/>
        </p:nvSpPr>
        <p:spPr>
          <a:xfrm>
            <a:off x="3563888" y="5301208"/>
            <a:ext cx="1944216" cy="288032"/>
          </a:xfrm>
          <a:prstGeom prst="rect">
            <a:avLst/>
          </a:prstGeom>
          <a:solidFill>
            <a:srgbClr val="FF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tx1"/>
                </a:solidFill>
              </a:ln>
            </a:endParaRPr>
          </a:p>
        </p:txBody>
      </p:sp>
      <p:sp>
        <p:nvSpPr>
          <p:cNvPr id="7" name="正方形/長方形 6"/>
          <p:cNvSpPr/>
          <p:nvPr/>
        </p:nvSpPr>
        <p:spPr>
          <a:xfrm>
            <a:off x="3563888" y="5589240"/>
            <a:ext cx="1944216" cy="936104"/>
          </a:xfrm>
          <a:prstGeom prst="rect">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CCFF66"/>
              </a:solidFill>
            </a:endParaRPr>
          </a:p>
        </p:txBody>
      </p:sp>
      <p:sp>
        <p:nvSpPr>
          <p:cNvPr id="8" name="右矢印 7"/>
          <p:cNvSpPr/>
          <p:nvPr/>
        </p:nvSpPr>
        <p:spPr>
          <a:xfrm>
            <a:off x="2627784" y="5013176"/>
            <a:ext cx="504056" cy="1008112"/>
          </a:xfrm>
          <a:prstGeom prst="rightArrow">
            <a:avLst>
              <a:gd name="adj1" fmla="val 50000"/>
              <a:gd name="adj2" fmla="val 5377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右矢印 8"/>
          <p:cNvSpPr/>
          <p:nvPr/>
        </p:nvSpPr>
        <p:spPr>
          <a:xfrm rot="10800000">
            <a:off x="5796136" y="5013176"/>
            <a:ext cx="504056" cy="1008112"/>
          </a:xfrm>
          <a:prstGeom prst="rightArrow">
            <a:avLst>
              <a:gd name="adj1" fmla="val 50000"/>
              <a:gd name="adj2" fmla="val 5377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683568" y="5085184"/>
            <a:ext cx="1800200" cy="1080120"/>
          </a:xfrm>
          <a:prstGeom prst="rect">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CCFF66"/>
              </a:solidFill>
            </a:endParaRPr>
          </a:p>
        </p:txBody>
      </p:sp>
      <p:sp>
        <p:nvSpPr>
          <p:cNvPr id="11" name="正方形/長方形 10"/>
          <p:cNvSpPr/>
          <p:nvPr/>
        </p:nvSpPr>
        <p:spPr>
          <a:xfrm>
            <a:off x="6588224" y="5157192"/>
            <a:ext cx="1152128" cy="648072"/>
          </a:xfrm>
          <a:prstGeom prst="rect">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CCFF66"/>
              </a:solidFill>
            </a:endParaRPr>
          </a:p>
        </p:txBody>
      </p:sp>
      <p:sp>
        <p:nvSpPr>
          <p:cNvPr id="12" name="テキスト ボックス 11"/>
          <p:cNvSpPr txBox="1"/>
          <p:nvPr/>
        </p:nvSpPr>
        <p:spPr>
          <a:xfrm>
            <a:off x="539552" y="4365104"/>
            <a:ext cx="2146742" cy="369332"/>
          </a:xfrm>
          <a:prstGeom prst="rect">
            <a:avLst/>
          </a:prstGeom>
          <a:noFill/>
        </p:spPr>
        <p:txBody>
          <a:bodyPr wrap="none" rtlCol="0">
            <a:spAutoFit/>
          </a:bodyPr>
          <a:lstStyle/>
          <a:p>
            <a:r>
              <a:rPr kumimoji="1" lang="en-US" altLang="ja-JP" dirty="0" smtClean="0"/>
              <a:t>Insurance payment</a:t>
            </a:r>
            <a:endParaRPr kumimoji="1" lang="ja-JP" altLang="en-US" dirty="0"/>
          </a:p>
        </p:txBody>
      </p:sp>
      <p:sp>
        <p:nvSpPr>
          <p:cNvPr id="13" name="テキスト ボックス 12"/>
          <p:cNvSpPr txBox="1"/>
          <p:nvPr/>
        </p:nvSpPr>
        <p:spPr>
          <a:xfrm>
            <a:off x="2987824" y="4365104"/>
            <a:ext cx="3065904" cy="369332"/>
          </a:xfrm>
          <a:prstGeom prst="rect">
            <a:avLst/>
          </a:prstGeom>
          <a:noFill/>
        </p:spPr>
        <p:txBody>
          <a:bodyPr wrap="none" rtlCol="0">
            <a:spAutoFit/>
          </a:bodyPr>
          <a:lstStyle/>
          <a:p>
            <a:r>
              <a:rPr kumimoji="1" lang="en-US" altLang="ja-JP" dirty="0" smtClean="0"/>
              <a:t>Losses suffered by assured </a:t>
            </a:r>
            <a:endParaRPr kumimoji="1" lang="ja-JP" altLang="en-US" dirty="0"/>
          </a:p>
        </p:txBody>
      </p:sp>
      <p:sp>
        <p:nvSpPr>
          <p:cNvPr id="14" name="テキスト ボックス 13"/>
          <p:cNvSpPr txBox="1"/>
          <p:nvPr/>
        </p:nvSpPr>
        <p:spPr>
          <a:xfrm>
            <a:off x="6385873" y="4221088"/>
            <a:ext cx="2262158" cy="646331"/>
          </a:xfrm>
          <a:prstGeom prst="rect">
            <a:avLst/>
          </a:prstGeom>
          <a:noFill/>
        </p:spPr>
        <p:txBody>
          <a:bodyPr wrap="none" rtlCol="0">
            <a:spAutoFit/>
          </a:bodyPr>
          <a:lstStyle/>
          <a:p>
            <a:r>
              <a:rPr kumimoji="1" lang="en-US" altLang="ja-JP" dirty="0" smtClean="0"/>
              <a:t>Compensation from </a:t>
            </a:r>
          </a:p>
          <a:p>
            <a:r>
              <a:rPr kumimoji="1" lang="en-US" altLang="ja-JP" dirty="0" smtClean="0"/>
              <a:t>third party</a:t>
            </a:r>
            <a:endParaRPr kumimoji="1" lang="ja-JP" altLang="en-US" dirty="0"/>
          </a:p>
        </p:txBody>
      </p:sp>
      <p:sp>
        <p:nvSpPr>
          <p:cNvPr id="15" name="正方形/長方形 14"/>
          <p:cNvSpPr/>
          <p:nvPr/>
        </p:nvSpPr>
        <p:spPr>
          <a:xfrm>
            <a:off x="3563888" y="5013176"/>
            <a:ext cx="1944216" cy="288032"/>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tx1"/>
                </a:solidFill>
              </a:ln>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2</a:t>
            </a:fld>
            <a:endParaRPr lang="en-US" altLang="ja-JP" sz="1400"/>
          </a:p>
        </p:txBody>
      </p:sp>
      <p:sp>
        <p:nvSpPr>
          <p:cNvPr id="78850" name="Rectangle 3"/>
          <p:cNvSpPr>
            <a:spLocks noGrp="1" noChangeArrowheads="1"/>
          </p:cNvSpPr>
          <p:nvPr>
            <p:ph type="body" idx="4294967295"/>
          </p:nvPr>
        </p:nvSpPr>
        <p:spPr>
          <a:xfrm>
            <a:off x="107504" y="1197694"/>
            <a:ext cx="9036496" cy="5327650"/>
          </a:xfrm>
        </p:spPr>
        <p:txBody>
          <a:bodyPr/>
          <a:lstStyle/>
          <a:p>
            <a:pPr eaLnBrk="1" hangingPunct="1">
              <a:lnSpc>
                <a:spcPct val="80000"/>
              </a:lnSpc>
              <a:buFontTx/>
              <a:buNone/>
            </a:pPr>
            <a:r>
              <a:rPr lang="en-US" altLang="ja-JP" sz="2400" b="1" dirty="0" smtClean="0">
                <a:solidFill>
                  <a:srgbClr val="0000FF"/>
                </a:solidFill>
              </a:rPr>
              <a:t> Inland Hull, Inland Cargo  </a:t>
            </a:r>
            <a:r>
              <a:rPr lang="en-US" altLang="ja-JP" sz="2400" dirty="0" smtClean="0"/>
              <a:t>…  Japanese law and jurisdiction</a:t>
            </a:r>
          </a:p>
          <a:p>
            <a:pPr>
              <a:buNone/>
            </a:pPr>
            <a:r>
              <a:rPr lang="en-US" altLang="ja-JP" sz="2400" b="1" dirty="0" smtClean="0">
                <a:solidFill>
                  <a:srgbClr val="0000FF"/>
                </a:solidFill>
              </a:rPr>
              <a:t> Ocean Hull on Japanese Vessel   </a:t>
            </a:r>
            <a:r>
              <a:rPr lang="en-US" altLang="ja-JP" sz="2400" dirty="0" smtClean="0"/>
              <a:t>… normally Japanese law</a:t>
            </a:r>
          </a:p>
          <a:p>
            <a:pPr>
              <a:buNone/>
            </a:pPr>
            <a:r>
              <a:rPr lang="en-US" altLang="ja-JP" sz="2400" dirty="0" smtClean="0"/>
              <a:t> </a:t>
            </a:r>
            <a:r>
              <a:rPr lang="en-US" altLang="ja-JP" sz="2400" b="1" dirty="0" smtClean="0">
                <a:solidFill>
                  <a:srgbClr val="0000FF"/>
                </a:solidFill>
              </a:rPr>
              <a:t>Overseas Cargo   </a:t>
            </a:r>
            <a:r>
              <a:rPr lang="en-US" altLang="ja-JP" sz="2400" dirty="0" smtClean="0"/>
              <a:t>…  ICC + law and jurisdiction clause</a:t>
            </a:r>
          </a:p>
          <a:p>
            <a:pPr>
              <a:buNone/>
            </a:pPr>
            <a:r>
              <a:rPr lang="en-US" altLang="ja-JP" sz="2000" dirty="0" smtClean="0"/>
              <a:t>  “Notwithstanding anything contained herein or attached hereto to the contrary, this insurance is understood and agreed to be subject to </a:t>
            </a:r>
            <a:r>
              <a:rPr lang="en-US" altLang="ja-JP" sz="2000" u="sng" dirty="0" smtClean="0"/>
              <a:t>English law and practice only as to liability for and settlement of any and all claims</a:t>
            </a:r>
            <a:r>
              <a:rPr lang="en-US" altLang="ja-JP" sz="2000" dirty="0" smtClean="0"/>
              <a:t>.”</a:t>
            </a:r>
          </a:p>
          <a:p>
            <a:pPr>
              <a:buNone/>
            </a:pPr>
            <a:r>
              <a:rPr lang="en-US" altLang="ja-JP" sz="2400" b="1" dirty="0" smtClean="0">
                <a:solidFill>
                  <a:srgbClr val="0000FF"/>
                </a:solidFill>
              </a:rPr>
              <a:t> Ocean Hull  </a:t>
            </a:r>
            <a:r>
              <a:rPr lang="en-US" altLang="ja-JP" sz="2400" dirty="0" smtClean="0"/>
              <a:t>…  ITC + law and jurisdiction clauses</a:t>
            </a:r>
          </a:p>
          <a:p>
            <a:pPr>
              <a:buNone/>
            </a:pPr>
            <a:r>
              <a:rPr lang="en-US" altLang="ja-JP" sz="2000" dirty="0" smtClean="0"/>
              <a:t> Law and Jurisdiction Clauses</a:t>
            </a:r>
          </a:p>
          <a:p>
            <a:pPr>
              <a:buNone/>
            </a:pPr>
            <a:r>
              <a:rPr lang="en-US" altLang="ja-JP" sz="2000" dirty="0" smtClean="0"/>
              <a:t> “Art.1  </a:t>
            </a:r>
            <a:r>
              <a:rPr lang="en-US" altLang="ja-JP" sz="2000" u="sng" dirty="0" smtClean="0"/>
              <a:t>English law and practice shall apply as to liability for and settlement of any and all insurance claims</a:t>
            </a:r>
            <a:r>
              <a:rPr lang="en-US" altLang="ja-JP" sz="2000" dirty="0" smtClean="0"/>
              <a:t>.  In all other respects, including issues as to the existence and validity of this insurance, this insurance is subject to Japanese law and practice.</a:t>
            </a:r>
          </a:p>
          <a:p>
            <a:pPr>
              <a:buNone/>
            </a:pPr>
            <a:r>
              <a:rPr lang="en-US" altLang="ja-JP" sz="2000" dirty="0" smtClean="0"/>
              <a:t>  Art.2   This insurance shall be subject to the exclusive jurisdiction of the Tokyo District Court of Japan, except as may be expressly provided herein to the contrary. ”</a:t>
            </a:r>
          </a:p>
          <a:p>
            <a:pPr>
              <a:buNone/>
            </a:pPr>
            <a:endParaRPr lang="en-US" altLang="ja-JP" sz="2000" dirty="0" smtClean="0"/>
          </a:p>
          <a:p>
            <a:pPr>
              <a:buNone/>
            </a:pPr>
            <a:endParaRPr lang="en-US" altLang="ja-JP" sz="2000" dirty="0" smtClean="0"/>
          </a:p>
          <a:p>
            <a:pPr>
              <a:buNone/>
            </a:pPr>
            <a:endParaRPr lang="en-US" altLang="ja-JP" sz="2400" dirty="0" smtClean="0">
              <a:ea typeface="ＭＳ ゴシック" pitchFamily="49" charset="-128"/>
              <a:cs typeface="Tahoma" pitchFamily="34" charset="0"/>
            </a:endParaRPr>
          </a:p>
          <a:p>
            <a:pPr>
              <a:buNone/>
            </a:pPr>
            <a:endParaRPr lang="en-US" altLang="ja-JP" sz="2400" dirty="0" smtClean="0">
              <a:ea typeface="ＭＳ ゴシック" pitchFamily="49" charset="-128"/>
              <a:cs typeface="Tahoma" pitchFamily="34" charset="0"/>
            </a:endParaRPr>
          </a:p>
        </p:txBody>
      </p:sp>
      <p:sp>
        <p:nvSpPr>
          <p:cNvPr id="78851" name="Text Box 4"/>
          <p:cNvSpPr txBox="1">
            <a:spLocks noChangeArrowheads="1"/>
          </p:cNvSpPr>
          <p:nvPr/>
        </p:nvSpPr>
        <p:spPr bwMode="auto">
          <a:xfrm>
            <a:off x="107504" y="260648"/>
            <a:ext cx="9144000" cy="584775"/>
          </a:xfrm>
          <a:prstGeom prst="rect">
            <a:avLst/>
          </a:prstGeom>
          <a:noFill/>
          <a:ln w="9525" algn="ctr">
            <a:noFill/>
            <a:miter lim="800000"/>
            <a:headEnd/>
            <a:tailEnd/>
          </a:ln>
        </p:spPr>
        <p:txBody>
          <a:bodyPr>
            <a:spAutoFit/>
          </a:bodyPr>
          <a:lstStyle/>
          <a:p>
            <a:pPr>
              <a:spcBef>
                <a:spcPct val="50000"/>
              </a:spcBef>
            </a:pPr>
            <a:r>
              <a:rPr lang="en-US" altLang="ja-JP" sz="3200" b="1" dirty="0" smtClean="0">
                <a:solidFill>
                  <a:srgbClr val="0A19A6"/>
                </a:solidFill>
                <a:latin typeface="HGPｺﾞｼｯｸE" pitchFamily="50" charset="-128"/>
                <a:ea typeface="HGPｺﾞｼｯｸE" pitchFamily="50" charset="-128"/>
              </a:rPr>
              <a:t>1 . Governing Law of the Marine Insurance Policy</a:t>
            </a:r>
            <a:endParaRPr lang="en-US" altLang="ja-JP" sz="3200" b="1" dirty="0">
              <a:solidFill>
                <a:srgbClr val="0A19A6"/>
              </a:solidFill>
              <a:latin typeface="HGPｺﾞｼｯｸE" pitchFamily="50" charset="-128"/>
              <a:ea typeface="HGPｺﾞｼｯｸE" pitchFamily="50" charset="-128"/>
            </a:endParaRPr>
          </a:p>
        </p:txBody>
      </p:sp>
      <p:sp>
        <p:nvSpPr>
          <p:cNvPr id="78852" name="Line 5"/>
          <p:cNvSpPr>
            <a:spLocks noChangeShapeType="1"/>
          </p:cNvSpPr>
          <p:nvPr/>
        </p:nvSpPr>
        <p:spPr bwMode="auto">
          <a:xfrm>
            <a:off x="0" y="980728"/>
            <a:ext cx="9144000" cy="0"/>
          </a:xfrm>
          <a:prstGeom prst="line">
            <a:avLst/>
          </a:prstGeom>
          <a:noFill/>
          <a:ln w="50800" cmpd="thinThick">
            <a:solidFill>
              <a:srgbClr val="808080"/>
            </a:solidFill>
            <a:round/>
            <a:headEnd/>
            <a:tailEnd/>
          </a:ln>
        </p:spPr>
        <p:txBody>
          <a:bodyPr/>
          <a:lstStyle/>
          <a:p>
            <a:endParaRPr lang="ja-JP" alt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3</a:t>
            </a:fld>
            <a:endParaRPr lang="en-US" altLang="ja-JP" sz="1400"/>
          </a:p>
        </p:txBody>
      </p:sp>
      <p:sp>
        <p:nvSpPr>
          <p:cNvPr id="78850" name="Rectangle 3"/>
          <p:cNvSpPr>
            <a:spLocks noGrp="1" noChangeArrowheads="1"/>
          </p:cNvSpPr>
          <p:nvPr>
            <p:ph type="body" idx="4294967295"/>
          </p:nvPr>
        </p:nvSpPr>
        <p:spPr>
          <a:xfrm>
            <a:off x="323850" y="981075"/>
            <a:ext cx="8820150" cy="5327650"/>
          </a:xfrm>
        </p:spPr>
        <p:txBody>
          <a:bodyPr/>
          <a:lstStyle/>
          <a:p>
            <a:pPr eaLnBrk="1" hangingPunct="1">
              <a:lnSpc>
                <a:spcPct val="80000"/>
              </a:lnSpc>
              <a:buFontTx/>
              <a:buNone/>
            </a:pPr>
            <a:r>
              <a:rPr lang="en-US" altLang="ja-JP" sz="2800" b="1" dirty="0" smtClean="0">
                <a:solidFill>
                  <a:srgbClr val="0000FF"/>
                </a:solidFill>
                <a:ea typeface="ＭＳ ゴシック" pitchFamily="49" charset="-128"/>
                <a:cs typeface="Tahoma" pitchFamily="34" charset="0"/>
              </a:rPr>
              <a:t>   </a:t>
            </a:r>
          </a:p>
          <a:p>
            <a:pPr>
              <a:buNone/>
            </a:pPr>
            <a:r>
              <a:rPr lang="en-US" altLang="ja-JP" sz="2400" b="1" dirty="0" smtClean="0">
                <a:solidFill>
                  <a:srgbClr val="0000FF"/>
                </a:solidFill>
              </a:rPr>
              <a:t> Insurance Business    </a:t>
            </a:r>
            <a:r>
              <a:rPr lang="en-US" altLang="ja-JP" sz="2400" dirty="0" smtClean="0"/>
              <a:t>…  Insurance Business Law</a:t>
            </a:r>
          </a:p>
          <a:p>
            <a:pPr>
              <a:buNone/>
            </a:pPr>
            <a:r>
              <a:rPr lang="en-US" altLang="ja-JP" sz="2400" dirty="0" smtClean="0"/>
              <a:t>                                              </a:t>
            </a:r>
            <a:r>
              <a:rPr lang="en-US" altLang="ja-JP" sz="1800" dirty="0" smtClean="0"/>
              <a:t>amended largely in 1995 </a:t>
            </a:r>
          </a:p>
          <a:p>
            <a:pPr>
              <a:buNone/>
            </a:pPr>
            <a:r>
              <a:rPr lang="en-US" altLang="ja-JP" sz="2400" b="1" dirty="0" smtClean="0">
                <a:solidFill>
                  <a:srgbClr val="0000FF"/>
                </a:solidFill>
              </a:rPr>
              <a:t> </a:t>
            </a:r>
          </a:p>
          <a:p>
            <a:pPr>
              <a:buNone/>
            </a:pPr>
            <a:r>
              <a:rPr lang="en-US" altLang="ja-JP" sz="2400" b="1" dirty="0" smtClean="0">
                <a:solidFill>
                  <a:srgbClr val="0000FF"/>
                </a:solidFill>
              </a:rPr>
              <a:t> Insurance Contract     </a:t>
            </a:r>
            <a:r>
              <a:rPr lang="en-US" altLang="ja-JP" sz="2400" dirty="0" smtClean="0"/>
              <a:t>…   Insurance Law  (2008)</a:t>
            </a:r>
          </a:p>
          <a:p>
            <a:pPr>
              <a:buNone/>
            </a:pPr>
            <a:r>
              <a:rPr lang="en-US" altLang="ja-JP" sz="2400" dirty="0" smtClean="0"/>
              <a:t>       covers   contracts with insurance company</a:t>
            </a:r>
          </a:p>
          <a:p>
            <a:pPr>
              <a:buNone/>
            </a:pPr>
            <a:r>
              <a:rPr lang="en-US" altLang="ja-JP" sz="2400" dirty="0" smtClean="0"/>
              <a:t>                     contracts with mutual aid society, </a:t>
            </a:r>
            <a:r>
              <a:rPr lang="en-US" altLang="ja-JP" sz="2400" i="1" dirty="0" err="1" smtClean="0"/>
              <a:t>Kyosai</a:t>
            </a:r>
            <a:r>
              <a:rPr lang="en-US" altLang="ja-JP" sz="2400" i="1" dirty="0" smtClean="0"/>
              <a:t> </a:t>
            </a:r>
          </a:p>
          <a:p>
            <a:pPr>
              <a:buNone/>
            </a:pPr>
            <a:endParaRPr lang="en-US" altLang="ja-JP" sz="2400" dirty="0" smtClean="0"/>
          </a:p>
          <a:p>
            <a:pPr>
              <a:buNone/>
            </a:pPr>
            <a:r>
              <a:rPr lang="en-US" altLang="ja-JP" sz="2400" dirty="0" smtClean="0"/>
              <a:t> </a:t>
            </a:r>
            <a:r>
              <a:rPr lang="en-US" altLang="ja-JP" sz="2400" b="1" dirty="0" smtClean="0">
                <a:solidFill>
                  <a:srgbClr val="0000FF"/>
                </a:solidFill>
              </a:rPr>
              <a:t>Marine Insurance        </a:t>
            </a:r>
            <a:r>
              <a:rPr lang="en-US" altLang="ja-JP" sz="2400" dirty="0" smtClean="0"/>
              <a:t>…   Commercial Code  1899</a:t>
            </a:r>
          </a:p>
          <a:p>
            <a:pPr>
              <a:buNone/>
            </a:pPr>
            <a:r>
              <a:rPr lang="en-US" altLang="ja-JP" sz="2000" dirty="0" smtClean="0"/>
              <a:t>                                                        Book Ⅲ (Maritime Commercial Law)</a:t>
            </a:r>
          </a:p>
          <a:p>
            <a:pPr>
              <a:buNone/>
            </a:pPr>
            <a:r>
              <a:rPr lang="en-US" altLang="ja-JP" sz="2000" dirty="0" smtClean="0"/>
              <a:t>                                                        Chapter 6 (Insurance), Articles 815-841 </a:t>
            </a:r>
          </a:p>
          <a:p>
            <a:pPr>
              <a:buNone/>
            </a:pPr>
            <a:endParaRPr lang="en-US" altLang="ja-JP" sz="2400" dirty="0" smtClean="0"/>
          </a:p>
          <a:p>
            <a:pPr>
              <a:buNone/>
            </a:pPr>
            <a:endParaRPr lang="en-US" altLang="ja-JP" sz="2400" dirty="0" smtClean="0">
              <a:ea typeface="ＭＳ ゴシック" pitchFamily="49" charset="-128"/>
              <a:cs typeface="Tahoma" pitchFamily="34" charset="0"/>
            </a:endParaRPr>
          </a:p>
        </p:txBody>
      </p:sp>
      <p:sp>
        <p:nvSpPr>
          <p:cNvPr id="78851" name="Text Box 4"/>
          <p:cNvSpPr txBox="1">
            <a:spLocks noChangeArrowheads="1"/>
          </p:cNvSpPr>
          <p:nvPr/>
        </p:nvSpPr>
        <p:spPr bwMode="auto">
          <a:xfrm>
            <a:off x="324544" y="332656"/>
            <a:ext cx="9144000" cy="584775"/>
          </a:xfrm>
          <a:prstGeom prst="rect">
            <a:avLst/>
          </a:prstGeom>
          <a:noFill/>
          <a:ln w="9525" algn="ctr">
            <a:noFill/>
            <a:miter lim="800000"/>
            <a:headEnd/>
            <a:tailEnd/>
          </a:ln>
        </p:spPr>
        <p:txBody>
          <a:bodyPr>
            <a:spAutoFit/>
          </a:bodyPr>
          <a:lstStyle/>
          <a:p>
            <a:pPr>
              <a:spcBef>
                <a:spcPct val="50000"/>
              </a:spcBef>
            </a:pPr>
            <a:r>
              <a:rPr lang="en-US" altLang="ja-JP" sz="3200" b="1" dirty="0" smtClean="0">
                <a:solidFill>
                  <a:srgbClr val="0A19A6"/>
                </a:solidFill>
                <a:latin typeface="HGPｺﾞｼｯｸE" pitchFamily="50" charset="-128"/>
                <a:ea typeface="HGPｺﾞｼｯｸE" pitchFamily="50" charset="-128"/>
              </a:rPr>
              <a:t>2. Sources of Insurance Law in Japan </a:t>
            </a:r>
            <a:endParaRPr lang="en-US" altLang="ja-JP" sz="3200" b="1" dirty="0">
              <a:solidFill>
                <a:srgbClr val="0A19A6"/>
              </a:solidFill>
              <a:latin typeface="HGPｺﾞｼｯｸE" pitchFamily="50" charset="-128"/>
              <a:ea typeface="HGPｺﾞｼｯｸE" pitchFamily="50" charset="-128"/>
            </a:endParaRPr>
          </a:p>
        </p:txBody>
      </p:sp>
      <p:sp>
        <p:nvSpPr>
          <p:cNvPr id="78852" name="Line 5"/>
          <p:cNvSpPr>
            <a:spLocks noChangeShapeType="1"/>
          </p:cNvSpPr>
          <p:nvPr/>
        </p:nvSpPr>
        <p:spPr bwMode="auto">
          <a:xfrm>
            <a:off x="0" y="1052736"/>
            <a:ext cx="9144000" cy="0"/>
          </a:xfrm>
          <a:prstGeom prst="line">
            <a:avLst/>
          </a:prstGeom>
          <a:noFill/>
          <a:ln w="50800" cmpd="thinThick">
            <a:solidFill>
              <a:srgbClr val="808080"/>
            </a:solidFill>
            <a:round/>
            <a:headEnd/>
            <a:tailEnd/>
          </a:ln>
        </p:spPr>
        <p:txBody>
          <a:bodyPr/>
          <a:lstStyle/>
          <a:p>
            <a:endParaRPr lang="ja-JP" alt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6"/>
          <p:cNvSpPr txBox="1">
            <a:spLocks noGrp="1" noChangeArrowheads="1"/>
          </p:cNvSpPr>
          <p:nvPr/>
        </p:nvSpPr>
        <p:spPr bwMode="auto">
          <a:xfrm>
            <a:off x="6588125" y="6237288"/>
            <a:ext cx="2133600" cy="476250"/>
          </a:xfrm>
          <a:prstGeom prst="rect">
            <a:avLst/>
          </a:prstGeom>
          <a:noFill/>
          <a:ln w="9525">
            <a:noFill/>
            <a:miter lim="800000"/>
            <a:headEnd/>
            <a:tailEnd/>
          </a:ln>
        </p:spPr>
        <p:txBody>
          <a:bodyPr/>
          <a:lstStyle/>
          <a:p>
            <a:pPr algn="r"/>
            <a:fld id="{56D77012-463B-4B68-892E-DF90A9F69729}" type="slidenum">
              <a:rPr lang="en-US" altLang="ja-JP" sz="1400"/>
              <a:pPr algn="r"/>
              <a:t>4</a:t>
            </a:fld>
            <a:endParaRPr lang="en-US" altLang="ja-JP" sz="1400"/>
          </a:p>
        </p:txBody>
      </p:sp>
      <p:sp>
        <p:nvSpPr>
          <p:cNvPr id="83970" name="Rectangle 3"/>
          <p:cNvSpPr>
            <a:spLocks noGrp="1" noChangeArrowheads="1"/>
          </p:cNvSpPr>
          <p:nvPr>
            <p:ph type="body" idx="4294967295"/>
          </p:nvPr>
        </p:nvSpPr>
        <p:spPr>
          <a:xfrm>
            <a:off x="287337" y="476672"/>
            <a:ext cx="8893175" cy="6480720"/>
          </a:xfrm>
        </p:spPr>
        <p:txBody>
          <a:bodyPr/>
          <a:lstStyle/>
          <a:p>
            <a:pPr marL="609600" indent="-609600" eaLnBrk="1" hangingPunct="1">
              <a:buFontTx/>
              <a:buNone/>
            </a:pPr>
            <a:r>
              <a:rPr lang="en-US" altLang="ja-JP" sz="2400" dirty="0" smtClean="0">
                <a:solidFill>
                  <a:srgbClr val="0000FF"/>
                </a:solidFill>
              </a:rPr>
              <a:t> </a:t>
            </a:r>
            <a:r>
              <a:rPr lang="en-US" altLang="ja-JP" dirty="0" smtClean="0">
                <a:solidFill>
                  <a:srgbClr val="0000FF"/>
                </a:solidFill>
              </a:rPr>
              <a:t>Structure of Laws covering Marine Insurance</a:t>
            </a:r>
          </a:p>
          <a:p>
            <a:pPr marL="609600" indent="-609600" eaLnBrk="1" hangingPunct="1">
              <a:buFontTx/>
              <a:buNone/>
            </a:pPr>
            <a:r>
              <a:rPr lang="en-US" altLang="ja-JP" dirty="0" smtClean="0"/>
              <a:t>                                                                                    </a:t>
            </a:r>
          </a:p>
        </p:txBody>
      </p:sp>
      <p:sp>
        <p:nvSpPr>
          <p:cNvPr id="83975" name="Rectangle 11"/>
          <p:cNvSpPr>
            <a:spLocks noChangeArrowheads="1"/>
          </p:cNvSpPr>
          <p:nvPr/>
        </p:nvSpPr>
        <p:spPr bwMode="auto">
          <a:xfrm>
            <a:off x="2699792" y="2276872"/>
            <a:ext cx="2808312" cy="1295896"/>
          </a:xfrm>
          <a:prstGeom prst="rect">
            <a:avLst/>
          </a:prstGeom>
          <a:solidFill>
            <a:srgbClr val="CCFF66"/>
          </a:solidFill>
          <a:ln w="9525">
            <a:solidFill>
              <a:schemeClr val="tx1"/>
            </a:solidFill>
            <a:miter lim="800000"/>
            <a:headEnd/>
            <a:tailEnd/>
          </a:ln>
        </p:spPr>
        <p:txBody>
          <a:bodyPr wrap="none" anchor="ctr"/>
          <a:lstStyle/>
          <a:p>
            <a:pPr algn="ctr">
              <a:buNone/>
            </a:pPr>
            <a:r>
              <a:rPr lang="en-US" altLang="ja-JP" dirty="0" smtClean="0"/>
              <a:t>Commercial Code  1899</a:t>
            </a:r>
          </a:p>
          <a:p>
            <a:pPr algn="ctr">
              <a:buNone/>
            </a:pPr>
            <a:r>
              <a:rPr lang="en-US" altLang="ja-JP" dirty="0" smtClean="0"/>
              <a:t> (Book Ⅲ Chapter 6, </a:t>
            </a:r>
          </a:p>
          <a:p>
            <a:pPr algn="ctr">
              <a:buNone/>
            </a:pPr>
            <a:r>
              <a:rPr lang="en-US" altLang="ja-JP" dirty="0" smtClean="0"/>
              <a:t>Articles 815-841) </a:t>
            </a:r>
            <a:endParaRPr lang="ja-JP" altLang="en-US" dirty="0"/>
          </a:p>
        </p:txBody>
      </p:sp>
      <p:sp>
        <p:nvSpPr>
          <p:cNvPr id="83976" name="Rectangle 12"/>
          <p:cNvSpPr>
            <a:spLocks noChangeArrowheads="1"/>
          </p:cNvSpPr>
          <p:nvPr/>
        </p:nvSpPr>
        <p:spPr bwMode="auto">
          <a:xfrm>
            <a:off x="3491880" y="1340768"/>
            <a:ext cx="2880320" cy="863848"/>
          </a:xfrm>
          <a:prstGeom prst="rect">
            <a:avLst/>
          </a:prstGeom>
          <a:solidFill>
            <a:srgbClr val="FFFF66"/>
          </a:solidFill>
          <a:ln w="9525">
            <a:solidFill>
              <a:schemeClr val="tx1"/>
            </a:solidFill>
            <a:miter lim="800000"/>
            <a:headEnd/>
            <a:tailEnd/>
          </a:ln>
        </p:spPr>
        <p:txBody>
          <a:bodyPr wrap="none" anchor="ctr"/>
          <a:lstStyle/>
          <a:p>
            <a:pPr algn="ctr"/>
            <a:r>
              <a:rPr lang="en-US" altLang="ja-JP" sz="2000" dirty="0" smtClean="0"/>
              <a:t>Marine Insurance</a:t>
            </a:r>
          </a:p>
          <a:p>
            <a:pPr algn="ctr"/>
            <a:r>
              <a:rPr lang="en-US" altLang="ja-JP" sz="2000" dirty="0" smtClean="0"/>
              <a:t>Policy Conditions</a:t>
            </a:r>
            <a:endParaRPr lang="ja-JP" altLang="en-US" sz="2000" dirty="0"/>
          </a:p>
        </p:txBody>
      </p:sp>
      <p:sp>
        <p:nvSpPr>
          <p:cNvPr id="83977" name="Rectangle 13"/>
          <p:cNvSpPr>
            <a:spLocks noChangeArrowheads="1"/>
          </p:cNvSpPr>
          <p:nvPr/>
        </p:nvSpPr>
        <p:spPr bwMode="auto">
          <a:xfrm>
            <a:off x="971600" y="3717032"/>
            <a:ext cx="3456384" cy="1080120"/>
          </a:xfrm>
          <a:prstGeom prst="rect">
            <a:avLst/>
          </a:prstGeom>
          <a:solidFill>
            <a:srgbClr val="CCFF66"/>
          </a:solidFill>
          <a:ln w="9525">
            <a:solidFill>
              <a:schemeClr val="tx1"/>
            </a:solidFill>
            <a:miter lim="800000"/>
            <a:headEnd/>
            <a:tailEnd/>
          </a:ln>
        </p:spPr>
        <p:txBody>
          <a:bodyPr wrap="none" anchor="ctr"/>
          <a:lstStyle/>
          <a:p>
            <a:pPr algn="ctr"/>
            <a:r>
              <a:rPr lang="en-US" altLang="ja-JP" sz="2000" dirty="0" smtClean="0"/>
              <a:t>Insurance Law  2008</a:t>
            </a:r>
          </a:p>
          <a:p>
            <a:pPr algn="ctr"/>
            <a:r>
              <a:rPr lang="en-US" altLang="ja-JP" sz="2000" dirty="0" smtClean="0"/>
              <a:t> </a:t>
            </a:r>
            <a:endParaRPr lang="ja-JP" altLang="en-US" sz="2000" dirty="0"/>
          </a:p>
        </p:txBody>
      </p:sp>
      <p:sp>
        <p:nvSpPr>
          <p:cNvPr id="83978" name="Rectangle 14"/>
          <p:cNvSpPr>
            <a:spLocks noChangeArrowheads="1"/>
          </p:cNvSpPr>
          <p:nvPr/>
        </p:nvSpPr>
        <p:spPr bwMode="auto">
          <a:xfrm>
            <a:off x="971600" y="4941168"/>
            <a:ext cx="4752528" cy="1512168"/>
          </a:xfrm>
          <a:prstGeom prst="rect">
            <a:avLst/>
          </a:prstGeom>
          <a:solidFill>
            <a:srgbClr val="CCFF66"/>
          </a:solidFill>
          <a:ln w="9525">
            <a:solidFill>
              <a:schemeClr val="tx1"/>
            </a:solidFill>
            <a:miter lim="800000"/>
            <a:headEnd/>
            <a:tailEnd/>
          </a:ln>
        </p:spPr>
        <p:txBody>
          <a:bodyPr wrap="none" anchor="ctr"/>
          <a:lstStyle/>
          <a:p>
            <a:pPr algn="ctr"/>
            <a:r>
              <a:rPr lang="en-US" altLang="ja-JP" sz="2000" dirty="0" smtClean="0"/>
              <a:t> Civil Code 1896</a:t>
            </a:r>
          </a:p>
          <a:p>
            <a:pPr algn="ctr"/>
            <a:r>
              <a:rPr lang="en-US" altLang="ja-JP" sz="2000" dirty="0" smtClean="0"/>
              <a:t>Book Ⅲ</a:t>
            </a:r>
            <a:r>
              <a:rPr lang="ja-JP" altLang="en-US" sz="2000" dirty="0" smtClean="0"/>
              <a:t>　</a:t>
            </a:r>
            <a:r>
              <a:rPr lang="en-US" altLang="ja-JP" sz="2000" dirty="0" smtClean="0"/>
              <a:t>Chapter 2   </a:t>
            </a:r>
          </a:p>
          <a:p>
            <a:pPr algn="ctr"/>
            <a:r>
              <a:rPr lang="en-US" altLang="ja-JP" sz="2000" dirty="0" smtClean="0"/>
              <a:t>Civil Contracts in general</a:t>
            </a:r>
            <a:endParaRPr lang="ja-JP" altLang="en-US" sz="2000" dirty="0"/>
          </a:p>
        </p:txBody>
      </p:sp>
      <p:sp>
        <p:nvSpPr>
          <p:cNvPr id="83984" name="Rectangle 24"/>
          <p:cNvSpPr>
            <a:spLocks noChangeArrowheads="1"/>
          </p:cNvSpPr>
          <p:nvPr/>
        </p:nvSpPr>
        <p:spPr bwMode="auto">
          <a:xfrm>
            <a:off x="6578699" y="2853432"/>
            <a:ext cx="1295400" cy="863600"/>
          </a:xfrm>
          <a:prstGeom prst="rect">
            <a:avLst/>
          </a:prstGeom>
          <a:solidFill>
            <a:schemeClr val="accent1"/>
          </a:solidFill>
          <a:ln w="9525">
            <a:solidFill>
              <a:schemeClr val="tx1"/>
            </a:solidFill>
            <a:miter lim="800000"/>
            <a:headEnd/>
            <a:tailEnd/>
          </a:ln>
        </p:spPr>
        <p:txBody>
          <a:bodyPr wrap="none" anchor="ctr"/>
          <a:lstStyle/>
          <a:p>
            <a:pPr algn="ctr"/>
            <a:r>
              <a:rPr lang="en-US" altLang="ja-JP" sz="2800" dirty="0" smtClean="0"/>
              <a:t>FSA</a:t>
            </a:r>
            <a:endParaRPr lang="en-US" altLang="ja-JP" sz="2800" dirty="0"/>
          </a:p>
        </p:txBody>
      </p:sp>
      <p:sp>
        <p:nvSpPr>
          <p:cNvPr id="83998" name="AutoShape 39"/>
          <p:cNvSpPr>
            <a:spLocks noChangeArrowheads="1"/>
          </p:cNvSpPr>
          <p:nvPr/>
        </p:nvSpPr>
        <p:spPr bwMode="auto">
          <a:xfrm>
            <a:off x="1187624" y="1412701"/>
            <a:ext cx="1512888" cy="792163"/>
          </a:xfrm>
          <a:prstGeom prst="wedgeRoundRectCallout">
            <a:avLst>
              <a:gd name="adj1" fmla="val 97637"/>
              <a:gd name="adj2" fmla="val 19539"/>
              <a:gd name="adj3" fmla="val 16667"/>
            </a:avLst>
          </a:prstGeom>
          <a:noFill/>
          <a:ln w="9525">
            <a:solidFill>
              <a:schemeClr val="tx1"/>
            </a:solidFill>
            <a:miter lim="800000"/>
            <a:headEnd/>
            <a:tailEnd/>
          </a:ln>
        </p:spPr>
        <p:txBody>
          <a:bodyPr/>
          <a:lstStyle/>
          <a:p>
            <a:pPr algn="ctr"/>
            <a:r>
              <a:rPr lang="en-US" altLang="ja-JP" dirty="0" smtClean="0"/>
              <a:t>Private agreement</a:t>
            </a:r>
            <a:endParaRPr lang="en-US" altLang="ja-JP" dirty="0"/>
          </a:p>
        </p:txBody>
      </p:sp>
      <p:sp>
        <p:nvSpPr>
          <p:cNvPr id="39" name="Rectangle 24"/>
          <p:cNvSpPr>
            <a:spLocks noChangeArrowheads="1"/>
          </p:cNvSpPr>
          <p:nvPr/>
        </p:nvSpPr>
        <p:spPr bwMode="auto">
          <a:xfrm>
            <a:off x="5896719" y="4293096"/>
            <a:ext cx="2664296" cy="1368152"/>
          </a:xfrm>
          <a:prstGeom prst="rect">
            <a:avLst/>
          </a:prstGeom>
          <a:solidFill>
            <a:schemeClr val="accent1"/>
          </a:solidFill>
          <a:ln w="9525">
            <a:solidFill>
              <a:schemeClr val="tx1"/>
            </a:solidFill>
            <a:miter lim="800000"/>
            <a:headEnd/>
            <a:tailEnd/>
          </a:ln>
        </p:spPr>
        <p:txBody>
          <a:bodyPr wrap="none" anchor="ctr"/>
          <a:lstStyle/>
          <a:p>
            <a:pPr algn="ctr"/>
            <a:r>
              <a:rPr lang="en-US" altLang="ja-JP" sz="2000" dirty="0" smtClean="0"/>
              <a:t>Insurance Business</a:t>
            </a:r>
          </a:p>
          <a:p>
            <a:pPr algn="ctr"/>
            <a:r>
              <a:rPr lang="en-US" altLang="ja-JP" sz="2000" dirty="0" smtClean="0"/>
              <a:t> Law 1995</a:t>
            </a:r>
            <a:endParaRPr lang="en-US" altLang="ja-JP" sz="2000" dirty="0"/>
          </a:p>
        </p:txBody>
      </p:sp>
      <p:sp>
        <p:nvSpPr>
          <p:cNvPr id="40" name="AutoShape 7"/>
          <p:cNvSpPr>
            <a:spLocks noChangeArrowheads="1"/>
          </p:cNvSpPr>
          <p:nvPr/>
        </p:nvSpPr>
        <p:spPr bwMode="auto">
          <a:xfrm rot="13613054">
            <a:off x="6280271" y="2316011"/>
            <a:ext cx="647700" cy="336449"/>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ja-JP" altLang="en-US"/>
          </a:p>
        </p:txBody>
      </p:sp>
      <p:cxnSp>
        <p:nvCxnSpPr>
          <p:cNvPr id="42" name="直線コネクタ 41"/>
          <p:cNvCxnSpPr>
            <a:stCxn id="83984" idx="2"/>
            <a:endCxn id="39" idx="0"/>
          </p:cNvCxnSpPr>
          <p:nvPr/>
        </p:nvCxnSpPr>
        <p:spPr>
          <a:xfrm>
            <a:off x="7226399" y="3717032"/>
            <a:ext cx="2468" cy="576064"/>
          </a:xfrm>
          <a:prstGeom prst="line">
            <a:avLst/>
          </a:prstGeom>
          <a:ln w="57150"/>
        </p:spPr>
        <p:style>
          <a:lnRef idx="1">
            <a:schemeClr val="dk1"/>
          </a:lnRef>
          <a:fillRef idx="0">
            <a:schemeClr val="dk1"/>
          </a:fillRef>
          <a:effectRef idx="0">
            <a:schemeClr val="dk1"/>
          </a:effectRef>
          <a:fontRef idx="minor">
            <a:schemeClr val="tx1"/>
          </a:fontRef>
        </p:style>
      </p:cxnSp>
      <p:sp>
        <p:nvSpPr>
          <p:cNvPr id="59" name="AutoShape 39"/>
          <p:cNvSpPr>
            <a:spLocks noChangeArrowheads="1"/>
          </p:cNvSpPr>
          <p:nvPr/>
        </p:nvSpPr>
        <p:spPr bwMode="auto">
          <a:xfrm>
            <a:off x="7092280" y="1988765"/>
            <a:ext cx="1512888" cy="576139"/>
          </a:xfrm>
          <a:prstGeom prst="wedgeRoundRectCallout">
            <a:avLst>
              <a:gd name="adj1" fmla="val -59761"/>
              <a:gd name="adj2" fmla="val 91080"/>
              <a:gd name="adj3" fmla="val 16667"/>
            </a:avLst>
          </a:prstGeom>
          <a:noFill/>
          <a:ln w="9525">
            <a:solidFill>
              <a:schemeClr val="tx1"/>
            </a:solidFill>
            <a:miter lim="800000"/>
            <a:headEnd/>
            <a:tailEnd/>
          </a:ln>
        </p:spPr>
        <p:txBody>
          <a:bodyPr/>
          <a:lstStyle/>
          <a:p>
            <a:pPr algn="ctr"/>
            <a:r>
              <a:rPr lang="en-US" altLang="ja-JP" dirty="0" smtClean="0"/>
              <a:t>Supervision</a:t>
            </a:r>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5</a:t>
            </a:fld>
            <a:endParaRPr lang="en-US" altLang="ja-JP" sz="1400"/>
          </a:p>
        </p:txBody>
      </p:sp>
      <p:sp>
        <p:nvSpPr>
          <p:cNvPr id="78850" name="Rectangle 3"/>
          <p:cNvSpPr>
            <a:spLocks noGrp="1" noChangeArrowheads="1"/>
          </p:cNvSpPr>
          <p:nvPr>
            <p:ph type="body" idx="4294967295"/>
          </p:nvPr>
        </p:nvSpPr>
        <p:spPr>
          <a:xfrm>
            <a:off x="179512" y="1052736"/>
            <a:ext cx="8820150" cy="5327650"/>
          </a:xfrm>
        </p:spPr>
        <p:txBody>
          <a:bodyPr/>
          <a:lstStyle/>
          <a:p>
            <a:pPr eaLnBrk="1" hangingPunct="1">
              <a:lnSpc>
                <a:spcPct val="80000"/>
              </a:lnSpc>
              <a:buFontTx/>
              <a:buNone/>
            </a:pPr>
            <a:r>
              <a:rPr lang="ja-JP" altLang="en-US" sz="2400" b="1" dirty="0" smtClean="0">
                <a:solidFill>
                  <a:srgbClr val="0000FF"/>
                </a:solidFill>
              </a:rPr>
              <a:t>＊</a:t>
            </a:r>
            <a:r>
              <a:rPr lang="en-US" altLang="ja-JP" sz="2400" b="1" dirty="0" smtClean="0">
                <a:solidFill>
                  <a:srgbClr val="0000FF"/>
                </a:solidFill>
              </a:rPr>
              <a:t>Scope    </a:t>
            </a:r>
            <a:r>
              <a:rPr lang="en-US" altLang="ja-JP" sz="2400" dirty="0" smtClean="0"/>
              <a:t>…  various insurance contracts including mutual aid </a:t>
            </a:r>
          </a:p>
          <a:p>
            <a:pPr eaLnBrk="1" hangingPunct="1">
              <a:lnSpc>
                <a:spcPct val="80000"/>
              </a:lnSpc>
              <a:buFontTx/>
              <a:buNone/>
            </a:pPr>
            <a:r>
              <a:rPr lang="en-US" altLang="ja-JP" sz="2400" dirty="0" smtClean="0"/>
              <a:t>                         and P&amp;I insurance </a:t>
            </a:r>
          </a:p>
          <a:p>
            <a:pPr>
              <a:buNone/>
            </a:pPr>
            <a:r>
              <a:rPr lang="ja-JP" altLang="en-US" sz="2400" b="1" dirty="0" smtClean="0">
                <a:solidFill>
                  <a:srgbClr val="0000FF"/>
                </a:solidFill>
              </a:rPr>
              <a:t>＊</a:t>
            </a:r>
            <a:r>
              <a:rPr lang="en-US" altLang="ja-JP" sz="2400" b="1" dirty="0" smtClean="0">
                <a:solidFill>
                  <a:srgbClr val="0000FF"/>
                </a:solidFill>
              </a:rPr>
              <a:t>Classification</a:t>
            </a:r>
          </a:p>
          <a:p>
            <a:pPr>
              <a:buNone/>
            </a:pPr>
            <a:r>
              <a:rPr lang="en-US" altLang="ja-JP" sz="2400" dirty="0" smtClean="0"/>
              <a:t>    - non-life insurance contract </a:t>
            </a:r>
            <a:r>
              <a:rPr lang="ja-JP" altLang="en-US" sz="2400" dirty="0" smtClean="0"/>
              <a:t>（</a:t>
            </a:r>
            <a:r>
              <a:rPr lang="en-US" altLang="ja-JP" sz="2400" dirty="0" smtClean="0"/>
              <a:t>indemnity insurance contract)</a:t>
            </a:r>
            <a:r>
              <a:rPr lang="ja-JP" altLang="en-US" sz="2400" dirty="0" smtClean="0"/>
              <a:t>　</a:t>
            </a:r>
            <a:endParaRPr lang="en-US" altLang="ja-JP" sz="2400" dirty="0" smtClean="0"/>
          </a:p>
          <a:p>
            <a:pPr>
              <a:buNone/>
            </a:pPr>
            <a:r>
              <a:rPr lang="en-US" altLang="ja-JP" sz="2400" dirty="0" smtClean="0"/>
              <a:t>    - accident and illness insurance contract of indemnity basis</a:t>
            </a:r>
          </a:p>
          <a:p>
            <a:pPr>
              <a:buNone/>
            </a:pPr>
            <a:r>
              <a:rPr lang="en-US" altLang="ja-JP" sz="2400" dirty="0" smtClean="0"/>
              <a:t>    - life insurance contract</a:t>
            </a:r>
          </a:p>
          <a:p>
            <a:pPr>
              <a:buNone/>
            </a:pPr>
            <a:r>
              <a:rPr lang="en-US" altLang="ja-JP" sz="2400" dirty="0" smtClean="0">
                <a:ea typeface="ＭＳ ゴシック" pitchFamily="49" charset="-128"/>
                <a:cs typeface="Tahoma" pitchFamily="34" charset="0"/>
              </a:rPr>
              <a:t>    - fixed return accident and illness insurance contract</a:t>
            </a:r>
          </a:p>
          <a:p>
            <a:pPr>
              <a:buNone/>
            </a:pPr>
            <a:endParaRPr lang="en-US" altLang="ja-JP" sz="2400" dirty="0" smtClean="0">
              <a:ea typeface="ＭＳ ゴシック" pitchFamily="49" charset="-128"/>
              <a:cs typeface="Tahoma" pitchFamily="34" charset="0"/>
            </a:endParaRPr>
          </a:p>
          <a:p>
            <a:pPr>
              <a:buNone/>
            </a:pPr>
            <a:r>
              <a:rPr lang="ja-JP" altLang="en-US" sz="2400" b="1" dirty="0" smtClean="0">
                <a:solidFill>
                  <a:srgbClr val="0000FF"/>
                </a:solidFill>
                <a:ea typeface="ＭＳ ゴシック" pitchFamily="49" charset="-128"/>
                <a:cs typeface="Tahoma" pitchFamily="34" charset="0"/>
              </a:rPr>
              <a:t>＊</a:t>
            </a:r>
            <a:r>
              <a:rPr lang="en-US" altLang="ja-JP" sz="2400" b="1" dirty="0" smtClean="0">
                <a:solidFill>
                  <a:srgbClr val="0000FF"/>
                </a:solidFill>
                <a:ea typeface="ＭＳ ゴシック" pitchFamily="49" charset="-128"/>
                <a:cs typeface="Tahoma" pitchFamily="34" charset="0"/>
              </a:rPr>
              <a:t>Nature of the Provision  </a:t>
            </a:r>
            <a:r>
              <a:rPr lang="en-US" altLang="ja-JP" sz="2400" dirty="0" smtClean="0">
                <a:ea typeface="ＭＳ ゴシック" pitchFamily="49" charset="-128"/>
                <a:cs typeface="Tahoma" pitchFamily="34" charset="0"/>
              </a:rPr>
              <a:t>    3 types</a:t>
            </a:r>
          </a:p>
          <a:p>
            <a:pPr>
              <a:buNone/>
            </a:pPr>
            <a:r>
              <a:rPr lang="en-US" altLang="ja-JP" sz="2400" dirty="0" smtClean="0">
                <a:ea typeface="ＭＳ ゴシック" pitchFamily="49" charset="-128"/>
                <a:cs typeface="Tahoma" pitchFamily="34" charset="0"/>
              </a:rPr>
              <a:t>    - mandatory</a:t>
            </a:r>
          </a:p>
          <a:p>
            <a:pPr>
              <a:buNone/>
            </a:pPr>
            <a:r>
              <a:rPr lang="en-US" altLang="ja-JP" sz="2400" dirty="0" smtClean="0">
                <a:ea typeface="ＭＳ ゴシック" pitchFamily="49" charset="-128"/>
                <a:cs typeface="Tahoma" pitchFamily="34" charset="0"/>
              </a:rPr>
              <a:t>    - semi-mandatory            not applicable to marine insurance</a:t>
            </a:r>
          </a:p>
          <a:p>
            <a:pPr>
              <a:buNone/>
            </a:pPr>
            <a:r>
              <a:rPr lang="en-US" altLang="ja-JP" sz="2400" dirty="0" smtClean="0">
                <a:ea typeface="ＭＳ ゴシック" pitchFamily="49" charset="-128"/>
                <a:cs typeface="Tahoma" pitchFamily="34" charset="0"/>
              </a:rPr>
              <a:t>    - discretionary</a:t>
            </a:r>
          </a:p>
        </p:txBody>
      </p:sp>
      <p:sp>
        <p:nvSpPr>
          <p:cNvPr id="78851" name="Text Box 4"/>
          <p:cNvSpPr txBox="1">
            <a:spLocks noChangeArrowheads="1"/>
          </p:cNvSpPr>
          <p:nvPr/>
        </p:nvSpPr>
        <p:spPr bwMode="auto">
          <a:xfrm>
            <a:off x="468560" y="260648"/>
            <a:ext cx="9144000" cy="584775"/>
          </a:xfrm>
          <a:prstGeom prst="rect">
            <a:avLst/>
          </a:prstGeom>
          <a:noFill/>
          <a:ln w="9525" algn="ctr">
            <a:noFill/>
            <a:miter lim="800000"/>
            <a:headEnd/>
            <a:tailEnd/>
          </a:ln>
        </p:spPr>
        <p:txBody>
          <a:bodyPr>
            <a:spAutoFit/>
          </a:bodyPr>
          <a:lstStyle/>
          <a:p>
            <a:pPr>
              <a:spcBef>
                <a:spcPct val="50000"/>
              </a:spcBef>
            </a:pPr>
            <a:r>
              <a:rPr lang="en-US" altLang="ja-JP" sz="3200" b="1" dirty="0" smtClean="0">
                <a:solidFill>
                  <a:srgbClr val="0A19A6"/>
                </a:solidFill>
                <a:latin typeface="HGPｺﾞｼｯｸE" pitchFamily="50" charset="-128"/>
                <a:ea typeface="HGPｺﾞｼｯｸE" pitchFamily="50" charset="-128"/>
              </a:rPr>
              <a:t>Insurance Law 2008 </a:t>
            </a:r>
            <a:endParaRPr lang="en-US" altLang="ja-JP" sz="3200" b="1" dirty="0">
              <a:solidFill>
                <a:srgbClr val="0A19A6"/>
              </a:solidFill>
              <a:latin typeface="HGPｺﾞｼｯｸE" pitchFamily="50" charset="-128"/>
              <a:ea typeface="HGPｺﾞｼｯｸE" pitchFamily="50" charset="-128"/>
            </a:endParaRPr>
          </a:p>
        </p:txBody>
      </p:sp>
      <p:sp>
        <p:nvSpPr>
          <p:cNvPr id="78852" name="Line 5"/>
          <p:cNvSpPr>
            <a:spLocks noChangeShapeType="1"/>
          </p:cNvSpPr>
          <p:nvPr/>
        </p:nvSpPr>
        <p:spPr bwMode="auto">
          <a:xfrm>
            <a:off x="0" y="908720"/>
            <a:ext cx="9144000" cy="0"/>
          </a:xfrm>
          <a:prstGeom prst="line">
            <a:avLst/>
          </a:prstGeom>
          <a:noFill/>
          <a:ln w="50800" cmpd="thinThick">
            <a:solidFill>
              <a:srgbClr val="808080"/>
            </a:solidFill>
            <a:round/>
            <a:headEnd/>
            <a:tailEnd/>
          </a:ln>
        </p:spPr>
        <p:txBody>
          <a:bodyPr/>
          <a:lstStyle/>
          <a:p>
            <a:endParaRPr lang="ja-JP" altLang="en-US"/>
          </a:p>
        </p:txBody>
      </p:sp>
      <p:sp>
        <p:nvSpPr>
          <p:cNvPr id="6" name="右矢印 5"/>
          <p:cNvSpPr/>
          <p:nvPr/>
        </p:nvSpPr>
        <p:spPr>
          <a:xfrm rot="10800000">
            <a:off x="3407211" y="5229200"/>
            <a:ext cx="360040" cy="576064"/>
          </a:xfrm>
          <a:prstGeom prst="rightArrow">
            <a:avLst>
              <a:gd name="adj1" fmla="val 50000"/>
              <a:gd name="adj2" fmla="val 53779"/>
            </a:avLst>
          </a:prstGeom>
          <a:solidFill>
            <a:srgbClr val="FFFF6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E3A8FEA9-0FA2-4337-BFAA-C7A55C03AC84}" type="slidenum">
              <a:rPr lang="en-US" altLang="ja-JP" sz="1400"/>
              <a:pPr algn="r"/>
              <a:t>6</a:t>
            </a:fld>
            <a:endParaRPr lang="en-US" altLang="ja-JP" sz="1400"/>
          </a:p>
        </p:txBody>
      </p:sp>
      <p:sp>
        <p:nvSpPr>
          <p:cNvPr id="79874" name="Rectangle 3"/>
          <p:cNvSpPr>
            <a:spLocks noGrp="1" noChangeArrowheads="1"/>
          </p:cNvSpPr>
          <p:nvPr>
            <p:ph type="body" idx="4294967295"/>
          </p:nvPr>
        </p:nvSpPr>
        <p:spPr>
          <a:xfrm>
            <a:off x="288354" y="764704"/>
            <a:ext cx="8820150" cy="5880121"/>
          </a:xfrm>
        </p:spPr>
        <p:txBody>
          <a:bodyPr/>
          <a:lstStyle/>
          <a:p>
            <a:pPr eaLnBrk="1" hangingPunct="1">
              <a:lnSpc>
                <a:spcPct val="80000"/>
              </a:lnSpc>
              <a:buFontTx/>
              <a:buNone/>
            </a:pPr>
            <a:endParaRPr lang="en-US" altLang="ja-JP" sz="1800" b="1" dirty="0" smtClean="0">
              <a:ea typeface="ＭＳ ゴシック" pitchFamily="49" charset="-128"/>
              <a:cs typeface="Tahoma" pitchFamily="34" charset="0"/>
            </a:endParaRPr>
          </a:p>
          <a:p>
            <a:pPr eaLnBrk="1" hangingPunct="1">
              <a:lnSpc>
                <a:spcPct val="80000"/>
              </a:lnSpc>
              <a:buFontTx/>
              <a:buNone/>
            </a:pPr>
            <a:r>
              <a:rPr lang="en-US" altLang="ja-JP" sz="2800" b="1" dirty="0" smtClean="0">
                <a:solidFill>
                  <a:srgbClr val="0000FF"/>
                </a:solidFill>
              </a:rPr>
              <a:t>Insurance Law</a:t>
            </a:r>
          </a:p>
          <a:p>
            <a:pPr eaLnBrk="1" hangingPunct="1">
              <a:lnSpc>
                <a:spcPct val="80000"/>
              </a:lnSpc>
              <a:buFontTx/>
              <a:buNone/>
            </a:pPr>
            <a:r>
              <a:rPr lang="en-US" altLang="ja-JP" sz="2400" b="1" dirty="0" smtClean="0">
                <a:solidFill>
                  <a:srgbClr val="0000FF"/>
                </a:solidFill>
              </a:rPr>
              <a:t>Article 24: Subrogation over Remaining Property</a:t>
            </a:r>
          </a:p>
          <a:p>
            <a:pPr eaLnBrk="1" hangingPunct="1">
              <a:lnSpc>
                <a:spcPct val="80000"/>
              </a:lnSpc>
              <a:buFontTx/>
              <a:buNone/>
            </a:pPr>
            <a:endParaRPr lang="ja-JP" altLang="ja-JP" sz="2400" dirty="0" smtClean="0"/>
          </a:p>
          <a:p>
            <a:pPr>
              <a:buNone/>
            </a:pPr>
            <a:r>
              <a:rPr lang="en-US" altLang="ja-JP" sz="2400" dirty="0" smtClean="0"/>
              <a:t>    In the event that the subject matter of insurance is destroyed in its entirety and an insurer has paid insurance benefits, it shall, as a matter of course, acquire on behalf of an assured the title or other real rights retained by such assured in respect of such subject matter of insurance in accordance with the proportion of the amount of such insurance benefits to the insurable value (agreed insurable value, of any).</a:t>
            </a:r>
          </a:p>
          <a:p>
            <a:pPr>
              <a:buNone/>
            </a:pPr>
            <a:endParaRPr lang="en-US" altLang="ja-JP" sz="2400" dirty="0" smtClean="0">
              <a:ea typeface="ＭＳ ゴシック" pitchFamily="49" charset="-128"/>
              <a:cs typeface="Tahoma" pitchFamily="34" charset="0"/>
            </a:endParaRPr>
          </a:p>
          <a:p>
            <a:pPr>
              <a:buNone/>
            </a:pPr>
            <a:r>
              <a:rPr lang="en-US" altLang="ja-JP" sz="2400" dirty="0" smtClean="0">
                <a:ea typeface="ＭＳ ゴシック" pitchFamily="49" charset="-128"/>
                <a:cs typeface="Tahoma" pitchFamily="34" charset="0"/>
              </a:rPr>
              <a:t>  </a:t>
            </a:r>
            <a:r>
              <a:rPr lang="en-US" altLang="ja-JP" sz="2400" dirty="0" err="1" smtClean="0">
                <a:ea typeface="ＭＳ ゴシック" pitchFamily="49" charset="-128"/>
                <a:cs typeface="Tahoma" pitchFamily="34" charset="0"/>
              </a:rPr>
              <a:t>cf</a:t>
            </a:r>
            <a:r>
              <a:rPr lang="en-US" altLang="ja-JP" sz="2400" dirty="0" smtClean="0">
                <a:ea typeface="ＭＳ ゴシック" pitchFamily="49" charset="-128"/>
                <a:cs typeface="Tahoma" pitchFamily="34" charset="0"/>
              </a:rPr>
              <a:t>:  </a:t>
            </a:r>
            <a:r>
              <a:rPr lang="en-US" altLang="ja-JP" sz="2400" b="1" dirty="0">
                <a:solidFill>
                  <a:srgbClr val="0000FF"/>
                </a:solidFill>
                <a:ea typeface="ＭＳ ゴシック" pitchFamily="49" charset="-128"/>
                <a:cs typeface="Tahoma" pitchFamily="34" charset="0"/>
              </a:rPr>
              <a:t>Commercial Code Article 833-841</a:t>
            </a:r>
          </a:p>
          <a:p>
            <a:pPr>
              <a:buNone/>
            </a:pPr>
            <a:r>
              <a:rPr lang="en-US" altLang="ja-JP" sz="2400" dirty="0" smtClean="0">
                <a:ea typeface="ＭＳ ゴシック" pitchFamily="49" charset="-128"/>
                <a:cs typeface="Tahoma" pitchFamily="34" charset="0"/>
              </a:rPr>
              <a:t>         Abandonment in marine insurance</a:t>
            </a:r>
          </a:p>
          <a:p>
            <a:pPr>
              <a:buNone/>
            </a:pPr>
            <a:r>
              <a:rPr lang="en-US" altLang="ja-JP" sz="2400" b="1" dirty="0" smtClean="0">
                <a:solidFill>
                  <a:srgbClr val="0000FF"/>
                </a:solidFill>
                <a:ea typeface="ＭＳ ゴシック" pitchFamily="49" charset="-128"/>
                <a:cs typeface="Tahoma" pitchFamily="34" charset="0"/>
              </a:rPr>
              <a:t>     </a:t>
            </a:r>
            <a:r>
              <a:rPr lang="ja-JP" altLang="en-US" sz="2400" b="1" dirty="0" smtClean="0">
                <a:solidFill>
                  <a:srgbClr val="0000FF"/>
                </a:solidFill>
                <a:ea typeface="ＭＳ ゴシック" pitchFamily="49" charset="-128"/>
                <a:cs typeface="Tahoma" pitchFamily="34" charset="0"/>
              </a:rPr>
              <a:t>　</a:t>
            </a:r>
            <a:endParaRPr lang="en-US" altLang="ja-JP" sz="2400" dirty="0" smtClean="0">
              <a:ea typeface="ＭＳ ゴシック" pitchFamily="49" charset="-128"/>
              <a:cs typeface="Tahoma" pitchFamily="34" charset="0"/>
            </a:endParaRPr>
          </a:p>
        </p:txBody>
      </p:sp>
      <p:sp>
        <p:nvSpPr>
          <p:cNvPr id="4" name="Text Box 4"/>
          <p:cNvSpPr txBox="1">
            <a:spLocks noChangeArrowheads="1"/>
          </p:cNvSpPr>
          <p:nvPr/>
        </p:nvSpPr>
        <p:spPr bwMode="auto">
          <a:xfrm>
            <a:off x="251520" y="188641"/>
            <a:ext cx="9144000" cy="584775"/>
          </a:xfrm>
          <a:prstGeom prst="rect">
            <a:avLst/>
          </a:prstGeom>
          <a:noFill/>
          <a:ln w="9525" algn="ctr">
            <a:noFill/>
            <a:miter lim="800000"/>
            <a:headEnd/>
            <a:tailEnd/>
          </a:ln>
        </p:spPr>
        <p:txBody>
          <a:bodyPr wrap="square">
            <a:spAutoFit/>
          </a:bodyPr>
          <a:lstStyle/>
          <a:p>
            <a:pPr>
              <a:spcBef>
                <a:spcPct val="50000"/>
              </a:spcBef>
            </a:pPr>
            <a:r>
              <a:rPr lang="en-US" altLang="ja-JP" sz="3200" b="1" dirty="0" smtClean="0">
                <a:solidFill>
                  <a:srgbClr val="0A19A6"/>
                </a:solidFill>
                <a:latin typeface="HGPｺﾞｼｯｸE" pitchFamily="50" charset="-128"/>
                <a:ea typeface="HGPｺﾞｼｯｸE" pitchFamily="50" charset="-128"/>
              </a:rPr>
              <a:t>3. Subrogation over the Remaining Property </a:t>
            </a:r>
            <a:endParaRPr lang="en-US" altLang="ja-JP" sz="3200" b="1" dirty="0">
              <a:solidFill>
                <a:srgbClr val="0A19A6"/>
              </a:solidFill>
              <a:latin typeface="HGPｺﾞｼｯｸE" pitchFamily="50" charset="-128"/>
              <a:ea typeface="HGPｺﾞｼｯｸE" pitchFamily="50" charset="-128"/>
            </a:endParaRPr>
          </a:p>
        </p:txBody>
      </p:sp>
      <p:sp>
        <p:nvSpPr>
          <p:cNvPr id="5" name="Line 5"/>
          <p:cNvSpPr>
            <a:spLocks noChangeShapeType="1"/>
          </p:cNvSpPr>
          <p:nvPr/>
        </p:nvSpPr>
        <p:spPr bwMode="auto">
          <a:xfrm>
            <a:off x="0" y="908720"/>
            <a:ext cx="9144000" cy="0"/>
          </a:xfrm>
          <a:prstGeom prst="line">
            <a:avLst/>
          </a:prstGeom>
          <a:noFill/>
          <a:ln w="50800" cmpd="thinThick">
            <a:solidFill>
              <a:srgbClr val="808080"/>
            </a:solidFill>
            <a:round/>
            <a:headEnd/>
            <a:tailEnd/>
          </a:ln>
        </p:spPr>
        <p:txBody>
          <a:bodyPr/>
          <a:lstStyle/>
          <a:p>
            <a:endParaRPr lang="ja-JP" alt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66AC8027-8EFA-4A03-9EEE-549A2CB6A218}" type="slidenum">
              <a:rPr lang="en-US" altLang="ja-JP" sz="1400"/>
              <a:pPr algn="r"/>
              <a:t>7</a:t>
            </a:fld>
            <a:endParaRPr lang="en-US" altLang="ja-JP" sz="1400"/>
          </a:p>
        </p:txBody>
      </p:sp>
      <p:sp>
        <p:nvSpPr>
          <p:cNvPr id="103426" name="スライド番号プレースホルダ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15C5818B-C19E-4AE7-AB3A-2611E0F63CF6}" type="slidenum">
              <a:rPr lang="en-US" altLang="ja-JP" sz="1400"/>
              <a:pPr algn="r"/>
              <a:t>7</a:t>
            </a:fld>
            <a:endParaRPr lang="en-US" altLang="ja-JP" sz="1400"/>
          </a:p>
        </p:txBody>
      </p:sp>
      <p:sp>
        <p:nvSpPr>
          <p:cNvPr id="103427" name="Rectangle 3"/>
          <p:cNvSpPr>
            <a:spLocks noGrp="1" noChangeArrowheads="1"/>
          </p:cNvSpPr>
          <p:nvPr>
            <p:ph type="body" idx="4294967295"/>
          </p:nvPr>
        </p:nvSpPr>
        <p:spPr>
          <a:xfrm>
            <a:off x="251520" y="476672"/>
            <a:ext cx="8712200" cy="5545137"/>
          </a:xfrm>
        </p:spPr>
        <p:txBody>
          <a:bodyPr/>
          <a:lstStyle/>
          <a:p>
            <a:pPr marL="609600" indent="-609600" eaLnBrk="1" hangingPunct="1">
              <a:lnSpc>
                <a:spcPct val="80000"/>
              </a:lnSpc>
              <a:buFontTx/>
              <a:buNone/>
            </a:pPr>
            <a:r>
              <a:rPr lang="en-US" altLang="ja-JP" sz="2800" b="1" dirty="0" smtClean="0">
                <a:solidFill>
                  <a:srgbClr val="0000FF"/>
                </a:solidFill>
              </a:rPr>
              <a:t>Subrogation over the Remaining Property</a:t>
            </a:r>
          </a:p>
          <a:p>
            <a:pPr marL="609600" indent="-609600" eaLnBrk="1" hangingPunct="1">
              <a:lnSpc>
                <a:spcPct val="80000"/>
              </a:lnSpc>
              <a:buFontTx/>
              <a:buNone/>
            </a:pPr>
            <a:endParaRPr lang="en-US" altLang="ja-JP" sz="2400" dirty="0" smtClean="0"/>
          </a:p>
          <a:p>
            <a:pPr marL="609600" indent="-609600" eaLnBrk="1" hangingPunct="1">
              <a:lnSpc>
                <a:spcPct val="80000"/>
              </a:lnSpc>
              <a:buFontTx/>
              <a:buNone/>
            </a:pPr>
            <a:r>
              <a:rPr lang="ja-JP" altLang="en-US" sz="2400" dirty="0" smtClean="0"/>
              <a:t>　　　　　　</a:t>
            </a:r>
            <a:r>
              <a:rPr lang="ja-JP" altLang="en-US" sz="1800" dirty="0" smtClean="0"/>
              <a:t>                ① </a:t>
            </a:r>
            <a:r>
              <a:rPr lang="en-US" altLang="ja-JP" sz="1800" dirty="0" smtClean="0"/>
              <a:t>insurance payment for total loss</a:t>
            </a:r>
            <a:r>
              <a:rPr lang="ja-JP" altLang="en-US" sz="2400" dirty="0" smtClean="0"/>
              <a:t>　　　　　　　　　　　                </a:t>
            </a:r>
            <a:endParaRPr lang="en-US" altLang="ja-JP" sz="2400" dirty="0" smtClean="0"/>
          </a:p>
          <a:p>
            <a:pPr marL="609600" indent="-609600" eaLnBrk="1" hangingPunct="1">
              <a:lnSpc>
                <a:spcPct val="80000"/>
              </a:lnSpc>
              <a:buFontTx/>
              <a:buNone/>
            </a:pPr>
            <a:r>
              <a:rPr lang="ja-JP" altLang="en-US" sz="2400" dirty="0" smtClean="0"/>
              <a:t>        　　　</a:t>
            </a:r>
            <a:endParaRPr lang="en-US" altLang="ja-JP" sz="2400" dirty="0" smtClean="0">
              <a:solidFill>
                <a:srgbClr val="0000FF"/>
              </a:solidFill>
            </a:endParaRPr>
          </a:p>
          <a:p>
            <a:pPr marL="609600" indent="-609600" eaLnBrk="1" hangingPunct="1">
              <a:lnSpc>
                <a:spcPct val="80000"/>
              </a:lnSpc>
              <a:buFontTx/>
              <a:buNone/>
            </a:pPr>
            <a:endParaRPr lang="en-US" altLang="ja-JP" sz="2400" dirty="0" smtClean="0"/>
          </a:p>
          <a:p>
            <a:pPr marL="609600" indent="-609600" eaLnBrk="1" hangingPunct="1">
              <a:lnSpc>
                <a:spcPct val="80000"/>
              </a:lnSpc>
              <a:buFontTx/>
              <a:buNone/>
            </a:pPr>
            <a:r>
              <a:rPr lang="en-US" altLang="ja-JP" sz="2000" dirty="0" smtClean="0"/>
              <a:t>                                          </a:t>
            </a:r>
            <a:r>
              <a:rPr lang="ja-JP" altLang="en-US" sz="1800" dirty="0" smtClean="0"/>
              <a:t>②</a:t>
            </a:r>
            <a:r>
              <a:rPr lang="en-US" altLang="ja-JP" sz="1800" dirty="0" smtClean="0"/>
              <a:t>  property</a:t>
            </a:r>
          </a:p>
          <a:p>
            <a:pPr marL="609600" indent="-609600" eaLnBrk="1" hangingPunct="1">
              <a:lnSpc>
                <a:spcPct val="80000"/>
              </a:lnSpc>
              <a:buFontTx/>
              <a:buNone/>
            </a:pPr>
            <a:endParaRPr lang="en-US" altLang="ja-JP" sz="2400" dirty="0" smtClean="0"/>
          </a:p>
          <a:p>
            <a:pPr marL="609600" indent="-609600" eaLnBrk="1" hangingPunct="1">
              <a:lnSpc>
                <a:spcPct val="80000"/>
              </a:lnSpc>
              <a:buFontTx/>
              <a:buNone/>
            </a:pPr>
            <a:endParaRPr lang="en-US" altLang="ja-JP" sz="2400" dirty="0" smtClean="0"/>
          </a:p>
          <a:p>
            <a:pPr marL="609600" indent="-609600" eaLnBrk="1" hangingPunct="1">
              <a:lnSpc>
                <a:spcPct val="80000"/>
              </a:lnSpc>
              <a:buFontTx/>
              <a:buNone/>
            </a:pPr>
            <a:r>
              <a:rPr lang="en-US" altLang="ja-JP" sz="2400" dirty="0" smtClean="0"/>
              <a:t> </a:t>
            </a:r>
          </a:p>
          <a:p>
            <a:pPr marL="609600" indent="-609600" eaLnBrk="1" hangingPunct="1">
              <a:lnSpc>
                <a:spcPct val="80000"/>
              </a:lnSpc>
              <a:buFontTx/>
              <a:buNone/>
            </a:pPr>
            <a:r>
              <a:rPr lang="en-US" altLang="ja-JP" sz="2400" dirty="0" err="1" smtClean="0"/>
              <a:t>cf</a:t>
            </a:r>
            <a:r>
              <a:rPr lang="en-US" altLang="ja-JP" sz="2400" dirty="0" smtClean="0"/>
              <a:t>: </a:t>
            </a:r>
            <a:r>
              <a:rPr lang="ja-JP" altLang="en-US" sz="2400" dirty="0" smtClean="0"/>
              <a:t>　</a:t>
            </a:r>
            <a:r>
              <a:rPr lang="en-US" altLang="ja-JP" sz="2400" b="1" dirty="0" smtClean="0">
                <a:solidFill>
                  <a:srgbClr val="0000FF"/>
                </a:solidFill>
              </a:rPr>
              <a:t>Abandonment</a:t>
            </a:r>
          </a:p>
          <a:p>
            <a:pPr marL="609600" indent="-609600" eaLnBrk="1" hangingPunct="1">
              <a:lnSpc>
                <a:spcPct val="80000"/>
              </a:lnSpc>
              <a:buFontTx/>
              <a:buNone/>
            </a:pPr>
            <a:endParaRPr lang="en-US" altLang="ja-JP" sz="2400" dirty="0" smtClean="0"/>
          </a:p>
          <a:p>
            <a:pPr marL="609600" indent="-609600" eaLnBrk="1" hangingPunct="1">
              <a:lnSpc>
                <a:spcPct val="80000"/>
              </a:lnSpc>
              <a:buFontTx/>
              <a:buNone/>
            </a:pPr>
            <a:r>
              <a:rPr lang="en-US" altLang="ja-JP" sz="2400" dirty="0" smtClean="0"/>
              <a:t>   </a:t>
            </a:r>
            <a:r>
              <a:rPr lang="en-US" altLang="ja-JP" sz="2000" dirty="0" smtClean="0"/>
              <a:t>                                          </a:t>
            </a:r>
            <a:r>
              <a:rPr lang="ja-JP" altLang="en-US" sz="1800" dirty="0" smtClean="0"/>
              <a:t>①</a:t>
            </a:r>
            <a:r>
              <a:rPr lang="en-US" altLang="ja-JP" sz="1800" dirty="0" smtClean="0"/>
              <a:t> property</a:t>
            </a:r>
          </a:p>
          <a:p>
            <a:pPr marL="609600" indent="-609600" eaLnBrk="1" hangingPunct="1">
              <a:lnSpc>
                <a:spcPct val="80000"/>
              </a:lnSpc>
              <a:buFontTx/>
              <a:buNone/>
            </a:pPr>
            <a:endParaRPr lang="en-US" altLang="ja-JP" sz="2800" b="1" dirty="0" smtClean="0">
              <a:solidFill>
                <a:srgbClr val="0000FF"/>
              </a:solidFill>
            </a:endParaRPr>
          </a:p>
          <a:p>
            <a:pPr marL="609600" indent="-609600" eaLnBrk="1" hangingPunct="1">
              <a:lnSpc>
                <a:spcPct val="80000"/>
              </a:lnSpc>
              <a:buFontTx/>
              <a:buNone/>
            </a:pPr>
            <a:r>
              <a:rPr lang="ja-JP" altLang="en-US" sz="2400" dirty="0" smtClean="0"/>
              <a:t>　　　　　　</a:t>
            </a:r>
            <a:r>
              <a:rPr lang="ja-JP" altLang="en-US" sz="1800" dirty="0" smtClean="0"/>
              <a:t>              </a:t>
            </a:r>
            <a:endParaRPr lang="en-US" altLang="ja-JP" sz="1800" dirty="0" smtClean="0"/>
          </a:p>
          <a:p>
            <a:pPr marL="609600" indent="-609600" eaLnBrk="1" hangingPunct="1">
              <a:lnSpc>
                <a:spcPct val="80000"/>
              </a:lnSpc>
              <a:buFontTx/>
              <a:buNone/>
            </a:pPr>
            <a:r>
              <a:rPr lang="ja-JP" altLang="en-US" sz="1800" dirty="0" smtClean="0"/>
              <a:t>                                 ②　</a:t>
            </a:r>
            <a:r>
              <a:rPr lang="en-US" altLang="ja-JP" sz="1800" dirty="0" smtClean="0"/>
              <a:t>insurance payment for total loss</a:t>
            </a:r>
            <a:r>
              <a:rPr lang="ja-JP" altLang="en-US" sz="2400" dirty="0" smtClean="0"/>
              <a:t>　　                </a:t>
            </a:r>
            <a:endParaRPr lang="en-US" altLang="ja-JP" sz="2400" dirty="0" smtClean="0"/>
          </a:p>
          <a:p>
            <a:pPr marL="609600" indent="-609600" eaLnBrk="1" hangingPunct="1">
              <a:lnSpc>
                <a:spcPct val="80000"/>
              </a:lnSpc>
              <a:buFontTx/>
              <a:buNone/>
            </a:pPr>
            <a:r>
              <a:rPr lang="ja-JP" altLang="en-US" sz="2400" dirty="0" smtClean="0"/>
              <a:t>        　　　</a:t>
            </a:r>
            <a:endParaRPr lang="en-US" altLang="ja-JP" sz="2400" dirty="0" smtClean="0">
              <a:solidFill>
                <a:srgbClr val="0000FF"/>
              </a:solidFill>
            </a:endParaRPr>
          </a:p>
          <a:p>
            <a:pPr marL="609600" indent="-609600" eaLnBrk="1" hangingPunct="1">
              <a:lnSpc>
                <a:spcPct val="80000"/>
              </a:lnSpc>
              <a:buFontTx/>
              <a:buNone/>
            </a:pPr>
            <a:endParaRPr lang="en-US" altLang="ja-JP" sz="2400" dirty="0" smtClean="0"/>
          </a:p>
          <a:p>
            <a:pPr marL="609600" indent="-609600" eaLnBrk="1" hangingPunct="1">
              <a:lnSpc>
                <a:spcPct val="80000"/>
              </a:lnSpc>
              <a:buFontTx/>
              <a:buNone/>
            </a:pPr>
            <a:endParaRPr lang="en-US" altLang="ja-JP" sz="2400" dirty="0" smtClean="0"/>
          </a:p>
          <a:p>
            <a:pPr marL="609600" indent="-609600" eaLnBrk="1" hangingPunct="1">
              <a:lnSpc>
                <a:spcPct val="80000"/>
              </a:lnSpc>
              <a:buFontTx/>
              <a:buNone/>
            </a:pPr>
            <a:r>
              <a:rPr lang="en-US" altLang="ja-JP" sz="2400" dirty="0" smtClean="0"/>
              <a:t>                                                     </a:t>
            </a:r>
            <a:r>
              <a:rPr lang="ja-JP" altLang="en-US" sz="2400" dirty="0" smtClean="0"/>
              <a:t>　　　　　　　　                   　</a:t>
            </a:r>
            <a:endParaRPr lang="en-US" altLang="ja-JP" sz="2400" dirty="0" smtClean="0"/>
          </a:p>
        </p:txBody>
      </p:sp>
      <p:sp>
        <p:nvSpPr>
          <p:cNvPr id="103430" name="AutoShape 7"/>
          <p:cNvSpPr>
            <a:spLocks noChangeArrowheads="1"/>
          </p:cNvSpPr>
          <p:nvPr/>
        </p:nvSpPr>
        <p:spPr bwMode="auto">
          <a:xfrm>
            <a:off x="2627784" y="1557734"/>
            <a:ext cx="3168352" cy="431106"/>
          </a:xfrm>
          <a:prstGeom prst="rightArrow">
            <a:avLst>
              <a:gd name="adj1" fmla="val 50000"/>
              <a:gd name="adj2" fmla="val 43543"/>
            </a:avLst>
          </a:prstGeom>
          <a:solidFill>
            <a:schemeClr val="accent1"/>
          </a:solidFill>
          <a:ln w="9525">
            <a:solidFill>
              <a:schemeClr val="tx1"/>
            </a:solidFill>
            <a:miter lim="800000"/>
            <a:headEnd/>
            <a:tailEnd/>
          </a:ln>
        </p:spPr>
        <p:txBody>
          <a:bodyPr wrap="none" anchor="ctr"/>
          <a:lstStyle/>
          <a:p>
            <a:endParaRPr lang="ja-JP" altLang="en-US"/>
          </a:p>
        </p:txBody>
      </p:sp>
      <p:pic>
        <p:nvPicPr>
          <p:cNvPr id="1026" name="Picture 2" descr="C:\Users\中出哲\AppData\Local\Microsoft\Windows\Temporary Internet Files\Content.IE5\SLTU3CY7\MC900089410[1].wmf"/>
          <p:cNvPicPr>
            <a:picLocks noChangeAspect="1" noChangeArrowheads="1"/>
          </p:cNvPicPr>
          <p:nvPr/>
        </p:nvPicPr>
        <p:blipFill>
          <a:blip r:embed="rId2" cstate="print"/>
          <a:srcRect/>
          <a:stretch>
            <a:fillRect/>
          </a:stretch>
        </p:blipFill>
        <p:spPr bwMode="auto">
          <a:xfrm>
            <a:off x="3203848" y="2852936"/>
            <a:ext cx="2088232" cy="1368152"/>
          </a:xfrm>
          <a:prstGeom prst="rect">
            <a:avLst/>
          </a:prstGeom>
          <a:noFill/>
        </p:spPr>
      </p:pic>
      <p:sp>
        <p:nvSpPr>
          <p:cNvPr id="13" name="Rectangle 24"/>
          <p:cNvSpPr>
            <a:spLocks noChangeArrowheads="1"/>
          </p:cNvSpPr>
          <p:nvPr/>
        </p:nvSpPr>
        <p:spPr bwMode="auto">
          <a:xfrm>
            <a:off x="827584" y="1412776"/>
            <a:ext cx="1368152" cy="1008112"/>
          </a:xfrm>
          <a:prstGeom prst="rect">
            <a:avLst/>
          </a:prstGeom>
          <a:solidFill>
            <a:srgbClr val="FFFF66"/>
          </a:solidFill>
          <a:ln w="9525">
            <a:solidFill>
              <a:schemeClr val="tx1"/>
            </a:solidFill>
            <a:miter lim="800000"/>
            <a:headEnd/>
            <a:tailEnd/>
          </a:ln>
        </p:spPr>
        <p:txBody>
          <a:bodyPr wrap="none" anchor="ctr"/>
          <a:lstStyle/>
          <a:p>
            <a:pPr algn="ctr"/>
            <a:r>
              <a:rPr lang="en-US" altLang="ja-JP" sz="2000" dirty="0" smtClean="0"/>
              <a:t>Insurer</a:t>
            </a:r>
            <a:endParaRPr lang="en-US" altLang="ja-JP" sz="2000" dirty="0"/>
          </a:p>
        </p:txBody>
      </p:sp>
      <p:sp>
        <p:nvSpPr>
          <p:cNvPr id="14" name="Rectangle 24"/>
          <p:cNvSpPr>
            <a:spLocks noChangeArrowheads="1"/>
          </p:cNvSpPr>
          <p:nvPr/>
        </p:nvSpPr>
        <p:spPr bwMode="auto">
          <a:xfrm>
            <a:off x="6300192" y="1340768"/>
            <a:ext cx="1368152" cy="1008112"/>
          </a:xfrm>
          <a:prstGeom prst="rect">
            <a:avLst/>
          </a:prstGeom>
          <a:solidFill>
            <a:srgbClr val="FFFF66"/>
          </a:solidFill>
          <a:ln w="9525">
            <a:solidFill>
              <a:schemeClr val="tx1"/>
            </a:solidFill>
            <a:miter lim="800000"/>
            <a:headEnd/>
            <a:tailEnd/>
          </a:ln>
        </p:spPr>
        <p:txBody>
          <a:bodyPr wrap="none" anchor="ctr"/>
          <a:lstStyle/>
          <a:p>
            <a:pPr algn="ctr"/>
            <a:r>
              <a:rPr lang="en-US" altLang="ja-JP" sz="2000" dirty="0" smtClean="0"/>
              <a:t>Assured</a:t>
            </a:r>
            <a:endParaRPr lang="en-US" altLang="ja-JP" sz="2000" dirty="0"/>
          </a:p>
        </p:txBody>
      </p:sp>
      <p:sp>
        <p:nvSpPr>
          <p:cNvPr id="15" name="AutoShape 7"/>
          <p:cNvSpPr>
            <a:spLocks noChangeArrowheads="1"/>
          </p:cNvSpPr>
          <p:nvPr/>
        </p:nvSpPr>
        <p:spPr bwMode="auto">
          <a:xfrm rot="10800000">
            <a:off x="2555776" y="1917774"/>
            <a:ext cx="3168352" cy="431106"/>
          </a:xfrm>
          <a:prstGeom prst="rightArrow">
            <a:avLst>
              <a:gd name="adj1" fmla="val 50000"/>
              <a:gd name="adj2" fmla="val 43543"/>
            </a:avLst>
          </a:prstGeom>
          <a:solidFill>
            <a:srgbClr val="CCFF66"/>
          </a:solidFill>
          <a:ln w="9525">
            <a:solidFill>
              <a:schemeClr val="tx1"/>
            </a:solidFill>
            <a:miter lim="800000"/>
            <a:headEnd/>
            <a:tailEnd/>
          </a:ln>
        </p:spPr>
        <p:txBody>
          <a:bodyPr wrap="none" anchor="ctr"/>
          <a:lstStyle/>
          <a:p>
            <a:endParaRPr lang="ja-JP" altLang="en-US"/>
          </a:p>
        </p:txBody>
      </p:sp>
      <p:sp>
        <p:nvSpPr>
          <p:cNvPr id="16" name="Rectangle 24"/>
          <p:cNvSpPr>
            <a:spLocks noChangeArrowheads="1"/>
          </p:cNvSpPr>
          <p:nvPr/>
        </p:nvSpPr>
        <p:spPr bwMode="auto">
          <a:xfrm>
            <a:off x="899592" y="4653136"/>
            <a:ext cx="1368152" cy="1008112"/>
          </a:xfrm>
          <a:prstGeom prst="rect">
            <a:avLst/>
          </a:prstGeom>
          <a:solidFill>
            <a:srgbClr val="FFFF66"/>
          </a:solidFill>
          <a:ln w="9525">
            <a:solidFill>
              <a:schemeClr val="tx1"/>
            </a:solidFill>
            <a:miter lim="800000"/>
            <a:headEnd/>
            <a:tailEnd/>
          </a:ln>
        </p:spPr>
        <p:txBody>
          <a:bodyPr wrap="none" anchor="ctr"/>
          <a:lstStyle/>
          <a:p>
            <a:pPr algn="ctr"/>
            <a:r>
              <a:rPr lang="en-US" altLang="ja-JP" sz="2000" dirty="0" smtClean="0"/>
              <a:t>Insurer</a:t>
            </a:r>
            <a:endParaRPr lang="en-US" altLang="ja-JP" sz="2000" dirty="0"/>
          </a:p>
        </p:txBody>
      </p:sp>
      <p:sp>
        <p:nvSpPr>
          <p:cNvPr id="17" name="Rectangle 24"/>
          <p:cNvSpPr>
            <a:spLocks noChangeArrowheads="1"/>
          </p:cNvSpPr>
          <p:nvPr/>
        </p:nvSpPr>
        <p:spPr bwMode="auto">
          <a:xfrm>
            <a:off x="6372200" y="4725144"/>
            <a:ext cx="1368152" cy="1008112"/>
          </a:xfrm>
          <a:prstGeom prst="rect">
            <a:avLst/>
          </a:prstGeom>
          <a:solidFill>
            <a:srgbClr val="FFFF66"/>
          </a:solidFill>
          <a:ln w="9525">
            <a:solidFill>
              <a:schemeClr val="tx1"/>
            </a:solidFill>
            <a:miter lim="800000"/>
            <a:headEnd/>
            <a:tailEnd/>
          </a:ln>
        </p:spPr>
        <p:txBody>
          <a:bodyPr wrap="none" anchor="ctr"/>
          <a:lstStyle/>
          <a:p>
            <a:pPr algn="ctr"/>
            <a:r>
              <a:rPr lang="en-US" altLang="ja-JP" sz="2000" dirty="0" smtClean="0"/>
              <a:t>Assured</a:t>
            </a:r>
            <a:endParaRPr lang="en-US" altLang="ja-JP" sz="2000" dirty="0"/>
          </a:p>
        </p:txBody>
      </p:sp>
      <p:sp>
        <p:nvSpPr>
          <p:cNvPr id="18" name="AutoShape 7"/>
          <p:cNvSpPr>
            <a:spLocks noChangeArrowheads="1"/>
          </p:cNvSpPr>
          <p:nvPr/>
        </p:nvSpPr>
        <p:spPr bwMode="auto">
          <a:xfrm rot="10800000">
            <a:off x="2555776" y="4798093"/>
            <a:ext cx="3168352" cy="431106"/>
          </a:xfrm>
          <a:prstGeom prst="rightArrow">
            <a:avLst>
              <a:gd name="adj1" fmla="val 50000"/>
              <a:gd name="adj2" fmla="val 43543"/>
            </a:avLst>
          </a:prstGeom>
          <a:solidFill>
            <a:srgbClr val="CCFF66"/>
          </a:solidFill>
          <a:ln w="9525">
            <a:solidFill>
              <a:schemeClr val="tx1"/>
            </a:solidFill>
            <a:miter lim="800000"/>
            <a:headEnd/>
            <a:tailEnd/>
          </a:ln>
        </p:spPr>
        <p:txBody>
          <a:bodyPr wrap="none" anchor="ctr"/>
          <a:lstStyle/>
          <a:p>
            <a:endParaRPr lang="ja-JP" altLang="en-US"/>
          </a:p>
        </p:txBody>
      </p:sp>
      <p:sp>
        <p:nvSpPr>
          <p:cNvPr id="19" name="AutoShape 7"/>
          <p:cNvSpPr>
            <a:spLocks noChangeArrowheads="1"/>
          </p:cNvSpPr>
          <p:nvPr/>
        </p:nvSpPr>
        <p:spPr bwMode="auto">
          <a:xfrm>
            <a:off x="2627784" y="5158134"/>
            <a:ext cx="3168352" cy="431106"/>
          </a:xfrm>
          <a:prstGeom prst="rightArrow">
            <a:avLst>
              <a:gd name="adj1" fmla="val 50000"/>
              <a:gd name="adj2" fmla="val 43543"/>
            </a:avLst>
          </a:prstGeom>
          <a:solidFill>
            <a:schemeClr val="accent1"/>
          </a:solidFill>
          <a:ln w="9525">
            <a:solidFill>
              <a:schemeClr val="tx1"/>
            </a:solidFill>
            <a:miter lim="800000"/>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8C0DDEFB-B2AD-4DA7-920C-E107FA7CF8BA}" type="slidenum">
              <a:rPr lang="en-US" altLang="ja-JP" sz="1400"/>
              <a:pPr algn="r"/>
              <a:t>8</a:t>
            </a:fld>
            <a:endParaRPr lang="en-US" altLang="ja-JP" sz="1400"/>
          </a:p>
        </p:txBody>
      </p:sp>
      <p:sp>
        <p:nvSpPr>
          <p:cNvPr id="80898" name="Rectangle 3"/>
          <p:cNvSpPr>
            <a:spLocks noGrp="1" noChangeArrowheads="1"/>
          </p:cNvSpPr>
          <p:nvPr>
            <p:ph type="body" idx="4294967295"/>
          </p:nvPr>
        </p:nvSpPr>
        <p:spPr>
          <a:xfrm>
            <a:off x="323850" y="1197694"/>
            <a:ext cx="8820150" cy="5327650"/>
          </a:xfrm>
        </p:spPr>
        <p:txBody>
          <a:bodyPr/>
          <a:lstStyle/>
          <a:p>
            <a:pPr eaLnBrk="1" hangingPunct="1">
              <a:lnSpc>
                <a:spcPct val="80000"/>
              </a:lnSpc>
              <a:buFontTx/>
              <a:buNone/>
            </a:pPr>
            <a:r>
              <a:rPr lang="en-US" altLang="ja-JP" sz="2400" b="1" dirty="0" smtClean="0">
                <a:solidFill>
                  <a:srgbClr val="0000FF"/>
                </a:solidFill>
                <a:ea typeface="ＭＳ ゴシック" pitchFamily="49" charset="-128"/>
                <a:cs typeface="Tahoma" pitchFamily="34" charset="0"/>
              </a:rPr>
              <a:t>&lt;Rationale&gt;</a:t>
            </a:r>
            <a:endParaRPr lang="en-US" altLang="ja-JP" sz="2400" dirty="0" smtClean="0">
              <a:ea typeface="ＭＳ ゴシック" pitchFamily="49" charset="-128"/>
              <a:cs typeface="Tahoma" pitchFamily="34" charset="0"/>
            </a:endParaRPr>
          </a:p>
          <a:p>
            <a:pPr eaLnBrk="1" hangingPunct="1">
              <a:lnSpc>
                <a:spcPct val="80000"/>
              </a:lnSpc>
              <a:buFontTx/>
              <a:buNone/>
            </a:pPr>
            <a:r>
              <a:rPr lang="en-US" altLang="ja-JP" sz="2400" dirty="0" smtClean="0">
                <a:ea typeface="ＭＳ ゴシック" pitchFamily="49" charset="-128"/>
                <a:cs typeface="Tahoma" pitchFamily="34" charset="0"/>
              </a:rPr>
              <a:t>-  prevention of unjust enrichment</a:t>
            </a:r>
          </a:p>
          <a:p>
            <a:pPr eaLnBrk="1" hangingPunct="1">
              <a:lnSpc>
                <a:spcPct val="80000"/>
              </a:lnSpc>
              <a:buFontTx/>
              <a:buNone/>
            </a:pPr>
            <a:r>
              <a:rPr lang="en-US" altLang="ja-JP" sz="2400" dirty="0" smtClean="0">
                <a:ea typeface="ＭＳ ゴシック" pitchFamily="49" charset="-128"/>
                <a:cs typeface="Tahoma" pitchFamily="34" charset="0"/>
              </a:rPr>
              <a:t>-  quick payment of insurance money</a:t>
            </a:r>
            <a:br>
              <a:rPr lang="en-US" altLang="ja-JP" sz="2400" dirty="0" smtClean="0">
                <a:ea typeface="ＭＳ ゴシック" pitchFamily="49" charset="-128"/>
                <a:cs typeface="Tahoma" pitchFamily="34" charset="0"/>
              </a:rPr>
            </a:br>
            <a:endParaRPr lang="en-US" altLang="ja-JP" sz="2400" dirty="0" smtClean="0">
              <a:ea typeface="ＭＳ ゴシック" pitchFamily="49" charset="-128"/>
              <a:cs typeface="Tahoma" pitchFamily="34" charset="0"/>
            </a:endParaRPr>
          </a:p>
          <a:p>
            <a:pPr eaLnBrk="1" hangingPunct="1">
              <a:lnSpc>
                <a:spcPct val="80000"/>
              </a:lnSpc>
              <a:buFontTx/>
              <a:buNone/>
            </a:pPr>
            <a:r>
              <a:rPr lang="en-US" altLang="ja-JP" sz="2400" b="1" dirty="0" smtClean="0">
                <a:solidFill>
                  <a:srgbClr val="0000FF"/>
                </a:solidFill>
                <a:ea typeface="ＭＳ ゴシック" pitchFamily="49" charset="-128"/>
                <a:cs typeface="Tahoma" pitchFamily="34" charset="0"/>
              </a:rPr>
              <a:t>&lt;Points&gt;</a:t>
            </a:r>
            <a:endParaRPr lang="en-US" altLang="ja-JP" sz="2400" dirty="0" smtClean="0">
              <a:ea typeface="ＭＳ ゴシック" pitchFamily="49" charset="-128"/>
              <a:cs typeface="Tahoma" pitchFamily="34" charset="0"/>
            </a:endParaRPr>
          </a:p>
          <a:p>
            <a:pPr eaLnBrk="1" hangingPunct="1">
              <a:lnSpc>
                <a:spcPct val="80000"/>
              </a:lnSpc>
              <a:buFontTx/>
              <a:buNone/>
            </a:pPr>
            <a:r>
              <a:rPr lang="en-US" altLang="ja-JP" sz="2400" dirty="0" smtClean="0">
                <a:ea typeface="ＭＳ ゴシック" pitchFamily="49" charset="-128"/>
                <a:cs typeface="Tahoma" pitchFamily="34" charset="0"/>
              </a:rPr>
              <a:t>-  Applicable only to total loss including total loss in part</a:t>
            </a:r>
          </a:p>
          <a:p>
            <a:pPr eaLnBrk="1" hangingPunct="1">
              <a:lnSpc>
                <a:spcPct val="80000"/>
              </a:lnSpc>
              <a:buNone/>
            </a:pPr>
            <a:r>
              <a:rPr lang="en-US" altLang="ja-JP" sz="2400" dirty="0" smtClean="0">
                <a:ea typeface="ＭＳ ゴシック" pitchFamily="49" charset="-128"/>
                <a:cs typeface="Tahoma" pitchFamily="34" charset="0"/>
              </a:rPr>
              <a:t>-  Transfer occurs </a:t>
            </a:r>
            <a:r>
              <a:rPr lang="en-US" altLang="ja-JP" sz="2400" dirty="0" smtClean="0"/>
              <a:t>as a matter of course.</a:t>
            </a:r>
          </a:p>
          <a:p>
            <a:pPr eaLnBrk="1" hangingPunct="1">
              <a:lnSpc>
                <a:spcPct val="80000"/>
              </a:lnSpc>
              <a:buNone/>
            </a:pPr>
            <a:r>
              <a:rPr lang="en-US" altLang="ja-JP" sz="2400" dirty="0" smtClean="0">
                <a:ea typeface="ＭＳ ゴシック" pitchFamily="49" charset="-128"/>
                <a:cs typeface="Tahoma" pitchFamily="34" charset="0"/>
              </a:rPr>
              <a:t>     No need for the insurer to show his intention  </a:t>
            </a:r>
          </a:p>
          <a:p>
            <a:pPr eaLnBrk="1" hangingPunct="1">
              <a:lnSpc>
                <a:spcPct val="80000"/>
              </a:lnSpc>
              <a:buNone/>
            </a:pPr>
            <a:r>
              <a:rPr lang="en-US" altLang="ja-JP" sz="2400" dirty="0" smtClean="0">
                <a:ea typeface="ＭＳ ゴシック" pitchFamily="49" charset="-128"/>
                <a:cs typeface="Tahoma" pitchFamily="34" charset="0"/>
              </a:rPr>
              <a:t>-  Transfer occurs at the time of insurance payment. </a:t>
            </a:r>
          </a:p>
          <a:p>
            <a:pPr eaLnBrk="1" hangingPunct="1">
              <a:lnSpc>
                <a:spcPct val="80000"/>
              </a:lnSpc>
              <a:buNone/>
            </a:pPr>
            <a:r>
              <a:rPr lang="en-US" altLang="ja-JP" sz="2400" dirty="0" smtClean="0">
                <a:ea typeface="ＭＳ ゴシック" pitchFamily="49" charset="-128"/>
                <a:cs typeface="Tahoma" pitchFamily="34" charset="0"/>
              </a:rPr>
              <a:t>-  Semi-mandatory</a:t>
            </a:r>
            <a:r>
              <a:rPr lang="ja-JP" altLang="en-US" sz="2400" dirty="0" smtClean="0">
                <a:ea typeface="ＭＳ ゴシック" pitchFamily="49" charset="-128"/>
                <a:cs typeface="Tahoma" pitchFamily="34" charset="0"/>
              </a:rPr>
              <a:t> </a:t>
            </a:r>
            <a:r>
              <a:rPr lang="en-US" altLang="ja-JP" sz="2400" dirty="0" smtClean="0">
                <a:ea typeface="ＭＳ ゴシック" pitchFamily="49" charset="-128"/>
                <a:cs typeface="Tahoma" pitchFamily="34" charset="0"/>
              </a:rPr>
              <a:t>provision which does not permit alteration against the benefit of the assured</a:t>
            </a:r>
          </a:p>
          <a:p>
            <a:pPr eaLnBrk="1" hangingPunct="1">
              <a:lnSpc>
                <a:spcPct val="80000"/>
              </a:lnSpc>
              <a:buNone/>
            </a:pPr>
            <a:r>
              <a:rPr lang="en-US" altLang="ja-JP" sz="2400" dirty="0" smtClean="0">
                <a:ea typeface="ＭＳ ゴシック" pitchFamily="49" charset="-128"/>
                <a:cs typeface="Tahoma" pitchFamily="34" charset="0"/>
              </a:rPr>
              <a:t>     Insurer may waive his right.</a:t>
            </a:r>
          </a:p>
          <a:p>
            <a:pPr eaLnBrk="1" hangingPunct="1">
              <a:lnSpc>
                <a:spcPct val="80000"/>
              </a:lnSpc>
              <a:buNone/>
            </a:pPr>
            <a:r>
              <a:rPr lang="en-US" altLang="ja-JP" sz="2400" dirty="0">
                <a:ea typeface="ＭＳ ゴシック" pitchFamily="49" charset="-128"/>
                <a:cs typeface="Tahoma" pitchFamily="34" charset="0"/>
              </a:rPr>
              <a:t> </a:t>
            </a:r>
            <a:r>
              <a:rPr lang="en-US" altLang="ja-JP" sz="2400" dirty="0" smtClean="0">
                <a:ea typeface="ＭＳ ゴシック" pitchFamily="49" charset="-128"/>
                <a:cs typeface="Tahoma" pitchFamily="34" charset="0"/>
              </a:rPr>
              <a:t>    For marine insurance, Art. 24  is discretional.</a:t>
            </a:r>
          </a:p>
          <a:p>
            <a:pPr eaLnBrk="1" hangingPunct="1">
              <a:lnSpc>
                <a:spcPct val="80000"/>
              </a:lnSpc>
              <a:buNone/>
            </a:pPr>
            <a:r>
              <a:rPr lang="en-US" altLang="ja-JP" sz="2400" dirty="0" smtClean="0">
                <a:ea typeface="ＭＳ ゴシック" pitchFamily="49" charset="-128"/>
                <a:cs typeface="Tahoma" pitchFamily="34" charset="0"/>
              </a:rPr>
              <a:t>-  In case of under insurance  </a:t>
            </a:r>
            <a:r>
              <a:rPr lang="ja-JP" altLang="en-US" sz="2400" dirty="0" smtClean="0">
                <a:ea typeface="ＭＳ ゴシック" pitchFamily="49" charset="-128"/>
                <a:cs typeface="Tahoma" pitchFamily="34" charset="0"/>
              </a:rPr>
              <a:t>⇒ </a:t>
            </a:r>
            <a:r>
              <a:rPr lang="en-US" altLang="ja-JP" sz="2400" dirty="0" smtClean="0">
                <a:ea typeface="ＭＳ ゴシック" pitchFamily="49" charset="-128"/>
                <a:cs typeface="Tahoma" pitchFamily="34" charset="0"/>
              </a:rPr>
              <a:t>proportionate transfer </a:t>
            </a:r>
          </a:p>
          <a:p>
            <a:pPr eaLnBrk="1" hangingPunct="1">
              <a:lnSpc>
                <a:spcPct val="80000"/>
              </a:lnSpc>
              <a:buNone/>
            </a:pPr>
            <a:endParaRPr lang="en-US" altLang="ja-JP" sz="2400" dirty="0" smtClean="0">
              <a:ea typeface="ＭＳ ゴシック" pitchFamily="49" charset="-128"/>
              <a:cs typeface="Tahoma" pitchFamily="34" charset="0"/>
            </a:endParaRPr>
          </a:p>
          <a:p>
            <a:pPr eaLnBrk="1" hangingPunct="1">
              <a:lnSpc>
                <a:spcPct val="80000"/>
              </a:lnSpc>
              <a:buNone/>
            </a:pPr>
            <a:endParaRPr lang="en-US" altLang="ja-JP" sz="2400" dirty="0" smtClean="0">
              <a:ea typeface="ＭＳ ゴシック" pitchFamily="49" charset="-128"/>
              <a:cs typeface="Tahoma" pitchFamily="34" charset="0"/>
            </a:endParaRPr>
          </a:p>
          <a:p>
            <a:pPr eaLnBrk="1" hangingPunct="1">
              <a:lnSpc>
                <a:spcPct val="80000"/>
              </a:lnSpc>
              <a:buNone/>
            </a:pPr>
            <a:endParaRPr lang="en-US" altLang="ja-JP" sz="2400" dirty="0" smtClean="0">
              <a:ea typeface="ＭＳ ゴシック" pitchFamily="49" charset="-128"/>
              <a:cs typeface="Tahoma" pitchFamily="34" charset="0"/>
            </a:endParaRPr>
          </a:p>
          <a:p>
            <a:pPr eaLnBrk="1" hangingPunct="1">
              <a:lnSpc>
                <a:spcPct val="80000"/>
              </a:lnSpc>
              <a:buNone/>
            </a:pPr>
            <a:endParaRPr lang="en-US" altLang="ja-JP" sz="2400" dirty="0" smtClean="0">
              <a:ea typeface="ＭＳ ゴシック" pitchFamily="49" charset="-128"/>
              <a:cs typeface="Tahoma" pitchFamily="34" charset="0"/>
            </a:endParaRPr>
          </a:p>
          <a:p>
            <a:pPr eaLnBrk="1" hangingPunct="1">
              <a:lnSpc>
                <a:spcPct val="80000"/>
              </a:lnSpc>
              <a:buNone/>
            </a:pPr>
            <a:endParaRPr lang="en-US" altLang="ja-JP" sz="2000" dirty="0" smtClean="0">
              <a:ea typeface="ＭＳ ゴシック" pitchFamily="49" charset="-128"/>
              <a:cs typeface="Tahoma" pitchFamily="34" charset="0"/>
            </a:endParaRPr>
          </a:p>
        </p:txBody>
      </p:sp>
      <p:sp>
        <p:nvSpPr>
          <p:cNvPr id="80899" name="Text Box 4"/>
          <p:cNvSpPr txBox="1">
            <a:spLocks noChangeArrowheads="1"/>
          </p:cNvSpPr>
          <p:nvPr/>
        </p:nvSpPr>
        <p:spPr bwMode="auto">
          <a:xfrm>
            <a:off x="250825" y="188913"/>
            <a:ext cx="9144000" cy="523220"/>
          </a:xfrm>
          <a:prstGeom prst="rect">
            <a:avLst/>
          </a:prstGeom>
          <a:noFill/>
          <a:ln w="9525" algn="ctr">
            <a:noFill/>
            <a:miter lim="800000"/>
            <a:headEnd/>
            <a:tailEnd/>
          </a:ln>
        </p:spPr>
        <p:txBody>
          <a:bodyPr>
            <a:spAutoFit/>
          </a:bodyPr>
          <a:lstStyle/>
          <a:p>
            <a:pPr>
              <a:spcBef>
                <a:spcPct val="50000"/>
              </a:spcBef>
            </a:pPr>
            <a:r>
              <a:rPr lang="en-US" altLang="ja-JP" sz="2800" b="1" dirty="0" smtClean="0">
                <a:solidFill>
                  <a:srgbClr val="0A19A6"/>
                </a:solidFill>
                <a:latin typeface="+mj-ea"/>
                <a:ea typeface="+mj-ea"/>
              </a:rPr>
              <a:t>Subrogation over the Remaining Property</a:t>
            </a:r>
            <a:endParaRPr lang="en-US" altLang="ja-JP" sz="2800" b="1" dirty="0">
              <a:solidFill>
                <a:srgbClr val="0A19A6"/>
              </a:solidFill>
              <a:latin typeface="+mj-ea"/>
              <a:ea typeface="+mj-ea"/>
            </a:endParaRPr>
          </a:p>
        </p:txBody>
      </p:sp>
      <p:sp>
        <p:nvSpPr>
          <p:cNvPr id="80900" name="Line 5"/>
          <p:cNvSpPr>
            <a:spLocks noChangeShapeType="1"/>
          </p:cNvSpPr>
          <p:nvPr/>
        </p:nvSpPr>
        <p:spPr bwMode="auto">
          <a:xfrm>
            <a:off x="0" y="765175"/>
            <a:ext cx="9144000" cy="0"/>
          </a:xfrm>
          <a:prstGeom prst="line">
            <a:avLst/>
          </a:prstGeom>
          <a:noFill/>
          <a:ln w="50800" cmpd="thinThick">
            <a:solidFill>
              <a:srgbClr val="808080"/>
            </a:solidFill>
            <a:round/>
            <a:headEnd/>
            <a:tailEnd/>
          </a:ln>
        </p:spPr>
        <p:txBody>
          <a:bodyPr/>
          <a:lstStyle/>
          <a:p>
            <a:endParaRPr lang="ja-JP" alt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8C0DDEFB-B2AD-4DA7-920C-E107FA7CF8BA}" type="slidenum">
              <a:rPr lang="en-US" altLang="ja-JP" sz="1400"/>
              <a:pPr algn="r"/>
              <a:t>9</a:t>
            </a:fld>
            <a:endParaRPr lang="en-US" altLang="ja-JP" sz="1400"/>
          </a:p>
        </p:txBody>
      </p:sp>
      <p:sp>
        <p:nvSpPr>
          <p:cNvPr id="80898" name="Rectangle 3"/>
          <p:cNvSpPr>
            <a:spLocks noGrp="1" noChangeArrowheads="1"/>
          </p:cNvSpPr>
          <p:nvPr>
            <p:ph type="body" idx="4294967295"/>
          </p:nvPr>
        </p:nvSpPr>
        <p:spPr>
          <a:xfrm>
            <a:off x="179512" y="1052736"/>
            <a:ext cx="8964488" cy="5327650"/>
          </a:xfrm>
        </p:spPr>
        <p:txBody>
          <a:bodyPr/>
          <a:lstStyle/>
          <a:p>
            <a:pPr eaLnBrk="1" hangingPunct="1">
              <a:lnSpc>
                <a:spcPct val="80000"/>
              </a:lnSpc>
              <a:buFontTx/>
              <a:buNone/>
            </a:pPr>
            <a:r>
              <a:rPr lang="en-US" altLang="ja-JP" sz="2400" b="1" dirty="0" smtClean="0">
                <a:solidFill>
                  <a:srgbClr val="0000FF"/>
                </a:solidFill>
                <a:ea typeface="ＭＳ ゴシック" pitchFamily="49" charset="-128"/>
                <a:cs typeface="Tahoma" pitchFamily="34" charset="0"/>
              </a:rPr>
              <a:t>&lt;Insurance Clause&gt;</a:t>
            </a:r>
          </a:p>
          <a:p>
            <a:pPr eaLnBrk="1" hangingPunct="1">
              <a:lnSpc>
                <a:spcPct val="80000"/>
              </a:lnSpc>
              <a:buFontTx/>
              <a:buNone/>
            </a:pPr>
            <a:endParaRPr lang="en-US" altLang="ja-JP" sz="2400" b="1" dirty="0" smtClean="0">
              <a:solidFill>
                <a:srgbClr val="0000FF"/>
              </a:solidFill>
              <a:ea typeface="ＭＳ ゴシック" pitchFamily="49" charset="-128"/>
              <a:cs typeface="Tahoma" pitchFamily="34" charset="0"/>
            </a:endParaRPr>
          </a:p>
          <a:p>
            <a:pPr marL="0" indent="0" eaLnBrk="1" hangingPunct="1">
              <a:lnSpc>
                <a:spcPct val="80000"/>
              </a:lnSpc>
              <a:buNone/>
            </a:pPr>
            <a:r>
              <a:rPr lang="en-US" altLang="ja-JP" sz="2400" dirty="0" smtClean="0">
                <a:ea typeface="ＭＳ ゴシック" pitchFamily="49" charset="-128"/>
                <a:cs typeface="Tahoma" pitchFamily="34" charset="0"/>
              </a:rPr>
              <a:t>Both hull and cargo insurance clauses modify the insurance law.</a:t>
            </a:r>
          </a:p>
          <a:p>
            <a:pPr marL="0" indent="0" eaLnBrk="1" hangingPunct="1">
              <a:lnSpc>
                <a:spcPct val="80000"/>
              </a:lnSpc>
              <a:buNone/>
            </a:pPr>
            <a:r>
              <a:rPr lang="en-US" altLang="ja-JP" sz="2400" dirty="0" smtClean="0">
                <a:ea typeface="ＭＳ ゴシック" pitchFamily="49" charset="-128"/>
                <a:cs typeface="Tahoma" pitchFamily="34" charset="0"/>
              </a:rPr>
              <a:t> </a:t>
            </a:r>
          </a:p>
          <a:p>
            <a:pPr eaLnBrk="1" hangingPunct="1">
              <a:lnSpc>
                <a:spcPct val="80000"/>
              </a:lnSpc>
              <a:buFontTx/>
              <a:buChar char="-"/>
            </a:pPr>
            <a:r>
              <a:rPr lang="en-US" altLang="ja-JP" sz="2400" dirty="0" smtClean="0">
                <a:ea typeface="ＭＳ ゴシック" pitchFamily="49" charset="-128"/>
                <a:cs typeface="Tahoma" pitchFamily="34" charset="0"/>
              </a:rPr>
              <a:t>The property will not transfer to the insurer unless the insurer expresses his intention to acquire the property.</a:t>
            </a:r>
          </a:p>
          <a:p>
            <a:pPr eaLnBrk="1" hangingPunct="1">
              <a:lnSpc>
                <a:spcPct val="80000"/>
              </a:lnSpc>
              <a:buFontTx/>
              <a:buChar char="-"/>
            </a:pPr>
            <a:r>
              <a:rPr lang="en-US" altLang="ja-JP" sz="2400" dirty="0" smtClean="0">
                <a:ea typeface="ＭＳ ゴシック" pitchFamily="49" charset="-128"/>
                <a:cs typeface="Tahoma" pitchFamily="34" charset="0"/>
              </a:rPr>
              <a:t>Where the assured claims for a total loss, he must notify the insurer of any liability, lien, debt or other duty and must clear or remove these at the cost of the assured.</a:t>
            </a:r>
          </a:p>
          <a:p>
            <a:pPr eaLnBrk="1" hangingPunct="1">
              <a:lnSpc>
                <a:spcPct val="80000"/>
              </a:lnSpc>
              <a:buFontTx/>
              <a:buChar char="-"/>
            </a:pPr>
            <a:endParaRPr lang="en-US" altLang="ja-JP" sz="2400" dirty="0" smtClean="0">
              <a:ea typeface="ＭＳ ゴシック" pitchFamily="49" charset="-128"/>
              <a:cs typeface="Tahoma" pitchFamily="34" charset="0"/>
            </a:endParaRPr>
          </a:p>
          <a:p>
            <a:pPr eaLnBrk="1" hangingPunct="1">
              <a:lnSpc>
                <a:spcPct val="80000"/>
              </a:lnSpc>
              <a:buNone/>
            </a:pPr>
            <a:r>
              <a:rPr lang="en-US" altLang="ja-JP" sz="2400" b="1" dirty="0" err="1" smtClean="0">
                <a:solidFill>
                  <a:srgbClr val="0000FF"/>
                </a:solidFill>
                <a:ea typeface="ＭＳ ゴシック" pitchFamily="49" charset="-128"/>
                <a:cs typeface="Tahoma" pitchFamily="34" charset="0"/>
              </a:rPr>
              <a:t>Cf</a:t>
            </a:r>
            <a:r>
              <a:rPr lang="en-US" altLang="ja-JP" sz="2400" b="1" dirty="0" smtClean="0">
                <a:solidFill>
                  <a:srgbClr val="0000FF"/>
                </a:solidFill>
                <a:ea typeface="ＭＳ ゴシック" pitchFamily="49" charset="-128"/>
                <a:cs typeface="Tahoma" pitchFamily="34" charset="0"/>
              </a:rPr>
              <a:t>  Abandonment</a:t>
            </a:r>
          </a:p>
          <a:p>
            <a:pPr eaLnBrk="1" hangingPunct="1">
              <a:lnSpc>
                <a:spcPct val="80000"/>
              </a:lnSpc>
              <a:buNone/>
            </a:pPr>
            <a:endParaRPr lang="en-US" altLang="ja-JP" sz="2400" dirty="0" smtClean="0">
              <a:ea typeface="ＭＳ ゴシック" pitchFamily="49" charset="-128"/>
              <a:cs typeface="Tahoma" pitchFamily="34" charset="0"/>
            </a:endParaRPr>
          </a:p>
          <a:p>
            <a:pPr eaLnBrk="1" hangingPunct="1">
              <a:lnSpc>
                <a:spcPct val="80000"/>
              </a:lnSpc>
              <a:buFontTx/>
              <a:buChar char="-"/>
            </a:pPr>
            <a:r>
              <a:rPr lang="en-US" altLang="ja-JP" sz="2400" dirty="0" smtClean="0">
                <a:ea typeface="ＭＳ ゴシック" pitchFamily="49" charset="-128"/>
                <a:cs typeface="Tahoma" pitchFamily="34" charset="0"/>
              </a:rPr>
              <a:t>The right of abandonment is denied under Japanese marine policy.  Insurers treat constructive total loss (under English law) as a total loss without requiring abandonment.</a:t>
            </a:r>
          </a:p>
          <a:p>
            <a:pPr eaLnBrk="1" hangingPunct="1">
              <a:lnSpc>
                <a:spcPct val="80000"/>
              </a:lnSpc>
              <a:buNone/>
            </a:pPr>
            <a:r>
              <a:rPr lang="en-US" altLang="ja-JP" sz="2400" dirty="0" smtClean="0">
                <a:ea typeface="ＭＳ ゴシック" pitchFamily="49" charset="-128"/>
                <a:cs typeface="Tahoma" pitchFamily="34" charset="0"/>
              </a:rPr>
              <a:t>           </a:t>
            </a:r>
            <a:endParaRPr lang="en-US" altLang="ja-JP" sz="2000" dirty="0" smtClean="0">
              <a:ea typeface="ＭＳ ゴシック" pitchFamily="49" charset="-128"/>
              <a:cs typeface="Tahoma" pitchFamily="34" charset="0"/>
            </a:endParaRPr>
          </a:p>
        </p:txBody>
      </p:sp>
      <p:sp>
        <p:nvSpPr>
          <p:cNvPr id="80899" name="Text Box 4"/>
          <p:cNvSpPr txBox="1">
            <a:spLocks noChangeArrowheads="1"/>
          </p:cNvSpPr>
          <p:nvPr/>
        </p:nvSpPr>
        <p:spPr bwMode="auto">
          <a:xfrm>
            <a:off x="251520" y="169476"/>
            <a:ext cx="8641655" cy="523220"/>
          </a:xfrm>
          <a:prstGeom prst="rect">
            <a:avLst/>
          </a:prstGeom>
          <a:noFill/>
          <a:ln w="9525" algn="ctr">
            <a:noFill/>
            <a:miter lim="800000"/>
            <a:headEnd/>
            <a:tailEnd/>
          </a:ln>
        </p:spPr>
        <p:txBody>
          <a:bodyPr wrap="square">
            <a:spAutoFit/>
          </a:bodyPr>
          <a:lstStyle/>
          <a:p>
            <a:pPr marL="2152650" indent="-2152650">
              <a:spcBef>
                <a:spcPct val="50000"/>
              </a:spcBef>
            </a:pPr>
            <a:r>
              <a:rPr lang="en-US" altLang="ja-JP" sz="2800" b="1" dirty="0" smtClean="0">
                <a:solidFill>
                  <a:srgbClr val="0A19A6"/>
                </a:solidFill>
                <a:latin typeface="+mj-ea"/>
                <a:ea typeface="+mj-ea"/>
              </a:rPr>
              <a:t>Practices :   Subrogation over the Remaining Property</a:t>
            </a:r>
            <a:endParaRPr lang="en-US" altLang="ja-JP" sz="2800" b="1" dirty="0">
              <a:solidFill>
                <a:srgbClr val="0A19A6"/>
              </a:solidFill>
              <a:latin typeface="+mj-ea"/>
              <a:ea typeface="+mj-ea"/>
            </a:endParaRPr>
          </a:p>
        </p:txBody>
      </p:sp>
      <p:sp>
        <p:nvSpPr>
          <p:cNvPr id="80900" name="Line 5"/>
          <p:cNvSpPr>
            <a:spLocks noChangeShapeType="1"/>
          </p:cNvSpPr>
          <p:nvPr/>
        </p:nvSpPr>
        <p:spPr bwMode="auto">
          <a:xfrm>
            <a:off x="0" y="836712"/>
            <a:ext cx="9144000" cy="0"/>
          </a:xfrm>
          <a:prstGeom prst="line">
            <a:avLst/>
          </a:prstGeom>
          <a:noFill/>
          <a:ln w="50800" cmpd="thinThick">
            <a:solidFill>
              <a:srgbClr val="808080"/>
            </a:solidFill>
            <a:round/>
            <a:headEnd/>
            <a:tailEnd/>
          </a:ln>
        </p:spPr>
        <p:txBody>
          <a:bodyPr/>
          <a:lstStyle/>
          <a:p>
            <a:endParaRPr lang="ja-JP" alt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24228</TotalTime>
  <Words>1634</Words>
  <Application>Microsoft Office PowerPoint</Application>
  <PresentationFormat>On-screen Show (4:3)</PresentationFormat>
  <Paragraphs>268</Paragraphs>
  <Slides>18</Slides>
  <Notes>0</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標準デザイン</vt:lpstr>
      <vt:lpstr>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損害保険事業総合研究所</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Situation and Main Issue in the Japanese Non-Life Insurance Market</dc:title>
  <dc:creator>海外研修部</dc:creator>
  <cp:lastModifiedBy>User</cp:lastModifiedBy>
  <cp:revision>1386</cp:revision>
  <dcterms:created xsi:type="dcterms:W3CDTF">2002-04-30T02:52:10Z</dcterms:created>
  <dcterms:modified xsi:type="dcterms:W3CDTF">2013-09-29T19:10:09Z</dcterms:modified>
</cp:coreProperties>
</file>