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70" r:id="rId5"/>
  </p:sldMasterIdLst>
  <p:sldIdLst>
    <p:sldId id="282" r:id="rId6"/>
    <p:sldId id="257" r:id="rId7"/>
    <p:sldId id="258" r:id="rId8"/>
    <p:sldId id="259" r:id="rId9"/>
    <p:sldId id="260" r:id="rId10"/>
    <p:sldId id="261" r:id="rId11"/>
    <p:sldId id="262" r:id="rId12"/>
    <p:sldId id="263" r:id="rId13"/>
    <p:sldId id="273" r:id="rId14"/>
    <p:sldId id="265" r:id="rId15"/>
    <p:sldId id="264" r:id="rId16"/>
    <p:sldId id="274" r:id="rId17"/>
    <p:sldId id="275" r:id="rId18"/>
    <p:sldId id="266" r:id="rId19"/>
    <p:sldId id="267" r:id="rId20"/>
    <p:sldId id="268" r:id="rId21"/>
    <p:sldId id="269" r:id="rId22"/>
    <p:sldId id="271" r:id="rId23"/>
    <p:sldId id="272" r:id="rId24"/>
  </p:sldIdLst>
  <p:sldSz cx="9144000" cy="6858000" type="screen4x3"/>
  <p:notesSz cx="6807200" cy="9939338"/>
  <p:embeddedFontLst>
    <p:embeddedFont>
      <p:font typeface="Wingdings 2" panose="05020102010507070707" pitchFamily="18" charset="2"/>
      <p:regular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1.fntdata"/><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srcRect/>
          <a:stretch>
            <a:fillRect/>
          </a:stretch>
        </p:blipFill>
        <p:spPr bwMode="auto">
          <a:xfrm>
            <a:off x="-19050" y="0"/>
            <a:ext cx="9163050" cy="4905375"/>
          </a:xfrm>
          <a:prstGeom prst="rect">
            <a:avLst/>
          </a:prstGeom>
          <a:noFill/>
          <a:ln w="9525">
            <a:noFill/>
            <a:miter lim="800000"/>
            <a:headEnd/>
            <a:tailEnd/>
          </a:ln>
        </p:spPr>
      </p:pic>
      <p:sp>
        <p:nvSpPr>
          <p:cNvPr id="9220" name="Rectangle 4"/>
          <p:cNvSpPr>
            <a:spLocks noGrp="1" noChangeArrowheads="1"/>
          </p:cNvSpPr>
          <p:nvPr>
            <p:ph type="ctrTitle"/>
          </p:nvPr>
        </p:nvSpPr>
        <p:spPr>
          <a:xfrm>
            <a:off x="2555776" y="3645024"/>
            <a:ext cx="6264696" cy="1008112"/>
          </a:xfrm>
        </p:spPr>
        <p:txBody>
          <a:bodyPr anchor="t"/>
          <a:lstStyle>
            <a:lvl1pPr>
              <a:defRPr sz="2800">
                <a:solidFill>
                  <a:schemeClr val="bg1"/>
                </a:solidFill>
              </a:defRPr>
            </a:lvl1pPr>
          </a:lstStyle>
          <a:p>
            <a:r>
              <a:rPr lang="en-US" smtClean="0"/>
              <a:t>Click to edit Master title style</a:t>
            </a:r>
            <a:endParaRPr lang="en-AU" dirty="0"/>
          </a:p>
        </p:txBody>
      </p:sp>
      <p:sp>
        <p:nvSpPr>
          <p:cNvPr id="9221" name="Rectangle 5"/>
          <p:cNvSpPr>
            <a:spLocks noGrp="1" noChangeArrowheads="1"/>
          </p:cNvSpPr>
          <p:nvPr>
            <p:ph type="subTitle" idx="1"/>
          </p:nvPr>
        </p:nvSpPr>
        <p:spPr>
          <a:xfrm>
            <a:off x="2555776" y="1556792"/>
            <a:ext cx="6192688" cy="1944216"/>
          </a:xfrm>
        </p:spPr>
        <p:txBody>
          <a:bodyPr anchor="b"/>
          <a:lstStyle>
            <a:lvl1pPr marL="0" indent="0">
              <a:lnSpc>
                <a:spcPct val="100000"/>
              </a:lnSpc>
              <a:buClr>
                <a:schemeClr val="bg2"/>
              </a:buClr>
              <a:buFont typeface="Wingdings 2" pitchFamily="18" charset="2"/>
              <a:buNone/>
              <a:defRPr sz="3800">
                <a:solidFill>
                  <a:schemeClr val="bg1"/>
                </a:solidFill>
              </a:defRPr>
            </a:lvl1pPr>
          </a:lstStyle>
          <a:p>
            <a:r>
              <a:rPr lang="en-US" smtClean="0"/>
              <a:t>Click to edit Master subtitle style</a:t>
            </a:r>
            <a:endParaRPr lang="en-AU" dirty="0"/>
          </a:p>
        </p:txBody>
      </p:sp>
      <p:sp>
        <p:nvSpPr>
          <p:cNvPr id="12" name="Rectangle 11"/>
          <p:cNvSpPr/>
          <p:nvPr/>
        </p:nvSpPr>
        <p:spPr bwMode="auto">
          <a:xfrm>
            <a:off x="2483768" y="5085184"/>
            <a:ext cx="6660232" cy="792088"/>
          </a:xfrm>
          <a:prstGeom prst="rect">
            <a:avLst/>
          </a:prstGeom>
          <a:solidFill>
            <a:srgbClr val="0092A7"/>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0" y="5085184"/>
            <a:ext cx="2339752" cy="792088"/>
          </a:xfrm>
          <a:prstGeom prst="rect">
            <a:avLst/>
          </a:prstGeom>
          <a:solidFill>
            <a:schemeClr val="bg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7344816" cy="1152128"/>
          </a:xfrm>
        </p:spPr>
        <p:txBody>
          <a:bodyPr anchor="b"/>
          <a:lstStyle>
            <a:lvl1pPr>
              <a:defRPr sz="3600">
                <a:solidFill>
                  <a:schemeClr val="tx1"/>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323528" y="1484784"/>
            <a:ext cx="8568952" cy="4752528"/>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7344816" cy="1152128"/>
          </a:xfrm>
        </p:spPr>
        <p:txBody>
          <a:bodyPr anchor="b"/>
          <a:lstStyle>
            <a:lvl1pPr>
              <a:defRPr sz="3200">
                <a:solidFill>
                  <a:schemeClr val="tx1"/>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323528" y="1988840"/>
            <a:ext cx="8568952" cy="4248472"/>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Text Placeholder 2"/>
          <p:cNvSpPr>
            <a:spLocks noGrp="1"/>
          </p:cNvSpPr>
          <p:nvPr>
            <p:ph type="body" idx="10"/>
          </p:nvPr>
        </p:nvSpPr>
        <p:spPr>
          <a:xfrm>
            <a:off x="323528" y="1535113"/>
            <a:ext cx="8568952" cy="381719"/>
          </a:xfrm>
        </p:spPr>
        <p:txBody>
          <a:bodyPr anchor="b"/>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Title 1"/>
          <p:cNvSpPr>
            <a:spLocks noGrp="1"/>
          </p:cNvSpPr>
          <p:nvPr>
            <p:ph type="title"/>
          </p:nvPr>
        </p:nvSpPr>
        <p:spPr>
          <a:xfrm>
            <a:off x="323528" y="188640"/>
            <a:ext cx="7344816" cy="1152128"/>
          </a:xfrm>
        </p:spPr>
        <p:txBody>
          <a:bodyPr anchor="b"/>
          <a:lstStyle>
            <a:lvl1pPr>
              <a:defRPr sz="3200">
                <a:solidFill>
                  <a:schemeClr val="tx1"/>
                </a:solidFill>
              </a:defRPr>
            </a:lvl1pPr>
          </a:lstStyle>
          <a:p>
            <a:r>
              <a:rPr lang="en-US" smtClean="0"/>
              <a:t>Click to edit Master title style</a:t>
            </a:r>
            <a:endParaRPr lang="en-AU" dirty="0"/>
          </a:p>
        </p:txBody>
      </p:sp>
      <p:sp>
        <p:nvSpPr>
          <p:cNvPr id="6" name="Content Placeholder 2"/>
          <p:cNvSpPr>
            <a:spLocks noGrp="1"/>
          </p:cNvSpPr>
          <p:nvPr>
            <p:ph idx="1"/>
          </p:nvPr>
        </p:nvSpPr>
        <p:spPr>
          <a:xfrm>
            <a:off x="323528" y="1484784"/>
            <a:ext cx="4176464" cy="4752528"/>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4644008" y="1484784"/>
            <a:ext cx="4176464" cy="4752528"/>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3528" y="1535112"/>
            <a:ext cx="4173860" cy="669751"/>
          </a:xfrm>
        </p:spPr>
        <p:txBody>
          <a:bodyPr anchor="b"/>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5025" y="1535112"/>
            <a:ext cx="4041775" cy="669751"/>
          </a:xfrm>
        </p:spPr>
        <p:txBody>
          <a:bodyPr anchor="b"/>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Title 1"/>
          <p:cNvSpPr>
            <a:spLocks noGrp="1"/>
          </p:cNvSpPr>
          <p:nvPr>
            <p:ph type="title"/>
          </p:nvPr>
        </p:nvSpPr>
        <p:spPr>
          <a:xfrm>
            <a:off x="323528" y="188640"/>
            <a:ext cx="7344816" cy="1152128"/>
          </a:xfrm>
        </p:spPr>
        <p:txBody>
          <a:bodyPr anchor="b"/>
          <a:lstStyle>
            <a:lvl1pPr>
              <a:defRPr sz="3200">
                <a:solidFill>
                  <a:schemeClr val="tx1"/>
                </a:solidFill>
              </a:defRPr>
            </a:lvl1pPr>
          </a:lstStyle>
          <a:p>
            <a:r>
              <a:rPr lang="en-US" smtClean="0"/>
              <a:t>Click to edit Master title style</a:t>
            </a:r>
            <a:endParaRPr lang="en-AU" dirty="0"/>
          </a:p>
        </p:txBody>
      </p:sp>
      <p:sp>
        <p:nvSpPr>
          <p:cNvPr id="8" name="Content Placeholder 2"/>
          <p:cNvSpPr>
            <a:spLocks noGrp="1"/>
          </p:cNvSpPr>
          <p:nvPr>
            <p:ph idx="10"/>
          </p:nvPr>
        </p:nvSpPr>
        <p:spPr>
          <a:xfrm>
            <a:off x="323528" y="2276872"/>
            <a:ext cx="4176464" cy="3960440"/>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Content Placeholder 2"/>
          <p:cNvSpPr>
            <a:spLocks noGrp="1"/>
          </p:cNvSpPr>
          <p:nvPr>
            <p:ph idx="11"/>
          </p:nvPr>
        </p:nvSpPr>
        <p:spPr>
          <a:xfrm>
            <a:off x="4644008" y="2276872"/>
            <a:ext cx="4176464" cy="3960440"/>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323528" y="188640"/>
            <a:ext cx="7344816" cy="1152128"/>
          </a:xfrm>
        </p:spPr>
        <p:txBody>
          <a:bodyPr anchor="b"/>
          <a:lstStyle>
            <a:lvl1pPr>
              <a:defRPr sz="3200">
                <a:solidFill>
                  <a:schemeClr val="tx1"/>
                </a:solidFill>
              </a:defRPr>
            </a:lvl1pPr>
          </a:lstStyle>
          <a:p>
            <a:r>
              <a:rPr lang="en-US" smtClean="0"/>
              <a:t>Click to edit Master title style</a:t>
            </a:r>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3528" y="908720"/>
            <a:ext cx="8496944" cy="53285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323528" y="1484784"/>
            <a:ext cx="8134672" cy="4230216"/>
          </a:xfrm>
        </p:spPr>
        <p:txBody>
          <a:bodyPr/>
          <a:lstStyle/>
          <a:p>
            <a:r>
              <a:rPr lang="en-US" dirty="0" smtClean="0"/>
              <a:t>Click icon to add chart</a:t>
            </a:r>
            <a:endParaRPr lang="en-AU" dirty="0"/>
          </a:p>
        </p:txBody>
      </p:sp>
      <p:sp>
        <p:nvSpPr>
          <p:cNvPr id="7" name="Title 1"/>
          <p:cNvSpPr>
            <a:spLocks noGrp="1"/>
          </p:cNvSpPr>
          <p:nvPr>
            <p:ph type="title"/>
          </p:nvPr>
        </p:nvSpPr>
        <p:spPr>
          <a:xfrm>
            <a:off x="323528" y="188640"/>
            <a:ext cx="7416824" cy="1152128"/>
          </a:xfrm>
        </p:spPr>
        <p:txBody>
          <a:bodyPr anchor="b"/>
          <a:lstStyle>
            <a:lvl1pPr>
              <a:defRPr sz="3200">
                <a:solidFill>
                  <a:schemeClr val="tx1"/>
                </a:solidFill>
              </a:defRPr>
            </a:lvl1pPr>
          </a:lstStyle>
          <a:p>
            <a:r>
              <a:rPr lang="en-US" smtClean="0"/>
              <a:t>Click to edit Master title style</a:t>
            </a:r>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23528" y="228600"/>
            <a:ext cx="7344816" cy="11121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AU" dirty="0" smtClean="0"/>
              <a:t>Click to edit Master style</a:t>
            </a:r>
          </a:p>
        </p:txBody>
      </p:sp>
      <p:sp>
        <p:nvSpPr>
          <p:cNvPr id="8195" name="Rectangle 3"/>
          <p:cNvSpPr>
            <a:spLocks noGrp="1" noChangeArrowheads="1"/>
          </p:cNvSpPr>
          <p:nvPr>
            <p:ph type="body" idx="1"/>
          </p:nvPr>
        </p:nvSpPr>
        <p:spPr bwMode="auto">
          <a:xfrm>
            <a:off x="323528" y="1484784"/>
            <a:ext cx="8568952" cy="47525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smtClean="0"/>
          </a:p>
        </p:txBody>
      </p:sp>
      <p:sp>
        <p:nvSpPr>
          <p:cNvPr id="8203" name="Rectangle 11"/>
          <p:cNvSpPr>
            <a:spLocks noChangeArrowheads="1"/>
          </p:cNvSpPr>
          <p:nvPr/>
        </p:nvSpPr>
        <p:spPr bwMode="auto">
          <a:xfrm>
            <a:off x="0" y="0"/>
            <a:ext cx="9144000" cy="6858000"/>
          </a:xfrm>
          <a:prstGeom prst="rect">
            <a:avLst/>
          </a:prstGeom>
          <a:noFill/>
          <a:ln w="19050">
            <a:solidFill>
              <a:srgbClr val="413D3E"/>
            </a:solidFill>
            <a:miter lim="800000"/>
            <a:headEnd/>
            <a:tailEnd/>
          </a:ln>
          <a:effectLst/>
        </p:spPr>
        <p:txBody>
          <a:bodyPr wrap="none" anchor="ctr"/>
          <a:lstStyle/>
          <a:p>
            <a:endParaRPr lang="en-AU" dirty="0"/>
          </a:p>
        </p:txBody>
      </p:sp>
      <p:sp>
        <p:nvSpPr>
          <p:cNvPr id="12" name="Rectangle 11"/>
          <p:cNvSpPr/>
          <p:nvPr/>
        </p:nvSpPr>
        <p:spPr bwMode="auto">
          <a:xfrm>
            <a:off x="2483768" y="6381328"/>
            <a:ext cx="6660232" cy="288032"/>
          </a:xfrm>
          <a:prstGeom prst="rect">
            <a:avLst/>
          </a:prstGeom>
          <a:solidFill>
            <a:srgbClr val="0092A7"/>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0" y="6381328"/>
            <a:ext cx="2339752" cy="288032"/>
          </a:xfrm>
          <a:prstGeom prst="rect">
            <a:avLst/>
          </a:prstGeom>
          <a:solidFill>
            <a:schemeClr val="bg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New Roman" pitchFamily="18" charset="0"/>
            </a:endParaRPr>
          </a:p>
        </p:txBody>
      </p:sp>
      <p:pic>
        <p:nvPicPr>
          <p:cNvPr id="8" name="Picture 3"/>
          <p:cNvPicPr>
            <a:picLocks noChangeAspect="1" noChangeArrowheads="1"/>
          </p:cNvPicPr>
          <p:nvPr/>
        </p:nvPicPr>
        <p:blipFill>
          <a:blip r:embed="rId11" cstate="print"/>
          <a:srcRect/>
          <a:stretch>
            <a:fillRect/>
          </a:stretch>
        </p:blipFill>
        <p:spPr bwMode="auto">
          <a:xfrm>
            <a:off x="7668344" y="260648"/>
            <a:ext cx="1296144" cy="64807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bg1"/>
          </a:solidFill>
          <a:latin typeface="Arial" charset="0"/>
        </a:defRPr>
      </a:lvl2pPr>
      <a:lvl3pPr algn="l" rtl="0" eaLnBrk="1" fontAlgn="base" hangingPunct="1">
        <a:spcBef>
          <a:spcPct val="0"/>
        </a:spcBef>
        <a:spcAft>
          <a:spcPct val="0"/>
        </a:spcAft>
        <a:defRPr sz="3200">
          <a:solidFill>
            <a:schemeClr val="bg1"/>
          </a:solidFill>
          <a:latin typeface="Arial" charset="0"/>
        </a:defRPr>
      </a:lvl3pPr>
      <a:lvl4pPr algn="l" rtl="0" eaLnBrk="1" fontAlgn="base" hangingPunct="1">
        <a:spcBef>
          <a:spcPct val="0"/>
        </a:spcBef>
        <a:spcAft>
          <a:spcPct val="0"/>
        </a:spcAft>
        <a:defRPr sz="3200">
          <a:solidFill>
            <a:schemeClr val="bg1"/>
          </a:solidFill>
          <a:latin typeface="Arial" charset="0"/>
        </a:defRPr>
      </a:lvl4pPr>
      <a:lvl5pPr algn="l" rtl="0" eaLnBrk="1" fontAlgn="base" hangingPunct="1">
        <a:spcBef>
          <a:spcPct val="0"/>
        </a:spcBef>
        <a:spcAft>
          <a:spcPct val="0"/>
        </a:spcAft>
        <a:defRPr sz="3200">
          <a:solidFill>
            <a:schemeClr val="bg1"/>
          </a:solidFill>
          <a:latin typeface="Arial" charset="0"/>
        </a:defRPr>
      </a:lvl5pPr>
      <a:lvl6pPr marL="457200" algn="l" rtl="0" eaLnBrk="1" fontAlgn="base" hangingPunct="1">
        <a:spcBef>
          <a:spcPct val="0"/>
        </a:spcBef>
        <a:spcAft>
          <a:spcPct val="0"/>
        </a:spcAft>
        <a:defRPr sz="3200">
          <a:solidFill>
            <a:schemeClr val="bg1"/>
          </a:solidFill>
          <a:latin typeface="Arial" charset="0"/>
        </a:defRPr>
      </a:lvl6pPr>
      <a:lvl7pPr marL="914400" algn="l" rtl="0" eaLnBrk="1" fontAlgn="base" hangingPunct="1">
        <a:spcBef>
          <a:spcPct val="0"/>
        </a:spcBef>
        <a:spcAft>
          <a:spcPct val="0"/>
        </a:spcAft>
        <a:defRPr sz="3200">
          <a:solidFill>
            <a:schemeClr val="bg1"/>
          </a:solidFill>
          <a:latin typeface="Arial" charset="0"/>
        </a:defRPr>
      </a:lvl7pPr>
      <a:lvl8pPr marL="1371600" algn="l" rtl="0" eaLnBrk="1" fontAlgn="base" hangingPunct="1">
        <a:spcBef>
          <a:spcPct val="0"/>
        </a:spcBef>
        <a:spcAft>
          <a:spcPct val="0"/>
        </a:spcAft>
        <a:defRPr sz="3200">
          <a:solidFill>
            <a:schemeClr val="bg1"/>
          </a:solidFill>
          <a:latin typeface="Arial" charset="0"/>
        </a:defRPr>
      </a:lvl8pPr>
      <a:lvl9pPr marL="1828800" algn="l" rtl="0" eaLnBrk="1" fontAlgn="base" hangingPunct="1">
        <a:spcBef>
          <a:spcPct val="0"/>
        </a:spcBef>
        <a:spcAft>
          <a:spcPct val="0"/>
        </a:spcAft>
        <a:defRPr sz="3200">
          <a:solidFill>
            <a:schemeClr val="bg1"/>
          </a:solidFill>
          <a:latin typeface="Arial" charset="0"/>
        </a:defRPr>
      </a:lvl9pPr>
    </p:titleStyle>
    <p:bodyStyle>
      <a:lvl1pPr marL="342900" indent="-342900" algn="l" rtl="0" eaLnBrk="1" fontAlgn="base" hangingPunct="1">
        <a:lnSpc>
          <a:spcPct val="150000"/>
        </a:lnSpc>
        <a:spcBef>
          <a:spcPct val="20000"/>
        </a:spcBef>
        <a:spcAft>
          <a:spcPct val="0"/>
        </a:spcAft>
        <a:buClr>
          <a:schemeClr val="tx1"/>
        </a:buClr>
        <a:buSzPct val="95000"/>
        <a:buFont typeface="Wingdings 2" pitchFamily="18" charset="2"/>
        <a:buChar char="¡"/>
        <a:defRPr sz="1600">
          <a:solidFill>
            <a:schemeClr val="tx1"/>
          </a:solidFill>
          <a:latin typeface="+mn-lt"/>
          <a:ea typeface="+mn-ea"/>
          <a:cs typeface="+mn-cs"/>
        </a:defRPr>
      </a:lvl1pPr>
      <a:lvl2pPr marL="742950" indent="-285750" algn="l" rtl="0" eaLnBrk="1" fontAlgn="base" hangingPunct="1">
        <a:lnSpc>
          <a:spcPct val="150000"/>
        </a:lnSpc>
        <a:spcBef>
          <a:spcPct val="20000"/>
        </a:spcBef>
        <a:spcAft>
          <a:spcPct val="0"/>
        </a:spcAft>
        <a:buClr>
          <a:schemeClr val="tx1"/>
        </a:buClr>
        <a:buChar char="–"/>
        <a:defRPr sz="1600">
          <a:solidFill>
            <a:schemeClr val="tx1"/>
          </a:solidFill>
          <a:latin typeface="+mn-lt"/>
        </a:defRPr>
      </a:lvl2pPr>
      <a:lvl3pPr marL="1143000" indent="-228600" algn="l" rtl="0" eaLnBrk="1" fontAlgn="base" hangingPunct="1">
        <a:lnSpc>
          <a:spcPct val="150000"/>
        </a:lnSpc>
        <a:spcBef>
          <a:spcPct val="20000"/>
        </a:spcBef>
        <a:spcAft>
          <a:spcPct val="0"/>
        </a:spcAft>
        <a:buClr>
          <a:schemeClr val="tx1"/>
        </a:buClr>
        <a:buFont typeface="Wingdings 2" pitchFamily="18" charset="2"/>
        <a:buChar char="¡"/>
        <a:defRPr sz="1600">
          <a:solidFill>
            <a:schemeClr val="tx1"/>
          </a:solidFill>
          <a:latin typeface="+mn-lt"/>
        </a:defRPr>
      </a:lvl3pPr>
      <a:lvl4pPr marL="1600200" indent="-228600" algn="l" rtl="0" eaLnBrk="1" fontAlgn="base" hangingPunct="1">
        <a:lnSpc>
          <a:spcPct val="150000"/>
        </a:lnSpc>
        <a:spcBef>
          <a:spcPct val="20000"/>
        </a:spcBef>
        <a:spcAft>
          <a:spcPct val="0"/>
        </a:spcAft>
        <a:buClr>
          <a:schemeClr val="tx1"/>
        </a:buClr>
        <a:buChar char="–"/>
        <a:defRPr sz="1600">
          <a:solidFill>
            <a:schemeClr val="tx1"/>
          </a:solidFill>
          <a:latin typeface="+mn-lt"/>
        </a:defRPr>
      </a:lvl4pPr>
      <a:lvl5pPr marL="2057400" indent="-228600" algn="l" rtl="0" eaLnBrk="1" fontAlgn="base" hangingPunct="1">
        <a:lnSpc>
          <a:spcPct val="150000"/>
        </a:lnSpc>
        <a:spcBef>
          <a:spcPct val="20000"/>
        </a:spcBef>
        <a:spcAft>
          <a:spcPct val="0"/>
        </a:spcAft>
        <a:buClr>
          <a:schemeClr val="tx1"/>
        </a:buClr>
        <a:buFont typeface="Wingdings 2" pitchFamily="18" charset="2"/>
        <a:buChar char=" "/>
        <a:defRPr sz="1600">
          <a:solidFill>
            <a:schemeClr val="tx1"/>
          </a:solidFill>
          <a:latin typeface="+mn-lt"/>
        </a:defRPr>
      </a:lvl5pPr>
      <a:lvl6pPr marL="2514600" indent="-228600" algn="l" rtl="0" eaLnBrk="1" fontAlgn="base" hangingPunct="1">
        <a:spcBef>
          <a:spcPct val="20000"/>
        </a:spcBef>
        <a:spcAft>
          <a:spcPct val="0"/>
        </a:spcAft>
        <a:buClr>
          <a:srgbClr val="5998C8"/>
        </a:buClr>
        <a:buFont typeface="Wingdings 2" pitchFamily="18" charset="2"/>
        <a:buChar char=" "/>
        <a:defRPr>
          <a:solidFill>
            <a:srgbClr val="5B5557"/>
          </a:solidFill>
          <a:latin typeface="+mn-lt"/>
        </a:defRPr>
      </a:lvl6pPr>
      <a:lvl7pPr marL="2971800" indent="-228600" algn="l" rtl="0" eaLnBrk="1" fontAlgn="base" hangingPunct="1">
        <a:spcBef>
          <a:spcPct val="20000"/>
        </a:spcBef>
        <a:spcAft>
          <a:spcPct val="0"/>
        </a:spcAft>
        <a:buClr>
          <a:srgbClr val="5998C8"/>
        </a:buClr>
        <a:buFont typeface="Wingdings 2" pitchFamily="18" charset="2"/>
        <a:buChar char=" "/>
        <a:defRPr>
          <a:solidFill>
            <a:srgbClr val="5B5557"/>
          </a:solidFill>
          <a:latin typeface="+mn-lt"/>
        </a:defRPr>
      </a:lvl7pPr>
      <a:lvl8pPr marL="3429000" indent="-228600" algn="l" rtl="0" eaLnBrk="1" fontAlgn="base" hangingPunct="1">
        <a:spcBef>
          <a:spcPct val="20000"/>
        </a:spcBef>
        <a:spcAft>
          <a:spcPct val="0"/>
        </a:spcAft>
        <a:buClr>
          <a:srgbClr val="5998C8"/>
        </a:buClr>
        <a:buFont typeface="Wingdings 2" pitchFamily="18" charset="2"/>
        <a:buChar char=" "/>
        <a:defRPr>
          <a:solidFill>
            <a:srgbClr val="5B5557"/>
          </a:solidFill>
          <a:latin typeface="+mn-lt"/>
        </a:defRPr>
      </a:lvl8pPr>
      <a:lvl9pPr marL="3886200" indent="-228600" algn="l" rtl="0" eaLnBrk="1" fontAlgn="base" hangingPunct="1">
        <a:spcBef>
          <a:spcPct val="20000"/>
        </a:spcBef>
        <a:spcAft>
          <a:spcPct val="0"/>
        </a:spcAft>
        <a:buClr>
          <a:srgbClr val="5998C8"/>
        </a:buClr>
        <a:buFont typeface="Wingdings 2" pitchFamily="18" charset="2"/>
        <a:buChar char=" "/>
        <a:defRPr>
          <a:solidFill>
            <a:srgbClr val="5B5557"/>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s4.goodfon.com/wallpaper/previews-middle/477956.jpg"/>
          <p:cNvPicPr>
            <a:picLocks noGrp="1" noChangeAspect="1" noChangeArrowheads="1"/>
          </p:cNvPicPr>
          <p:nvPr>
            <p:ph type="pic" idx="1"/>
          </p:nvPr>
        </p:nvPicPr>
        <p:blipFill>
          <a:blip r:embed="rId2" cstate="print"/>
          <a:srcRect t="811" b="811"/>
          <a:stretch>
            <a:fillRect/>
          </a:stretch>
        </p:blipFill>
        <p:spPr bwMode="auto">
          <a:xfrm>
            <a:off x="323528" y="908720"/>
            <a:ext cx="8496944" cy="5328592"/>
          </a:xfrm>
          <a:prstGeom prst="rect">
            <a:avLst/>
          </a:prstGeom>
          <a:noFill/>
        </p:spPr>
      </p:pic>
      <p:sp>
        <p:nvSpPr>
          <p:cNvPr id="3" name="Rectangle 2"/>
          <p:cNvSpPr/>
          <p:nvPr/>
        </p:nvSpPr>
        <p:spPr>
          <a:xfrm>
            <a:off x="683568" y="2924944"/>
            <a:ext cx="6336704" cy="1569660"/>
          </a:xfrm>
          <a:prstGeom prst="rect">
            <a:avLst/>
          </a:prstGeom>
        </p:spPr>
        <p:txBody>
          <a:bodyPr wrap="square">
            <a:spAutoFit/>
          </a:bodyPr>
          <a:lstStyle/>
          <a:p>
            <a:r>
              <a:rPr lang="en-AU" sz="3200" b="1" dirty="0" smtClean="0">
                <a:solidFill>
                  <a:srgbClr val="FFFFFF"/>
                </a:solidFill>
              </a:rPr>
              <a:t>AIDA  Working Party Sessions </a:t>
            </a:r>
          </a:p>
          <a:p>
            <a:r>
              <a:rPr lang="en-AU" sz="3200" b="1" i="1" dirty="0" smtClean="0">
                <a:solidFill>
                  <a:srgbClr val="FFFFFF"/>
                </a:solidFill>
              </a:rPr>
              <a:t>Marine Insurance: Subrogation under Australian/English </a:t>
            </a:r>
            <a:endParaRPr lang="en-AU" sz="3200" dirty="0"/>
          </a:p>
        </p:txBody>
      </p:sp>
      <p:sp>
        <p:nvSpPr>
          <p:cNvPr id="5" name="Rectangle 4"/>
          <p:cNvSpPr/>
          <p:nvPr/>
        </p:nvSpPr>
        <p:spPr>
          <a:xfrm>
            <a:off x="683568" y="4725144"/>
            <a:ext cx="5400600" cy="1200329"/>
          </a:xfrm>
          <a:prstGeom prst="rect">
            <a:avLst/>
          </a:prstGeom>
        </p:spPr>
        <p:txBody>
          <a:bodyPr wrap="square">
            <a:spAutoFit/>
          </a:bodyPr>
          <a:lstStyle/>
          <a:p>
            <a:r>
              <a:rPr lang="en-AU" b="1" dirty="0" smtClean="0">
                <a:solidFill>
                  <a:schemeClr val="bg1"/>
                </a:solidFill>
              </a:rPr>
              <a:t>Stuart Hetherington</a:t>
            </a:r>
          </a:p>
          <a:p>
            <a:r>
              <a:rPr lang="en-AU" b="1" dirty="0" smtClean="0">
                <a:solidFill>
                  <a:schemeClr val="bg1"/>
                </a:solidFill>
              </a:rPr>
              <a:t>President, </a:t>
            </a:r>
            <a:r>
              <a:rPr lang="en-AU" b="1" dirty="0" err="1" smtClean="0">
                <a:solidFill>
                  <a:schemeClr val="bg1"/>
                </a:solidFill>
              </a:rPr>
              <a:t>Comité</a:t>
            </a:r>
            <a:r>
              <a:rPr lang="en-AU" b="1" dirty="0" smtClean="0">
                <a:solidFill>
                  <a:schemeClr val="bg1"/>
                </a:solidFill>
              </a:rPr>
              <a:t> Maritime International</a:t>
            </a:r>
            <a:br>
              <a:rPr lang="en-AU" b="1" dirty="0" smtClean="0">
                <a:solidFill>
                  <a:schemeClr val="bg1"/>
                </a:solidFill>
              </a:rPr>
            </a:br>
            <a:r>
              <a:rPr lang="en-AU" b="1" dirty="0" smtClean="0">
                <a:solidFill>
                  <a:schemeClr val="bg1"/>
                </a:solidFill>
              </a:rPr>
              <a:t>Partner, Colin Biggers &amp; Paisley</a:t>
            </a:r>
            <a:br>
              <a:rPr lang="en-AU" b="1" dirty="0" smtClean="0">
                <a:solidFill>
                  <a:schemeClr val="bg1"/>
                </a:solidFill>
              </a:rPr>
            </a:br>
            <a:r>
              <a:rPr lang="en-AU" b="1" dirty="0" smtClean="0">
                <a:solidFill>
                  <a:schemeClr val="bg1"/>
                </a:solidFill>
              </a:rPr>
              <a:t> </a:t>
            </a:r>
            <a:endParaRPr lang="en-AU"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7344816" cy="792088"/>
          </a:xfrm>
        </p:spPr>
        <p:txBody>
          <a:bodyPr/>
          <a:lstStyle/>
          <a:p>
            <a:r>
              <a:rPr lang="en-AU" dirty="0" smtClean="0"/>
              <a:t>Recovery Proceeds</a:t>
            </a:r>
            <a:endParaRPr lang="en-AU" dirty="0"/>
          </a:p>
        </p:txBody>
      </p:sp>
      <p:sp>
        <p:nvSpPr>
          <p:cNvPr id="3" name="Content Placeholder 2"/>
          <p:cNvSpPr>
            <a:spLocks noGrp="1"/>
          </p:cNvSpPr>
          <p:nvPr>
            <p:ph idx="1"/>
          </p:nvPr>
        </p:nvSpPr>
        <p:spPr>
          <a:xfrm>
            <a:off x="251520" y="1412776"/>
            <a:ext cx="8568952" cy="4752528"/>
          </a:xfrm>
        </p:spPr>
        <p:txBody>
          <a:bodyPr>
            <a:normAutofit/>
          </a:bodyPr>
          <a:lstStyle/>
          <a:p>
            <a:r>
              <a:rPr lang="en-AU" i="1" dirty="0" smtClean="0"/>
              <a:t>Castellain v Preston [1883] </a:t>
            </a:r>
            <a:r>
              <a:rPr lang="en-AU" dirty="0" smtClean="0"/>
              <a:t>1 QBD 380: Brett LJ</a:t>
            </a:r>
          </a:p>
          <a:p>
            <a:pPr>
              <a:buNone/>
            </a:pPr>
            <a:r>
              <a:rPr lang="en-AU" dirty="0" smtClean="0"/>
              <a:t>	“The very foundation, in my opinion, of every rule which has been applied to insurance law is this, namely, that the contract of insurance contained in a marine or fire policy is a contract of indemnity, and of indemnity only, and that this contract means that the assured, in case of a loss against which the policy has been made, shall be fully indemnified, but shall never be more than fully indemnified” </a:t>
            </a:r>
            <a:br>
              <a:rPr lang="en-AU" dirty="0" smtClean="0"/>
            </a:br>
            <a:endParaRPr lang="en-AU" dirty="0" smtClean="0"/>
          </a:p>
          <a:p>
            <a:r>
              <a:rPr lang="en-AU" i="1" dirty="0" smtClean="0"/>
              <a:t>North of England Iron Steamship Insurance Association v Armstrong [1870] LR 5 QB 244: </a:t>
            </a:r>
            <a:r>
              <a:rPr lang="en-AU" dirty="0" smtClean="0"/>
              <a:t/>
            </a:r>
            <a:br>
              <a:rPr lang="en-AU" dirty="0" smtClean="0"/>
            </a:br>
            <a:endParaRPr lang="en-AU" dirty="0" smtClean="0"/>
          </a:p>
          <a:p>
            <a:pPr>
              <a:buNone/>
            </a:pPr>
            <a:r>
              <a:rPr lang="en-AU" dirty="0"/>
              <a:t>	</a:t>
            </a:r>
            <a:r>
              <a:rPr lang="en-AU" dirty="0" smtClean="0"/>
              <a:t>The insurer could keep any amount recovered, even if it exceeds the insured value. </a:t>
            </a:r>
            <a:endParaRPr lang="en-A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Autofit/>
          </a:bodyPr>
          <a:lstStyle/>
          <a:p>
            <a:r>
              <a:rPr lang="en-AU" sz="1800" dirty="0" smtClean="0"/>
              <a:t>Rejected by Diplock J in Y</a:t>
            </a:r>
            <a:r>
              <a:rPr lang="en-AU" sz="1800" i="1" dirty="0" smtClean="0"/>
              <a:t>orkshire Insurance Co Ltd v Nisbet Shipping Co Ltd [1962] </a:t>
            </a:r>
            <a:r>
              <a:rPr lang="en-AU" sz="1800" dirty="0" smtClean="0"/>
              <a:t>2 QB 330. </a:t>
            </a:r>
          </a:p>
          <a:p>
            <a:pPr>
              <a:buNone/>
            </a:pPr>
            <a:endParaRPr lang="en-AU" sz="1800" dirty="0" smtClean="0"/>
          </a:p>
          <a:p>
            <a:r>
              <a:rPr lang="en-AU" sz="1800" dirty="0" smtClean="0"/>
              <a:t>However, in </a:t>
            </a:r>
            <a:r>
              <a:rPr lang="en-AU" sz="1800" i="1" dirty="0" smtClean="0"/>
              <a:t>Lord Napier &amp; Ettrick &amp; Anor v Hunter and Ors </a:t>
            </a:r>
            <a:r>
              <a:rPr lang="en-AU" sz="1800" dirty="0" smtClean="0"/>
              <a:t>[1993] 1 AER 385 the House of Lords was critical of Diplock  J’s reasoning based on purely contractual reasoning and failing to apply equitable principles. Recoveries made by the Lloyds names from managing agents were found to be held in trust for stop loss insurers. The names were not entitled to be compensated in respect of their excesses before the stop loss insurers had been fully indemnified.</a:t>
            </a:r>
          </a:p>
          <a:p>
            <a:pPr>
              <a:buNone/>
            </a:pPr>
            <a:endParaRPr lang="en-AU" sz="1800" dirty="0" smtClean="0"/>
          </a:p>
          <a:p>
            <a:r>
              <a:rPr lang="en-AU" sz="1800" dirty="0" smtClean="0"/>
              <a:t>Decision applies to the excess (or deductible). </a:t>
            </a:r>
            <a:endParaRPr lang="en-AU"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Lord </a:t>
            </a:r>
            <a:r>
              <a:rPr lang="en-AU" dirty="0" err="1" smtClean="0"/>
              <a:t>Templeman</a:t>
            </a:r>
            <a:endParaRPr lang="en-AU" dirty="0"/>
          </a:p>
        </p:txBody>
      </p:sp>
      <p:sp>
        <p:nvSpPr>
          <p:cNvPr id="3" name="Content Placeholder 2"/>
          <p:cNvSpPr>
            <a:spLocks noGrp="1"/>
          </p:cNvSpPr>
          <p:nvPr>
            <p:ph idx="1"/>
          </p:nvPr>
        </p:nvSpPr>
        <p:spPr/>
        <p:txBody>
          <a:bodyPr/>
          <a:lstStyle/>
          <a:p>
            <a:pPr>
              <a:buNone/>
            </a:pPr>
            <a:r>
              <a:rPr lang="en-AU" dirty="0" smtClean="0"/>
              <a:t>	Set out the argument: Say a hypothetical Lloyd’s name suffered a loss of £160,000; excess was £25,000 and limit £100,000 by stop loss insurers. Stop loss insurers paid £100,000. Names sued the managing agent of their syndicate </a:t>
            </a:r>
            <a:r>
              <a:rPr lang="en-AU" dirty="0" err="1" smtClean="0"/>
              <a:t>Outhwaite</a:t>
            </a:r>
            <a:r>
              <a:rPr lang="en-AU" dirty="0" smtClean="0"/>
              <a:t> for negligence and recovered £116M. For the purposes of argument treated as holding £130,000 attributable to the loss of £160,000 by Name. </a:t>
            </a:r>
          </a:p>
          <a:p>
            <a:pPr>
              <a:buNone/>
            </a:pPr>
            <a:endParaRPr lang="en-AU" dirty="0" smtClean="0"/>
          </a:p>
          <a:p>
            <a:pPr>
              <a:buNone/>
            </a:pPr>
            <a:r>
              <a:rPr lang="en-AU" dirty="0" smtClean="0"/>
              <a:t>	Lord </a:t>
            </a:r>
            <a:r>
              <a:rPr lang="en-AU" dirty="0" err="1" smtClean="0"/>
              <a:t>Templeman</a:t>
            </a:r>
            <a:r>
              <a:rPr lang="en-AU" dirty="0" smtClean="0"/>
              <a:t> examined that position as if the Name had insured himself as follows:</a:t>
            </a:r>
          </a:p>
          <a:p>
            <a:pPr>
              <a:buNone/>
            </a:pPr>
            <a:r>
              <a:rPr lang="en-AU" dirty="0" smtClean="0"/>
              <a:t>	(1)	 £25,000 with first insurer </a:t>
            </a:r>
          </a:p>
          <a:p>
            <a:pPr>
              <a:buNone/>
            </a:pPr>
            <a:r>
              <a:rPr lang="en-AU" dirty="0" smtClean="0"/>
              <a:t>	(2)	 £100,000 with second insurer </a:t>
            </a:r>
          </a:p>
          <a:p>
            <a:pPr>
              <a:buNone/>
            </a:pPr>
            <a:r>
              <a:rPr lang="en-AU" dirty="0" smtClean="0"/>
              <a:t>	(3)	 £125,000 plus with third insurer.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pPr>
              <a:buNone/>
            </a:pPr>
            <a:r>
              <a:rPr lang="en-AU" dirty="0" smtClean="0"/>
              <a:t>	On suffering loss of £160,000 he would recover:</a:t>
            </a:r>
          </a:p>
          <a:p>
            <a:pPr>
              <a:buNone/>
            </a:pPr>
            <a:r>
              <a:rPr lang="en-AU" dirty="0" smtClean="0"/>
              <a:t>	(1)	 £25,000 under first policy </a:t>
            </a:r>
          </a:p>
          <a:p>
            <a:pPr>
              <a:buNone/>
            </a:pPr>
            <a:r>
              <a:rPr lang="en-AU" dirty="0" smtClean="0"/>
              <a:t>	(2)	 £100,000 under second policy </a:t>
            </a:r>
          </a:p>
          <a:p>
            <a:pPr>
              <a:buNone/>
            </a:pPr>
            <a:r>
              <a:rPr lang="en-AU" dirty="0" smtClean="0"/>
              <a:t>	(3)	 £35,000 under third policy </a:t>
            </a:r>
          </a:p>
          <a:p>
            <a:pPr>
              <a:buNone/>
            </a:pPr>
            <a:r>
              <a:rPr lang="en-AU" dirty="0" smtClean="0"/>
              <a:t>	Damages payable by </a:t>
            </a:r>
            <a:r>
              <a:rPr lang="en-AU" dirty="0" err="1" smtClean="0"/>
              <a:t>Outhwaite</a:t>
            </a:r>
            <a:r>
              <a:rPr lang="en-AU" dirty="0" smtClean="0"/>
              <a:t> £130,000 would then be distributed as follows:</a:t>
            </a:r>
          </a:p>
          <a:p>
            <a:pPr>
              <a:buNone/>
            </a:pPr>
            <a:r>
              <a:rPr lang="en-AU" dirty="0" smtClean="0"/>
              <a:t>	(1)	Third insurer gets its £35,000 because it only agreed to pay if first two did not 	cover total loss </a:t>
            </a:r>
          </a:p>
          <a:p>
            <a:pPr>
              <a:buNone/>
            </a:pPr>
            <a:r>
              <a:rPr lang="en-AU" dirty="0" smtClean="0"/>
              <a:t>	(2)	Second insurer gets £95,000 because it only agreed to pay if first cover was 	insufficient. </a:t>
            </a:r>
          </a:p>
          <a:p>
            <a:pPr>
              <a:buNone/>
            </a:pPr>
            <a:r>
              <a:rPr lang="en-AU" dirty="0" smtClean="0"/>
              <a:t>	So:	Second insurer has a loss of £5,000 and first insurer has a loss of £25,000</a:t>
            </a:r>
          </a:p>
          <a:p>
            <a:pPr>
              <a:buNone/>
            </a:pPr>
            <a:r>
              <a:rPr lang="en-AU" dirty="0" smtClean="0"/>
              <a:t>		Name should not be better off if decided not to insure and self insured. </a:t>
            </a:r>
            <a:endParaRPr lang="en-A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Autofit/>
          </a:bodyPr>
          <a:lstStyle/>
          <a:p>
            <a:r>
              <a:rPr lang="en-AU" sz="1800" dirty="0" smtClean="0"/>
              <a:t>Australian Law:</a:t>
            </a:r>
          </a:p>
          <a:p>
            <a:pPr>
              <a:buNone/>
            </a:pPr>
            <a:r>
              <a:rPr lang="en-AU" sz="1800" dirty="0" smtClean="0"/>
              <a:t>	ALRC (1982) recommended that Diplock J’s decision in Nisbett be reversed. This occurred in s.67 of </a:t>
            </a:r>
            <a:r>
              <a:rPr lang="en-AU" sz="1800" i="1" dirty="0" smtClean="0"/>
              <a:t>Insurance Contracts Act </a:t>
            </a:r>
            <a:r>
              <a:rPr lang="en-AU" sz="1800" dirty="0" smtClean="0"/>
              <a:t>(1984) (Cth): </a:t>
            </a:r>
          </a:p>
          <a:p>
            <a:pPr>
              <a:buNone/>
            </a:pPr>
            <a:endParaRPr lang="en-AU" sz="1800" dirty="0" smtClean="0"/>
          </a:p>
          <a:p>
            <a:pPr>
              <a:buNone/>
              <a:tabLst>
                <a:tab pos="901700" algn="l"/>
                <a:tab pos="1435100" algn="l"/>
              </a:tabLst>
            </a:pPr>
            <a:r>
              <a:rPr lang="en-AU" sz="1800" b="1" dirty="0" smtClean="0"/>
              <a:t>		"67.	Rights with respect to moneys recovered under subrogation </a:t>
            </a:r>
            <a:endParaRPr lang="en-AU" sz="1800" dirty="0" smtClean="0"/>
          </a:p>
          <a:p>
            <a:pPr marL="901700" indent="-901700">
              <a:buNone/>
              <a:tabLst>
                <a:tab pos="901700" algn="l"/>
                <a:tab pos="1435100" algn="l"/>
              </a:tabLst>
            </a:pPr>
            <a:r>
              <a:rPr lang="en-AU" sz="1800" dirty="0" smtClean="0"/>
              <a:t>	(1)	Where an insurer, in exercising a right of subrogation in respect 	of a loss, recovers an amount, the insured may recover that 	amount from the insurer. </a:t>
            </a:r>
          </a:p>
          <a:p>
            <a:pPr marL="1435100" indent="-1435100">
              <a:buNone/>
              <a:tabLst>
                <a:tab pos="901700" algn="l"/>
                <a:tab pos="1435100" algn="l"/>
              </a:tabLst>
            </a:pPr>
            <a:r>
              <a:rPr lang="en-AU" sz="1800" dirty="0" smtClean="0"/>
              <a:t>	(2)	Unless the contract expressly provides otherwise, the insured may not recover under subsection (1):</a:t>
            </a:r>
          </a:p>
          <a:p>
            <a:pPr marL="1435100" indent="-1435100">
              <a:buNone/>
              <a:tabLst>
                <a:tab pos="901700" algn="l"/>
                <a:tab pos="1968500" algn="l"/>
              </a:tabLst>
            </a:pPr>
            <a:r>
              <a:rPr lang="en-AU" dirty="0" smtClean="0"/>
              <a:t>		</a:t>
            </a:r>
          </a:p>
          <a:p>
            <a:pPr lvl="1"/>
            <a:endParaRPr lang="en-AU"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052736"/>
            <a:ext cx="8568952" cy="5184576"/>
          </a:xfrm>
        </p:spPr>
        <p:txBody>
          <a:bodyPr>
            <a:noAutofit/>
          </a:bodyPr>
          <a:lstStyle/>
          <a:p>
            <a:pPr marL="1968500" indent="-1968500">
              <a:buNone/>
              <a:tabLst>
                <a:tab pos="1435100" algn="l"/>
                <a:tab pos="1968500" algn="l"/>
                <a:tab pos="2159000" algn="l"/>
              </a:tabLst>
            </a:pPr>
            <a:r>
              <a:rPr lang="en-AU" dirty="0" smtClean="0"/>
              <a:t>	(a)	an amount greater than the amount (if any) by which the amount recovered by the insurer exceeds the amount paid to the insured by the insurer in relation to the loss; or 		</a:t>
            </a:r>
          </a:p>
          <a:p>
            <a:pPr marL="1968500" indent="-1968500">
              <a:buNone/>
              <a:tabLst>
                <a:tab pos="1435100" algn="l"/>
                <a:tab pos="1968500" algn="l"/>
                <a:tab pos="2159000" algn="l"/>
              </a:tabLst>
            </a:pPr>
            <a:r>
              <a:rPr lang="en-AU" dirty="0" smtClean="0"/>
              <a:t>	(b)	an amount that, together with the amount paid to the insured under the contract, is greater than the amount of the insured's loss. </a:t>
            </a:r>
          </a:p>
          <a:p>
            <a:pPr marL="1968500" indent="-1968500">
              <a:buNone/>
              <a:tabLst>
                <a:tab pos="1435100" algn="l"/>
                <a:tab pos="1968500" algn="l"/>
                <a:tab pos="2159000" algn="l"/>
              </a:tabLst>
            </a:pPr>
            <a:endParaRPr lang="en-AU" dirty="0" smtClean="0"/>
          </a:p>
          <a:p>
            <a:pPr marL="1435100" indent="-1435100">
              <a:buNone/>
              <a:tabLst>
                <a:tab pos="901700" algn="l"/>
                <a:tab pos="1079500" algn="l"/>
                <a:tab pos="1435100" algn="l"/>
              </a:tabLst>
            </a:pPr>
            <a:r>
              <a:rPr lang="en-AU" dirty="0" smtClean="0"/>
              <a:t>	(3)	The rights of an insured and insurer under the preceding provisions of this section are subject  to any agreement made between them after the loss occurred. </a:t>
            </a:r>
          </a:p>
          <a:p>
            <a:pPr marL="1435100" indent="-1435100">
              <a:buNone/>
              <a:tabLst>
                <a:tab pos="901700" algn="l"/>
                <a:tab pos="1079500" algn="l"/>
                <a:tab pos="1435100" algn="l"/>
              </a:tabLst>
            </a:pPr>
            <a:r>
              <a:rPr lang="en-AU" dirty="0" smtClean="0"/>
              <a:t>	(4)	A reference in this section to an amount  recovered by an insurer shall be construed as a reference to the amount so recovered less the administrative and legal costs incurred in connection with the recovery of the amount.“ </a:t>
            </a:r>
          </a:p>
          <a:p>
            <a:pPr marL="1435100" indent="-1435100">
              <a:buNone/>
              <a:tabLst>
                <a:tab pos="901700" algn="l"/>
                <a:tab pos="1079500" algn="l"/>
                <a:tab pos="1435100" algn="l"/>
              </a:tabLst>
            </a:pPr>
            <a:r>
              <a:rPr lang="en-AU" dirty="0" smtClean="0"/>
              <a:t>	i.e. Insurer keeps profits. </a:t>
            </a:r>
          </a:p>
          <a:p>
            <a:pPr marL="1435100" indent="-1435100">
              <a:buNone/>
              <a:tabLst>
                <a:tab pos="901700" algn="l"/>
                <a:tab pos="1079500" algn="l"/>
                <a:tab pos="1435100" algn="l"/>
              </a:tabLst>
            </a:pPr>
            <a:endParaRPr lang="en-AU" dirty="0" smtClean="0"/>
          </a:p>
          <a:p>
            <a:pPr>
              <a:buNone/>
              <a:tabLst>
                <a:tab pos="901700" algn="l"/>
                <a:tab pos="1079500" algn="l"/>
                <a:tab pos="1435100" algn="l"/>
              </a:tabLst>
            </a:pPr>
            <a:r>
              <a:rPr lang="en-AU" dirty="0" smtClean="0"/>
              <a:t>	</a:t>
            </a:r>
            <a:endParaRPr lang="en-A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400600"/>
          </a:xfrm>
        </p:spPr>
        <p:txBody>
          <a:bodyPr>
            <a:normAutofit fontScale="25000" lnSpcReduction="20000"/>
          </a:bodyPr>
          <a:lstStyle/>
          <a:p>
            <a:pPr marL="400050" lvl="1" indent="0">
              <a:buNone/>
            </a:pPr>
            <a:endParaRPr lang="en-AU" sz="4900" dirty="0" smtClean="0"/>
          </a:p>
          <a:p>
            <a:pPr marL="400050" lvl="1" indent="0">
              <a:buNone/>
            </a:pPr>
            <a:endParaRPr lang="en-AU" sz="6400" dirty="0" smtClean="0"/>
          </a:p>
          <a:p>
            <a:pPr marL="400050" lvl="1" indent="0">
              <a:buNone/>
            </a:pPr>
            <a:r>
              <a:rPr lang="en-AU" sz="6400" dirty="0" smtClean="0"/>
              <a:t>This does not apply to marine (except pleasure craft not used for commercial purposes). However ALRC Rep No. 91 April 2001 into Marine Insurance suggested adoption of s.67 but in an amended form. </a:t>
            </a:r>
          </a:p>
          <a:p>
            <a:pPr marL="400050" lvl="1" indent="0">
              <a:buNone/>
            </a:pPr>
            <a:r>
              <a:rPr lang="en-AU" sz="6400" dirty="0" smtClean="0"/>
              <a:t/>
            </a:r>
            <a:br>
              <a:rPr lang="en-AU" sz="6400" dirty="0" smtClean="0"/>
            </a:br>
            <a:r>
              <a:rPr lang="en-AU" sz="6400" dirty="0" smtClean="0"/>
              <a:t>The explanatory memorandum to the recent Amendment Bill to the Insurance Contracts Act (1984) describes the principles thus: </a:t>
            </a:r>
          </a:p>
          <a:p>
            <a:pPr>
              <a:lnSpc>
                <a:spcPct val="150000"/>
              </a:lnSpc>
              <a:spcAft>
                <a:spcPts val="1200"/>
              </a:spcAft>
              <a:buSzPts val="1050"/>
              <a:buNone/>
              <a:tabLst>
                <a:tab pos="450215" algn="l"/>
              </a:tabLst>
            </a:pPr>
            <a:r>
              <a:rPr lang="en-AU" sz="6400" dirty="0" smtClean="0">
                <a:latin typeface="Arial"/>
                <a:ea typeface="Times New Roman"/>
                <a:cs typeface="Times New Roman"/>
              </a:rPr>
              <a:t>	</a:t>
            </a:r>
          </a:p>
          <a:p>
            <a:pPr>
              <a:lnSpc>
                <a:spcPct val="150000"/>
              </a:lnSpc>
              <a:spcAft>
                <a:spcPts val="1200"/>
              </a:spcAft>
              <a:buSzPts val="1050"/>
              <a:buNone/>
              <a:tabLst>
                <a:tab pos="450215" algn="l"/>
              </a:tabLst>
            </a:pPr>
            <a:r>
              <a:rPr lang="en-AU" sz="6400" dirty="0" smtClean="0">
                <a:latin typeface="Arial"/>
                <a:ea typeface="Times New Roman"/>
                <a:cs typeface="Times New Roman"/>
              </a:rPr>
              <a:t>		1.	The party taking a recovery action should be entitled to reimbursement for the		administrative and legal costs of that action from any monies recovered. </a:t>
            </a:r>
          </a:p>
          <a:p>
            <a:pPr marL="444500" indent="-444500">
              <a:spcAft>
                <a:spcPts val="1200"/>
              </a:spcAft>
              <a:buSzPts val="1050"/>
              <a:buNone/>
              <a:tabLst>
                <a:tab pos="450215" algn="l"/>
              </a:tabLst>
            </a:pPr>
            <a:r>
              <a:rPr lang="en-AU" sz="6400" dirty="0" smtClean="0">
                <a:ea typeface="Times New Roman"/>
                <a:cs typeface="Times New Roman"/>
              </a:rPr>
              <a:t>	2.	There are three possibilities for distribution of remaining sums depending on 		who has funded the recovery action:</a:t>
            </a:r>
            <a:endParaRPr lang="en-AU" sz="6400" dirty="0" smtClean="0">
              <a:latin typeface="Arial"/>
              <a:ea typeface="Times New Roman"/>
              <a:cs typeface="Times New Roman"/>
            </a:endParaRPr>
          </a:p>
          <a:p>
            <a:pPr>
              <a:lnSpc>
                <a:spcPct val="150000"/>
              </a:lnSpc>
              <a:spcAft>
                <a:spcPts val="1200"/>
              </a:spcAft>
              <a:buSzPts val="1050"/>
              <a:buNone/>
              <a:tabLst>
                <a:tab pos="450215" algn="l"/>
              </a:tabLst>
            </a:pPr>
            <a:r>
              <a:rPr lang="en-AU" sz="5000" dirty="0" smtClean="0">
                <a:latin typeface="Arial"/>
                <a:ea typeface="Times New Roman"/>
                <a:cs typeface="Times New Roman"/>
              </a:rPr>
              <a:t>	</a:t>
            </a:r>
            <a:endParaRPr lang="en-A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72608"/>
          </a:xfrm>
        </p:spPr>
        <p:txBody>
          <a:bodyPr>
            <a:normAutofit/>
          </a:bodyPr>
          <a:lstStyle/>
          <a:p>
            <a:pPr marL="1435100" indent="-1435100" defTabSz="901700">
              <a:spcAft>
                <a:spcPts val="1200"/>
              </a:spcAft>
              <a:buSzPts val="1050"/>
              <a:buNone/>
              <a:tabLst>
                <a:tab pos="449263" algn="l"/>
                <a:tab pos="901700" algn="l"/>
                <a:tab pos="1435100" algn="l"/>
              </a:tabLst>
            </a:pPr>
            <a:r>
              <a:rPr lang="en-AU" dirty="0" smtClean="0">
                <a:ea typeface="Times New Roman"/>
                <a:cs typeface="Times New Roman"/>
              </a:rPr>
              <a:t>		</a:t>
            </a:r>
            <a:r>
              <a:rPr lang="en-AU" dirty="0" smtClean="0"/>
              <a:t>(a) 	If the insurer funds the recovery action pursuant to its rights of subrogation it is entitled to an amount equal to the amount that it has paid to the insured under the contract of insurance. The insured is then entitled to any further amount necessary for it to ultimately recover from the insurer under the contract of insurance or the third party in the recovery action, or both in combination, the full amount of its loss (not just the measure of indemnity under the policy). </a:t>
            </a:r>
          </a:p>
          <a:p>
            <a:pPr marL="1435100" lvl="1" indent="-1435100">
              <a:buSzPct val="95000"/>
              <a:buNone/>
              <a:tabLst>
                <a:tab pos="901700" algn="l"/>
                <a:tab pos="1435100" algn="l"/>
              </a:tabLst>
            </a:pPr>
            <a:r>
              <a:rPr lang="en-AU" dirty="0" smtClean="0"/>
              <a:t>	</a:t>
            </a:r>
            <a:r>
              <a:rPr lang="en-AU" dirty="0" smtClean="0">
                <a:solidFill>
                  <a:srgbClr val="000000"/>
                </a:solidFill>
                <a:latin typeface="Arial" pitchFamily="34" charset="0"/>
                <a:cs typeface="Arial" pitchFamily="34" charset="0"/>
              </a:rPr>
              <a:t>(b)	If the insured funds the recovery action the order in the preceding paragraph is reversed. The insured is entitled to retain an amount so that the total it receives from the recovery action and under the policy is equal to its total loss. The insurer is entitled at this point to an amount equal to the amount that it has paid to the insured under the insurance contract. </a:t>
            </a:r>
          </a:p>
          <a:p>
            <a:pPr marL="1435100" indent="-1435100">
              <a:buNone/>
              <a:tabLst>
                <a:tab pos="901700" algn="l"/>
                <a:tab pos="1435100" algn="l"/>
              </a:tabLst>
            </a:pPr>
            <a:endParaRPr lang="en-AU" dirty="0" smtClean="0"/>
          </a:p>
          <a:p>
            <a:endParaRPr lang="en-A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pPr marL="1879600" lvl="1" indent="-1479550">
              <a:buClr>
                <a:srgbClr val="000000"/>
              </a:buClr>
              <a:buNone/>
              <a:tabLst>
                <a:tab pos="1435100" algn="l"/>
              </a:tabLst>
            </a:pPr>
            <a:r>
              <a:rPr lang="en-AU" dirty="0" smtClean="0">
                <a:solidFill>
                  <a:srgbClr val="000000"/>
                </a:solidFill>
                <a:latin typeface="Arial" pitchFamily="34" charset="0"/>
                <a:cs typeface="Arial" pitchFamily="34" charset="0"/>
              </a:rPr>
              <a:t>	(c)	If the action is funded jointly by both the insurer and the insured, they are both entitled to the same amounts as referred to in (a) and (b) above pro-rata if there are insufficient funds to reimburse them in full. </a:t>
            </a:r>
          </a:p>
          <a:p>
            <a:pPr marL="1879600" lvl="1" indent="-1479550">
              <a:buClr>
                <a:srgbClr val="000000"/>
              </a:buClr>
              <a:buNone/>
              <a:tabLst>
                <a:tab pos="1435100" algn="l"/>
              </a:tabLst>
            </a:pPr>
            <a:endParaRPr lang="en-AU" dirty="0" smtClean="0">
              <a:solidFill>
                <a:srgbClr val="000000"/>
              </a:solidFill>
              <a:latin typeface="Arial" pitchFamily="34" charset="0"/>
              <a:cs typeface="Arial" pitchFamily="34" charset="0"/>
            </a:endParaRPr>
          </a:p>
          <a:p>
            <a:pPr marL="1435100" lvl="1" indent="-1035050">
              <a:buClr>
                <a:srgbClr val="000000"/>
              </a:buClr>
              <a:buNone/>
              <a:tabLst>
                <a:tab pos="901700" algn="l"/>
                <a:tab pos="1435100" algn="l"/>
              </a:tabLst>
            </a:pPr>
            <a:r>
              <a:rPr lang="en-AU" dirty="0" smtClean="0">
                <a:solidFill>
                  <a:srgbClr val="000000"/>
                </a:solidFill>
                <a:latin typeface="Arial" pitchFamily="34" charset="0"/>
                <a:cs typeface="Arial" pitchFamily="34" charset="0"/>
              </a:rPr>
              <a:t>	3.	Any excess or windfall recovery is then to be distributed to both parties in the same proportions as they contributed to the administrative and legal costs of the recovery action. </a:t>
            </a:r>
          </a:p>
          <a:p>
            <a:pPr marL="1435100" lvl="1" indent="-1035050">
              <a:buClr>
                <a:srgbClr val="000000"/>
              </a:buClr>
              <a:buNone/>
              <a:tabLst>
                <a:tab pos="901700" algn="l"/>
                <a:tab pos="1435100" algn="l"/>
              </a:tabLst>
            </a:pPr>
            <a:endParaRPr lang="en-AU" dirty="0" smtClean="0">
              <a:solidFill>
                <a:srgbClr val="000000"/>
              </a:solidFill>
              <a:latin typeface="Arial" pitchFamily="34" charset="0"/>
              <a:cs typeface="Arial" pitchFamily="34" charset="0"/>
            </a:endParaRPr>
          </a:p>
          <a:p>
            <a:pPr marL="1435100" lvl="1" indent="-1035050">
              <a:buClr>
                <a:srgbClr val="000000"/>
              </a:buClr>
              <a:buNone/>
              <a:tabLst>
                <a:tab pos="901700" algn="l"/>
                <a:tab pos="1435100" algn="l"/>
              </a:tabLst>
            </a:pPr>
            <a:r>
              <a:rPr lang="en-AU" dirty="0" smtClean="0">
                <a:solidFill>
                  <a:srgbClr val="000000"/>
                </a:solidFill>
                <a:latin typeface="Arial" pitchFamily="34" charset="0"/>
                <a:cs typeface="Arial" pitchFamily="34" charset="0"/>
              </a:rPr>
              <a:t>	4.	Any separate or identifiable component in respect of interest should be divided fairly between the parties having regard to the amounts that each has recovered and the periods of time for which each party lost the use of their funds. </a:t>
            </a:r>
            <a:br>
              <a:rPr lang="en-AU" dirty="0" smtClean="0">
                <a:solidFill>
                  <a:srgbClr val="000000"/>
                </a:solidFill>
                <a:latin typeface="Arial" pitchFamily="34" charset="0"/>
                <a:cs typeface="Arial" pitchFamily="34" charset="0"/>
              </a:rPr>
            </a:br>
            <a:endParaRPr lang="en-AU" dirty="0" smtClean="0">
              <a:solidFill>
                <a:srgbClr val="000000"/>
              </a:solidFill>
              <a:latin typeface="Arial" pitchFamily="34" charset="0"/>
              <a:cs typeface="Arial" pitchFamily="34" charset="0"/>
            </a:endParaRPr>
          </a:p>
          <a:p>
            <a:pPr marL="901700" indent="-901700">
              <a:buNone/>
              <a:tabLst>
                <a:tab pos="355600" algn="l"/>
              </a:tabLst>
            </a:pPr>
            <a:endParaRPr lang="en-AU" dirty="0" smtClean="0">
              <a:latin typeface="Arial" pitchFamily="34" charset="0"/>
              <a:cs typeface="Arial" pitchFamily="34" charset="0"/>
            </a:endParaRPr>
          </a:p>
          <a:p>
            <a:pPr>
              <a:buNone/>
            </a:pPr>
            <a:endParaRPr lang="en-A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marL="1435100" lvl="0" indent="-1435100">
              <a:buClr>
                <a:srgbClr val="000000"/>
              </a:buClr>
              <a:buNone/>
              <a:tabLst>
                <a:tab pos="355600" algn="l"/>
                <a:tab pos="901700" algn="l"/>
                <a:tab pos="1435100" algn="l"/>
              </a:tabLst>
            </a:pPr>
            <a:r>
              <a:rPr lang="en-AU" dirty="0" smtClean="0">
                <a:solidFill>
                  <a:srgbClr val="000000"/>
                </a:solidFill>
                <a:latin typeface="Arial" pitchFamily="34" charset="0"/>
                <a:cs typeface="Arial" pitchFamily="34" charset="0"/>
              </a:rPr>
              <a:t>		5.	These rights may be modified by the terms of the relevant insurance contract and the rights apply, in accordance with the same principles, whether the person being indemnified is the insured party or a third party beneficiary to whom the indemnity cover extends. </a:t>
            </a:r>
          </a:p>
          <a:p>
            <a:pPr marL="355600" lvl="0" indent="-355600">
              <a:buClr>
                <a:srgbClr val="000000"/>
              </a:buClr>
              <a:buNone/>
              <a:tabLst>
                <a:tab pos="355600" algn="l"/>
              </a:tabLst>
            </a:pPr>
            <a:r>
              <a:rPr lang="en-AU" dirty="0" smtClean="0">
                <a:solidFill>
                  <a:srgbClr val="000000"/>
                </a:solidFill>
              </a:rPr>
              <a:t>	</a:t>
            </a:r>
          </a:p>
          <a:p>
            <a:pPr marL="355600" lvl="0" indent="-355600">
              <a:buClr>
                <a:srgbClr val="000000"/>
              </a:buClr>
              <a:buNone/>
              <a:tabLst>
                <a:tab pos="355600" algn="l"/>
              </a:tabLst>
            </a:pPr>
            <a:r>
              <a:rPr lang="en-AU" dirty="0" smtClean="0">
                <a:solidFill>
                  <a:srgbClr val="000000"/>
                </a:solidFill>
              </a:rPr>
              <a:t>	The recent amendments to the </a:t>
            </a:r>
            <a:r>
              <a:rPr lang="en-AU" i="1" dirty="0" smtClean="0">
                <a:solidFill>
                  <a:srgbClr val="000000"/>
                </a:solidFill>
              </a:rPr>
              <a:t>Insurance Contracts Act 1984 </a:t>
            </a:r>
            <a:r>
              <a:rPr lang="en-AU" dirty="0" smtClean="0">
                <a:solidFill>
                  <a:srgbClr val="000000"/>
                </a:solidFill>
              </a:rPr>
              <a:t>(Cth) have adopted those changes, and are attached to the paper.  They come into force at the end of this year.</a:t>
            </a:r>
          </a:p>
          <a:p>
            <a:endParaRPr lang="en-AU"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p:spPr>
        <p:txBody>
          <a:bodyPr/>
          <a:lstStyle/>
          <a:p>
            <a:r>
              <a:rPr lang="en-AU" dirty="0" smtClean="0"/>
              <a:t>CMI</a:t>
            </a:r>
            <a:r>
              <a:rPr lang="en-AU" sz="2800" dirty="0" smtClean="0">
                <a:latin typeface="+mn-lt"/>
              </a:rPr>
              <a:t> </a:t>
            </a:r>
            <a:r>
              <a:rPr lang="en-AU" dirty="0" smtClean="0"/>
              <a:t>Founded in 1897 </a:t>
            </a:r>
            <a:br>
              <a:rPr lang="en-AU" dirty="0" smtClean="0"/>
            </a:br>
            <a:r>
              <a:rPr lang="en-AU" dirty="0" smtClean="0"/>
              <a:t>Raison </a:t>
            </a:r>
            <a:r>
              <a:rPr lang="en-AU" dirty="0" err="1" smtClean="0"/>
              <a:t>d’etre</a:t>
            </a:r>
            <a:r>
              <a:rPr lang="en-AU" dirty="0" smtClean="0"/>
              <a:t> – Uniformity </a:t>
            </a:r>
            <a:endParaRPr lang="en-AU" dirty="0"/>
          </a:p>
        </p:txBody>
      </p:sp>
      <p:sp>
        <p:nvSpPr>
          <p:cNvPr id="3" name="Content Placeholder 2"/>
          <p:cNvSpPr>
            <a:spLocks noGrp="1"/>
          </p:cNvSpPr>
          <p:nvPr>
            <p:ph idx="1"/>
          </p:nvPr>
        </p:nvSpPr>
        <p:spPr/>
        <p:txBody>
          <a:bodyPr>
            <a:normAutofit/>
          </a:bodyPr>
          <a:lstStyle/>
          <a:p>
            <a:r>
              <a:rPr lang="en-AU" sz="1800" b="1" dirty="0" smtClean="0"/>
              <a:t>Principal Conventions drafted:</a:t>
            </a:r>
          </a:p>
          <a:p>
            <a:pPr lvl="1"/>
            <a:r>
              <a:rPr lang="en-AU" sz="1800" dirty="0" smtClean="0"/>
              <a:t>Collision </a:t>
            </a:r>
          </a:p>
          <a:p>
            <a:pPr lvl="1"/>
            <a:r>
              <a:rPr lang="en-AU" sz="1800" dirty="0" smtClean="0"/>
              <a:t>Arrest</a:t>
            </a:r>
          </a:p>
          <a:p>
            <a:pPr lvl="1"/>
            <a:r>
              <a:rPr lang="en-AU" sz="1800" dirty="0" smtClean="0"/>
              <a:t>Bills of lading </a:t>
            </a:r>
          </a:p>
          <a:p>
            <a:pPr lvl="1"/>
            <a:r>
              <a:rPr lang="en-AU" sz="1800" dirty="0" smtClean="0"/>
              <a:t>Salvage </a:t>
            </a:r>
          </a:p>
          <a:p>
            <a:pPr lvl="1"/>
            <a:r>
              <a:rPr lang="en-AU" sz="1800" dirty="0" smtClean="0"/>
              <a:t>Limitation conventions </a:t>
            </a:r>
          </a:p>
          <a:p>
            <a:pPr lvl="1">
              <a:buNone/>
            </a:pPr>
            <a:r>
              <a:rPr lang="en-AU" sz="1800" dirty="0" smtClean="0"/>
              <a:t>and many others </a:t>
            </a:r>
          </a:p>
          <a:p>
            <a:r>
              <a:rPr lang="en-AU" sz="1800" dirty="0" smtClean="0"/>
              <a:t>Custodian of the York Antwerp Rules </a:t>
            </a:r>
          </a:p>
          <a:p>
            <a:endParaRPr lang="en-A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CMI and Marine Insurance </a:t>
            </a:r>
            <a:br>
              <a:rPr lang="en-AU" dirty="0" smtClean="0"/>
            </a:br>
            <a:endParaRPr lang="en-AU" dirty="0"/>
          </a:p>
        </p:txBody>
      </p:sp>
      <p:sp>
        <p:nvSpPr>
          <p:cNvPr id="3" name="Content Placeholder 2"/>
          <p:cNvSpPr>
            <a:spLocks noGrp="1"/>
          </p:cNvSpPr>
          <p:nvPr>
            <p:ph idx="1"/>
          </p:nvPr>
        </p:nvSpPr>
        <p:spPr>
          <a:xfrm>
            <a:off x="323528" y="1124744"/>
            <a:ext cx="8568952" cy="5112568"/>
          </a:xfrm>
        </p:spPr>
        <p:txBody>
          <a:bodyPr>
            <a:normAutofit/>
          </a:bodyPr>
          <a:lstStyle/>
          <a:p>
            <a:r>
              <a:rPr lang="en-AU" sz="1800" dirty="0" smtClean="0"/>
              <a:t>Marine Insurance Act 1906 (UK)/Marine Insurance Act (1909) Australia </a:t>
            </a:r>
          </a:p>
          <a:p>
            <a:r>
              <a:rPr lang="en-AU" sz="1800" dirty="0" smtClean="0"/>
              <a:t>CMI Conference 1994 </a:t>
            </a:r>
          </a:p>
          <a:p>
            <a:r>
              <a:rPr lang="en-AU" sz="1800" dirty="0" smtClean="0"/>
              <a:t>International Working Groups:</a:t>
            </a:r>
          </a:p>
          <a:p>
            <a:pPr lvl="1"/>
            <a:r>
              <a:rPr lang="en-AU" sz="1800" dirty="0" smtClean="0"/>
              <a:t>Professor John Hare: International Review of Marine Insurance:</a:t>
            </a:r>
          </a:p>
          <a:p>
            <a:pPr lvl="2"/>
            <a:r>
              <a:rPr lang="en-AU" sz="1800" dirty="0" smtClean="0"/>
              <a:t>Duty of good faith </a:t>
            </a:r>
          </a:p>
          <a:p>
            <a:pPr lvl="2"/>
            <a:r>
              <a:rPr lang="en-AU" sz="1800" dirty="0" smtClean="0"/>
              <a:t>Duty of disclosure </a:t>
            </a:r>
          </a:p>
          <a:p>
            <a:pPr lvl="2"/>
            <a:r>
              <a:rPr lang="en-AU" sz="1800" dirty="0" smtClean="0"/>
              <a:t>Alternation of risk </a:t>
            </a:r>
          </a:p>
          <a:p>
            <a:pPr lvl="2"/>
            <a:r>
              <a:rPr lang="en-AU" sz="1800" dirty="0" smtClean="0"/>
              <a:t>Warranties </a:t>
            </a:r>
          </a:p>
          <a:p>
            <a:pPr lvl="1">
              <a:buNone/>
            </a:pPr>
            <a:r>
              <a:rPr lang="en-AU" sz="1800" dirty="0" smtClean="0"/>
              <a:t>See report in Yearbook 2004 </a:t>
            </a:r>
          </a:p>
          <a:p>
            <a:pPr lvl="1">
              <a:buNone/>
            </a:pPr>
            <a:endParaRPr lang="en-AU"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CMI and Marine Insurance </a:t>
            </a:r>
            <a:br>
              <a:rPr lang="en-AU" dirty="0" smtClean="0"/>
            </a:br>
            <a:endParaRPr lang="en-AU" dirty="0"/>
          </a:p>
        </p:txBody>
      </p:sp>
      <p:sp>
        <p:nvSpPr>
          <p:cNvPr id="3" name="Content Placeholder 2"/>
          <p:cNvSpPr>
            <a:spLocks noGrp="1"/>
          </p:cNvSpPr>
          <p:nvPr>
            <p:ph idx="1"/>
          </p:nvPr>
        </p:nvSpPr>
        <p:spPr>
          <a:xfrm>
            <a:off x="251520" y="1124744"/>
            <a:ext cx="8568952" cy="5040560"/>
          </a:xfrm>
        </p:spPr>
        <p:txBody>
          <a:bodyPr>
            <a:normAutofit/>
          </a:bodyPr>
          <a:lstStyle/>
          <a:p>
            <a:pPr lvl="1"/>
            <a:r>
              <a:rPr lang="en-AU" sz="1800" dirty="0" smtClean="0"/>
              <a:t>Dieter Schwampe: Mandatory insurance under International Conventions: </a:t>
            </a:r>
          </a:p>
          <a:p>
            <a:pPr lvl="2"/>
            <a:r>
              <a:rPr lang="en-AU" sz="1800" dirty="0" smtClean="0"/>
              <a:t>CLC</a:t>
            </a:r>
          </a:p>
          <a:p>
            <a:pPr lvl="2"/>
            <a:r>
              <a:rPr lang="en-AU" sz="1800" dirty="0" smtClean="0"/>
              <a:t>HNS</a:t>
            </a:r>
          </a:p>
          <a:p>
            <a:pPr lvl="2"/>
            <a:r>
              <a:rPr lang="en-AU" sz="1800" dirty="0" smtClean="0"/>
              <a:t>Bunkers</a:t>
            </a:r>
          </a:p>
          <a:p>
            <a:pPr lvl="2"/>
            <a:r>
              <a:rPr lang="en-AU" sz="1800" dirty="0" smtClean="0"/>
              <a:t>Wreck Removal</a:t>
            </a:r>
          </a:p>
          <a:p>
            <a:pPr lvl="2"/>
            <a:r>
              <a:rPr lang="en-AU" sz="1800" dirty="0" smtClean="0"/>
              <a:t>Athens Protocol of 2002 </a:t>
            </a:r>
          </a:p>
          <a:p>
            <a:pPr>
              <a:buNone/>
              <a:tabLst>
                <a:tab pos="901700" algn="l"/>
                <a:tab pos="1257300" algn="l"/>
              </a:tabLst>
            </a:pPr>
            <a:r>
              <a:rPr lang="en-AU" sz="1800" dirty="0" smtClean="0"/>
              <a:t>		(i) 	Licensing of insurers </a:t>
            </a:r>
          </a:p>
          <a:p>
            <a:pPr>
              <a:buNone/>
              <a:tabLst>
                <a:tab pos="901700" algn="l"/>
                <a:tab pos="1257300" algn="l"/>
              </a:tabLst>
            </a:pPr>
            <a:r>
              <a:rPr lang="en-AU" sz="1800" dirty="0" smtClean="0"/>
              <a:t>		(ii) 	Recognition of certificates issued by other States </a:t>
            </a:r>
          </a:p>
          <a:p>
            <a:pPr>
              <a:buNone/>
              <a:tabLst>
                <a:tab pos="901700" algn="l"/>
                <a:tab pos="1257300" algn="l"/>
                <a:tab pos="1524000" algn="l"/>
              </a:tabLst>
            </a:pPr>
            <a:r>
              <a:rPr lang="en-AU" sz="1800" dirty="0" smtClean="0"/>
              <a:t>		(iii) Direct action availability </a:t>
            </a:r>
          </a:p>
          <a:p>
            <a:pPr>
              <a:buNone/>
              <a:tabLst>
                <a:tab pos="901700" algn="l"/>
                <a:tab pos="1257300" algn="l"/>
              </a:tabLst>
            </a:pPr>
            <a:r>
              <a:rPr lang="en-AU" sz="1800" dirty="0" smtClean="0"/>
              <a:t>		(iv)	State liability eg where insurer not financially stable </a:t>
            </a:r>
          </a:p>
          <a:p>
            <a:pPr marL="571500" indent="-571500">
              <a:buAutoNum type="romanLcParenBoth" startAt="3"/>
            </a:pPr>
            <a:endParaRPr lang="en-A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344816" cy="936104"/>
          </a:xfrm>
        </p:spPr>
        <p:txBody>
          <a:bodyPr/>
          <a:lstStyle/>
          <a:p>
            <a:pPr marL="342900" indent="-342900">
              <a:lnSpc>
                <a:spcPct val="150000"/>
              </a:lnSpc>
              <a:spcBef>
                <a:spcPct val="20000"/>
              </a:spcBef>
              <a:buClr>
                <a:schemeClr val="tx1"/>
              </a:buClr>
              <a:buSzPct val="95000"/>
              <a:tabLst>
                <a:tab pos="901700" algn="l"/>
                <a:tab pos="1257300" algn="l"/>
              </a:tabLst>
            </a:pPr>
            <a:r>
              <a:rPr lang="en-AU" sz="3200" dirty="0" smtClean="0">
                <a:latin typeface="+mn-lt"/>
                <a:ea typeface="+mn-ea"/>
                <a:cs typeface="+mn-cs"/>
              </a:rPr>
              <a:t/>
            </a:r>
            <a:br>
              <a:rPr lang="en-AU" sz="3200" dirty="0" smtClean="0">
                <a:latin typeface="+mn-lt"/>
                <a:ea typeface="+mn-ea"/>
                <a:cs typeface="+mn-cs"/>
              </a:rPr>
            </a:br>
            <a:r>
              <a:rPr lang="en-AU" sz="3200" dirty="0" smtClean="0"/>
              <a:t> Subrogation </a:t>
            </a:r>
            <a:endParaRPr lang="en-AU" sz="3200" dirty="0" smtClean="0">
              <a:latin typeface="+mn-lt"/>
              <a:ea typeface="+mn-ea"/>
              <a:cs typeface="+mn-cs"/>
            </a:endParaRPr>
          </a:p>
        </p:txBody>
      </p:sp>
      <p:sp>
        <p:nvSpPr>
          <p:cNvPr id="3" name="Content Placeholder 2"/>
          <p:cNvSpPr>
            <a:spLocks noGrp="1"/>
          </p:cNvSpPr>
          <p:nvPr>
            <p:ph idx="1"/>
          </p:nvPr>
        </p:nvSpPr>
        <p:spPr/>
        <p:txBody>
          <a:bodyPr>
            <a:normAutofit/>
          </a:bodyPr>
          <a:lstStyle/>
          <a:p>
            <a:r>
              <a:rPr lang="en-AU" sz="1800" dirty="0" smtClean="0"/>
              <a:t>Professor Sutton:</a:t>
            </a:r>
          </a:p>
          <a:p>
            <a:pPr lvl="1">
              <a:buNone/>
            </a:pPr>
            <a:r>
              <a:rPr lang="en-AU" sz="1800" dirty="0" smtClean="0"/>
              <a:t>	</a:t>
            </a:r>
            <a:r>
              <a:rPr lang="en-AU" sz="1800" i="1" dirty="0" smtClean="0"/>
              <a:t>“Subrogation may be described in broad terms as the substitution of one person for another, so that the same rights and duties as attached to the original person attach to the substituted one. It is a transfer of rights from one person to another without assignment or the assent of the person from whom the rights are transferred, which takes place by operation of law in a whole variety of widely differing circumstances”. </a:t>
            </a:r>
            <a:endParaRPr lang="en-AU" sz="18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r>
              <a:rPr lang="en-AU" sz="1800" dirty="0" smtClean="0"/>
              <a:t>Principles of indemnity:</a:t>
            </a:r>
          </a:p>
          <a:p>
            <a:pPr lvl="1">
              <a:buNone/>
            </a:pPr>
            <a:r>
              <a:rPr lang="en-AU" sz="1800" i="1" dirty="0" smtClean="0"/>
              <a:t>	“The principles governing indemnity are therefore bound up with the doctrine of subrogation and indeed are complementary to it. This leads to the position that, for example, contracts of life insurance and many contracts of personal accident insurance...because they are not contracts of indemnity, the law of subrogation has no application.”</a:t>
            </a:r>
            <a:endParaRPr lang="en-AU" sz="18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fontScale="77500" lnSpcReduction="20000"/>
          </a:bodyPr>
          <a:lstStyle/>
          <a:p>
            <a:r>
              <a:rPr lang="en-AU" sz="2600" dirty="0" smtClean="0"/>
              <a:t>Leading High Court decision:  </a:t>
            </a:r>
            <a:r>
              <a:rPr lang="en-AU" sz="2600" i="1" dirty="0" smtClean="0"/>
              <a:t>British Traders’ Insurance Co Ltd v Monson [1964] 111 CLR 86. </a:t>
            </a:r>
          </a:p>
          <a:p>
            <a:endParaRPr lang="en-AU" sz="2600" i="1" dirty="0" smtClean="0"/>
          </a:p>
          <a:p>
            <a:r>
              <a:rPr lang="en-AU" sz="2600" i="1" dirty="0" smtClean="0"/>
              <a:t>Santos Ltd v American Home Assurance Co [1986] 4 ANZ Ins Cas 60-795, Supreme Court of South Australia, White J listed the conditions precedent to the exercise of rights of subrogation as:</a:t>
            </a:r>
          </a:p>
          <a:p>
            <a:endParaRPr lang="en-AU" i="1" dirty="0" smtClean="0"/>
          </a:p>
          <a:p>
            <a:pPr>
              <a:buNone/>
            </a:pPr>
            <a:r>
              <a:rPr lang="en-AU" sz="2300" i="1" dirty="0" smtClean="0"/>
              <a:t>	“(a) 	That the insurance was indemnity insurance </a:t>
            </a:r>
          </a:p>
          <a:p>
            <a:pPr marL="514350" indent="-158750">
              <a:buAutoNum type="alphaLcParenBoth" startAt="2"/>
              <a:tabLst>
                <a:tab pos="901700" algn="l"/>
              </a:tabLst>
            </a:pPr>
            <a:r>
              <a:rPr lang="en-AU" sz="2300" i="1" dirty="0" smtClean="0"/>
              <a:t>	That payment by the insurer had been made under it; and </a:t>
            </a:r>
          </a:p>
          <a:p>
            <a:pPr marL="514350" indent="-158750">
              <a:buAutoNum type="alphaLcParenBoth" startAt="2"/>
              <a:tabLst>
                <a:tab pos="901700" algn="l"/>
              </a:tabLst>
            </a:pPr>
            <a:r>
              <a:rPr lang="en-AU" sz="2300" i="1" dirty="0" smtClean="0"/>
              <a:t>	That the insurer’s rights of subrogation had not been excluded by a term 	of the parties’ contract.”</a:t>
            </a:r>
            <a:endParaRPr lang="en-AU" sz="23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1"/>
            <a:ext cx="8229600" cy="4752528"/>
          </a:xfrm>
          <a:noFill/>
        </p:spPr>
        <p:txBody>
          <a:bodyPr>
            <a:normAutofit fontScale="55000" lnSpcReduction="20000"/>
          </a:bodyPr>
          <a:lstStyle/>
          <a:p>
            <a:r>
              <a:rPr lang="en-AU" sz="4400" dirty="0" smtClean="0"/>
              <a:t>Sutton describes two distinct rights which are conferred: </a:t>
            </a:r>
          </a:p>
          <a:p>
            <a:endParaRPr lang="en-AU" sz="4500" dirty="0" smtClean="0"/>
          </a:p>
          <a:p>
            <a:pPr lvl="1">
              <a:buNone/>
            </a:pPr>
            <a:r>
              <a:rPr lang="en-AU" sz="3800" dirty="0" smtClean="0"/>
              <a:t>	</a:t>
            </a:r>
            <a:r>
              <a:rPr lang="en-AU" sz="3800" i="1" dirty="0" smtClean="0"/>
              <a:t>“First, the right to oblige the assured to pursue a new remedy he or she may have against a third party for the benefit of the insurer; and secondly, the right to recover from the assured any benefit received by the assured in diminution or extinction of the loss for which he or she has been indemnified.”</a:t>
            </a:r>
          </a:p>
          <a:p>
            <a:pPr lvl="1">
              <a:buNone/>
            </a:pPr>
            <a:endParaRPr lang="en-AU" dirty="0" smtClean="0"/>
          </a:p>
          <a:p>
            <a:pPr lvl="1">
              <a:buNone/>
            </a:pPr>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Marine Insurance</a:t>
            </a:r>
            <a:endParaRPr lang="en-AU" dirty="0"/>
          </a:p>
        </p:txBody>
      </p:sp>
      <p:sp>
        <p:nvSpPr>
          <p:cNvPr id="3" name="Content Placeholder 2"/>
          <p:cNvSpPr>
            <a:spLocks noGrp="1"/>
          </p:cNvSpPr>
          <p:nvPr>
            <p:ph idx="1"/>
          </p:nvPr>
        </p:nvSpPr>
        <p:spPr/>
        <p:txBody>
          <a:bodyPr/>
          <a:lstStyle/>
          <a:p>
            <a:endParaRPr lang="en-AU" dirty="0" smtClean="0"/>
          </a:p>
          <a:p>
            <a:r>
              <a:rPr lang="en-AU" sz="1800" dirty="0" smtClean="0"/>
              <a:t>S.85 Marine Insurance Act (1909) (S.90 Marine Insurance Act 1906 (UK))</a:t>
            </a:r>
          </a:p>
          <a:p>
            <a:endParaRPr lang="en-AU" sz="1800" dirty="0" smtClean="0"/>
          </a:p>
          <a:p>
            <a:pPr lvl="1">
              <a:buNone/>
            </a:pPr>
            <a:r>
              <a:rPr lang="en-AU" sz="1800" dirty="0" smtClean="0"/>
              <a:t>	</a:t>
            </a:r>
            <a:r>
              <a:rPr lang="en-AU" sz="1800" i="1" dirty="0" smtClean="0"/>
              <a:t>“85(1) Where the insurer pays for a total loss, either of the whole, or in the case of goods of any apportionable part, of the subject matter insured, he thereupon becomes entitled to take over the interest of the assured in whatever may remain of the subject matter so paid for, and he is thereby subrogated to all the rights and remedies of the assured in and in respect of that subject matter as from the time of the casualty causing the loss.”</a:t>
            </a:r>
          </a:p>
          <a:p>
            <a:endParaRPr lang="en-A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BP Theme Aqua">
  <a:themeElements>
    <a:clrScheme name="Office Theme 1">
      <a:dk1>
        <a:srgbClr val="000000"/>
      </a:dk1>
      <a:lt1>
        <a:srgbClr val="FFFFFF"/>
      </a:lt1>
      <a:dk2>
        <a:srgbClr val="5998C8"/>
      </a:dk2>
      <a:lt2>
        <a:srgbClr val="969696"/>
      </a:lt2>
      <a:accent1>
        <a:srgbClr val="ABB400"/>
      </a:accent1>
      <a:accent2>
        <a:srgbClr val="5BC8E6"/>
      </a:accent2>
      <a:accent3>
        <a:srgbClr val="FFFFFF"/>
      </a:accent3>
      <a:accent4>
        <a:srgbClr val="000000"/>
      </a:accent4>
      <a:accent5>
        <a:srgbClr val="D2D6AA"/>
      </a:accent5>
      <a:accent6>
        <a:srgbClr val="52B5D0"/>
      </a:accent6>
      <a:hlink>
        <a:srgbClr val="003C79"/>
      </a:hlink>
      <a:folHlink>
        <a:srgbClr val="CA909C"/>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5998C8"/>
        </a:dk2>
        <a:lt2>
          <a:srgbClr val="969696"/>
        </a:lt2>
        <a:accent1>
          <a:srgbClr val="ABB400"/>
        </a:accent1>
        <a:accent2>
          <a:srgbClr val="5BC8E6"/>
        </a:accent2>
        <a:accent3>
          <a:srgbClr val="FFFFFF"/>
        </a:accent3>
        <a:accent4>
          <a:srgbClr val="000000"/>
        </a:accent4>
        <a:accent5>
          <a:srgbClr val="D2D6AA"/>
        </a:accent5>
        <a:accent6>
          <a:srgbClr val="52B5D0"/>
        </a:accent6>
        <a:hlink>
          <a:srgbClr val="003C79"/>
        </a:hlink>
        <a:folHlink>
          <a:srgbClr val="CA909C"/>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False</openByDefault>
  <xsnScope>~site</xsnScope>
</customXsn>
</file>

<file path=customXml/item3.xml><?xml version="1.0" encoding="utf-8"?>
<ct:contentTypeSchema xmlns:ct="http://schemas.microsoft.com/office/2006/metadata/contentType" xmlns:ma="http://schemas.microsoft.com/office/2006/metadata/properties/metaAttributes" ct:_="" ma:_="" ma:contentTypeName="Document" ma:contentTypeID="0x010100B43FE446FCF47F4D80E51D556D086BEC00B5FA2C45B947B9468DD4F6F182E65925004654C50F63188A46BB2CCF24695E36A7" ma:contentTypeVersion="26" ma:contentTypeDescription="Create a new document." ma:contentTypeScope="" ma:versionID="3ae0f8d5e2dada1be90f38924fa4adb4">
  <xsd:schema xmlns:xsd="http://www.w3.org/2001/XMLSchema" xmlns:p="http://schemas.microsoft.com/office/2006/metadata/properties" xmlns:ns2="584a4709-e47a-48a2-962c-139148203c7f" targetNamespace="http://schemas.microsoft.com/office/2006/metadata/properties" ma:root="true" ma:fieldsID="7bae4f8fb01f9e53bc378d14a1f79d4c" ns2:_="">
    <xsd:import namespace="584a4709-e47a-48a2-962c-139148203c7f"/>
    <xsd:element name="properties">
      <xsd:complexType>
        <xsd:sequence>
          <xsd:element name="documentManagement">
            <xsd:complexType>
              <xsd:all>
                <xsd:element ref="ns2:Old_x0020_Document_x0020_Number" minOccurs="0"/>
              </xsd:all>
            </xsd:complexType>
          </xsd:element>
        </xsd:sequence>
      </xsd:complexType>
    </xsd:element>
  </xsd:schema>
  <xsd:schema xmlns:xsd="http://www.w3.org/2001/XMLSchema" xmlns:dms="http://schemas.microsoft.com/office/2006/documentManagement/types" targetNamespace="584a4709-e47a-48a2-962c-139148203c7f" elementFormDefault="qualified">
    <xsd:import namespace="http://schemas.microsoft.com/office/2006/documentManagement/types"/>
    <xsd:element name="Old_x0020_Document_x0020_Number" ma:index="7" nillable="true" ma:displayName="Old Document Number" ma:internalName="Old_x0020_Document_x0020_Number">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documentManagement>
    <Old_x0020_Document_x0020_Number xmlns="584a4709-e47a-48a2-962c-139148203c7f" xsi:nil="true"/>
  </documentManagement>
</p:properties>
</file>

<file path=customXml/itemProps1.xml><?xml version="1.0" encoding="utf-8"?>
<ds:datastoreItem xmlns:ds="http://schemas.openxmlformats.org/officeDocument/2006/customXml" ds:itemID="{17EB7E48-CFC8-4AEC-93E4-C54B9D56519C}">
  <ds:schemaRefs>
    <ds:schemaRef ds:uri="http://schemas.microsoft.com/sharepoint/v3/contenttype/forms"/>
  </ds:schemaRefs>
</ds:datastoreItem>
</file>

<file path=customXml/itemProps2.xml><?xml version="1.0" encoding="utf-8"?>
<ds:datastoreItem xmlns:ds="http://schemas.openxmlformats.org/officeDocument/2006/customXml" ds:itemID="{9F138ECE-FC33-4142-AB78-9C2B8D391648}">
  <ds:schemaRefs>
    <ds:schemaRef ds:uri="http://schemas.microsoft.com/office/2006/metadata/customXsn"/>
  </ds:schemaRefs>
</ds:datastoreItem>
</file>

<file path=customXml/itemProps3.xml><?xml version="1.0" encoding="utf-8"?>
<ds:datastoreItem xmlns:ds="http://schemas.openxmlformats.org/officeDocument/2006/customXml" ds:itemID="{F16F301E-58B7-4AA8-97E6-7DA77CF02F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4a4709-e47a-48a2-962c-139148203c7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30846EB6-AEED-4E2F-B408-DD35FD2FBD8E}">
  <ds:schemaRefs>
    <ds:schemaRef ds:uri="http://purl.org/dc/terms/"/>
    <ds:schemaRef ds:uri="http://purl.org/dc/elements/1.1/"/>
    <ds:schemaRef ds:uri="http://schemas.openxmlformats.org/package/2006/metadata/core-properties"/>
    <ds:schemaRef ds:uri="http://schemas.microsoft.com/office/2006/documentManagement/types"/>
    <ds:schemaRef ds:uri="http://purl.org/dc/dcmitype/"/>
    <ds:schemaRef ds:uri="http://www.w3.org/XML/1998/namespace"/>
    <ds:schemaRef ds:uri="584a4709-e47a-48a2-962c-139148203c7f"/>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CBP Theme Aqua</Template>
  <TotalTime>541</TotalTime>
  <Words>377</Words>
  <Application>Microsoft Office PowerPoint</Application>
  <PresentationFormat>On-screen Show (4:3)</PresentationFormat>
  <Paragraphs>113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Wingdings</vt:lpstr>
      <vt:lpstr>Times New Roman</vt:lpstr>
      <vt:lpstr>Wingdings 2</vt:lpstr>
      <vt:lpstr>CBP Theme Aqua</vt:lpstr>
      <vt:lpstr>PowerPoint Presentation</vt:lpstr>
      <vt:lpstr>CMI Founded in 1897  Raison d’etre – Uniformity </vt:lpstr>
      <vt:lpstr>CMI and Marine Insurance  </vt:lpstr>
      <vt:lpstr>CMI and Marine Insurance  </vt:lpstr>
      <vt:lpstr>  Subrogation </vt:lpstr>
      <vt:lpstr>PowerPoint Presentation</vt:lpstr>
      <vt:lpstr>PowerPoint Presentation</vt:lpstr>
      <vt:lpstr>PowerPoint Presentation</vt:lpstr>
      <vt:lpstr>Marine Insurance</vt:lpstr>
      <vt:lpstr>Recovery Proceeds</vt:lpstr>
      <vt:lpstr>PowerPoint Presentation</vt:lpstr>
      <vt:lpstr>Lord Templeman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Colin Biggers &amp; Paisley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CMI - 090913</dc:title>
  <dc:creator>MZM</dc:creator>
  <cp:lastModifiedBy>User</cp:lastModifiedBy>
  <cp:revision>62</cp:revision>
  <dcterms:created xsi:type="dcterms:W3CDTF">2013-09-09T01:45:14Z</dcterms:created>
  <dcterms:modified xsi:type="dcterms:W3CDTF">2013-09-29T19:12:34Z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hor Code">
    <vt:lpwstr>SWH</vt:lpwstr>
  </property>
  <property fmtid="{D5CDD505-2E9C-101B-9397-08002B2CF9AE}" pid="3" name="Author Name">
    <vt:lpwstr>Stuart Hetherington</vt:lpwstr>
  </property>
  <property fmtid="{D5CDD505-2E9C-101B-9397-08002B2CF9AE}" pid="4" name="Partner Code">
    <vt:lpwstr>SWH</vt:lpwstr>
  </property>
  <property fmtid="{D5CDD505-2E9C-101B-9397-08002B2CF9AE}" pid="5" name="AlphaId">
    <vt:lpwstr/>
  </property>
  <property fmtid="{D5CDD505-2E9C-101B-9397-08002B2CF9AE}" pid="6" name="Client Code">
    <vt:lpwstr>COLIN002</vt:lpwstr>
  </property>
  <property fmtid="{D5CDD505-2E9C-101B-9397-08002B2CF9AE}" pid="7" name="Client Name">
    <vt:lpwstr>Colin Biggers &amp; Paisley</vt:lpwstr>
  </property>
  <property fmtid="{D5CDD505-2E9C-101B-9397-08002B2CF9AE}" pid="8" name="Typist">
    <vt:lpwstr>mzm</vt:lpwstr>
  </property>
  <property fmtid="{D5CDD505-2E9C-101B-9397-08002B2CF9AE}" pid="9" name="Created">
    <vt:filetime>2013-09-09T06:57:41Z</vt:filetime>
  </property>
  <property fmtid="{D5CDD505-2E9C-101B-9397-08002B2CF9AE}" pid="10" name="Document Type">
    <vt:lpwstr>Presentation</vt:lpwstr>
  </property>
  <property fmtid="{D5CDD505-2E9C-101B-9397-08002B2CF9AE}" pid="11" name="Group">
    <vt:lpwstr>Corporate &amp; Dispute Resolution</vt:lpwstr>
  </property>
  <property fmtid="{D5CDD505-2E9C-101B-9397-08002B2CF9AE}" pid="12" name="Matter Description">
    <vt:lpwstr>ADMIN - Stuart Hetherington</vt:lpwstr>
  </property>
  <property fmtid="{D5CDD505-2E9C-101B-9397-08002B2CF9AE}" pid="13" name="Matter ID">
    <vt:lpwstr>500127</vt:lpwstr>
  </property>
  <property fmtid="{D5CDD505-2E9C-101B-9397-08002B2CF9AE}" pid="14" name="Manager Code">
    <vt:lpwstr>SWH</vt:lpwstr>
  </property>
  <property fmtid="{D5CDD505-2E9C-101B-9397-08002B2CF9AE}" pid="15" name="Manager Name">
    <vt:lpwstr>Stuart Hetherington</vt:lpwstr>
  </property>
  <property fmtid="{D5CDD505-2E9C-101B-9397-08002B2CF9AE}" pid="16" name="Document number">
    <vt:lpwstr>JTKX74W3VI</vt:lpwstr>
  </property>
  <property fmtid="{D5CDD505-2E9C-101B-9397-08002B2CF9AE}" pid="17" name="TempSaveLocation">
    <vt:lpwstr/>
  </property>
  <property fmtid="{D5CDD505-2E9C-101B-9397-08002B2CF9AE}" pid="18" name="ContentTypeId">
    <vt:lpwstr>0x010100B43FE446FCF47F4D80E51D556D086BEC00B5FA2C45B947B9468DD4F6F182E65925004654C50F63188A46BB2CCF24695E36A7</vt:lpwstr>
  </property>
  <property fmtid="{D5CDD505-2E9C-101B-9397-08002B2CF9AE}" pid="19" name="Partner Name">
    <vt:lpwstr>Stuart Hetherington</vt:lpwstr>
  </property>
  <property fmtid="{D5CDD505-2E9C-101B-9397-08002B2CF9AE}" pid="20" name="Matter Type">
    <vt:lpwstr>Administration</vt:lpwstr>
  </property>
</Properties>
</file>