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notesMasterIdLst>
    <p:notesMasterId r:id="rId31"/>
  </p:notesMasterIdLst>
  <p:handoutMasterIdLst>
    <p:handoutMasterId r:id="rId32"/>
  </p:handoutMasterIdLst>
  <p:sldIdLst>
    <p:sldId id="268" r:id="rId2"/>
    <p:sldId id="331" r:id="rId3"/>
    <p:sldId id="341" r:id="rId4"/>
    <p:sldId id="340" r:id="rId5"/>
    <p:sldId id="365" r:id="rId6"/>
    <p:sldId id="367" r:id="rId7"/>
    <p:sldId id="368" r:id="rId8"/>
    <p:sldId id="343" r:id="rId9"/>
    <p:sldId id="346" r:id="rId10"/>
    <p:sldId id="347" r:id="rId11"/>
    <p:sldId id="350" r:id="rId12"/>
    <p:sldId id="349" r:id="rId13"/>
    <p:sldId id="328" r:id="rId14"/>
    <p:sldId id="351" r:id="rId15"/>
    <p:sldId id="352" r:id="rId16"/>
    <p:sldId id="353" r:id="rId17"/>
    <p:sldId id="369" r:id="rId18"/>
    <p:sldId id="354" r:id="rId19"/>
    <p:sldId id="355" r:id="rId20"/>
    <p:sldId id="356" r:id="rId21"/>
    <p:sldId id="360" r:id="rId22"/>
    <p:sldId id="366" r:id="rId23"/>
    <p:sldId id="357" r:id="rId24"/>
    <p:sldId id="361" r:id="rId25"/>
    <p:sldId id="362" r:id="rId26"/>
    <p:sldId id="363" r:id="rId27"/>
    <p:sldId id="364" r:id="rId28"/>
    <p:sldId id="358" r:id="rId29"/>
    <p:sldId id="333" r:id="rId30"/>
  </p:sldIdLst>
  <p:sldSz cx="9144000" cy="6858000" type="screen4x3"/>
  <p:notesSz cx="6808788" cy="9823450"/>
  <p:defaultTextStyle>
    <a:defPPr>
      <a:defRPr lang="de-DE"/>
    </a:defPPr>
    <a:lvl1pPr algn="l" rtl="0" fontAlgn="base">
      <a:spcBef>
        <a:spcPct val="20000"/>
      </a:spcBef>
      <a:spcAft>
        <a:spcPct val="0"/>
      </a:spcAft>
      <a:buClr>
        <a:schemeClr val="bg1"/>
      </a:buClr>
      <a:defRPr sz="28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20000"/>
      </a:spcBef>
      <a:spcAft>
        <a:spcPct val="0"/>
      </a:spcAft>
      <a:buClr>
        <a:schemeClr val="bg1"/>
      </a:buClr>
      <a:defRPr sz="28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20000"/>
      </a:spcBef>
      <a:spcAft>
        <a:spcPct val="0"/>
      </a:spcAft>
      <a:buClr>
        <a:schemeClr val="bg1"/>
      </a:buClr>
      <a:defRPr sz="28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20000"/>
      </a:spcBef>
      <a:spcAft>
        <a:spcPct val="0"/>
      </a:spcAft>
      <a:buClr>
        <a:schemeClr val="bg1"/>
      </a:buClr>
      <a:defRPr sz="28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20000"/>
      </a:spcBef>
      <a:spcAft>
        <a:spcPct val="0"/>
      </a:spcAft>
      <a:buClr>
        <a:schemeClr val="bg1"/>
      </a:buClr>
      <a:defRPr sz="28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44">
          <p15:clr>
            <a:srgbClr val="A4A3A4"/>
          </p15:clr>
        </p15:guide>
        <p15:guide id="2" pos="2880">
          <p15:clr>
            <a:srgbClr val="A4A3A4"/>
          </p15:clr>
        </p15:guide>
        <p15:guide id="3" pos="54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94">
          <p15:clr>
            <a:srgbClr val="A4A3A4"/>
          </p15:clr>
        </p15:guide>
        <p15:guide id="2" pos="2145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268"/>
    <a:srgbClr val="FFFFFF"/>
    <a:srgbClr val="969696"/>
    <a:srgbClr val="DDDDDD"/>
    <a:srgbClr val="808080"/>
    <a:srgbClr val="3366CC"/>
    <a:srgbClr val="C0C0C0"/>
    <a:srgbClr val="33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108" autoAdjust="0"/>
    <p:restoredTop sz="94660"/>
  </p:normalViewPr>
  <p:slideViewPr>
    <p:cSldViewPr>
      <p:cViewPr>
        <p:scale>
          <a:sx n="66" d="100"/>
          <a:sy n="66" d="100"/>
        </p:scale>
        <p:origin x="1608" y="60"/>
      </p:cViewPr>
      <p:guideLst>
        <p:guide orient="horz" pos="1044"/>
        <p:guide pos="2880"/>
        <p:guide pos="54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110" d="100"/>
          <a:sy n="110" d="100"/>
        </p:scale>
        <p:origin x="-3246" y="1656"/>
      </p:cViewPr>
      <p:guideLst>
        <p:guide orient="horz" pos="3094"/>
        <p:guide pos="2145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0EBFB16-9B92-4F00-8384-0C3450C0ABBB}" type="doc">
      <dgm:prSet loTypeId="urn:microsoft.com/office/officeart/2005/8/layout/venn3" loCatId="relationship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de-DE"/>
        </a:p>
      </dgm:t>
    </dgm:pt>
    <dgm:pt modelId="{6FDB32B7-EFE5-4A2B-9C35-81E2D0B8C051}">
      <dgm:prSet phldrT="[Text]" custT="1"/>
      <dgm:spPr/>
      <dgm:t>
        <a:bodyPr/>
        <a:lstStyle/>
        <a:p>
          <a:r>
            <a:rPr lang="de-DE" sz="3600" u="sng" dirty="0" smtClean="0"/>
            <a:t>H&amp;M</a:t>
          </a:r>
        </a:p>
        <a:p>
          <a:r>
            <a:rPr lang="de-DE" sz="1800" dirty="0" err="1" smtClean="0"/>
            <a:t>Saving</a:t>
          </a:r>
          <a:r>
            <a:rPr lang="de-DE" sz="1800" dirty="0" smtClean="0"/>
            <a:t> </a:t>
          </a:r>
          <a:r>
            <a:rPr lang="de-DE" sz="1800" dirty="0" err="1" smtClean="0"/>
            <a:t>the</a:t>
          </a:r>
          <a:r>
            <a:rPr lang="de-DE" sz="1800" dirty="0" smtClean="0"/>
            <a:t> </a:t>
          </a:r>
          <a:r>
            <a:rPr lang="de-DE" sz="1800" dirty="0" err="1" smtClean="0"/>
            <a:t>vessel</a:t>
          </a:r>
          <a:endParaRPr lang="de-DE" sz="1800" dirty="0"/>
        </a:p>
      </dgm:t>
    </dgm:pt>
    <dgm:pt modelId="{955C0899-D8C5-4C9A-82B1-C7BF263CE610}" type="parTrans" cxnId="{C7D46BC4-5011-4FAD-BFEB-BE6463BC5087}">
      <dgm:prSet/>
      <dgm:spPr/>
      <dgm:t>
        <a:bodyPr/>
        <a:lstStyle/>
        <a:p>
          <a:endParaRPr lang="de-DE"/>
        </a:p>
      </dgm:t>
    </dgm:pt>
    <dgm:pt modelId="{960E33C1-7675-4223-AC93-56921258E1FF}" type="sibTrans" cxnId="{C7D46BC4-5011-4FAD-BFEB-BE6463BC5087}">
      <dgm:prSet/>
      <dgm:spPr/>
      <dgm:t>
        <a:bodyPr/>
        <a:lstStyle/>
        <a:p>
          <a:endParaRPr lang="de-DE"/>
        </a:p>
      </dgm:t>
    </dgm:pt>
    <dgm:pt modelId="{190DBA1D-DC58-48ED-878F-4ABD0B86C63D}">
      <dgm:prSet phldrT="[Text]" custT="1"/>
      <dgm:spPr/>
      <dgm:t>
        <a:bodyPr/>
        <a:lstStyle/>
        <a:p>
          <a:r>
            <a:rPr lang="de-DE" sz="3600" u="sng" dirty="0" smtClean="0"/>
            <a:t>P&amp;I</a:t>
          </a:r>
        </a:p>
        <a:p>
          <a:r>
            <a:rPr lang="de-DE" sz="1700" dirty="0" smtClean="0"/>
            <a:t>* </a:t>
          </a:r>
          <a:r>
            <a:rPr lang="de-DE" sz="1700" dirty="0" err="1" smtClean="0"/>
            <a:t>Oil</a:t>
          </a:r>
          <a:r>
            <a:rPr lang="de-DE" sz="1700" dirty="0" smtClean="0"/>
            <a:t> </a:t>
          </a:r>
          <a:r>
            <a:rPr lang="de-DE" sz="1700" dirty="0" err="1" smtClean="0"/>
            <a:t>pollution</a:t>
          </a:r>
          <a:r>
            <a:rPr lang="de-DE" sz="1700" dirty="0" smtClean="0"/>
            <a:t> </a:t>
          </a:r>
          <a:r>
            <a:rPr lang="de-DE" sz="1700" dirty="0" err="1" smtClean="0"/>
            <a:t>liabilities</a:t>
          </a:r>
          <a:endParaRPr lang="de-DE" sz="1700" dirty="0" smtClean="0"/>
        </a:p>
        <a:p>
          <a:r>
            <a:rPr lang="de-DE" sz="1700" dirty="0" smtClean="0"/>
            <a:t>* </a:t>
          </a:r>
          <a:r>
            <a:rPr lang="de-DE" sz="1700" dirty="0" err="1" smtClean="0"/>
            <a:t>Wreck</a:t>
          </a:r>
          <a:r>
            <a:rPr lang="de-DE" sz="1700" dirty="0" smtClean="0"/>
            <a:t> </a:t>
          </a:r>
          <a:r>
            <a:rPr lang="de-DE" sz="1700" dirty="0" err="1" smtClean="0"/>
            <a:t>removal</a:t>
          </a:r>
          <a:r>
            <a:rPr lang="de-DE" sz="1700" dirty="0" smtClean="0"/>
            <a:t> </a:t>
          </a:r>
          <a:r>
            <a:rPr lang="de-DE" sz="1700" dirty="0" err="1" smtClean="0"/>
            <a:t>liabilities</a:t>
          </a:r>
          <a:endParaRPr lang="de-DE" sz="1700" dirty="0" smtClean="0"/>
        </a:p>
        <a:p>
          <a:r>
            <a:rPr lang="de-DE" sz="1700" dirty="0" smtClean="0"/>
            <a:t>* Crew </a:t>
          </a:r>
          <a:r>
            <a:rPr lang="de-DE" sz="1700" dirty="0" err="1" smtClean="0"/>
            <a:t>liabilities</a:t>
          </a:r>
          <a:endParaRPr lang="de-DE" sz="1700" dirty="0" smtClean="0"/>
        </a:p>
        <a:p>
          <a:r>
            <a:rPr lang="de-DE" sz="1700" dirty="0" smtClean="0"/>
            <a:t>* Cargo </a:t>
          </a:r>
          <a:r>
            <a:rPr lang="de-DE" sz="1700" dirty="0" err="1" smtClean="0"/>
            <a:t>liabilities</a:t>
          </a:r>
          <a:endParaRPr lang="de-DE" sz="1700" dirty="0" smtClean="0"/>
        </a:p>
        <a:p>
          <a:endParaRPr lang="de-DE" sz="1700" dirty="0" smtClean="0"/>
        </a:p>
        <a:p>
          <a:endParaRPr lang="de-DE" sz="1700" dirty="0"/>
        </a:p>
      </dgm:t>
    </dgm:pt>
    <dgm:pt modelId="{E7012B6F-CF3D-4DD2-9774-3E76CF91F4DC}" type="parTrans" cxnId="{E9C65335-3B5B-44F8-9273-8704868DBA94}">
      <dgm:prSet/>
      <dgm:spPr/>
      <dgm:t>
        <a:bodyPr/>
        <a:lstStyle/>
        <a:p>
          <a:endParaRPr lang="de-DE"/>
        </a:p>
      </dgm:t>
    </dgm:pt>
    <dgm:pt modelId="{A0841065-39FC-4970-B843-20C5589E7948}" type="sibTrans" cxnId="{E9C65335-3B5B-44F8-9273-8704868DBA94}">
      <dgm:prSet/>
      <dgm:spPr/>
      <dgm:t>
        <a:bodyPr/>
        <a:lstStyle/>
        <a:p>
          <a:endParaRPr lang="de-DE"/>
        </a:p>
      </dgm:t>
    </dgm:pt>
    <dgm:pt modelId="{AB286DC3-4196-41A6-B30D-7640EFC4F2A7}" type="pres">
      <dgm:prSet presAssocID="{90EBFB16-9B92-4F00-8384-0C3450C0ABBB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de-DE"/>
        </a:p>
      </dgm:t>
    </dgm:pt>
    <dgm:pt modelId="{09A19564-F475-431C-B1EB-7801565AEAFD}" type="pres">
      <dgm:prSet presAssocID="{6FDB32B7-EFE5-4A2B-9C35-81E2D0B8C051}" presName="Name5" presStyleLbl="vennNode1" presStyleIdx="0" presStyleCnt="2" custLinFactNeighborX="-65090" custLinFactNeighborY="838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78374093-A064-48B8-BB06-45234F95F89C}" type="pres">
      <dgm:prSet presAssocID="{960E33C1-7675-4223-AC93-56921258E1FF}" presName="space" presStyleCnt="0"/>
      <dgm:spPr/>
    </dgm:pt>
    <dgm:pt modelId="{7DAC13D7-D28F-4AE7-B33B-5A3C855A19EF}" type="pres">
      <dgm:prSet presAssocID="{190DBA1D-DC58-48ED-878F-4ABD0B86C63D}" presName="Name5" presStyleLbl="vennNode1" presStyleIdx="1" presStyleCnt="2" custScaleY="104821" custLinFactNeighborX="-62267" custLinFactNeighborY="-46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</dgm:ptLst>
  <dgm:cxnLst>
    <dgm:cxn modelId="{1DA3218F-6341-4A4F-BC9F-CA866EFBAECB}" type="presOf" srcId="{6FDB32B7-EFE5-4A2B-9C35-81E2D0B8C051}" destId="{09A19564-F475-431C-B1EB-7801565AEAFD}" srcOrd="0" destOrd="0" presId="urn:microsoft.com/office/officeart/2005/8/layout/venn3"/>
    <dgm:cxn modelId="{C7D46BC4-5011-4FAD-BFEB-BE6463BC5087}" srcId="{90EBFB16-9B92-4F00-8384-0C3450C0ABBB}" destId="{6FDB32B7-EFE5-4A2B-9C35-81E2D0B8C051}" srcOrd="0" destOrd="0" parTransId="{955C0899-D8C5-4C9A-82B1-C7BF263CE610}" sibTransId="{960E33C1-7675-4223-AC93-56921258E1FF}"/>
    <dgm:cxn modelId="{B6FDFE69-AC6E-4C07-AC55-D4BBFE654162}" type="presOf" srcId="{90EBFB16-9B92-4F00-8384-0C3450C0ABBB}" destId="{AB286DC3-4196-41A6-B30D-7640EFC4F2A7}" srcOrd="0" destOrd="0" presId="urn:microsoft.com/office/officeart/2005/8/layout/venn3"/>
    <dgm:cxn modelId="{B8D6BC4B-C0F3-4C42-937F-185734ADDA59}" type="presOf" srcId="{190DBA1D-DC58-48ED-878F-4ABD0B86C63D}" destId="{7DAC13D7-D28F-4AE7-B33B-5A3C855A19EF}" srcOrd="0" destOrd="0" presId="urn:microsoft.com/office/officeart/2005/8/layout/venn3"/>
    <dgm:cxn modelId="{E9C65335-3B5B-44F8-9273-8704868DBA94}" srcId="{90EBFB16-9B92-4F00-8384-0C3450C0ABBB}" destId="{190DBA1D-DC58-48ED-878F-4ABD0B86C63D}" srcOrd="1" destOrd="0" parTransId="{E7012B6F-CF3D-4DD2-9774-3E76CF91F4DC}" sibTransId="{A0841065-39FC-4970-B843-20C5589E7948}"/>
    <dgm:cxn modelId="{BF2DDD0E-B453-40DA-A0EA-20804A58F386}" type="presParOf" srcId="{AB286DC3-4196-41A6-B30D-7640EFC4F2A7}" destId="{09A19564-F475-431C-B1EB-7801565AEAFD}" srcOrd="0" destOrd="0" presId="urn:microsoft.com/office/officeart/2005/8/layout/venn3"/>
    <dgm:cxn modelId="{5BBA06C9-146C-4B22-B196-25B2C7567012}" type="presParOf" srcId="{AB286DC3-4196-41A6-B30D-7640EFC4F2A7}" destId="{78374093-A064-48B8-BB06-45234F95F89C}" srcOrd="1" destOrd="0" presId="urn:microsoft.com/office/officeart/2005/8/layout/venn3"/>
    <dgm:cxn modelId="{0945889F-8FC1-4FA2-B941-D328DB350B49}" type="presParOf" srcId="{AB286DC3-4196-41A6-B30D-7640EFC4F2A7}" destId="{7DAC13D7-D28F-4AE7-B33B-5A3C855A19EF}" srcOrd="2" destOrd="0" presId="urn:microsoft.com/office/officeart/2005/8/layout/venn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9A19564-F475-431C-B1EB-7801565AEAFD}">
      <dsp:nvSpPr>
        <dsp:cNvPr id="0" name=""/>
        <dsp:cNvSpPr/>
      </dsp:nvSpPr>
      <dsp:spPr>
        <a:xfrm>
          <a:off x="3" y="115149"/>
          <a:ext cx="3529868" cy="3529868"/>
        </a:xfrm>
        <a:prstGeom prst="ellipse">
          <a:avLst/>
        </a:prstGeom>
        <a:gradFill rotWithShape="0">
          <a:gsLst>
            <a:gs pos="0">
              <a:schemeClr val="accent1">
                <a:alpha val="5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alpha val="5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alpha val="5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94260" tIns="45720" rIns="19426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3600" u="sng" kern="1200" dirty="0" smtClean="0"/>
            <a:t>H&amp;M</a:t>
          </a:r>
        </a:p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800" kern="1200" dirty="0" err="1" smtClean="0"/>
            <a:t>Saving</a:t>
          </a:r>
          <a:r>
            <a:rPr lang="de-DE" sz="1800" kern="1200" dirty="0" smtClean="0"/>
            <a:t> </a:t>
          </a:r>
          <a:r>
            <a:rPr lang="de-DE" sz="1800" kern="1200" dirty="0" err="1" smtClean="0"/>
            <a:t>the</a:t>
          </a:r>
          <a:r>
            <a:rPr lang="de-DE" sz="1800" kern="1200" dirty="0" smtClean="0"/>
            <a:t> </a:t>
          </a:r>
          <a:r>
            <a:rPr lang="de-DE" sz="1800" kern="1200" dirty="0" err="1" smtClean="0"/>
            <a:t>vessel</a:t>
          </a:r>
          <a:endParaRPr lang="de-DE" sz="1800" kern="1200" dirty="0"/>
        </a:p>
      </dsp:txBody>
      <dsp:txXfrm>
        <a:off x="516940" y="632086"/>
        <a:ext cx="2495994" cy="2495994"/>
      </dsp:txXfrm>
    </dsp:sp>
    <dsp:sp modelId="{7DAC13D7-D28F-4AE7-B33B-5A3C855A19EF}">
      <dsp:nvSpPr>
        <dsp:cNvPr id="0" name=""/>
        <dsp:cNvSpPr/>
      </dsp:nvSpPr>
      <dsp:spPr>
        <a:xfrm>
          <a:off x="2843828" y="0"/>
          <a:ext cx="3529868" cy="3700043"/>
        </a:xfrm>
        <a:prstGeom prst="ellipse">
          <a:avLst/>
        </a:prstGeom>
        <a:gradFill rotWithShape="0">
          <a:gsLst>
            <a:gs pos="0">
              <a:schemeClr val="accent1">
                <a:alpha val="5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alpha val="5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alpha val="5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94260" tIns="45720" rIns="19426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3600" u="sng" kern="1200" dirty="0" smtClean="0"/>
            <a:t>P&amp;I</a:t>
          </a:r>
        </a:p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700" kern="1200" dirty="0" smtClean="0"/>
            <a:t>* </a:t>
          </a:r>
          <a:r>
            <a:rPr lang="de-DE" sz="1700" kern="1200" dirty="0" err="1" smtClean="0"/>
            <a:t>Oil</a:t>
          </a:r>
          <a:r>
            <a:rPr lang="de-DE" sz="1700" kern="1200" dirty="0" smtClean="0"/>
            <a:t> </a:t>
          </a:r>
          <a:r>
            <a:rPr lang="de-DE" sz="1700" kern="1200" dirty="0" err="1" smtClean="0"/>
            <a:t>pollution</a:t>
          </a:r>
          <a:r>
            <a:rPr lang="de-DE" sz="1700" kern="1200" dirty="0" smtClean="0"/>
            <a:t> </a:t>
          </a:r>
          <a:r>
            <a:rPr lang="de-DE" sz="1700" kern="1200" dirty="0" err="1" smtClean="0"/>
            <a:t>liabilities</a:t>
          </a:r>
          <a:endParaRPr lang="de-DE" sz="1700" kern="1200" dirty="0" smtClean="0"/>
        </a:p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700" kern="1200" dirty="0" smtClean="0"/>
            <a:t>* </a:t>
          </a:r>
          <a:r>
            <a:rPr lang="de-DE" sz="1700" kern="1200" dirty="0" err="1" smtClean="0"/>
            <a:t>Wreck</a:t>
          </a:r>
          <a:r>
            <a:rPr lang="de-DE" sz="1700" kern="1200" dirty="0" smtClean="0"/>
            <a:t> </a:t>
          </a:r>
          <a:r>
            <a:rPr lang="de-DE" sz="1700" kern="1200" dirty="0" err="1" smtClean="0"/>
            <a:t>removal</a:t>
          </a:r>
          <a:r>
            <a:rPr lang="de-DE" sz="1700" kern="1200" dirty="0" smtClean="0"/>
            <a:t> </a:t>
          </a:r>
          <a:r>
            <a:rPr lang="de-DE" sz="1700" kern="1200" dirty="0" err="1" smtClean="0"/>
            <a:t>liabilities</a:t>
          </a:r>
          <a:endParaRPr lang="de-DE" sz="1700" kern="1200" dirty="0" smtClean="0"/>
        </a:p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700" kern="1200" dirty="0" smtClean="0"/>
            <a:t>* Crew </a:t>
          </a:r>
          <a:r>
            <a:rPr lang="de-DE" sz="1700" kern="1200" dirty="0" err="1" smtClean="0"/>
            <a:t>liabilities</a:t>
          </a:r>
          <a:endParaRPr lang="de-DE" sz="1700" kern="1200" dirty="0" smtClean="0"/>
        </a:p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700" kern="1200" dirty="0" smtClean="0"/>
            <a:t>* Cargo </a:t>
          </a:r>
          <a:r>
            <a:rPr lang="de-DE" sz="1700" kern="1200" dirty="0" err="1" smtClean="0"/>
            <a:t>liabilities</a:t>
          </a:r>
          <a:endParaRPr lang="de-DE" sz="1700" kern="1200" dirty="0" smtClean="0"/>
        </a:p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de-DE" sz="1700" kern="1200" dirty="0" smtClean="0"/>
        </a:p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de-DE" sz="1700" kern="1200" dirty="0"/>
        </a:p>
      </dsp:txBody>
      <dsp:txXfrm>
        <a:off x="3360765" y="541859"/>
        <a:ext cx="2495994" cy="261632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3">
  <dgm:title val=""/>
  <dgm:desc val=""/>
  <dgm:catLst>
    <dgm:cat type="relationship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fallback" val="2D"/>
        </dgm:alg>
      </dgm:if>
      <dgm:else name="Name3">
        <dgm:alg type="lin">
          <dgm:param type="fallback" val="2D"/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refType="w" refFor="ch" refPtType="node"/>
      <dgm:constr type="w" for="ch" forName="space" refType="w" refFor="ch" refPtType="node" fact="-0.2"/>
      <dgm:constr type="primFontSz" for="ch" ptType="node" op="equ" val="65"/>
    </dgm:constrLst>
    <dgm:ruleLst/>
    <dgm:forEach name="Name4" axis="ch" ptType="node">
      <dgm:layoutNode name="Name5" styleLbl="vennNode1">
        <dgm:varLst>
          <dgm:bulletEnabled val="1"/>
        </dgm:varLst>
        <dgm:alg type="tx">
          <dgm:param type="txAnchorVertCh" val="mid"/>
          <dgm:param type="txAnchorHorzCh" val="ctr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tMarg" refType="primFontSz" fact="0.1"/>
          <dgm:constr type="bMarg" refType="primFontSz" fact="0.1"/>
          <dgm:constr type="lMarg" refType="w" fact="0.156"/>
          <dgm:constr type="rMarg" refType="w" fact="0.156"/>
        </dgm:constrLst>
        <dgm:ruleLst>
          <dgm:rule type="primFontSz" val="5" fact="NaN" max="NaN"/>
        </dgm:ruleLst>
      </dgm:layoutNode>
      <dgm:forEach name="Name6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1217" cy="4917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2" tIns="45716" rIns="91432" bIns="45716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7571" y="0"/>
            <a:ext cx="2951217" cy="4917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2" tIns="45716" rIns="91432" bIns="45716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813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31727"/>
            <a:ext cx="2951217" cy="4917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2" tIns="45716" rIns="91432" bIns="45716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81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7571" y="9331727"/>
            <a:ext cx="2951217" cy="4917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2" tIns="45716" rIns="91432" bIns="45716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3AF036FB-51FA-4E24-BFF8-05C742F96817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5868284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1217" cy="4917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2" tIns="45716" rIns="91432" bIns="45716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defRPr sz="12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5982" y="0"/>
            <a:ext cx="2951217" cy="4917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2" tIns="45716" rIns="91432" bIns="45716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defRPr sz="12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215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49325" y="736600"/>
            <a:ext cx="4911725" cy="36845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0563" y="4667437"/>
            <a:ext cx="5447666" cy="4420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2" tIns="45716" rIns="91432" bIns="4571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 smtClean="0"/>
              <a:t>Textmasterformate durch Klicken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</a:p>
        </p:txBody>
      </p:sp>
      <p:sp>
        <p:nvSpPr>
          <p:cNvPr id="358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30158"/>
            <a:ext cx="2951217" cy="4917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2" tIns="45716" rIns="91432" bIns="45716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defRPr sz="12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58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5982" y="9330158"/>
            <a:ext cx="2951217" cy="4917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2" tIns="45716" rIns="91432" bIns="45716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defRPr sz="1200"/>
            </a:lvl1pPr>
          </a:lstStyle>
          <a:p>
            <a:pPr>
              <a:defRPr/>
            </a:pPr>
            <a:fld id="{21531F43-EAE2-46DC-A38A-B00C1FAB4C55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7321873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3555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>
              <a:buFontTx/>
              <a:buChar char="•"/>
            </a:pPr>
            <a:endParaRPr lang="en-GB" smtClean="0"/>
          </a:p>
          <a:p>
            <a:pPr>
              <a:buFontTx/>
              <a:buChar char="•"/>
            </a:pPr>
            <a:endParaRPr lang="de-DE" smtClean="0"/>
          </a:p>
        </p:txBody>
      </p:sp>
      <p:sp>
        <p:nvSpPr>
          <p:cNvPr id="23556" name="Foliennummernplatzhalt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29A7C32-602A-490C-91E6-9A5DDBA5B7D2}" type="slidenum">
              <a:rPr lang="de-DE" smtClean="0"/>
              <a:pPr/>
              <a:t>1</a:t>
            </a:fld>
            <a:endParaRPr lang="de-DE" smtClean="0"/>
          </a:p>
        </p:txBody>
      </p:sp>
    </p:spTree>
    <p:extLst>
      <p:ext uri="{BB962C8B-B14F-4D97-AF65-F5344CB8AC3E}">
        <p14:creationId xmlns:p14="http://schemas.microsoft.com/office/powerpoint/2010/main" val="25061973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1.png"/><Relationship Id="rId4" Type="http://schemas.openxmlformats.org/officeDocument/2006/relationships/oleObject" Target="../embeddings/oleObject2.bin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2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Dies ist die Fußzeile</a:t>
            </a:r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705600" y="1371600"/>
            <a:ext cx="2133600" cy="4953000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304800" y="1371600"/>
            <a:ext cx="6248400" cy="4953000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2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Dies ist die Fußzeile</a:t>
            </a:r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9"/>
          <p:cNvSpPr>
            <a:spLocks noChangeArrowheads="1"/>
          </p:cNvSpPr>
          <p:nvPr userDrawn="1"/>
        </p:nvSpPr>
        <p:spPr bwMode="auto">
          <a:xfrm>
            <a:off x="228600" y="1219200"/>
            <a:ext cx="8674100" cy="5508625"/>
          </a:xfrm>
          <a:prstGeom prst="rect">
            <a:avLst/>
          </a:prstGeom>
          <a:solidFill>
            <a:srgbClr val="F8F8F8"/>
          </a:solidFill>
          <a:ln w="12700">
            <a:solidFill>
              <a:schemeClr val="bg2"/>
            </a:solidFill>
            <a:prstDash val="sysDot"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defRPr/>
            </a:pPr>
            <a:endParaRPr lang="de-DE" sz="2400">
              <a:latin typeface="Times New Roman" pitchFamily="18" charset="0"/>
            </a:endParaRPr>
          </a:p>
        </p:txBody>
      </p:sp>
      <p:grpSp>
        <p:nvGrpSpPr>
          <p:cNvPr id="5" name="Group 8"/>
          <p:cNvGrpSpPr>
            <a:grpSpLocks/>
          </p:cNvGrpSpPr>
          <p:nvPr userDrawn="1"/>
        </p:nvGrpSpPr>
        <p:grpSpPr bwMode="auto">
          <a:xfrm>
            <a:off x="8686800" y="6507163"/>
            <a:ext cx="228600" cy="228600"/>
            <a:chOff x="4704" y="3456"/>
            <a:chExt cx="144" cy="144"/>
          </a:xfrm>
        </p:grpSpPr>
        <p:sp>
          <p:nvSpPr>
            <p:cNvPr id="6" name="Rectangle 9"/>
            <p:cNvSpPr>
              <a:spLocks noChangeArrowheads="1"/>
            </p:cNvSpPr>
            <p:nvPr userDrawn="1"/>
          </p:nvSpPr>
          <p:spPr bwMode="auto">
            <a:xfrm>
              <a:off x="4704" y="3456"/>
              <a:ext cx="144" cy="144"/>
            </a:xfrm>
            <a:prstGeom prst="rect">
              <a:avLst/>
            </a:prstGeom>
            <a:solidFill>
              <a:srgbClr val="336699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de-DE"/>
            </a:p>
          </p:txBody>
        </p:sp>
        <p:sp>
          <p:nvSpPr>
            <p:cNvPr id="7" name="Rectangle 10"/>
            <p:cNvSpPr>
              <a:spLocks noChangeArrowheads="1"/>
            </p:cNvSpPr>
            <p:nvPr userDrawn="1"/>
          </p:nvSpPr>
          <p:spPr bwMode="auto">
            <a:xfrm>
              <a:off x="4800" y="3481"/>
              <a:ext cx="23" cy="23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de-DE"/>
            </a:p>
          </p:txBody>
        </p:sp>
        <p:sp>
          <p:nvSpPr>
            <p:cNvPr id="8" name="Rectangle 11"/>
            <p:cNvSpPr>
              <a:spLocks noChangeArrowheads="1"/>
            </p:cNvSpPr>
            <p:nvPr userDrawn="1"/>
          </p:nvSpPr>
          <p:spPr bwMode="auto">
            <a:xfrm>
              <a:off x="4800" y="3514"/>
              <a:ext cx="23" cy="23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de-DE"/>
            </a:p>
          </p:txBody>
        </p:sp>
        <p:sp>
          <p:nvSpPr>
            <p:cNvPr id="9" name="Rectangle 12"/>
            <p:cNvSpPr>
              <a:spLocks noChangeArrowheads="1"/>
            </p:cNvSpPr>
            <p:nvPr userDrawn="1"/>
          </p:nvSpPr>
          <p:spPr bwMode="auto">
            <a:xfrm>
              <a:off x="4800" y="3549"/>
              <a:ext cx="23" cy="23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de-DE"/>
            </a:p>
          </p:txBody>
        </p:sp>
        <p:sp>
          <p:nvSpPr>
            <p:cNvPr id="10" name="Rectangle 13"/>
            <p:cNvSpPr>
              <a:spLocks noChangeArrowheads="1"/>
            </p:cNvSpPr>
            <p:nvPr userDrawn="1"/>
          </p:nvSpPr>
          <p:spPr bwMode="auto">
            <a:xfrm>
              <a:off x="4767" y="3481"/>
              <a:ext cx="23" cy="23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de-DE"/>
            </a:p>
          </p:txBody>
        </p:sp>
        <p:sp>
          <p:nvSpPr>
            <p:cNvPr id="11" name="Rectangle 14"/>
            <p:cNvSpPr>
              <a:spLocks noChangeArrowheads="1"/>
            </p:cNvSpPr>
            <p:nvPr userDrawn="1"/>
          </p:nvSpPr>
          <p:spPr bwMode="auto">
            <a:xfrm>
              <a:off x="4732" y="3481"/>
              <a:ext cx="23" cy="23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de-DE"/>
            </a:p>
          </p:txBody>
        </p:sp>
        <p:sp>
          <p:nvSpPr>
            <p:cNvPr id="12" name="Rectangle 15"/>
            <p:cNvSpPr>
              <a:spLocks noChangeArrowheads="1"/>
            </p:cNvSpPr>
            <p:nvPr userDrawn="1"/>
          </p:nvSpPr>
          <p:spPr bwMode="auto">
            <a:xfrm>
              <a:off x="4766" y="3515"/>
              <a:ext cx="23" cy="23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de-DE"/>
            </a:p>
          </p:txBody>
        </p:sp>
        <p:sp>
          <p:nvSpPr>
            <p:cNvPr id="13" name="Rectangle 16"/>
            <p:cNvSpPr>
              <a:spLocks noChangeArrowheads="1"/>
            </p:cNvSpPr>
            <p:nvPr userDrawn="1"/>
          </p:nvSpPr>
          <p:spPr bwMode="auto">
            <a:xfrm>
              <a:off x="4736" y="3541"/>
              <a:ext cx="23" cy="23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de-DE"/>
            </a:p>
          </p:txBody>
        </p:sp>
      </p:grpSp>
      <p:pic>
        <p:nvPicPr>
          <p:cNvPr id="14" name="Picture 17"/>
          <p:cNvPicPr>
            <a:picLocks noChangeAspect="1" noChangeArrowheads="1"/>
          </p:cNvPicPr>
          <p:nvPr userDrawn="1"/>
        </p:nvPicPr>
        <p:blipFill>
          <a:blip r:embed="rId3" cstate="print"/>
          <a:srcRect t="22043"/>
          <a:stretch>
            <a:fillRect/>
          </a:stretch>
        </p:blipFill>
        <p:spPr bwMode="auto">
          <a:xfrm>
            <a:off x="0" y="228600"/>
            <a:ext cx="5029200" cy="750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5" name="Object 25"/>
          <p:cNvGraphicFramePr>
            <a:graphicFrameLocks noChangeAspect="1"/>
          </p:cNvGraphicFramePr>
          <p:nvPr/>
        </p:nvGraphicFramePr>
        <p:xfrm>
          <a:off x="4648200" y="304800"/>
          <a:ext cx="4294188" cy="657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148" name="Image" r:id="rId4" imgW="2532679" imgH="386998" progId="">
                  <p:embed/>
                </p:oleObj>
              </mc:Choice>
              <mc:Fallback>
                <p:oleObj name="Image" r:id="rId4" imgW="2532679" imgH="386998" progId="">
                  <p:embed/>
                  <p:pic>
                    <p:nvPicPr>
                      <p:cNvPr id="0" name="Picture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8200" y="304800"/>
                        <a:ext cx="4294188" cy="657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 cap="sq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16" name="Rectangle 24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 algn="l">
              <a:defRPr sz="1200"/>
            </a:lvl1pPr>
          </a:lstStyle>
          <a:p>
            <a:pPr>
              <a:defRPr/>
            </a:pPr>
            <a:fld id="{BCF99601-F5E5-4389-8270-59DA313F9FFB}" type="slidenum">
              <a:rPr lang="de-DE"/>
              <a:pPr>
                <a:defRPr/>
              </a:pPr>
              <a:t>‹Nr.›</a:t>
            </a:fld>
            <a:r>
              <a:rPr lang="de-DE" dirty="0"/>
              <a:t>			AIJA 50</a:t>
            </a:r>
            <a:r>
              <a:rPr lang="de-DE" baseline="30000" dirty="0"/>
              <a:t>th</a:t>
            </a:r>
            <a:r>
              <a:rPr lang="de-DE" dirty="0"/>
              <a:t> Annual </a:t>
            </a:r>
            <a:r>
              <a:rPr lang="de-DE" dirty="0" err="1"/>
              <a:t>Congress</a:t>
            </a:r>
            <a:r>
              <a:rPr lang="de-DE" dirty="0"/>
              <a:t> 2012</a:t>
            </a:r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Rectangle 2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Dies ist die Fußzeile</a:t>
            </a:r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304800" y="2057400"/>
            <a:ext cx="41910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2057400"/>
            <a:ext cx="41910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Rectangle 2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Dies ist die Fußzeile</a:t>
            </a:r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Rectangle 2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Dies ist die Fußzeile</a:t>
            </a:r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Rectangle 2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Dies ist die Fußzeile</a:t>
            </a:r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Dies ist die Fußzeile</a:t>
            </a:r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Rectangle 2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Dies ist die Fußzeile</a:t>
            </a:r>
          </a:p>
        </p:txBody>
      </p: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Rectangle 2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Dies ist die Fußzeile</a:t>
            </a:r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oleObject" Target="../embeddings/oleObject1.bin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63" name="Rectangle 19"/>
          <p:cNvSpPr>
            <a:spLocks noChangeArrowheads="1"/>
          </p:cNvSpPr>
          <p:nvPr userDrawn="1"/>
        </p:nvSpPr>
        <p:spPr bwMode="auto">
          <a:xfrm>
            <a:off x="228600" y="1219200"/>
            <a:ext cx="8674100" cy="5508625"/>
          </a:xfrm>
          <a:prstGeom prst="rect">
            <a:avLst/>
          </a:prstGeom>
          <a:solidFill>
            <a:srgbClr val="F8F8F8"/>
          </a:solidFill>
          <a:ln w="12700">
            <a:solidFill>
              <a:schemeClr val="bg2"/>
            </a:solidFill>
            <a:prstDash val="sysDot"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defRPr/>
            </a:pPr>
            <a:endParaRPr lang="de-DE" sz="2400">
              <a:latin typeface="Times New Roman" pitchFamily="18" charset="0"/>
            </a:endParaRPr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1371600"/>
            <a:ext cx="8534400" cy="574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endParaRPr lang="de-DE" smtClean="0"/>
          </a:p>
        </p:txBody>
      </p:sp>
      <p:sp>
        <p:nvSpPr>
          <p:cNvPr id="1030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304800" y="2057400"/>
            <a:ext cx="8534400" cy="426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Fließtext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</a:p>
          <a:p>
            <a:pPr lvl="0"/>
            <a:endParaRPr lang="de-DE" smtClean="0"/>
          </a:p>
        </p:txBody>
      </p:sp>
      <p:grpSp>
        <p:nvGrpSpPr>
          <p:cNvPr id="1031" name="Group 8"/>
          <p:cNvGrpSpPr>
            <a:grpSpLocks/>
          </p:cNvGrpSpPr>
          <p:nvPr userDrawn="1"/>
        </p:nvGrpSpPr>
        <p:grpSpPr bwMode="auto">
          <a:xfrm>
            <a:off x="8686800" y="6507163"/>
            <a:ext cx="228600" cy="228600"/>
            <a:chOff x="4704" y="3456"/>
            <a:chExt cx="144" cy="144"/>
          </a:xfrm>
        </p:grpSpPr>
        <p:sp>
          <p:nvSpPr>
            <p:cNvPr id="57353" name="Rectangle 9"/>
            <p:cNvSpPr>
              <a:spLocks noChangeArrowheads="1"/>
            </p:cNvSpPr>
            <p:nvPr userDrawn="1"/>
          </p:nvSpPr>
          <p:spPr bwMode="auto">
            <a:xfrm>
              <a:off x="4704" y="3456"/>
              <a:ext cx="144" cy="144"/>
            </a:xfrm>
            <a:prstGeom prst="rect">
              <a:avLst/>
            </a:prstGeom>
            <a:solidFill>
              <a:srgbClr val="336699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de-DE"/>
            </a:p>
          </p:txBody>
        </p:sp>
        <p:sp>
          <p:nvSpPr>
            <p:cNvPr id="57354" name="Rectangle 10"/>
            <p:cNvSpPr>
              <a:spLocks noChangeArrowheads="1"/>
            </p:cNvSpPr>
            <p:nvPr userDrawn="1"/>
          </p:nvSpPr>
          <p:spPr bwMode="auto">
            <a:xfrm>
              <a:off x="4800" y="3481"/>
              <a:ext cx="23" cy="23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de-DE"/>
            </a:p>
          </p:txBody>
        </p:sp>
        <p:sp>
          <p:nvSpPr>
            <p:cNvPr id="57355" name="Rectangle 11"/>
            <p:cNvSpPr>
              <a:spLocks noChangeArrowheads="1"/>
            </p:cNvSpPr>
            <p:nvPr userDrawn="1"/>
          </p:nvSpPr>
          <p:spPr bwMode="auto">
            <a:xfrm>
              <a:off x="4800" y="3514"/>
              <a:ext cx="23" cy="23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de-DE"/>
            </a:p>
          </p:txBody>
        </p:sp>
        <p:sp>
          <p:nvSpPr>
            <p:cNvPr id="57356" name="Rectangle 12"/>
            <p:cNvSpPr>
              <a:spLocks noChangeArrowheads="1"/>
            </p:cNvSpPr>
            <p:nvPr userDrawn="1"/>
          </p:nvSpPr>
          <p:spPr bwMode="auto">
            <a:xfrm>
              <a:off x="4800" y="3549"/>
              <a:ext cx="23" cy="23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de-DE"/>
            </a:p>
          </p:txBody>
        </p:sp>
        <p:sp>
          <p:nvSpPr>
            <p:cNvPr id="57357" name="Rectangle 13"/>
            <p:cNvSpPr>
              <a:spLocks noChangeArrowheads="1"/>
            </p:cNvSpPr>
            <p:nvPr userDrawn="1"/>
          </p:nvSpPr>
          <p:spPr bwMode="auto">
            <a:xfrm>
              <a:off x="4767" y="3481"/>
              <a:ext cx="23" cy="23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de-DE"/>
            </a:p>
          </p:txBody>
        </p:sp>
        <p:sp>
          <p:nvSpPr>
            <p:cNvPr id="57358" name="Rectangle 14"/>
            <p:cNvSpPr>
              <a:spLocks noChangeArrowheads="1"/>
            </p:cNvSpPr>
            <p:nvPr userDrawn="1"/>
          </p:nvSpPr>
          <p:spPr bwMode="auto">
            <a:xfrm>
              <a:off x="4732" y="3481"/>
              <a:ext cx="23" cy="23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de-DE"/>
            </a:p>
          </p:txBody>
        </p:sp>
        <p:sp>
          <p:nvSpPr>
            <p:cNvPr id="57359" name="Rectangle 15"/>
            <p:cNvSpPr>
              <a:spLocks noChangeArrowheads="1"/>
            </p:cNvSpPr>
            <p:nvPr userDrawn="1"/>
          </p:nvSpPr>
          <p:spPr bwMode="auto">
            <a:xfrm>
              <a:off x="4766" y="3515"/>
              <a:ext cx="23" cy="23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de-DE"/>
            </a:p>
          </p:txBody>
        </p:sp>
        <p:sp>
          <p:nvSpPr>
            <p:cNvPr id="57360" name="Rectangle 16"/>
            <p:cNvSpPr>
              <a:spLocks noChangeArrowheads="1"/>
            </p:cNvSpPr>
            <p:nvPr userDrawn="1"/>
          </p:nvSpPr>
          <p:spPr bwMode="auto">
            <a:xfrm>
              <a:off x="4736" y="3541"/>
              <a:ext cx="23" cy="23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de-DE"/>
            </a:p>
          </p:txBody>
        </p:sp>
      </p:grpSp>
      <p:pic>
        <p:nvPicPr>
          <p:cNvPr id="1032" name="Picture 17"/>
          <p:cNvPicPr>
            <a:picLocks noChangeAspect="1" noChangeArrowheads="1"/>
          </p:cNvPicPr>
          <p:nvPr userDrawn="1"/>
        </p:nvPicPr>
        <p:blipFill>
          <a:blip r:embed="rId14" cstate="print"/>
          <a:srcRect t="22043"/>
          <a:stretch>
            <a:fillRect/>
          </a:stretch>
        </p:blipFill>
        <p:spPr bwMode="auto">
          <a:xfrm>
            <a:off x="0" y="228600"/>
            <a:ext cx="5029200" cy="750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7368" name="Rectangle 2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28600" y="6477000"/>
            <a:ext cx="8305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defRPr sz="1400">
                <a:solidFill>
                  <a:srgbClr val="003268"/>
                </a:solidFill>
              </a:defRPr>
            </a:lvl1pPr>
          </a:lstStyle>
          <a:p>
            <a:pPr>
              <a:defRPr/>
            </a:pPr>
            <a:r>
              <a:rPr lang="de-DE"/>
              <a:t>Dies ist die Fußzeile</a:t>
            </a:r>
          </a:p>
        </p:txBody>
      </p:sp>
      <p:graphicFrame>
        <p:nvGraphicFramePr>
          <p:cNvPr id="1026" name="Object 25"/>
          <p:cNvGraphicFramePr>
            <a:graphicFrameLocks noChangeAspect="1"/>
          </p:cNvGraphicFramePr>
          <p:nvPr/>
        </p:nvGraphicFramePr>
        <p:xfrm>
          <a:off x="4648200" y="304800"/>
          <a:ext cx="4294188" cy="657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4" name="Image" r:id="rId15" imgW="2532679" imgH="386998" progId="">
                  <p:embed/>
                </p:oleObj>
              </mc:Choice>
              <mc:Fallback>
                <p:oleObj name="Image" r:id="rId15" imgW="2532679" imgH="386998" progId="">
                  <p:embed/>
                  <p:pic>
                    <p:nvPicPr>
                      <p:cNvPr id="0" name="Picture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8200" y="304800"/>
                        <a:ext cx="4294188" cy="657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727DE0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 cap="sq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78695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 bg1="lt1" tx1="dk1" bg2="lt2" tx2="dk2" accent1="accent1" accent2="accent2" accent3="accent3" accent4="accent4" accent5="accent5" accent6="accent6" hlink="hlink" folHlink="folHlink"/>
  <p:sldLayoutIdLst>
    <p:sldLayoutId id="2147484048" r:id="rId1"/>
    <p:sldLayoutId id="2147484049" r:id="rId2"/>
    <p:sldLayoutId id="2147484039" r:id="rId3"/>
    <p:sldLayoutId id="2147484040" r:id="rId4"/>
    <p:sldLayoutId id="2147484041" r:id="rId5"/>
    <p:sldLayoutId id="2147484042" r:id="rId6"/>
    <p:sldLayoutId id="2147484043" r:id="rId7"/>
    <p:sldLayoutId id="2147484044" r:id="rId8"/>
    <p:sldLayoutId id="2147484045" r:id="rId9"/>
    <p:sldLayoutId id="2147484046" r:id="rId10"/>
    <p:sldLayoutId id="2147484047" r:id="rId11"/>
  </p:sldLayoutIdLst>
  <p:transition>
    <p:fade/>
  </p:transition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3268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3268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3268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3268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3268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rgbClr val="003268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rgbClr val="003268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rgbClr val="003268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rgbClr val="003268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Wingdings" pitchFamily="2" charset="2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62000" indent="-381000" algn="l" rtl="0" eaLnBrk="0" fontAlgn="base" hangingPunct="0">
        <a:spcBef>
          <a:spcPct val="20000"/>
        </a:spcBef>
        <a:spcAft>
          <a:spcPct val="0"/>
        </a:spcAft>
        <a:buClr>
          <a:srgbClr val="003268"/>
        </a:buClr>
        <a:buSzPct val="150000"/>
        <a:buChar char="•"/>
        <a:defRPr sz="2800">
          <a:solidFill>
            <a:schemeClr val="tx1"/>
          </a:solidFill>
          <a:latin typeface="+mn-lt"/>
        </a:defRPr>
      </a:lvl2pPr>
      <a:lvl3pPr marL="1333500" indent="-381000" algn="l" rtl="0" eaLnBrk="0" fontAlgn="base" hangingPunct="0">
        <a:spcBef>
          <a:spcPct val="20000"/>
        </a:spcBef>
        <a:spcAft>
          <a:spcPct val="0"/>
        </a:spcAft>
        <a:buClr>
          <a:srgbClr val="003268"/>
        </a:buClr>
        <a:buSzPct val="150000"/>
        <a:buChar char="-"/>
        <a:defRPr sz="2800">
          <a:solidFill>
            <a:schemeClr val="tx1"/>
          </a:solidFill>
          <a:latin typeface="+mn-lt"/>
        </a:defRPr>
      </a:lvl3pPr>
      <a:lvl4pPr marL="1714500" indent="-190500" algn="l" rtl="0" eaLnBrk="0" fontAlgn="base" hangingPunct="0">
        <a:spcBef>
          <a:spcPct val="20000"/>
        </a:spcBef>
        <a:spcAft>
          <a:spcPct val="0"/>
        </a:spcAft>
        <a:buClr>
          <a:srgbClr val="969696"/>
        </a:buClr>
        <a:buChar char="-"/>
        <a:defRPr sz="2800">
          <a:solidFill>
            <a:schemeClr val="tx1"/>
          </a:solidFill>
          <a:latin typeface="+mn-lt"/>
        </a:defRPr>
      </a:lvl4pPr>
      <a:lvl5pPr marL="2095500" indent="-190500" algn="l" rtl="0" eaLnBrk="0" fontAlgn="base" hangingPunct="0">
        <a:spcBef>
          <a:spcPct val="20000"/>
        </a:spcBef>
        <a:spcAft>
          <a:spcPct val="0"/>
        </a:spcAft>
        <a:buClr>
          <a:srgbClr val="969696"/>
        </a:buClr>
        <a:buChar char="•"/>
        <a:defRPr sz="2800">
          <a:solidFill>
            <a:schemeClr val="tx1"/>
          </a:solidFill>
          <a:latin typeface="+mn-lt"/>
        </a:defRPr>
      </a:lvl5pPr>
      <a:lvl6pPr marL="2552700" indent="-190500" algn="l" rtl="0" fontAlgn="base">
        <a:spcBef>
          <a:spcPct val="20000"/>
        </a:spcBef>
        <a:spcAft>
          <a:spcPct val="0"/>
        </a:spcAft>
        <a:buClr>
          <a:srgbClr val="969696"/>
        </a:buClr>
        <a:buChar char="•"/>
        <a:defRPr sz="2800">
          <a:solidFill>
            <a:schemeClr val="tx1"/>
          </a:solidFill>
          <a:latin typeface="+mn-lt"/>
        </a:defRPr>
      </a:lvl6pPr>
      <a:lvl7pPr marL="3009900" indent="-190500" algn="l" rtl="0" fontAlgn="base">
        <a:spcBef>
          <a:spcPct val="20000"/>
        </a:spcBef>
        <a:spcAft>
          <a:spcPct val="0"/>
        </a:spcAft>
        <a:buClr>
          <a:srgbClr val="969696"/>
        </a:buClr>
        <a:buChar char="•"/>
        <a:defRPr sz="2800">
          <a:solidFill>
            <a:schemeClr val="tx1"/>
          </a:solidFill>
          <a:latin typeface="+mn-lt"/>
        </a:defRPr>
      </a:lvl7pPr>
      <a:lvl8pPr marL="3467100" indent="-190500" algn="l" rtl="0" fontAlgn="base">
        <a:spcBef>
          <a:spcPct val="20000"/>
        </a:spcBef>
        <a:spcAft>
          <a:spcPct val="0"/>
        </a:spcAft>
        <a:buClr>
          <a:srgbClr val="969696"/>
        </a:buClr>
        <a:buChar char="•"/>
        <a:defRPr sz="2800">
          <a:solidFill>
            <a:schemeClr val="tx1"/>
          </a:solidFill>
          <a:latin typeface="+mn-lt"/>
        </a:defRPr>
      </a:lvl8pPr>
      <a:lvl9pPr marL="3924300" indent="-190500" algn="l" rtl="0" fontAlgn="base">
        <a:spcBef>
          <a:spcPct val="20000"/>
        </a:spcBef>
        <a:spcAft>
          <a:spcPct val="0"/>
        </a:spcAft>
        <a:buClr>
          <a:srgbClr val="969696"/>
        </a:buClr>
        <a:buChar char="•"/>
        <a:defRPr sz="28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04800" y="1341438"/>
            <a:ext cx="8534400" cy="4983162"/>
          </a:xfrm>
        </p:spPr>
        <p:txBody>
          <a:bodyPr/>
          <a:lstStyle/>
          <a:p>
            <a:pPr marL="0" indent="0" algn="ctr" eaLnBrk="1" hangingPunct="1">
              <a:defRPr/>
            </a:pPr>
            <a:endParaRPr lang="de-DE" dirty="0" smtClean="0"/>
          </a:p>
          <a:p>
            <a:pPr marL="0" indent="0" algn="ctr" eaLnBrk="1" hangingPunct="1">
              <a:defRPr/>
            </a:pPr>
            <a:r>
              <a:rPr lang="de-DE" dirty="0" smtClean="0"/>
              <a:t>AIDA XIV World </a:t>
            </a:r>
            <a:r>
              <a:rPr lang="de-DE" dirty="0" err="1" smtClean="0"/>
              <a:t>Congress</a:t>
            </a:r>
            <a:r>
              <a:rPr lang="de-DE" dirty="0" smtClean="0"/>
              <a:t> 2014</a:t>
            </a:r>
          </a:p>
          <a:p>
            <a:pPr marL="0" lvl="0" indent="0" algn="ctr" eaLnBrk="1" hangingPunct="1">
              <a:buClr>
                <a:srgbClr val="996600"/>
              </a:buClr>
              <a:defRPr/>
            </a:pPr>
            <a:r>
              <a:rPr lang="en-GB" sz="2400" dirty="0" smtClean="0">
                <a:solidFill>
                  <a:srgbClr val="000000"/>
                </a:solidFill>
              </a:rPr>
              <a:t>Rom, 30</a:t>
            </a:r>
            <a:r>
              <a:rPr lang="en-GB" sz="2400" baseline="30000" dirty="0" smtClean="0">
                <a:solidFill>
                  <a:srgbClr val="000000"/>
                </a:solidFill>
              </a:rPr>
              <a:t>th</a:t>
            </a:r>
            <a:r>
              <a:rPr lang="en-GB" sz="2400" dirty="0" smtClean="0">
                <a:solidFill>
                  <a:srgbClr val="000000"/>
                </a:solidFill>
              </a:rPr>
              <a:t> </a:t>
            </a:r>
            <a:r>
              <a:rPr lang="en-GB" sz="2400" dirty="0">
                <a:solidFill>
                  <a:srgbClr val="000000"/>
                </a:solidFill>
              </a:rPr>
              <a:t>September 2014</a:t>
            </a:r>
          </a:p>
          <a:p>
            <a:pPr marL="0" indent="0" eaLnBrk="1" hangingPunct="1">
              <a:defRPr/>
            </a:pPr>
            <a:endParaRPr lang="de-DE" sz="1600" dirty="0" smtClean="0"/>
          </a:p>
          <a:p>
            <a:pPr marL="0" indent="0" algn="ctr" eaLnBrk="1" hangingPunct="1">
              <a:defRPr/>
            </a:pPr>
            <a:r>
              <a:rPr lang="en-GB" sz="3600" b="1" dirty="0" smtClean="0">
                <a:solidFill>
                  <a:srgbClr val="003268"/>
                </a:solidFill>
              </a:rPr>
              <a:t>Marine Insurance WP</a:t>
            </a:r>
          </a:p>
          <a:p>
            <a:pPr marL="0" indent="0" algn="ctr" eaLnBrk="1" hangingPunct="1">
              <a:defRPr/>
            </a:pPr>
            <a:r>
              <a:rPr lang="en-GB" sz="2400" b="1" dirty="0" smtClean="0">
                <a:solidFill>
                  <a:srgbClr val="003268"/>
                </a:solidFill>
              </a:rPr>
              <a:t>“Sue and labour expenses – H&amp;M on German terms or P&amp;I?”</a:t>
            </a:r>
          </a:p>
          <a:p>
            <a:pPr marL="0" indent="0" algn="ctr" eaLnBrk="1" hangingPunct="1">
              <a:defRPr/>
            </a:pPr>
            <a:endParaRPr lang="en-GB" sz="2400" dirty="0" smtClean="0"/>
          </a:p>
          <a:p>
            <a:pPr marL="0" indent="0" algn="ctr" eaLnBrk="1" hangingPunct="1">
              <a:defRPr/>
            </a:pPr>
            <a:r>
              <a:rPr lang="en-GB" sz="2400" i="1" dirty="0" err="1" smtClean="0"/>
              <a:t>Dr.</a:t>
            </a:r>
            <a:r>
              <a:rPr lang="en-GB" sz="2400" i="1" dirty="0" smtClean="0"/>
              <a:t> Maximilian Guth, LL.M.</a:t>
            </a:r>
          </a:p>
          <a:p>
            <a:pPr marL="0" indent="0" algn="ctr" eaLnBrk="1" hangingPunct="1">
              <a:defRPr/>
            </a:pPr>
            <a:r>
              <a:rPr lang="en-GB" sz="1400" i="1" dirty="0" err="1" smtClean="0"/>
              <a:t>Rechtsanwalt</a:t>
            </a:r>
            <a:r>
              <a:rPr lang="en-GB" sz="1400" i="1" dirty="0" smtClean="0"/>
              <a:t> &amp; Solicitor of England &amp; Wales</a:t>
            </a:r>
            <a:endParaRPr lang="en-GB" sz="1600" dirty="0" smtClean="0"/>
          </a:p>
          <a:p>
            <a:pPr marL="0" indent="0" algn="ctr" eaLnBrk="1" hangingPunct="1">
              <a:defRPr/>
            </a:pPr>
            <a:endParaRPr lang="de-DE" sz="3600" dirty="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2. P&amp;I </a:t>
            </a:r>
            <a:r>
              <a:rPr lang="en-US" dirty="0"/>
              <a:t>Sue &amp; </a:t>
            </a:r>
            <a:r>
              <a:rPr lang="en-US" dirty="0" err="1"/>
              <a:t>Labour</a:t>
            </a:r>
            <a:r>
              <a:rPr lang="en-US" dirty="0"/>
              <a:t> </a:t>
            </a:r>
            <a:r>
              <a:rPr lang="en-US" dirty="0" smtClean="0"/>
              <a:t>Rule</a:t>
            </a:r>
            <a:r>
              <a:rPr lang="en-US" dirty="0"/>
              <a:t/>
            </a:r>
            <a:br>
              <a:rPr lang="en-US" dirty="0"/>
            </a:br>
            <a:r>
              <a:rPr lang="de-DE" dirty="0" smtClean="0"/>
              <a:t/>
            </a:r>
            <a:br>
              <a:rPr lang="de-DE" dirty="0" smtClean="0"/>
            </a:b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23528" y="1628800"/>
            <a:ext cx="8534400" cy="4267200"/>
          </a:xfrm>
        </p:spPr>
        <p:txBody>
          <a:bodyPr/>
          <a:lstStyle/>
          <a:p>
            <a:pPr algn="just"/>
            <a:r>
              <a:rPr lang="en-US" dirty="0" smtClean="0">
                <a:solidFill>
                  <a:srgbClr val="000000"/>
                </a:solidFill>
              </a:rPr>
              <a:t>	</a:t>
            </a:r>
            <a:r>
              <a:rPr lang="en-US" b="1" u="sng" dirty="0" smtClean="0">
                <a:solidFill>
                  <a:srgbClr val="000000"/>
                </a:solidFill>
              </a:rPr>
              <a:t>Extraordinary </a:t>
            </a:r>
            <a:r>
              <a:rPr lang="en-US" b="1" u="sng" dirty="0">
                <a:solidFill>
                  <a:srgbClr val="000000"/>
                </a:solidFill>
              </a:rPr>
              <a:t>costs </a:t>
            </a:r>
            <a:r>
              <a:rPr lang="en-US" dirty="0">
                <a:solidFill>
                  <a:srgbClr val="000000"/>
                </a:solidFill>
              </a:rPr>
              <a:t>and expenses </a:t>
            </a:r>
            <a:r>
              <a:rPr lang="en-US" b="1" u="sng" dirty="0" smtClean="0">
                <a:solidFill>
                  <a:srgbClr val="000000"/>
                </a:solidFill>
              </a:rPr>
              <a:t>reasonably incurred on or </a:t>
            </a:r>
            <a:r>
              <a:rPr lang="en-US" b="1" u="sng" dirty="0">
                <a:solidFill>
                  <a:srgbClr val="000000"/>
                </a:solidFill>
              </a:rPr>
              <a:t>after the occurrence</a:t>
            </a:r>
            <a:r>
              <a:rPr lang="en-US" dirty="0">
                <a:solidFill>
                  <a:srgbClr val="000000"/>
                </a:solidFill>
              </a:rPr>
              <a:t> of </a:t>
            </a:r>
            <a:r>
              <a:rPr lang="en-US" dirty="0" smtClean="0">
                <a:solidFill>
                  <a:srgbClr val="000000"/>
                </a:solidFill>
              </a:rPr>
              <a:t>any casualty</a:t>
            </a:r>
            <a:r>
              <a:rPr lang="en-US" dirty="0">
                <a:solidFill>
                  <a:srgbClr val="000000"/>
                </a:solidFill>
              </a:rPr>
              <a:t>, event or matter liable to give rise to a claim upon the </a:t>
            </a:r>
            <a:r>
              <a:rPr lang="en-US" dirty="0" smtClean="0">
                <a:solidFill>
                  <a:srgbClr val="000000"/>
                </a:solidFill>
              </a:rPr>
              <a:t>Association and </a:t>
            </a:r>
            <a:r>
              <a:rPr lang="en-US" b="1" u="sng" dirty="0">
                <a:solidFill>
                  <a:srgbClr val="000000"/>
                </a:solidFill>
              </a:rPr>
              <a:t>incurred </a:t>
            </a:r>
            <a:r>
              <a:rPr lang="en-US" b="1" u="sng" dirty="0">
                <a:solidFill>
                  <a:srgbClr val="FF0000"/>
                </a:solidFill>
              </a:rPr>
              <a:t>solely</a:t>
            </a:r>
            <a:r>
              <a:rPr lang="en-US" b="1" u="sng" dirty="0">
                <a:solidFill>
                  <a:srgbClr val="000000"/>
                </a:solidFill>
              </a:rPr>
              <a:t> for the purpose of avoiding or minimizing any liability </a:t>
            </a:r>
            <a:r>
              <a:rPr lang="en-US" b="1" u="sng" dirty="0" smtClean="0">
                <a:solidFill>
                  <a:srgbClr val="000000"/>
                </a:solidFill>
              </a:rPr>
              <a:t>or expenditure </a:t>
            </a:r>
            <a:r>
              <a:rPr lang="en-US" dirty="0">
                <a:solidFill>
                  <a:srgbClr val="000000"/>
                </a:solidFill>
              </a:rPr>
              <a:t>against which the Owner is wholly or, by reason of a </a:t>
            </a:r>
            <a:r>
              <a:rPr lang="en-US" dirty="0" smtClean="0">
                <a:solidFill>
                  <a:srgbClr val="000000"/>
                </a:solidFill>
              </a:rPr>
              <a:t>deductible, partly </a:t>
            </a:r>
            <a:r>
              <a:rPr lang="en-US" dirty="0">
                <a:solidFill>
                  <a:srgbClr val="000000"/>
                </a:solidFill>
              </a:rPr>
              <a:t>insured by the Association, but </a:t>
            </a:r>
            <a:r>
              <a:rPr lang="en-US" b="1" u="sng" dirty="0">
                <a:solidFill>
                  <a:srgbClr val="000000"/>
                </a:solidFill>
              </a:rPr>
              <a:t>only to the extent that those </a:t>
            </a:r>
            <a:r>
              <a:rPr lang="en-US" b="1" u="sng" dirty="0" smtClean="0">
                <a:solidFill>
                  <a:srgbClr val="000000"/>
                </a:solidFill>
              </a:rPr>
              <a:t>costs and </a:t>
            </a:r>
            <a:r>
              <a:rPr lang="en-US" b="1" u="sng" dirty="0">
                <a:solidFill>
                  <a:srgbClr val="000000"/>
                </a:solidFill>
              </a:rPr>
              <a:t>expenses have been incurred with the </a:t>
            </a:r>
            <a:r>
              <a:rPr lang="en-US" b="1" u="sng" dirty="0" smtClean="0">
                <a:solidFill>
                  <a:srgbClr val="000000"/>
                </a:solidFill>
              </a:rPr>
              <a:t>agreement </a:t>
            </a:r>
            <a:r>
              <a:rPr lang="en-US" b="1" u="sng" dirty="0">
                <a:solidFill>
                  <a:srgbClr val="000000"/>
                </a:solidFill>
              </a:rPr>
              <a:t>of the Managers </a:t>
            </a:r>
            <a:r>
              <a:rPr lang="en-US" b="1" u="sng" dirty="0" smtClean="0">
                <a:solidFill>
                  <a:srgbClr val="000000"/>
                </a:solidFill>
              </a:rPr>
              <a:t>or</a:t>
            </a:r>
            <a:r>
              <a:rPr lang="en-US" dirty="0" smtClean="0">
                <a:solidFill>
                  <a:srgbClr val="000000"/>
                </a:solidFill>
              </a:rPr>
              <a:t> to </a:t>
            </a:r>
            <a:r>
              <a:rPr lang="en-US" dirty="0">
                <a:solidFill>
                  <a:srgbClr val="000000"/>
                </a:solidFill>
              </a:rPr>
              <a:t>the extent that the </a:t>
            </a:r>
            <a:r>
              <a:rPr lang="en-US" b="1" u="sng" dirty="0">
                <a:solidFill>
                  <a:srgbClr val="000000"/>
                </a:solidFill>
              </a:rPr>
              <a:t>Directors in their discretion decide that the </a:t>
            </a:r>
            <a:r>
              <a:rPr lang="en-US" b="1" u="sng" dirty="0" smtClean="0">
                <a:solidFill>
                  <a:srgbClr val="000000"/>
                </a:solidFill>
              </a:rPr>
              <a:t>Owner should </a:t>
            </a:r>
            <a:r>
              <a:rPr lang="en-US" b="1" u="sng" dirty="0">
                <a:solidFill>
                  <a:srgbClr val="000000"/>
                </a:solidFill>
              </a:rPr>
              <a:t>recover from the Association.</a:t>
            </a:r>
            <a:endParaRPr lang="de-DE" b="1" i="1" u="sng" dirty="0"/>
          </a:p>
        </p:txBody>
      </p:sp>
    </p:spTree>
    <p:extLst>
      <p:ext uri="{BB962C8B-B14F-4D97-AF65-F5344CB8AC3E}">
        <p14:creationId xmlns:p14="http://schemas.microsoft.com/office/powerpoint/2010/main" val="371424648"/>
      </p:ext>
    </p:extLst>
  </p:cSld>
  <p:clrMapOvr>
    <a:masterClrMapping/>
  </p:clrMapOvr>
  <p:transition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de-DE" dirty="0" smtClean="0"/>
              <a:t>3</a:t>
            </a:r>
            <a:r>
              <a:rPr lang="de-DE" dirty="0"/>
              <a:t>. Potential </a:t>
            </a:r>
            <a:r>
              <a:rPr lang="de-DE" dirty="0" err="1"/>
              <a:t>overlaps</a:t>
            </a:r>
            <a:r>
              <a:rPr lang="de-DE" dirty="0"/>
              <a:t> </a:t>
            </a:r>
            <a:r>
              <a:rPr lang="de-DE" dirty="0" err="1"/>
              <a:t>between</a:t>
            </a:r>
            <a:r>
              <a:rPr lang="de-DE" dirty="0"/>
              <a:t> H&amp;M on German Terms </a:t>
            </a:r>
            <a:r>
              <a:rPr lang="de-DE" dirty="0" err="1"/>
              <a:t>and</a:t>
            </a:r>
            <a:r>
              <a:rPr lang="de-DE" dirty="0"/>
              <a:t> P&amp;I </a:t>
            </a:r>
            <a:r>
              <a:rPr lang="de-DE" dirty="0" smtClean="0"/>
              <a:t>in Sue </a:t>
            </a:r>
            <a:r>
              <a:rPr lang="de-DE" dirty="0" err="1"/>
              <a:t>and</a:t>
            </a:r>
            <a:r>
              <a:rPr lang="de-DE" dirty="0"/>
              <a:t> Labour </a:t>
            </a:r>
            <a:r>
              <a:rPr lang="de-DE" dirty="0" err="1"/>
              <a:t>cases</a:t>
            </a:r>
            <a:r>
              <a:rPr lang="de-DE" dirty="0"/>
              <a:t/>
            </a:r>
            <a:br>
              <a:rPr lang="de-DE" dirty="0"/>
            </a:br>
            <a:r>
              <a:rPr lang="en-US" dirty="0"/>
              <a:t/>
            </a:r>
            <a:br>
              <a:rPr lang="en-US" dirty="0"/>
            </a:br>
            <a:r>
              <a:rPr lang="de-DE" dirty="0" smtClean="0"/>
              <a:t/>
            </a:r>
            <a:br>
              <a:rPr lang="de-DE" dirty="0" smtClean="0"/>
            </a:b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23528" y="1628800"/>
            <a:ext cx="8534400" cy="4267200"/>
          </a:xfrm>
        </p:spPr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	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de-DE" dirty="0" err="1"/>
              <a:t>Costs</a:t>
            </a:r>
            <a:r>
              <a:rPr lang="de-DE" dirty="0"/>
              <a:t> </a:t>
            </a:r>
            <a:r>
              <a:rPr lang="de-DE" dirty="0" err="1"/>
              <a:t>incurred</a:t>
            </a:r>
            <a:r>
              <a:rPr lang="de-DE" dirty="0"/>
              <a:t> </a:t>
            </a:r>
            <a:r>
              <a:rPr lang="de-DE" dirty="0" err="1"/>
              <a:t>as</a:t>
            </a:r>
            <a:r>
              <a:rPr lang="de-DE" dirty="0"/>
              <a:t> a </a:t>
            </a:r>
            <a:r>
              <a:rPr lang="de-DE" dirty="0" err="1"/>
              <a:t>part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sue</a:t>
            </a:r>
            <a:r>
              <a:rPr lang="de-DE" dirty="0"/>
              <a:t> </a:t>
            </a:r>
            <a:r>
              <a:rPr lang="de-DE" dirty="0" err="1"/>
              <a:t>and</a:t>
            </a:r>
            <a:r>
              <a:rPr lang="de-DE" dirty="0"/>
              <a:t> </a:t>
            </a:r>
            <a:r>
              <a:rPr lang="de-DE" dirty="0" err="1" smtClean="0"/>
              <a:t>labour</a:t>
            </a:r>
            <a:r>
              <a:rPr lang="de-DE" dirty="0" smtClean="0"/>
              <a:t>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purpose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b="1" u="sng" dirty="0" err="1"/>
              <a:t>preventing</a:t>
            </a:r>
            <a:r>
              <a:rPr lang="de-DE" b="1" u="sng" dirty="0"/>
              <a:t> </a:t>
            </a:r>
            <a:r>
              <a:rPr lang="de-DE" b="1" u="sng" dirty="0" err="1"/>
              <a:t>or</a:t>
            </a:r>
            <a:r>
              <a:rPr lang="de-DE" b="1" u="sng" dirty="0"/>
              <a:t> </a:t>
            </a:r>
            <a:r>
              <a:rPr lang="de-DE" b="1" u="sng" dirty="0" err="1"/>
              <a:t>minimasing</a:t>
            </a:r>
            <a:r>
              <a:rPr lang="de-DE" b="1" u="sng" dirty="0"/>
              <a:t> </a:t>
            </a:r>
            <a:r>
              <a:rPr lang="de-DE" b="1" u="sng" dirty="0" err="1"/>
              <a:t>the</a:t>
            </a:r>
            <a:r>
              <a:rPr lang="de-DE" b="1" u="sng" dirty="0"/>
              <a:t> </a:t>
            </a:r>
            <a:r>
              <a:rPr lang="de-DE" b="1" u="sng" dirty="0" err="1"/>
              <a:t>damage</a:t>
            </a:r>
            <a:r>
              <a:rPr lang="de-DE" b="1" u="sng" dirty="0"/>
              <a:t> </a:t>
            </a:r>
            <a:r>
              <a:rPr lang="de-DE" b="1" u="sng" dirty="0" err="1" smtClean="0"/>
              <a:t>to</a:t>
            </a:r>
            <a:r>
              <a:rPr lang="de-DE" b="1" u="sng" dirty="0" smtClean="0"/>
              <a:t> </a:t>
            </a:r>
            <a:r>
              <a:rPr lang="de-DE" b="1" u="sng" dirty="0" err="1" smtClean="0"/>
              <a:t>the</a:t>
            </a:r>
            <a:r>
              <a:rPr lang="de-DE" b="1" u="sng" dirty="0" smtClean="0"/>
              <a:t> </a:t>
            </a:r>
            <a:r>
              <a:rPr lang="de-DE" b="1" u="sng" dirty="0" err="1"/>
              <a:t>vessel</a:t>
            </a:r>
            <a:r>
              <a:rPr lang="de-DE" b="1" u="sng" dirty="0"/>
              <a:t> </a:t>
            </a:r>
            <a:r>
              <a:rPr lang="de-DE" dirty="0" err="1"/>
              <a:t>are</a:t>
            </a:r>
            <a:r>
              <a:rPr lang="de-DE" dirty="0"/>
              <a:t> </a:t>
            </a:r>
            <a:r>
              <a:rPr lang="de-DE" dirty="0" err="1"/>
              <a:t>always</a:t>
            </a:r>
            <a:r>
              <a:rPr lang="de-DE" dirty="0"/>
              <a:t> </a:t>
            </a:r>
            <a:r>
              <a:rPr lang="de-DE" b="1" u="sng" dirty="0" err="1"/>
              <a:t>primarily</a:t>
            </a:r>
            <a:r>
              <a:rPr lang="de-DE" b="1" u="sng" dirty="0"/>
              <a:t> </a:t>
            </a:r>
            <a:r>
              <a:rPr lang="de-DE" b="1" u="sng" dirty="0" err="1"/>
              <a:t>covered</a:t>
            </a:r>
            <a:r>
              <a:rPr lang="de-DE" b="1" u="sng" dirty="0"/>
              <a:t> </a:t>
            </a:r>
            <a:r>
              <a:rPr lang="de-DE" b="1" u="sng" dirty="0" err="1"/>
              <a:t>by</a:t>
            </a:r>
            <a:r>
              <a:rPr lang="de-DE" b="1" u="sng" dirty="0"/>
              <a:t> H&amp;M</a:t>
            </a:r>
          </a:p>
          <a:p>
            <a:endParaRPr lang="de-DE" u="sng" dirty="0"/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de-DE" dirty="0" smtClean="0"/>
              <a:t>P&amp;I </a:t>
            </a:r>
            <a:r>
              <a:rPr lang="de-DE" dirty="0" err="1" smtClean="0"/>
              <a:t>covers</a:t>
            </a:r>
            <a:r>
              <a:rPr lang="de-DE" dirty="0" smtClean="0"/>
              <a:t> </a:t>
            </a:r>
            <a:r>
              <a:rPr lang="de-DE" dirty="0" err="1" smtClean="0"/>
              <a:t>sue</a:t>
            </a:r>
            <a:r>
              <a:rPr lang="de-DE" dirty="0" smtClean="0"/>
              <a:t>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labour</a:t>
            </a:r>
            <a:r>
              <a:rPr lang="de-DE" dirty="0" smtClean="0"/>
              <a:t> </a:t>
            </a:r>
            <a:r>
              <a:rPr lang="de-DE" dirty="0" err="1" smtClean="0"/>
              <a:t>measures</a:t>
            </a:r>
            <a:r>
              <a:rPr lang="de-DE" dirty="0" smtClean="0"/>
              <a:t> </a:t>
            </a:r>
            <a:r>
              <a:rPr lang="de-DE" dirty="0" err="1" smtClean="0"/>
              <a:t>when</a:t>
            </a:r>
            <a:r>
              <a:rPr lang="de-DE" dirty="0" smtClean="0"/>
              <a:t> </a:t>
            </a:r>
            <a:r>
              <a:rPr lang="de-DE" dirty="0"/>
              <a:t>such </a:t>
            </a:r>
            <a:r>
              <a:rPr lang="de-DE" dirty="0" err="1"/>
              <a:t>measures</a:t>
            </a:r>
            <a:r>
              <a:rPr lang="de-DE" dirty="0"/>
              <a:t> </a:t>
            </a:r>
            <a:r>
              <a:rPr lang="de-DE" dirty="0" err="1"/>
              <a:t>were</a:t>
            </a:r>
            <a:r>
              <a:rPr lang="de-DE" dirty="0"/>
              <a:t> </a:t>
            </a:r>
            <a:r>
              <a:rPr lang="de-DE" b="1" u="sng" dirty="0" err="1" smtClean="0">
                <a:solidFill>
                  <a:srgbClr val="FF0000"/>
                </a:solidFill>
              </a:rPr>
              <a:t>solely</a:t>
            </a:r>
            <a:r>
              <a:rPr lang="de-DE" b="1" u="sng" dirty="0" smtClean="0">
                <a:solidFill>
                  <a:srgbClr val="FF0000"/>
                </a:solidFill>
              </a:rPr>
              <a:t> </a:t>
            </a:r>
            <a:r>
              <a:rPr lang="de-DE" b="1" u="sng" dirty="0" err="1" smtClean="0"/>
              <a:t>aimed</a:t>
            </a:r>
            <a:r>
              <a:rPr lang="de-DE" b="1" u="sng" dirty="0" smtClean="0"/>
              <a:t> </a:t>
            </a:r>
            <a:r>
              <a:rPr lang="de-DE" b="1" u="sng" dirty="0" err="1" smtClean="0"/>
              <a:t>to</a:t>
            </a:r>
            <a:r>
              <a:rPr lang="de-DE" b="1" u="sng" dirty="0" smtClean="0"/>
              <a:t> </a:t>
            </a:r>
            <a:r>
              <a:rPr lang="de-DE" b="1" u="sng" dirty="0" err="1" smtClean="0"/>
              <a:t>avoid</a:t>
            </a:r>
            <a:r>
              <a:rPr lang="de-DE" b="1" u="sng" dirty="0" smtClean="0"/>
              <a:t> </a:t>
            </a:r>
            <a:r>
              <a:rPr lang="de-DE" b="1" u="sng" dirty="0" err="1"/>
              <a:t>or</a:t>
            </a:r>
            <a:r>
              <a:rPr lang="de-DE" b="1" u="sng" dirty="0"/>
              <a:t> </a:t>
            </a:r>
            <a:r>
              <a:rPr lang="de-DE" b="1" u="sng" dirty="0" err="1" smtClean="0"/>
              <a:t>minimise</a:t>
            </a:r>
            <a:r>
              <a:rPr lang="de-DE" b="1" u="sng" dirty="0" smtClean="0"/>
              <a:t> </a:t>
            </a:r>
            <a:r>
              <a:rPr lang="de-DE" b="1" u="sng" dirty="0" err="1" smtClean="0"/>
              <a:t>any</a:t>
            </a:r>
            <a:r>
              <a:rPr lang="de-DE" b="1" u="sng" dirty="0" smtClean="0"/>
              <a:t> </a:t>
            </a:r>
            <a:r>
              <a:rPr lang="de-DE" b="1" u="sng" dirty="0" err="1" smtClean="0"/>
              <a:t>liability</a:t>
            </a:r>
            <a:r>
              <a:rPr lang="de-DE" b="1" u="sng" dirty="0" smtClean="0"/>
              <a:t> </a:t>
            </a:r>
            <a:r>
              <a:rPr lang="de-DE" b="1" u="sng" dirty="0" err="1" smtClean="0"/>
              <a:t>or</a:t>
            </a:r>
            <a:r>
              <a:rPr lang="de-DE" b="1" u="sng" dirty="0" smtClean="0"/>
              <a:t> </a:t>
            </a:r>
            <a:r>
              <a:rPr lang="de-DE" b="1" u="sng" dirty="0" err="1" smtClean="0"/>
              <a:t>expenditure</a:t>
            </a:r>
            <a:r>
              <a:rPr lang="de-DE" b="1" u="sng" dirty="0"/>
              <a:t> </a:t>
            </a:r>
            <a:r>
              <a:rPr lang="de-DE" b="1" u="sng" dirty="0" smtClean="0"/>
              <a:t>in </a:t>
            </a:r>
            <a:r>
              <a:rPr lang="de-DE" b="1" u="sng" dirty="0" err="1" smtClean="0"/>
              <a:t>respect</a:t>
            </a:r>
            <a:r>
              <a:rPr lang="de-DE" b="1" u="sng" dirty="0" smtClean="0"/>
              <a:t> </a:t>
            </a:r>
            <a:r>
              <a:rPr lang="de-DE" b="1" u="sng" dirty="0" err="1" smtClean="0"/>
              <a:t>of</a:t>
            </a:r>
            <a:r>
              <a:rPr lang="de-DE" b="1" u="sng" dirty="0" smtClean="0"/>
              <a:t> </a:t>
            </a:r>
            <a:r>
              <a:rPr lang="de-DE" b="1" u="sng" dirty="0" err="1" smtClean="0"/>
              <a:t>risks</a:t>
            </a:r>
            <a:r>
              <a:rPr lang="de-DE" b="1" u="sng" dirty="0" smtClean="0"/>
              <a:t> </a:t>
            </a:r>
            <a:r>
              <a:rPr lang="de-DE" b="1" u="sng" dirty="0" err="1" smtClean="0"/>
              <a:t>insured</a:t>
            </a:r>
            <a:r>
              <a:rPr lang="de-DE" b="1" u="sng" dirty="0" smtClean="0"/>
              <a:t> </a:t>
            </a:r>
            <a:r>
              <a:rPr lang="de-DE" b="1" u="sng" dirty="0" err="1" smtClean="0"/>
              <a:t>by</a:t>
            </a:r>
            <a:r>
              <a:rPr lang="de-DE" b="1" u="sng" dirty="0" smtClean="0"/>
              <a:t> </a:t>
            </a:r>
            <a:r>
              <a:rPr lang="de-DE" b="1" u="sng" dirty="0" err="1" smtClean="0"/>
              <a:t>the</a:t>
            </a:r>
            <a:r>
              <a:rPr lang="de-DE" b="1" u="sng" dirty="0" smtClean="0"/>
              <a:t> P&amp;I</a:t>
            </a:r>
            <a:endParaRPr lang="de-DE" b="1" u="sng" dirty="0"/>
          </a:p>
          <a:p>
            <a:endParaRPr lang="de-DE" dirty="0" smtClean="0"/>
          </a:p>
          <a:p>
            <a:r>
              <a:rPr lang="de-DE" dirty="0"/>
              <a:t>	</a:t>
            </a:r>
            <a:endParaRPr lang="de-DE" dirty="0" smtClean="0"/>
          </a:p>
          <a:p>
            <a:r>
              <a:rPr lang="de-DE" dirty="0"/>
              <a:t>	</a:t>
            </a:r>
          </a:p>
          <a:p>
            <a:endParaRPr lang="de-DE" b="1" i="1" u="sng" dirty="0"/>
          </a:p>
        </p:txBody>
      </p:sp>
    </p:spTree>
    <p:extLst>
      <p:ext uri="{BB962C8B-B14F-4D97-AF65-F5344CB8AC3E}">
        <p14:creationId xmlns:p14="http://schemas.microsoft.com/office/powerpoint/2010/main" val="800029768"/>
      </p:ext>
    </p:extLst>
  </p:cSld>
  <p:clrMapOvr>
    <a:masterClrMapping/>
  </p:clrMapOvr>
  <p:transition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/>
            </a:r>
            <a:br>
              <a:rPr lang="de-DE" dirty="0" smtClean="0"/>
            </a:br>
            <a:r>
              <a:rPr lang="de-DE" dirty="0" smtClean="0"/>
              <a:t>3</a:t>
            </a:r>
            <a:r>
              <a:rPr lang="de-DE" dirty="0"/>
              <a:t>. Potential </a:t>
            </a:r>
            <a:r>
              <a:rPr lang="de-DE" dirty="0" err="1"/>
              <a:t>overlaps</a:t>
            </a:r>
            <a:r>
              <a:rPr lang="de-DE" dirty="0"/>
              <a:t> </a:t>
            </a:r>
            <a:r>
              <a:rPr lang="de-DE" dirty="0" err="1"/>
              <a:t>between</a:t>
            </a:r>
            <a:r>
              <a:rPr lang="de-DE" dirty="0"/>
              <a:t> H&amp;M on German Terms </a:t>
            </a:r>
            <a:r>
              <a:rPr lang="de-DE" dirty="0" err="1"/>
              <a:t>and</a:t>
            </a:r>
            <a:r>
              <a:rPr lang="de-DE" dirty="0"/>
              <a:t> P&amp;I in Sue </a:t>
            </a:r>
            <a:r>
              <a:rPr lang="de-DE" dirty="0" err="1"/>
              <a:t>and</a:t>
            </a:r>
            <a:r>
              <a:rPr lang="de-DE" dirty="0"/>
              <a:t> Labour </a:t>
            </a:r>
            <a:r>
              <a:rPr lang="de-DE" dirty="0" err="1" smtClean="0"/>
              <a:t>cases</a:t>
            </a:r>
            <a:r>
              <a:rPr lang="de-DE" dirty="0" smtClean="0"/>
              <a:t/>
            </a:r>
            <a:br>
              <a:rPr lang="de-DE" dirty="0" smtClean="0"/>
            </a:b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de-DE" dirty="0" smtClean="0"/>
              <a:t>Potential </a:t>
            </a:r>
            <a:r>
              <a:rPr lang="de-DE" dirty="0" err="1" smtClean="0"/>
              <a:t>overlaps</a:t>
            </a:r>
            <a:r>
              <a:rPr lang="de-DE" dirty="0" smtClean="0"/>
              <a:t> in </a:t>
            </a:r>
            <a:r>
              <a:rPr lang="de-DE" dirty="0" err="1" smtClean="0"/>
              <a:t>cases</a:t>
            </a:r>
            <a:r>
              <a:rPr lang="de-DE" dirty="0" smtClean="0"/>
              <a:t> </a:t>
            </a:r>
            <a:r>
              <a:rPr lang="de-DE" dirty="0" err="1" smtClean="0"/>
              <a:t>where</a:t>
            </a:r>
            <a:r>
              <a:rPr lang="de-DE" dirty="0" smtClean="0"/>
              <a:t> </a:t>
            </a:r>
            <a:r>
              <a:rPr lang="de-DE" dirty="0" err="1" smtClean="0"/>
              <a:t>expenses</a:t>
            </a:r>
            <a:r>
              <a:rPr lang="de-DE" dirty="0" smtClean="0"/>
              <a:t> </a:t>
            </a:r>
            <a:r>
              <a:rPr lang="de-DE" dirty="0" err="1" smtClean="0"/>
              <a:t>are</a:t>
            </a:r>
            <a:r>
              <a:rPr lang="de-DE" dirty="0" smtClean="0"/>
              <a:t> </a:t>
            </a:r>
            <a:r>
              <a:rPr lang="de-DE" dirty="0" err="1" smtClean="0"/>
              <a:t>incurred</a:t>
            </a:r>
            <a:r>
              <a:rPr lang="de-DE" dirty="0" smtClean="0"/>
              <a:t> in </a:t>
            </a:r>
            <a:r>
              <a:rPr lang="de-DE" dirty="0" err="1" smtClean="0"/>
              <a:t>joint</a:t>
            </a:r>
            <a:r>
              <a:rPr lang="de-DE" dirty="0" smtClean="0"/>
              <a:t> </a:t>
            </a:r>
            <a:r>
              <a:rPr lang="de-DE" dirty="0" err="1" smtClean="0"/>
              <a:t>interest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H&amp;M </a:t>
            </a:r>
            <a:r>
              <a:rPr lang="de-DE" dirty="0" err="1" smtClean="0"/>
              <a:t>and</a:t>
            </a:r>
            <a:r>
              <a:rPr lang="de-DE" dirty="0" smtClean="0"/>
              <a:t> P&amp;I, e.g. </a:t>
            </a:r>
            <a:r>
              <a:rPr lang="de-DE" dirty="0" err="1" smtClean="0"/>
              <a:t>Salvage</a:t>
            </a:r>
            <a:r>
              <a:rPr lang="de-DE" dirty="0" smtClean="0"/>
              <a:t> </a:t>
            </a:r>
            <a:r>
              <a:rPr lang="de-DE" dirty="0" err="1" smtClean="0"/>
              <a:t>services</a:t>
            </a:r>
            <a:r>
              <a:rPr lang="de-DE" dirty="0" smtClean="0"/>
              <a:t>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ransom</a:t>
            </a:r>
            <a:r>
              <a:rPr lang="de-DE" dirty="0" smtClean="0"/>
              <a:t> </a:t>
            </a:r>
            <a:r>
              <a:rPr lang="de-DE" dirty="0" err="1" smtClean="0"/>
              <a:t>payments</a:t>
            </a:r>
            <a:r>
              <a:rPr lang="de-DE" dirty="0" smtClean="0"/>
              <a:t>. </a:t>
            </a:r>
          </a:p>
          <a:p>
            <a:r>
              <a:rPr lang="de-DE" dirty="0" smtClean="0"/>
              <a:t>		</a:t>
            </a:r>
          </a:p>
          <a:p>
            <a:r>
              <a:rPr lang="de-DE" dirty="0"/>
              <a:t>	</a:t>
            </a:r>
            <a:r>
              <a:rPr lang="de-DE" dirty="0" smtClean="0"/>
              <a:t>				</a:t>
            </a:r>
            <a:endParaRPr lang="de-DE" dirty="0"/>
          </a:p>
        </p:txBody>
      </p:sp>
      <p:graphicFrame>
        <p:nvGraphicFramePr>
          <p:cNvPr id="5" name="Inhaltsplatzhalt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32866778"/>
              </p:ext>
            </p:extLst>
          </p:nvPr>
        </p:nvGraphicFramePr>
        <p:xfrm>
          <a:off x="1115616" y="3212976"/>
          <a:ext cx="7272808" cy="370100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91368745"/>
      </p:ext>
    </p:extLst>
  </p:cSld>
  <p:clrMapOvr>
    <a:masterClrMapping/>
  </p:clrMapOvr>
  <p:transition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4. </a:t>
            </a:r>
            <a:r>
              <a:rPr lang="de-DE" dirty="0" err="1" smtClean="0"/>
              <a:t>Salvage</a:t>
            </a:r>
            <a:r>
              <a:rPr lang="de-DE" dirty="0" smtClean="0"/>
              <a:t> </a:t>
            </a:r>
            <a:r>
              <a:rPr lang="de-DE" dirty="0" err="1" smtClean="0"/>
              <a:t>Costs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de-DE" dirty="0" err="1" smtClean="0"/>
              <a:t>Salvage</a:t>
            </a:r>
            <a:r>
              <a:rPr lang="de-DE" dirty="0" smtClean="0"/>
              <a:t> </a:t>
            </a:r>
            <a:r>
              <a:rPr lang="de-DE" dirty="0" err="1" smtClean="0"/>
              <a:t>Costs</a:t>
            </a:r>
            <a:r>
              <a:rPr lang="de-DE" dirty="0" smtClean="0"/>
              <a:t> = Sue &amp; Labour </a:t>
            </a:r>
            <a:r>
              <a:rPr lang="de-DE" dirty="0" err="1" smtClean="0"/>
              <a:t>Costs</a:t>
            </a:r>
            <a:r>
              <a:rPr lang="de-DE" dirty="0" smtClean="0"/>
              <a:t> in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meaning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b="1" u="sng" dirty="0" smtClean="0">
                <a:solidFill>
                  <a:srgbClr val="FF0000"/>
                </a:solidFill>
              </a:rPr>
              <a:t>§ </a:t>
            </a:r>
            <a:r>
              <a:rPr lang="de-DE" b="1" u="sng" dirty="0">
                <a:solidFill>
                  <a:srgbClr val="FF0000"/>
                </a:solidFill>
              </a:rPr>
              <a:t>32 ADS </a:t>
            </a:r>
            <a:r>
              <a:rPr lang="de-DE" b="1" u="sng" dirty="0" smtClean="0">
                <a:solidFill>
                  <a:srgbClr val="FF0000"/>
                </a:solidFill>
              </a:rPr>
              <a:t>1919</a:t>
            </a:r>
            <a:r>
              <a:rPr lang="de-DE" b="1" u="sng" dirty="0" smtClean="0"/>
              <a:t>? </a:t>
            </a:r>
          </a:p>
          <a:p>
            <a:pPr marL="0" indent="0"/>
            <a:endParaRPr lang="de-DE" dirty="0"/>
          </a:p>
          <a:p>
            <a:pPr marL="0" indent="0"/>
            <a:r>
              <a:rPr lang="de-DE" dirty="0" smtClean="0"/>
              <a:t>	</a:t>
            </a:r>
            <a:r>
              <a:rPr lang="de-DE" b="1" u="sng" dirty="0" smtClean="0"/>
              <a:t>Reichsgericht: </a:t>
            </a:r>
            <a:r>
              <a:rPr lang="de-DE" dirty="0" smtClean="0"/>
              <a:t>	</a:t>
            </a:r>
            <a:r>
              <a:rPr lang="de-DE" dirty="0" err="1" smtClean="0"/>
              <a:t>No</a:t>
            </a:r>
            <a:r>
              <a:rPr lang="de-DE" dirty="0" smtClean="0"/>
              <a:t> – 	</a:t>
            </a:r>
            <a:r>
              <a:rPr lang="de-DE" dirty="0" err="1" smtClean="0"/>
              <a:t>Only</a:t>
            </a:r>
            <a:r>
              <a:rPr lang="de-DE" dirty="0" smtClean="0"/>
              <a:t> in GA </a:t>
            </a:r>
            <a:r>
              <a:rPr lang="de-DE" dirty="0" err="1" smtClean="0"/>
              <a:t>cases</a:t>
            </a:r>
            <a:r>
              <a:rPr lang="de-DE" dirty="0" smtClean="0"/>
              <a:t>  						</a:t>
            </a:r>
            <a:r>
              <a:rPr lang="de-DE" dirty="0" err="1" smtClean="0"/>
              <a:t>and</a:t>
            </a:r>
            <a:r>
              <a:rPr lang="de-DE" dirty="0" smtClean="0"/>
              <a:t> GA </a:t>
            </a:r>
            <a:r>
              <a:rPr lang="de-DE" dirty="0" err="1" smtClean="0"/>
              <a:t>rules</a:t>
            </a:r>
            <a:r>
              <a:rPr lang="de-DE" dirty="0" smtClean="0"/>
              <a:t> </a:t>
            </a:r>
            <a:r>
              <a:rPr lang="de-DE" dirty="0" err="1" smtClean="0"/>
              <a:t>are</a:t>
            </a:r>
            <a:r>
              <a:rPr lang="de-DE" dirty="0" smtClean="0"/>
              <a:t> </a:t>
            </a:r>
            <a:r>
              <a:rPr lang="de-DE" dirty="0" err="1" smtClean="0"/>
              <a:t>exclusive</a:t>
            </a:r>
            <a:r>
              <a:rPr lang="de-DE" dirty="0" smtClean="0"/>
              <a:t>						</a:t>
            </a:r>
          </a:p>
          <a:p>
            <a:pPr marL="0" indent="0"/>
            <a:r>
              <a:rPr lang="de-DE" dirty="0"/>
              <a:t>	</a:t>
            </a:r>
            <a:r>
              <a:rPr lang="de-DE" b="1" u="sng" dirty="0" smtClean="0"/>
              <a:t>Court </a:t>
            </a:r>
            <a:r>
              <a:rPr lang="de-DE" b="1" u="sng" dirty="0" err="1" smtClean="0"/>
              <a:t>of</a:t>
            </a:r>
            <a:r>
              <a:rPr lang="de-DE" b="1" u="sng" dirty="0" smtClean="0"/>
              <a:t> Appeal </a:t>
            </a:r>
            <a:r>
              <a:rPr lang="de-DE" b="1" u="sng" dirty="0" err="1" smtClean="0"/>
              <a:t>of</a:t>
            </a:r>
            <a:r>
              <a:rPr lang="de-DE" b="1" u="sng" dirty="0" smtClean="0"/>
              <a:t> </a:t>
            </a:r>
            <a:r>
              <a:rPr lang="de-DE" b="1" u="sng" dirty="0" err="1" smtClean="0"/>
              <a:t>the</a:t>
            </a:r>
            <a:endParaRPr lang="de-DE" b="1" u="sng" dirty="0" smtClean="0"/>
          </a:p>
          <a:p>
            <a:pPr marL="0" indent="0"/>
            <a:r>
              <a:rPr lang="de-DE" b="1" dirty="0"/>
              <a:t>	</a:t>
            </a:r>
            <a:r>
              <a:rPr lang="de-DE" b="1" u="sng" dirty="0" smtClean="0"/>
              <a:t>City </a:t>
            </a:r>
            <a:r>
              <a:rPr lang="de-DE" b="1" u="sng" dirty="0" err="1" smtClean="0"/>
              <a:t>of</a:t>
            </a:r>
            <a:r>
              <a:rPr lang="de-DE" b="1" u="sng" dirty="0" smtClean="0"/>
              <a:t> Hamburg </a:t>
            </a:r>
            <a:r>
              <a:rPr lang="de-DE" b="1" u="sng" dirty="0" err="1" smtClean="0"/>
              <a:t>and</a:t>
            </a:r>
            <a:endParaRPr lang="de-DE" b="1" u="sng" dirty="0" smtClean="0"/>
          </a:p>
          <a:p>
            <a:pPr marL="0" indent="0"/>
            <a:r>
              <a:rPr lang="de-DE" b="1" dirty="0" smtClean="0"/>
              <a:t>	</a:t>
            </a:r>
            <a:r>
              <a:rPr lang="de-DE" b="1" u="sng" dirty="0" err="1" smtClean="0"/>
              <a:t>practitioners</a:t>
            </a:r>
            <a:r>
              <a:rPr lang="de-DE" b="1" u="sng" dirty="0" smtClean="0"/>
              <a:t>:</a:t>
            </a:r>
            <a:r>
              <a:rPr lang="de-DE" dirty="0" smtClean="0"/>
              <a:t>			Yes</a:t>
            </a:r>
            <a:endParaRPr lang="de-DE" dirty="0"/>
          </a:p>
        </p:txBody>
      </p:sp>
    </p:spTree>
  </p:cSld>
  <p:clrMapOvr>
    <a:masterClrMapping/>
  </p:clrMapOvr>
  <p:transition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4. </a:t>
            </a:r>
            <a:r>
              <a:rPr lang="de-DE" dirty="0" err="1" smtClean="0"/>
              <a:t>Salvage</a:t>
            </a:r>
            <a:r>
              <a:rPr lang="de-DE" dirty="0" smtClean="0"/>
              <a:t> </a:t>
            </a:r>
            <a:r>
              <a:rPr lang="de-DE" dirty="0" err="1" smtClean="0"/>
              <a:t>Costs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de-DE" dirty="0" smtClean="0"/>
              <a:t>31.3 </a:t>
            </a:r>
            <a:r>
              <a:rPr lang="de-DE" b="1" u="sng" dirty="0" smtClean="0">
                <a:solidFill>
                  <a:srgbClr val="FF0000"/>
                </a:solidFill>
              </a:rPr>
              <a:t>DTV-ADS 2009</a:t>
            </a:r>
            <a:r>
              <a:rPr lang="de-DE" dirty="0" smtClean="0"/>
              <a:t>: </a:t>
            </a:r>
            <a:r>
              <a:rPr lang="en-GB" b="1" u="sng" dirty="0" smtClean="0"/>
              <a:t>If </a:t>
            </a:r>
            <a:r>
              <a:rPr lang="en-GB" b="1" u="sng" dirty="0"/>
              <a:t>the expenses involve salvage remuneration </a:t>
            </a:r>
            <a:r>
              <a:rPr lang="en-GB" dirty="0"/>
              <a:t>in which the skill and </a:t>
            </a:r>
            <a:r>
              <a:rPr lang="en-GB" b="1" u="sng" dirty="0"/>
              <a:t>efforts of the </a:t>
            </a:r>
            <a:r>
              <a:rPr lang="en-GB" b="1" u="sng" dirty="0" err="1"/>
              <a:t>salvors</a:t>
            </a:r>
            <a:r>
              <a:rPr lang="en-GB" b="1" u="sng" dirty="0"/>
              <a:t> in preventing or minimising damage to the environment</a:t>
            </a:r>
            <a:r>
              <a:rPr lang="en-GB" dirty="0"/>
              <a:t>, as referred to in Art. 13 Clause 1 b) of the 1989 International Convention on Salvage</a:t>
            </a:r>
            <a:r>
              <a:rPr lang="en-GB" dirty="0" smtClean="0"/>
              <a:t>,…., </a:t>
            </a:r>
            <a:r>
              <a:rPr lang="en-GB" b="1" u="sng" dirty="0"/>
              <a:t>the overall insurance cover will be limited by the sum agreed in the insurance contract</a:t>
            </a:r>
            <a:r>
              <a:rPr lang="en-GB" b="1" u="sng" dirty="0" smtClean="0"/>
              <a:t>.</a:t>
            </a:r>
          </a:p>
          <a:p>
            <a:pPr marL="457200" lvl="3" indent="-457200">
              <a:buClr>
                <a:schemeClr val="tx2"/>
              </a:buClr>
              <a:buFont typeface="Wingdings" panose="05000000000000000000" pitchFamily="2" charset="2"/>
              <a:buChar char="Ø"/>
            </a:pPr>
            <a:endParaRPr lang="en-GB" dirty="0" smtClean="0"/>
          </a:p>
          <a:p>
            <a:pPr marL="838200" lvl="4" indent="-457200">
              <a:buClr>
                <a:schemeClr val="tx2"/>
              </a:buClr>
              <a:buFont typeface="Wingdings" panose="05000000000000000000" pitchFamily="2" charset="2"/>
              <a:buChar char="Ø"/>
            </a:pPr>
            <a:r>
              <a:rPr lang="en-GB" dirty="0" smtClean="0"/>
              <a:t>DTV-ADS 2009 =&gt; Salvage Costs = Sue and Labour </a:t>
            </a:r>
            <a:endParaRPr lang="de-DE" dirty="0"/>
          </a:p>
          <a:p>
            <a:pPr marL="0" indent="0"/>
            <a:endParaRPr lang="de-DE" dirty="0" smtClean="0"/>
          </a:p>
          <a:p>
            <a:pPr marL="0" indent="0"/>
            <a:endParaRPr lang="de-DE" dirty="0"/>
          </a:p>
          <a:p>
            <a:pPr marL="0" indent="0"/>
            <a:endParaRPr lang="de-DE" dirty="0"/>
          </a:p>
          <a:p>
            <a:pPr marL="0" indent="0"/>
            <a:r>
              <a:rPr lang="de-DE" dirty="0" smtClean="0"/>
              <a:t>	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122551826"/>
      </p:ext>
    </p:extLst>
  </p:cSld>
  <p:clrMapOvr>
    <a:masterClrMapping/>
  </p:clrMapOvr>
  <p:transition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4. </a:t>
            </a:r>
            <a:r>
              <a:rPr lang="de-DE" dirty="0" err="1" smtClean="0"/>
              <a:t>Salvage</a:t>
            </a:r>
            <a:r>
              <a:rPr lang="de-DE" dirty="0" smtClean="0"/>
              <a:t> </a:t>
            </a:r>
            <a:r>
              <a:rPr lang="de-DE" dirty="0" err="1" smtClean="0"/>
              <a:t>Costs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de-DE" dirty="0" smtClean="0"/>
              <a:t>31.3 DTV-ADS 2009:</a:t>
            </a:r>
          </a:p>
          <a:p>
            <a:pPr marL="0" indent="0"/>
            <a:r>
              <a:rPr lang="de-DE" b="1" u="sng" dirty="0" smtClean="0"/>
              <a:t>BUT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en-GB" b="1" u="sng" dirty="0" smtClean="0"/>
              <a:t>The </a:t>
            </a:r>
            <a:r>
              <a:rPr lang="en-GB" b="1" u="sng" dirty="0"/>
              <a:t>Insurer will not indemnify </a:t>
            </a:r>
            <a:r>
              <a:rPr lang="en-GB" dirty="0"/>
              <a:t>the Insured in respect of </a:t>
            </a:r>
            <a:r>
              <a:rPr lang="en-GB" b="1" u="sng" dirty="0"/>
              <a:t>special compensation payable to a </a:t>
            </a:r>
            <a:r>
              <a:rPr lang="en-GB" b="1" u="sng" dirty="0" err="1"/>
              <a:t>salvor</a:t>
            </a:r>
            <a:r>
              <a:rPr lang="en-GB" b="1" u="sng" dirty="0"/>
              <a:t> under Art. 14 of the 1989 International Convention on Salvage</a:t>
            </a:r>
            <a:r>
              <a:rPr lang="en-GB" dirty="0"/>
              <a:t>, or of costs or expenses based on any SCOPIC clause or any other provision in any statute, rule, law or contract which is similar in substance.</a:t>
            </a:r>
            <a:endParaRPr lang="de-DE" dirty="0"/>
          </a:p>
          <a:p>
            <a:pPr marL="0" indent="0"/>
            <a:endParaRPr lang="de-DE" dirty="0" smtClean="0"/>
          </a:p>
          <a:p>
            <a:pPr marL="0" indent="0"/>
            <a:endParaRPr lang="de-DE" dirty="0"/>
          </a:p>
          <a:p>
            <a:pPr marL="0" indent="0"/>
            <a:endParaRPr lang="de-DE" dirty="0"/>
          </a:p>
          <a:p>
            <a:pPr marL="0" indent="0"/>
            <a:r>
              <a:rPr lang="de-DE" dirty="0" smtClean="0"/>
              <a:t>	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409593202"/>
      </p:ext>
    </p:extLst>
  </p:cSld>
  <p:clrMapOvr>
    <a:masterClrMapping/>
  </p:clrMapOvr>
  <p:transition>
    <p:fad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4. </a:t>
            </a:r>
            <a:r>
              <a:rPr lang="de-DE" dirty="0" err="1" smtClean="0"/>
              <a:t>Salvage</a:t>
            </a:r>
            <a:r>
              <a:rPr lang="de-DE" dirty="0" smtClean="0"/>
              <a:t> </a:t>
            </a:r>
            <a:r>
              <a:rPr lang="de-DE" dirty="0" err="1" smtClean="0"/>
              <a:t>Costs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23528" y="1988840"/>
            <a:ext cx="8534400" cy="4267200"/>
          </a:xfrm>
        </p:spPr>
        <p:txBody>
          <a:bodyPr/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en-GB" dirty="0" smtClean="0"/>
              <a:t>As </a:t>
            </a:r>
            <a:r>
              <a:rPr lang="en-GB" dirty="0"/>
              <a:t>Sue and Labour costs </a:t>
            </a:r>
            <a:r>
              <a:rPr lang="en-US" dirty="0" smtClean="0"/>
              <a:t>are </a:t>
            </a:r>
            <a:r>
              <a:rPr lang="en-US" dirty="0"/>
              <a:t>reimbursed even if they exceed the sum </a:t>
            </a:r>
            <a:r>
              <a:rPr lang="en-US" dirty="0" smtClean="0"/>
              <a:t>insured the </a:t>
            </a:r>
            <a:r>
              <a:rPr lang="en-GB" b="1" u="sng" dirty="0"/>
              <a:t>s</a:t>
            </a:r>
            <a:r>
              <a:rPr lang="en-GB" b="1" u="sng" dirty="0" smtClean="0"/>
              <a:t>hips proportion </a:t>
            </a:r>
            <a:r>
              <a:rPr lang="en-GB" b="1" u="sng" dirty="0"/>
              <a:t>for general average</a:t>
            </a:r>
            <a:r>
              <a:rPr lang="en-GB" b="1" u="sng" dirty="0" smtClean="0"/>
              <a:t> exceeding the agreed value </a:t>
            </a:r>
            <a:r>
              <a:rPr lang="en-GB" dirty="0" smtClean="0"/>
              <a:t>under the H&amp;M Insurance on German Terms does not to be covered under P&amp;I if salvage costs are </a:t>
            </a:r>
            <a:r>
              <a:rPr lang="de-DE" dirty="0" err="1" smtClean="0"/>
              <a:t>qualified</a:t>
            </a:r>
            <a:r>
              <a:rPr lang="de-DE" dirty="0" smtClean="0"/>
              <a:t> </a:t>
            </a:r>
            <a:r>
              <a:rPr lang="de-DE" dirty="0" err="1" smtClean="0"/>
              <a:t>as</a:t>
            </a:r>
            <a:r>
              <a:rPr lang="de-DE" dirty="0" smtClean="0"/>
              <a:t> </a:t>
            </a:r>
            <a:r>
              <a:rPr lang="de-DE" dirty="0" err="1" smtClean="0"/>
              <a:t>sue</a:t>
            </a:r>
            <a:r>
              <a:rPr lang="de-DE" dirty="0" smtClean="0"/>
              <a:t>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labour</a:t>
            </a:r>
            <a:r>
              <a:rPr lang="de-DE" dirty="0" smtClean="0"/>
              <a:t> </a:t>
            </a:r>
            <a:r>
              <a:rPr lang="de-DE" dirty="0" err="1" smtClean="0"/>
              <a:t>expenses</a:t>
            </a:r>
            <a:r>
              <a:rPr lang="de-DE" dirty="0" smtClean="0"/>
              <a:t> </a:t>
            </a:r>
            <a:r>
              <a:rPr lang="de-DE" dirty="0" err="1" smtClean="0"/>
              <a:t>under</a:t>
            </a:r>
            <a:r>
              <a:rPr lang="de-DE" dirty="0" smtClean="0"/>
              <a:t> H&amp;M </a:t>
            </a:r>
            <a:r>
              <a:rPr lang="de-DE" dirty="0" err="1" smtClean="0"/>
              <a:t>what</a:t>
            </a:r>
            <a:r>
              <a:rPr lang="de-DE" dirty="0" smtClean="0"/>
              <a:t> </a:t>
            </a:r>
            <a:r>
              <a:rPr lang="de-DE" dirty="0" err="1" smtClean="0"/>
              <a:t>is</a:t>
            </a:r>
            <a:r>
              <a:rPr lang="de-DE" dirty="0" smtClean="0"/>
              <a:t> </a:t>
            </a:r>
            <a:r>
              <a:rPr lang="de-DE" dirty="0" err="1" smtClean="0"/>
              <a:t>now</a:t>
            </a:r>
            <a:r>
              <a:rPr lang="de-DE" dirty="0" smtClean="0"/>
              <a:t> </a:t>
            </a:r>
            <a:r>
              <a:rPr lang="de-DE" dirty="0" err="1" smtClean="0"/>
              <a:t>expressly</a:t>
            </a:r>
            <a:r>
              <a:rPr lang="de-DE" dirty="0" smtClean="0"/>
              <a:t> </a:t>
            </a:r>
            <a:r>
              <a:rPr lang="de-DE" dirty="0" err="1" smtClean="0"/>
              <a:t>stated</a:t>
            </a:r>
            <a:r>
              <a:rPr lang="de-DE" dirty="0" smtClean="0"/>
              <a:t> in </a:t>
            </a:r>
            <a:r>
              <a:rPr lang="de-DE" dirty="0" err="1" smtClean="0"/>
              <a:t>the</a:t>
            </a:r>
            <a:r>
              <a:rPr lang="de-DE" dirty="0" smtClean="0"/>
              <a:t> DTV-ADS 2009</a:t>
            </a:r>
            <a:endParaRPr lang="de-DE" dirty="0"/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de-DE" dirty="0" smtClean="0"/>
              <a:t>P&amp;I </a:t>
            </a:r>
            <a:r>
              <a:rPr lang="de-DE" dirty="0" err="1"/>
              <a:t>cover</a:t>
            </a:r>
            <a:r>
              <a:rPr lang="de-DE" dirty="0"/>
              <a:t> must </a:t>
            </a:r>
            <a:r>
              <a:rPr lang="de-DE" dirty="0" err="1"/>
              <a:t>be</a:t>
            </a:r>
            <a:r>
              <a:rPr lang="de-DE" dirty="0"/>
              <a:t> in </a:t>
            </a:r>
            <a:r>
              <a:rPr lang="de-DE" dirty="0" err="1"/>
              <a:t>place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sum</a:t>
            </a:r>
            <a:r>
              <a:rPr lang="de-DE" dirty="0"/>
              <a:t> </a:t>
            </a:r>
            <a:r>
              <a:rPr lang="de-DE" dirty="0" err="1"/>
              <a:t>exceeding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sum</a:t>
            </a:r>
            <a:r>
              <a:rPr lang="de-DE" dirty="0"/>
              <a:t> </a:t>
            </a:r>
            <a:r>
              <a:rPr lang="de-DE" dirty="0" err="1"/>
              <a:t>agreed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en-GB" b="1" u="sng" dirty="0"/>
              <a:t>preventing or minimising damage to the environment </a:t>
            </a:r>
            <a:r>
              <a:rPr lang="en-GB" dirty="0"/>
              <a:t>and the </a:t>
            </a:r>
            <a:r>
              <a:rPr lang="en-GB" b="1" u="sng" dirty="0"/>
              <a:t>special compensation 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endParaRPr lang="en-GB" dirty="0"/>
          </a:p>
          <a:p>
            <a:pPr marL="0" indent="0"/>
            <a:endParaRPr lang="de-DE" dirty="0"/>
          </a:p>
          <a:p>
            <a:pPr marL="0" indent="0"/>
            <a:r>
              <a:rPr lang="de-DE" dirty="0" smtClean="0"/>
              <a:t>	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307970764"/>
      </p:ext>
    </p:extLst>
  </p:cSld>
  <p:clrMapOvr>
    <a:masterClrMapping/>
  </p:clrMapOvr>
  <p:transition>
    <p:fad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4. </a:t>
            </a:r>
            <a:r>
              <a:rPr lang="de-DE" dirty="0" err="1" smtClean="0"/>
              <a:t>Salvage</a:t>
            </a:r>
            <a:r>
              <a:rPr lang="de-DE" dirty="0" smtClean="0"/>
              <a:t> </a:t>
            </a:r>
            <a:r>
              <a:rPr lang="de-DE" dirty="0" err="1" smtClean="0"/>
              <a:t>Costs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23528" y="1988840"/>
            <a:ext cx="8534400" cy="4267200"/>
          </a:xfrm>
        </p:spPr>
        <p:txBody>
          <a:bodyPr/>
          <a:lstStyle/>
          <a:p>
            <a:pPr marL="0" indent="0"/>
            <a:endParaRPr lang="en-GB" dirty="0" smtClean="0"/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GB" dirty="0" smtClean="0"/>
              <a:t>Above that division of the salvage costs generally covered by H&amp;M Insurers as these are equally for the benefit of P&amp;I?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endParaRPr lang="en-GB" dirty="0"/>
          </a:p>
          <a:p>
            <a:pPr marL="0" indent="0"/>
            <a:endParaRPr lang="de-DE" dirty="0"/>
          </a:p>
          <a:p>
            <a:pPr marL="0" indent="0"/>
            <a:r>
              <a:rPr lang="de-DE" dirty="0" smtClean="0"/>
              <a:t>	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606128279"/>
      </p:ext>
    </p:extLst>
  </p:cSld>
  <p:clrMapOvr>
    <a:masterClrMapping/>
  </p:clrMapOvr>
  <p:transition>
    <p:fad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4. </a:t>
            </a:r>
            <a:r>
              <a:rPr lang="de-DE" dirty="0" err="1" smtClean="0"/>
              <a:t>Salvage</a:t>
            </a:r>
            <a:r>
              <a:rPr lang="de-DE" dirty="0" smtClean="0"/>
              <a:t> </a:t>
            </a:r>
            <a:r>
              <a:rPr lang="de-DE" dirty="0" err="1" smtClean="0"/>
              <a:t>Costs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23528" y="1988840"/>
            <a:ext cx="8534400" cy="4267200"/>
          </a:xfrm>
        </p:spPr>
        <p:txBody>
          <a:bodyPr/>
          <a:lstStyle/>
          <a:p>
            <a:pPr marL="0" indent="0"/>
            <a:endParaRPr lang="de-DE" dirty="0"/>
          </a:p>
          <a:p>
            <a:pPr marL="0" indent="0"/>
            <a:r>
              <a:rPr lang="de-DE" dirty="0"/>
              <a:t>	</a:t>
            </a:r>
            <a:r>
              <a:rPr lang="de-DE" i="1" u="sng" dirty="0" err="1" smtClean="0"/>
              <a:t>Seabord</a:t>
            </a:r>
            <a:r>
              <a:rPr lang="de-DE" i="1" u="sng" dirty="0" smtClean="0"/>
              <a:t> </a:t>
            </a:r>
            <a:r>
              <a:rPr lang="de-DE" i="1" u="sng" dirty="0" err="1" smtClean="0"/>
              <a:t>Shipping</a:t>
            </a:r>
            <a:r>
              <a:rPr lang="de-DE" i="1" u="sng" dirty="0" smtClean="0"/>
              <a:t> v </a:t>
            </a:r>
            <a:r>
              <a:rPr lang="de-DE" i="1" u="sng" dirty="0" err="1" smtClean="0"/>
              <a:t>Jocharanne</a:t>
            </a:r>
            <a:r>
              <a:rPr lang="de-DE" i="1" u="sng" dirty="0" smtClean="0"/>
              <a:t> </a:t>
            </a:r>
            <a:r>
              <a:rPr lang="de-DE" i="1" u="sng" dirty="0" err="1" smtClean="0"/>
              <a:t>Tugboat</a:t>
            </a:r>
            <a:r>
              <a:rPr lang="de-DE" u="sng" dirty="0" smtClean="0"/>
              <a:t> etc. </a:t>
            </a:r>
          </a:p>
          <a:p>
            <a:pPr marL="0" indent="0"/>
            <a:endParaRPr lang="de-DE" u="sng" dirty="0"/>
          </a:p>
          <a:p>
            <a:pPr marL="0" indent="0"/>
            <a:r>
              <a:rPr lang="de-DE" dirty="0"/>
              <a:t>	</a:t>
            </a:r>
            <a:r>
              <a:rPr lang="de-DE" dirty="0" err="1" smtClean="0"/>
              <a:t>Salvage</a:t>
            </a:r>
            <a:r>
              <a:rPr lang="de-DE" dirty="0" smtClean="0"/>
              <a:t> </a:t>
            </a:r>
            <a:r>
              <a:rPr lang="de-DE" dirty="0" err="1" smtClean="0"/>
              <a:t>expenses</a:t>
            </a:r>
            <a:r>
              <a:rPr lang="de-DE" dirty="0" smtClean="0"/>
              <a:t> </a:t>
            </a:r>
            <a:r>
              <a:rPr lang="de-DE" dirty="0" err="1" smtClean="0"/>
              <a:t>were</a:t>
            </a:r>
            <a:r>
              <a:rPr lang="de-DE" dirty="0" smtClean="0"/>
              <a:t> </a:t>
            </a:r>
            <a:r>
              <a:rPr lang="de-DE" dirty="0" err="1" smtClean="0"/>
              <a:t>incurred</a:t>
            </a:r>
            <a:r>
              <a:rPr lang="de-DE" dirty="0" smtClean="0"/>
              <a:t> after an </a:t>
            </a:r>
            <a:r>
              <a:rPr lang="de-DE" dirty="0" err="1" smtClean="0"/>
              <a:t>oil</a:t>
            </a:r>
            <a:r>
              <a:rPr lang="de-DE" dirty="0" smtClean="0"/>
              <a:t>-laden 	</a:t>
            </a:r>
            <a:r>
              <a:rPr lang="de-DE" dirty="0" err="1" smtClean="0"/>
              <a:t>barge</a:t>
            </a:r>
            <a:r>
              <a:rPr lang="de-DE" dirty="0" smtClean="0"/>
              <a:t> </a:t>
            </a:r>
            <a:r>
              <a:rPr lang="de-DE" dirty="0" err="1" smtClean="0"/>
              <a:t>stranded</a:t>
            </a:r>
            <a:r>
              <a:rPr lang="de-DE" dirty="0" smtClean="0"/>
              <a:t>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began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leak</a:t>
            </a:r>
            <a:r>
              <a:rPr lang="de-DE" dirty="0" smtClean="0"/>
              <a:t> </a:t>
            </a:r>
            <a:r>
              <a:rPr lang="de-DE" dirty="0" err="1" smtClean="0"/>
              <a:t>oil</a:t>
            </a:r>
            <a:r>
              <a:rPr lang="de-DE" dirty="0" smtClean="0"/>
              <a:t> </a:t>
            </a:r>
            <a:r>
              <a:rPr lang="de-DE" dirty="0" err="1" smtClean="0"/>
              <a:t>into</a:t>
            </a:r>
            <a:r>
              <a:rPr lang="de-DE" dirty="0" smtClean="0"/>
              <a:t> </a:t>
            </a:r>
            <a:r>
              <a:rPr lang="de-DE" dirty="0" err="1" smtClean="0"/>
              <a:t>harbour</a:t>
            </a:r>
            <a:r>
              <a:rPr lang="de-DE" dirty="0" smtClean="0"/>
              <a:t> 	</a:t>
            </a:r>
            <a:r>
              <a:rPr lang="de-DE" dirty="0" err="1" smtClean="0"/>
              <a:t>waters</a:t>
            </a:r>
            <a:endParaRPr lang="en-GB" dirty="0"/>
          </a:p>
          <a:p>
            <a:pPr marL="0" indent="0"/>
            <a:endParaRPr lang="de-DE" dirty="0"/>
          </a:p>
          <a:p>
            <a:pPr marL="0" indent="0"/>
            <a:r>
              <a:rPr lang="de-DE" dirty="0" smtClean="0"/>
              <a:t>	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840750985"/>
      </p:ext>
    </p:extLst>
  </p:cSld>
  <p:clrMapOvr>
    <a:masterClrMapping/>
  </p:clrMapOvr>
  <p:transition>
    <p:fad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4. </a:t>
            </a:r>
            <a:r>
              <a:rPr lang="de-DE" dirty="0" err="1" smtClean="0"/>
              <a:t>Salvage</a:t>
            </a:r>
            <a:r>
              <a:rPr lang="de-DE" dirty="0" smtClean="0"/>
              <a:t> </a:t>
            </a:r>
            <a:r>
              <a:rPr lang="de-DE" dirty="0" err="1" smtClean="0"/>
              <a:t>Costs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23528" y="1988840"/>
            <a:ext cx="8534400" cy="4267200"/>
          </a:xfrm>
        </p:spPr>
        <p:txBody>
          <a:bodyPr/>
          <a:lstStyle/>
          <a:p>
            <a:pPr marL="0" indent="0"/>
            <a:r>
              <a:rPr lang="de-DE" dirty="0"/>
              <a:t>	</a:t>
            </a:r>
            <a:r>
              <a:rPr lang="de-DE" i="1" u="sng" dirty="0" err="1" smtClean="0"/>
              <a:t>Seabord</a:t>
            </a:r>
            <a:r>
              <a:rPr lang="de-DE" i="1" u="sng" dirty="0" smtClean="0"/>
              <a:t> </a:t>
            </a:r>
            <a:r>
              <a:rPr lang="de-DE" i="1" u="sng" dirty="0" err="1" smtClean="0"/>
              <a:t>Shipping</a:t>
            </a:r>
            <a:r>
              <a:rPr lang="de-DE" i="1" u="sng" dirty="0" smtClean="0"/>
              <a:t> v </a:t>
            </a:r>
            <a:r>
              <a:rPr lang="de-DE" i="1" u="sng" dirty="0" err="1" smtClean="0"/>
              <a:t>Jocharanne</a:t>
            </a:r>
            <a:r>
              <a:rPr lang="de-DE" i="1" u="sng" dirty="0" smtClean="0"/>
              <a:t> </a:t>
            </a:r>
            <a:r>
              <a:rPr lang="de-DE" i="1" u="sng" dirty="0" err="1" smtClean="0"/>
              <a:t>Tugboat</a:t>
            </a:r>
            <a:r>
              <a:rPr lang="de-DE" u="sng" dirty="0" smtClean="0"/>
              <a:t> </a:t>
            </a:r>
            <a:r>
              <a:rPr lang="de-DE" u="sng" dirty="0" err="1" smtClean="0"/>
              <a:t>etc</a:t>
            </a:r>
            <a:r>
              <a:rPr lang="de-DE" u="sng" dirty="0" smtClean="0"/>
              <a:t>:</a:t>
            </a:r>
          </a:p>
          <a:p>
            <a:pPr marL="0" indent="0"/>
            <a:endParaRPr lang="de-DE" dirty="0" smtClean="0"/>
          </a:p>
          <a:p>
            <a:pPr marL="0" indent="0"/>
            <a:endParaRPr lang="de-DE" dirty="0"/>
          </a:p>
          <a:p>
            <a:pPr marL="0" indent="0"/>
            <a:r>
              <a:rPr lang="de-DE" b="1" u="sng" dirty="0" smtClean="0"/>
              <a:t>First Instance: </a:t>
            </a:r>
            <a:r>
              <a:rPr lang="de-DE" dirty="0" smtClean="0"/>
              <a:t>	</a:t>
            </a:r>
            <a:r>
              <a:rPr lang="de-DE" dirty="0" err="1" smtClean="0"/>
              <a:t>Expenses</a:t>
            </a:r>
            <a:r>
              <a:rPr lang="de-DE" dirty="0" smtClean="0"/>
              <a:t> </a:t>
            </a:r>
            <a:r>
              <a:rPr lang="de-DE" dirty="0" err="1" smtClean="0"/>
              <a:t>should</a:t>
            </a:r>
            <a:r>
              <a:rPr lang="de-DE" dirty="0" smtClean="0"/>
              <a:t> </a:t>
            </a:r>
            <a:r>
              <a:rPr lang="de-DE" dirty="0" err="1" smtClean="0"/>
              <a:t>be</a:t>
            </a:r>
            <a:r>
              <a:rPr lang="de-DE" dirty="0" smtClean="0"/>
              <a:t> </a:t>
            </a:r>
            <a:r>
              <a:rPr lang="de-DE" dirty="0" err="1" smtClean="0"/>
              <a:t>borne</a:t>
            </a:r>
            <a:r>
              <a:rPr lang="de-DE" dirty="0" smtClean="0"/>
              <a:t> </a:t>
            </a:r>
            <a:r>
              <a:rPr lang="de-DE" dirty="0" err="1" smtClean="0"/>
              <a:t>equally</a:t>
            </a:r>
            <a:r>
              <a:rPr lang="de-DE" dirty="0" smtClean="0"/>
              <a:t> </a:t>
            </a:r>
            <a:r>
              <a:rPr lang="de-DE" dirty="0" err="1" smtClean="0"/>
              <a:t>by</a:t>
            </a:r>
            <a:r>
              <a:rPr lang="de-DE" dirty="0" smtClean="0"/>
              <a:t> 				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owner´s</a:t>
            </a:r>
            <a:r>
              <a:rPr lang="de-DE" dirty="0" smtClean="0"/>
              <a:t> </a:t>
            </a:r>
            <a:r>
              <a:rPr lang="de-DE" dirty="0" err="1" smtClean="0"/>
              <a:t>hull</a:t>
            </a:r>
            <a:r>
              <a:rPr lang="de-DE" dirty="0" smtClean="0"/>
              <a:t> </a:t>
            </a:r>
            <a:r>
              <a:rPr lang="de-DE" dirty="0" err="1" smtClean="0"/>
              <a:t>and</a:t>
            </a:r>
            <a:r>
              <a:rPr lang="de-DE" dirty="0" smtClean="0"/>
              <a:t> P&amp;I </a:t>
            </a:r>
            <a:r>
              <a:rPr lang="de-DE" dirty="0" err="1" smtClean="0"/>
              <a:t>underwriters</a:t>
            </a:r>
            <a:r>
              <a:rPr lang="de-DE" dirty="0" smtClean="0"/>
              <a:t> 			</a:t>
            </a:r>
            <a:r>
              <a:rPr lang="de-DE" dirty="0" err="1" smtClean="0"/>
              <a:t>because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owner</a:t>
            </a:r>
            <a:r>
              <a:rPr lang="de-DE" dirty="0" smtClean="0"/>
              <a:t> </a:t>
            </a:r>
            <a:r>
              <a:rPr lang="de-DE" dirty="0" err="1" smtClean="0"/>
              <a:t>had</a:t>
            </a:r>
            <a:r>
              <a:rPr lang="de-DE" dirty="0" smtClean="0"/>
              <a:t> </a:t>
            </a:r>
            <a:r>
              <a:rPr lang="de-DE" dirty="0" err="1" smtClean="0"/>
              <a:t>sued</a:t>
            </a:r>
            <a:r>
              <a:rPr lang="de-DE" dirty="0" smtClean="0"/>
              <a:t> 					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laboured</a:t>
            </a:r>
            <a:r>
              <a:rPr lang="de-DE" dirty="0" smtClean="0"/>
              <a:t> on behalf </a:t>
            </a:r>
            <a:r>
              <a:rPr lang="de-DE" dirty="0" err="1" smtClean="0"/>
              <a:t>of</a:t>
            </a:r>
            <a:r>
              <a:rPr lang="de-DE" dirty="0" smtClean="0"/>
              <a:t> H&amp;M </a:t>
            </a:r>
            <a:r>
              <a:rPr lang="de-DE" dirty="0" err="1" smtClean="0"/>
              <a:t>and</a:t>
            </a:r>
            <a:r>
              <a:rPr lang="de-DE" dirty="0" smtClean="0"/>
              <a:t> 				P&amp;I</a:t>
            </a:r>
            <a:endParaRPr lang="en-GB" dirty="0"/>
          </a:p>
          <a:p>
            <a:pPr marL="0" indent="0"/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907828945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Introduction</a:t>
            </a:r>
            <a:r>
              <a:rPr lang="de-DE" dirty="0" smtClean="0"/>
              <a:t> 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endParaRPr lang="de-DE" dirty="0" smtClean="0"/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de-DE" b="1" u="sng" dirty="0" smtClean="0"/>
              <a:t>Sue </a:t>
            </a:r>
            <a:r>
              <a:rPr lang="de-DE" b="1" u="sng" dirty="0" err="1" smtClean="0"/>
              <a:t>and</a:t>
            </a:r>
            <a:r>
              <a:rPr lang="de-DE" b="1" u="sng" dirty="0" smtClean="0"/>
              <a:t> </a:t>
            </a:r>
            <a:r>
              <a:rPr lang="de-DE" b="1" u="sng" dirty="0" err="1" smtClean="0"/>
              <a:t>labour</a:t>
            </a:r>
            <a:r>
              <a:rPr lang="de-DE" b="1" u="sng" dirty="0" smtClean="0"/>
              <a:t> </a:t>
            </a:r>
            <a:r>
              <a:rPr lang="de-DE" b="1" u="sng" dirty="0" err="1" smtClean="0"/>
              <a:t>expenses</a:t>
            </a:r>
            <a:r>
              <a:rPr lang="de-DE" b="1" u="sng" dirty="0" smtClean="0"/>
              <a:t>: </a:t>
            </a:r>
            <a:r>
              <a:rPr lang="de-DE" dirty="0" err="1" smtClean="0"/>
              <a:t>Which</a:t>
            </a:r>
            <a:r>
              <a:rPr lang="de-DE" dirty="0" smtClean="0"/>
              <a:t> </a:t>
            </a:r>
            <a:r>
              <a:rPr lang="de-DE" dirty="0" err="1" smtClean="0"/>
              <a:t>expenses</a:t>
            </a:r>
            <a:r>
              <a:rPr lang="de-DE" dirty="0" smtClean="0"/>
              <a:t> </a:t>
            </a:r>
            <a:r>
              <a:rPr lang="de-DE" dirty="0" err="1" smtClean="0"/>
              <a:t>are</a:t>
            </a:r>
            <a:r>
              <a:rPr lang="de-DE" dirty="0" smtClean="0"/>
              <a:t> </a:t>
            </a:r>
            <a:r>
              <a:rPr lang="de-DE" dirty="0" err="1" smtClean="0"/>
              <a:t>covered</a:t>
            </a:r>
            <a:r>
              <a:rPr lang="de-DE" dirty="0" smtClean="0"/>
              <a:t> </a:t>
            </a:r>
            <a:r>
              <a:rPr lang="de-DE" dirty="0" err="1" smtClean="0"/>
              <a:t>under</a:t>
            </a:r>
            <a:r>
              <a:rPr lang="de-DE" dirty="0" smtClean="0"/>
              <a:t> an H&amp;M </a:t>
            </a:r>
            <a:r>
              <a:rPr lang="de-DE" dirty="0" err="1" smtClean="0"/>
              <a:t>Policy</a:t>
            </a:r>
            <a:r>
              <a:rPr lang="de-DE" dirty="0" smtClean="0"/>
              <a:t> on German </a:t>
            </a:r>
            <a:r>
              <a:rPr lang="de-DE" dirty="0" err="1" smtClean="0"/>
              <a:t>terms</a:t>
            </a:r>
            <a:r>
              <a:rPr lang="de-DE" dirty="0" smtClean="0"/>
              <a:t>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which</a:t>
            </a:r>
            <a:r>
              <a:rPr lang="de-DE" dirty="0" smtClean="0"/>
              <a:t> </a:t>
            </a:r>
            <a:r>
              <a:rPr lang="de-DE" dirty="0" err="1" smtClean="0"/>
              <a:t>expenses</a:t>
            </a:r>
            <a:r>
              <a:rPr lang="de-DE" dirty="0" smtClean="0"/>
              <a:t> </a:t>
            </a:r>
            <a:r>
              <a:rPr lang="de-DE" dirty="0" err="1" smtClean="0"/>
              <a:t>are</a:t>
            </a:r>
            <a:r>
              <a:rPr lang="de-DE" dirty="0" smtClean="0"/>
              <a:t> </a:t>
            </a:r>
            <a:r>
              <a:rPr lang="de-DE" dirty="0" err="1" smtClean="0"/>
              <a:t>covered</a:t>
            </a:r>
            <a:r>
              <a:rPr lang="de-DE" dirty="0" smtClean="0"/>
              <a:t> </a:t>
            </a:r>
            <a:r>
              <a:rPr lang="de-DE" dirty="0" err="1" smtClean="0"/>
              <a:t>under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P&amp;I Insurance 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endParaRPr lang="de-DE" dirty="0"/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de-DE" b="1" u="sng" dirty="0" smtClean="0"/>
              <a:t>Special </a:t>
            </a:r>
            <a:r>
              <a:rPr lang="de-DE" b="1" u="sng" dirty="0" err="1" smtClean="0"/>
              <a:t>focus</a:t>
            </a:r>
            <a:r>
              <a:rPr lang="de-DE" b="1" u="sng" dirty="0" smtClean="0"/>
              <a:t>: </a:t>
            </a:r>
            <a:r>
              <a:rPr lang="de-DE" b="1" dirty="0" smtClean="0"/>
              <a:t>	- </a:t>
            </a:r>
            <a:r>
              <a:rPr lang="de-DE" dirty="0" err="1" smtClean="0"/>
              <a:t>Salvage</a:t>
            </a:r>
            <a:r>
              <a:rPr lang="de-DE" dirty="0" smtClean="0"/>
              <a:t> </a:t>
            </a:r>
            <a:r>
              <a:rPr lang="de-DE" dirty="0" err="1" smtClean="0"/>
              <a:t>Expenses</a:t>
            </a:r>
            <a:r>
              <a:rPr lang="de-DE" dirty="0" smtClean="0"/>
              <a:t> </a:t>
            </a:r>
          </a:p>
          <a:p>
            <a:pPr marL="876300" lvl="1" indent="-457200">
              <a:buNone/>
            </a:pPr>
            <a:r>
              <a:rPr lang="de-DE" dirty="0" smtClean="0"/>
              <a:t>				- </a:t>
            </a:r>
            <a:r>
              <a:rPr lang="de-DE" dirty="0" err="1" smtClean="0"/>
              <a:t>Randsom</a:t>
            </a:r>
            <a:r>
              <a:rPr lang="de-DE" dirty="0" smtClean="0"/>
              <a:t> </a:t>
            </a:r>
            <a:r>
              <a:rPr lang="de-DE" dirty="0" err="1" smtClean="0"/>
              <a:t>Payments</a:t>
            </a:r>
            <a:endParaRPr lang="de-DE" b="1" u="sng" dirty="0" smtClean="0"/>
          </a:p>
          <a:p>
            <a:endParaRPr lang="de-DE" dirty="0" smtClean="0"/>
          </a:p>
          <a:p>
            <a:pPr>
              <a:buFont typeface="Symbol" pitchFamily="18" charset="2"/>
              <a:buChar char="-"/>
            </a:pPr>
            <a:endParaRPr lang="de-DE" i="1" dirty="0"/>
          </a:p>
        </p:txBody>
      </p:sp>
    </p:spTree>
  </p:cSld>
  <p:clrMapOvr>
    <a:masterClrMapping/>
  </p:clrMapOvr>
  <p:transition>
    <p:fade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4. </a:t>
            </a:r>
            <a:r>
              <a:rPr lang="de-DE" dirty="0" err="1" smtClean="0"/>
              <a:t>Salvage</a:t>
            </a:r>
            <a:r>
              <a:rPr lang="de-DE" dirty="0" smtClean="0"/>
              <a:t> </a:t>
            </a:r>
            <a:r>
              <a:rPr lang="de-DE" dirty="0" err="1" smtClean="0"/>
              <a:t>Costs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23528" y="1988840"/>
            <a:ext cx="8534400" cy="4267200"/>
          </a:xfrm>
        </p:spPr>
        <p:txBody>
          <a:bodyPr/>
          <a:lstStyle/>
          <a:p>
            <a:pPr marL="0" indent="0"/>
            <a:r>
              <a:rPr lang="de-DE" dirty="0"/>
              <a:t>	</a:t>
            </a:r>
            <a:r>
              <a:rPr lang="de-DE" i="1" u="sng" dirty="0" err="1" smtClean="0"/>
              <a:t>Seabord</a:t>
            </a:r>
            <a:r>
              <a:rPr lang="de-DE" i="1" u="sng" dirty="0" smtClean="0"/>
              <a:t> </a:t>
            </a:r>
            <a:r>
              <a:rPr lang="de-DE" i="1" u="sng" dirty="0" err="1" smtClean="0"/>
              <a:t>Shipping</a:t>
            </a:r>
            <a:r>
              <a:rPr lang="de-DE" i="1" u="sng" dirty="0" smtClean="0"/>
              <a:t> v </a:t>
            </a:r>
            <a:r>
              <a:rPr lang="de-DE" i="1" u="sng" dirty="0" err="1" smtClean="0"/>
              <a:t>Jocharanne</a:t>
            </a:r>
            <a:r>
              <a:rPr lang="de-DE" i="1" u="sng" dirty="0" smtClean="0"/>
              <a:t> </a:t>
            </a:r>
            <a:r>
              <a:rPr lang="de-DE" i="1" u="sng" dirty="0" err="1" smtClean="0"/>
              <a:t>Tugboat</a:t>
            </a:r>
            <a:r>
              <a:rPr lang="de-DE" u="sng" dirty="0" smtClean="0"/>
              <a:t> </a:t>
            </a:r>
            <a:r>
              <a:rPr lang="de-DE" u="sng" dirty="0" err="1" smtClean="0"/>
              <a:t>etc</a:t>
            </a:r>
            <a:endParaRPr lang="de-DE" u="sng" dirty="0" smtClean="0"/>
          </a:p>
          <a:p>
            <a:pPr marL="0" indent="0"/>
            <a:endParaRPr lang="en-GB" dirty="0" smtClean="0"/>
          </a:p>
          <a:p>
            <a:pPr marL="0" indent="0"/>
            <a:r>
              <a:rPr lang="en-GB" b="1" u="sng" dirty="0" smtClean="0"/>
              <a:t>US Court of Appeals:</a:t>
            </a:r>
            <a:r>
              <a:rPr lang="en-GB" dirty="0" smtClean="0"/>
              <a:t>	No contribution due to the P&amp;I-  				subsidiary rule </a:t>
            </a:r>
            <a:r>
              <a:rPr lang="en-GB" b="1" u="sng" dirty="0" smtClean="0"/>
              <a:t>and</a:t>
            </a:r>
            <a:r>
              <a:rPr lang="en-GB" dirty="0" smtClean="0"/>
              <a:t> the 						services rendered were </a:t>
            </a:r>
            <a:r>
              <a:rPr lang="en-GB" dirty="0" smtClean="0">
                <a:solidFill>
                  <a:srgbClr val="FF0000"/>
                </a:solidFill>
              </a:rPr>
              <a:t>primary 				directed to </a:t>
            </a:r>
            <a:r>
              <a:rPr lang="en-GB" dirty="0" smtClean="0"/>
              <a:t>the benefit of the 					Hull </a:t>
            </a:r>
            <a:r>
              <a:rPr lang="en-GB" dirty="0" err="1" smtClean="0"/>
              <a:t>insurerer</a:t>
            </a:r>
            <a:r>
              <a:rPr lang="en-GB" dirty="0" smtClean="0"/>
              <a:t> </a:t>
            </a:r>
            <a:r>
              <a:rPr lang="en-GB" u="sng" dirty="0" smtClean="0"/>
              <a:t>and</a:t>
            </a:r>
            <a:r>
              <a:rPr lang="en-GB" dirty="0" smtClean="0"/>
              <a:t> any </a:t>
            </a:r>
            <a:r>
              <a:rPr lang="en-GB" dirty="0" smtClean="0">
                <a:solidFill>
                  <a:srgbClr val="FF0000"/>
                </a:solidFill>
              </a:rPr>
              <a:t>benefit 					to P&amp;I </a:t>
            </a:r>
            <a:r>
              <a:rPr lang="en-GB" dirty="0" smtClean="0"/>
              <a:t>was in a sense </a:t>
            </a:r>
            <a:r>
              <a:rPr lang="en-GB" dirty="0" err="1" smtClean="0">
                <a:solidFill>
                  <a:srgbClr val="FF0000"/>
                </a:solidFill>
              </a:rPr>
              <a:t>incidential</a:t>
            </a:r>
            <a:r>
              <a:rPr lang="en-GB" dirty="0" smtClean="0">
                <a:solidFill>
                  <a:srgbClr val="FF0000"/>
                </a:solidFill>
              </a:rPr>
              <a:t> </a:t>
            </a:r>
            <a:endParaRPr lang="en-GB" dirty="0">
              <a:solidFill>
                <a:srgbClr val="FF0000"/>
              </a:solidFill>
            </a:endParaRPr>
          </a:p>
          <a:p>
            <a:pPr marL="0" indent="0"/>
            <a:endParaRPr lang="de-DE" dirty="0"/>
          </a:p>
          <a:p>
            <a:pPr marL="0" indent="0"/>
            <a:r>
              <a:rPr lang="de-DE" dirty="0" smtClean="0"/>
              <a:t>	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942422190"/>
      </p:ext>
    </p:extLst>
  </p:cSld>
  <p:clrMapOvr>
    <a:masterClrMapping/>
  </p:clrMapOvr>
  <p:transition>
    <p:fade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4. </a:t>
            </a:r>
            <a:r>
              <a:rPr lang="de-DE" dirty="0" err="1"/>
              <a:t>Salvage</a:t>
            </a:r>
            <a:r>
              <a:rPr lang="de-DE" dirty="0"/>
              <a:t> </a:t>
            </a:r>
            <a:r>
              <a:rPr lang="de-DE" dirty="0" err="1"/>
              <a:t>Costs</a:t>
            </a:r>
            <a:r>
              <a:rPr lang="en-US" dirty="0"/>
              <a:t/>
            </a:r>
            <a:br>
              <a:rPr lang="en-US" dirty="0"/>
            </a:br>
            <a:r>
              <a:rPr lang="de-DE" dirty="0" smtClean="0"/>
              <a:t/>
            </a:r>
            <a:br>
              <a:rPr lang="de-DE" dirty="0" smtClean="0"/>
            </a:b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23528" y="1628800"/>
            <a:ext cx="8534400" cy="4267200"/>
          </a:xfrm>
        </p:spPr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	P&amp;I Subsidiary Rule: 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	</a:t>
            </a:r>
            <a:r>
              <a:rPr lang="en-US" b="1" u="sng" dirty="0" smtClean="0"/>
              <a:t>Unless </a:t>
            </a:r>
            <a:r>
              <a:rPr lang="en-US" b="1" u="sng" dirty="0"/>
              <a:t>and to the extent that the Directors in their </a:t>
            </a:r>
            <a:r>
              <a:rPr lang="en-US" b="1" u="sng" dirty="0" smtClean="0"/>
              <a:t>discretion otherwise decide</a:t>
            </a:r>
            <a:r>
              <a:rPr lang="en-US" dirty="0"/>
              <a:t>, or the Managers agree in writing as a term of entry, </a:t>
            </a:r>
            <a:r>
              <a:rPr lang="en-US" b="1" u="sng" dirty="0"/>
              <a:t>the </a:t>
            </a:r>
            <a:r>
              <a:rPr lang="en-US" b="1" u="sng" dirty="0" smtClean="0"/>
              <a:t>Association shall </a:t>
            </a:r>
            <a:r>
              <a:rPr lang="en-US" b="1" u="sng" dirty="0"/>
              <a:t>not indemnify the Owner of an entered ship against any liabilities</a:t>
            </a:r>
            <a:r>
              <a:rPr lang="en-US" b="1" u="sng" dirty="0" smtClean="0"/>
              <a:t>, costs </a:t>
            </a:r>
            <a:r>
              <a:rPr lang="en-US" b="1" u="sng" dirty="0"/>
              <a:t>or expenses against which that Owner would have been insured</a:t>
            </a:r>
            <a:r>
              <a:rPr lang="en-US" dirty="0"/>
              <a:t> </a:t>
            </a:r>
            <a:r>
              <a:rPr lang="en-US" dirty="0" smtClean="0"/>
              <a:t>if at </a:t>
            </a:r>
            <a:r>
              <a:rPr lang="en-US" dirty="0"/>
              <a:t>the time of the incident giving rise to those liabilities, costs or </a:t>
            </a:r>
            <a:r>
              <a:rPr lang="en-US" b="1" u="sng" dirty="0" smtClean="0"/>
              <a:t>expenses the </a:t>
            </a:r>
            <a:r>
              <a:rPr lang="en-US" b="1" u="sng" dirty="0"/>
              <a:t>ship had been fully insured</a:t>
            </a:r>
            <a:r>
              <a:rPr lang="en-US" dirty="0"/>
              <a:t> for its proper value </a:t>
            </a:r>
            <a:r>
              <a:rPr lang="en-US" b="1" u="sng" dirty="0"/>
              <a:t>under Hull Policies </a:t>
            </a:r>
            <a:r>
              <a:rPr lang="en-US" dirty="0" smtClean="0"/>
              <a:t>on terms </a:t>
            </a:r>
            <a:r>
              <a:rPr lang="en-US" dirty="0"/>
              <a:t>equivalent to those of the Lloyd’s Marine Policy MAR form </a:t>
            </a:r>
            <a:r>
              <a:rPr lang="en-US" dirty="0" smtClean="0"/>
              <a:t>1/1/82 with </a:t>
            </a:r>
            <a:r>
              <a:rPr lang="en-US" dirty="0"/>
              <a:t>the Institute Time Clauses Hulls 1/10/83 attached. </a:t>
            </a:r>
            <a:endParaRPr lang="de-DE" b="1" i="1" u="sng" dirty="0"/>
          </a:p>
        </p:txBody>
      </p:sp>
    </p:spTree>
    <p:extLst>
      <p:ext uri="{BB962C8B-B14F-4D97-AF65-F5344CB8AC3E}">
        <p14:creationId xmlns:p14="http://schemas.microsoft.com/office/powerpoint/2010/main" val="2461226401"/>
      </p:ext>
    </p:extLst>
  </p:cSld>
  <p:clrMapOvr>
    <a:masterClrMapping/>
  </p:clrMapOvr>
  <p:transition>
    <p:fade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4. </a:t>
            </a:r>
            <a:r>
              <a:rPr lang="de-DE" dirty="0" err="1"/>
              <a:t>Salvage</a:t>
            </a:r>
            <a:r>
              <a:rPr lang="de-DE" dirty="0"/>
              <a:t> </a:t>
            </a:r>
            <a:r>
              <a:rPr lang="de-DE" dirty="0" err="1"/>
              <a:t>Costs</a:t>
            </a:r>
            <a:r>
              <a:rPr lang="en-US" dirty="0"/>
              <a:t/>
            </a:r>
            <a:br>
              <a:rPr lang="en-US" dirty="0"/>
            </a:br>
            <a:r>
              <a:rPr lang="de-DE" dirty="0" smtClean="0"/>
              <a:t/>
            </a:r>
            <a:br>
              <a:rPr lang="de-DE" dirty="0" smtClean="0"/>
            </a:b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23528" y="1628800"/>
            <a:ext cx="8534400" cy="4267200"/>
          </a:xfrm>
        </p:spPr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	</a:t>
            </a:r>
            <a:r>
              <a:rPr lang="en-US" b="1" dirty="0"/>
              <a:t>Exclusion of sums insurable under hull policies</a:t>
            </a:r>
          </a:p>
          <a:p>
            <a:r>
              <a:rPr lang="en-US" dirty="0" smtClean="0"/>
              <a:t>	“…</a:t>
            </a:r>
            <a:r>
              <a:rPr lang="en-US" b="1" u="sng" dirty="0" smtClean="0"/>
              <a:t>against </a:t>
            </a:r>
            <a:r>
              <a:rPr lang="en-US" b="1" u="sng" dirty="0"/>
              <a:t>which that Owner would have been </a:t>
            </a:r>
            <a:r>
              <a:rPr lang="en-US" b="1" u="sng" dirty="0" smtClean="0"/>
              <a:t>insured…the </a:t>
            </a:r>
            <a:r>
              <a:rPr lang="en-US" b="1" u="sng" dirty="0"/>
              <a:t>ship had been fully </a:t>
            </a:r>
            <a:r>
              <a:rPr lang="en-US" b="1" u="sng" dirty="0" smtClean="0"/>
              <a:t>insured…</a:t>
            </a:r>
            <a:r>
              <a:rPr lang="en-US" dirty="0" smtClean="0"/>
              <a:t> </a:t>
            </a:r>
            <a:r>
              <a:rPr lang="en-US" b="1" u="sng" dirty="0" smtClean="0"/>
              <a:t>under </a:t>
            </a:r>
            <a:r>
              <a:rPr lang="en-US" b="1" u="sng" dirty="0"/>
              <a:t>Hull </a:t>
            </a:r>
            <a:r>
              <a:rPr lang="en-US" b="1" u="sng" dirty="0" smtClean="0"/>
              <a:t>Policies”</a:t>
            </a:r>
          </a:p>
          <a:p>
            <a:endParaRPr lang="en-US" b="1" i="1" u="sng" dirty="0"/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dirty="0" smtClean="0"/>
              <a:t>Subsidiary Rule applies irrespective of the vessel being in fact insured und a Hull Policy </a:t>
            </a:r>
          </a:p>
          <a:p>
            <a:pPr marL="457200" indent="-457200"/>
            <a:endParaRPr lang="en-US" dirty="0" smtClean="0"/>
          </a:p>
          <a:p>
            <a:pPr marL="457200" indent="-457200"/>
            <a:r>
              <a:rPr lang="en-US" dirty="0" smtClean="0"/>
              <a:t>	(German law: Main view is that such subsidiary rule would be invalid as it is unreasonable from an assureds point of view) </a:t>
            </a:r>
          </a:p>
          <a:p>
            <a:pPr marL="457200" indent="-457200"/>
            <a:r>
              <a:rPr lang="en-US" dirty="0" smtClean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2061983753"/>
      </p:ext>
    </p:extLst>
  </p:cSld>
  <p:clrMapOvr>
    <a:masterClrMapping/>
  </p:clrMapOvr>
  <p:transition>
    <p:fade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4. </a:t>
            </a:r>
            <a:r>
              <a:rPr lang="de-DE" dirty="0" err="1" smtClean="0"/>
              <a:t>Salvage</a:t>
            </a:r>
            <a:r>
              <a:rPr lang="de-DE" dirty="0" smtClean="0"/>
              <a:t> </a:t>
            </a:r>
            <a:r>
              <a:rPr lang="de-DE" dirty="0" err="1" smtClean="0"/>
              <a:t>Costs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23528" y="1988840"/>
            <a:ext cx="8534400" cy="4267200"/>
          </a:xfrm>
        </p:spPr>
        <p:txBody>
          <a:bodyPr/>
          <a:lstStyle/>
          <a:p>
            <a:pPr marL="0" indent="0"/>
            <a:r>
              <a:rPr lang="de-DE" dirty="0"/>
              <a:t>	</a:t>
            </a:r>
            <a:r>
              <a:rPr lang="de-DE" i="1" u="sng" dirty="0" err="1" smtClean="0"/>
              <a:t>Seabord</a:t>
            </a:r>
            <a:r>
              <a:rPr lang="de-DE" i="1" u="sng" dirty="0" smtClean="0"/>
              <a:t> </a:t>
            </a:r>
            <a:r>
              <a:rPr lang="de-DE" i="1" u="sng" dirty="0" err="1" smtClean="0"/>
              <a:t>Shipping</a:t>
            </a:r>
            <a:r>
              <a:rPr lang="de-DE" i="1" u="sng" dirty="0" smtClean="0"/>
              <a:t> v </a:t>
            </a:r>
            <a:r>
              <a:rPr lang="de-DE" i="1" u="sng" dirty="0" err="1" smtClean="0"/>
              <a:t>Jocharanne</a:t>
            </a:r>
            <a:r>
              <a:rPr lang="de-DE" i="1" u="sng" dirty="0" smtClean="0"/>
              <a:t> </a:t>
            </a:r>
            <a:r>
              <a:rPr lang="de-DE" i="1" u="sng" dirty="0" err="1" smtClean="0"/>
              <a:t>Tugboat</a:t>
            </a:r>
            <a:r>
              <a:rPr lang="de-DE" u="sng" dirty="0" smtClean="0"/>
              <a:t> </a:t>
            </a:r>
            <a:r>
              <a:rPr lang="de-DE" u="sng" dirty="0" err="1" smtClean="0"/>
              <a:t>etc</a:t>
            </a:r>
            <a:endParaRPr lang="de-DE" u="sng" dirty="0"/>
          </a:p>
          <a:p>
            <a:pPr marL="0" indent="0"/>
            <a:endParaRPr lang="en-GB" dirty="0" smtClean="0"/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de-DE" dirty="0" smtClean="0"/>
              <a:t>Even </a:t>
            </a:r>
            <a:r>
              <a:rPr lang="de-DE" dirty="0" err="1" smtClean="0"/>
              <a:t>if</a:t>
            </a:r>
            <a:r>
              <a:rPr lang="de-DE" dirty="0" smtClean="0"/>
              <a:t> </a:t>
            </a:r>
            <a:r>
              <a:rPr lang="de-DE" dirty="0" err="1" smtClean="0"/>
              <a:t>no</a:t>
            </a:r>
            <a:r>
              <a:rPr lang="de-DE" dirty="0" smtClean="0"/>
              <a:t> </a:t>
            </a:r>
            <a:r>
              <a:rPr lang="de-DE" dirty="0" err="1" smtClean="0"/>
              <a:t>subsidiary</a:t>
            </a:r>
            <a:r>
              <a:rPr lang="de-DE" dirty="0" smtClean="0"/>
              <a:t> </a:t>
            </a:r>
            <a:r>
              <a:rPr lang="de-DE" dirty="0" err="1" smtClean="0"/>
              <a:t>Rule</a:t>
            </a:r>
            <a:r>
              <a:rPr lang="de-DE" dirty="0" smtClean="0"/>
              <a:t> </a:t>
            </a:r>
            <a:r>
              <a:rPr lang="de-DE" dirty="0" err="1" smtClean="0"/>
              <a:t>is</a:t>
            </a:r>
            <a:r>
              <a:rPr lang="de-DE" dirty="0" smtClean="0"/>
              <a:t> </a:t>
            </a:r>
            <a:r>
              <a:rPr lang="de-DE" dirty="0" err="1" smtClean="0"/>
              <a:t>agreed</a:t>
            </a:r>
            <a:r>
              <a:rPr lang="de-DE" dirty="0" smtClean="0"/>
              <a:t> </a:t>
            </a:r>
            <a:r>
              <a:rPr lang="de-DE" dirty="0" err="1" smtClean="0"/>
              <a:t>no</a:t>
            </a:r>
            <a:r>
              <a:rPr lang="de-DE" dirty="0" smtClean="0"/>
              <a:t> </a:t>
            </a:r>
            <a:r>
              <a:rPr lang="de-DE" dirty="0" err="1" smtClean="0"/>
              <a:t>division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expenses</a:t>
            </a:r>
            <a:r>
              <a:rPr lang="de-DE" dirty="0" smtClean="0"/>
              <a:t> </a:t>
            </a:r>
            <a:r>
              <a:rPr lang="de-DE" dirty="0" err="1" smtClean="0"/>
              <a:t>as</a:t>
            </a:r>
            <a:r>
              <a:rPr lang="de-DE" dirty="0" smtClean="0"/>
              <a:t> </a:t>
            </a:r>
            <a:r>
              <a:rPr lang="de-DE" dirty="0" err="1" smtClean="0"/>
              <a:t>benefit</a:t>
            </a:r>
            <a:r>
              <a:rPr lang="de-DE" dirty="0" smtClean="0"/>
              <a:t> </a:t>
            </a:r>
            <a:r>
              <a:rPr lang="de-DE" dirty="0" err="1" smtClean="0"/>
              <a:t>for</a:t>
            </a:r>
            <a:r>
              <a:rPr lang="de-DE" dirty="0" smtClean="0"/>
              <a:t> P&amp;I </a:t>
            </a:r>
            <a:r>
              <a:rPr lang="de-DE" dirty="0" err="1" smtClean="0"/>
              <a:t>is</a:t>
            </a:r>
            <a:r>
              <a:rPr lang="de-DE" dirty="0" smtClean="0"/>
              <a:t> </a:t>
            </a:r>
            <a:r>
              <a:rPr lang="de-DE" dirty="0" err="1" smtClean="0"/>
              <a:t>incidental</a:t>
            </a:r>
            <a:r>
              <a:rPr lang="de-DE" dirty="0" smtClean="0"/>
              <a:t>?</a:t>
            </a:r>
          </a:p>
          <a:p>
            <a:pPr marL="0" indent="0"/>
            <a:endParaRPr lang="de-DE" dirty="0" smtClean="0"/>
          </a:p>
          <a:p>
            <a:pPr marL="0" indent="0"/>
            <a:r>
              <a:rPr lang="de-DE" dirty="0" smtClean="0"/>
              <a:t>	(+) </a:t>
            </a:r>
            <a:r>
              <a:rPr lang="de-DE" dirty="0" err="1" smtClean="0"/>
              <a:t>if</a:t>
            </a:r>
            <a:r>
              <a:rPr lang="de-DE" dirty="0" smtClean="0"/>
              <a:t> </a:t>
            </a:r>
            <a:r>
              <a:rPr lang="de-DE" dirty="0" err="1" smtClean="0"/>
              <a:t>no</a:t>
            </a:r>
            <a:r>
              <a:rPr lang="de-DE" dirty="0" smtClean="0"/>
              <a:t> </a:t>
            </a:r>
            <a:r>
              <a:rPr lang="de-DE" dirty="0" err="1" smtClean="0"/>
              <a:t>cover</a:t>
            </a:r>
            <a:r>
              <a:rPr lang="de-DE" dirty="0" smtClean="0"/>
              <a:t> </a:t>
            </a:r>
            <a:r>
              <a:rPr lang="de-DE" dirty="0" err="1" smtClean="0"/>
              <a:t>under</a:t>
            </a:r>
            <a:r>
              <a:rPr lang="de-DE" dirty="0" smtClean="0"/>
              <a:t> P&amp;I </a:t>
            </a:r>
            <a:r>
              <a:rPr lang="de-DE" dirty="0" err="1" smtClean="0"/>
              <a:t>as</a:t>
            </a:r>
            <a:r>
              <a:rPr lang="de-DE" dirty="0" smtClean="0"/>
              <a:t> Sue </a:t>
            </a:r>
            <a:r>
              <a:rPr lang="de-DE" dirty="0" err="1" smtClean="0"/>
              <a:t>and</a:t>
            </a:r>
            <a:r>
              <a:rPr lang="de-DE" dirty="0" smtClean="0"/>
              <a:t> Labour 	</a:t>
            </a:r>
            <a:r>
              <a:rPr lang="de-DE" dirty="0" err="1" smtClean="0"/>
              <a:t>Expenses</a:t>
            </a:r>
            <a:r>
              <a:rPr lang="de-DE" dirty="0" smtClean="0"/>
              <a:t> </a:t>
            </a:r>
            <a:r>
              <a:rPr lang="de-DE" dirty="0" err="1" smtClean="0"/>
              <a:t>because</a:t>
            </a:r>
            <a:r>
              <a:rPr lang="de-DE" dirty="0" smtClean="0"/>
              <a:t> </a:t>
            </a:r>
            <a:r>
              <a:rPr lang="de-DE" dirty="0" err="1" smtClean="0"/>
              <a:t>than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double </a:t>
            </a:r>
            <a:r>
              <a:rPr lang="de-DE" dirty="0" err="1" smtClean="0"/>
              <a:t>insurance</a:t>
            </a:r>
            <a:r>
              <a:rPr lang="de-DE" dirty="0" smtClean="0"/>
              <a:t> Rules 	do not </a:t>
            </a:r>
            <a:r>
              <a:rPr lang="de-DE" dirty="0" err="1" smtClean="0"/>
              <a:t>apply</a:t>
            </a:r>
            <a:r>
              <a:rPr lang="de-DE" dirty="0"/>
              <a:t> </a:t>
            </a:r>
            <a:r>
              <a:rPr lang="de-DE" dirty="0" smtClean="0"/>
              <a:t>=&gt; „…</a:t>
            </a:r>
            <a:r>
              <a:rPr lang="en-US" u="sng" dirty="0" smtClean="0">
                <a:solidFill>
                  <a:srgbClr val="000000"/>
                </a:solidFill>
              </a:rPr>
              <a:t>incurred </a:t>
            </a:r>
            <a:r>
              <a:rPr lang="en-US" b="1" u="sng" dirty="0">
                <a:solidFill>
                  <a:srgbClr val="000000"/>
                </a:solidFill>
              </a:rPr>
              <a:t>solely</a:t>
            </a:r>
            <a:r>
              <a:rPr lang="en-US" u="sng" dirty="0">
                <a:solidFill>
                  <a:srgbClr val="000000"/>
                </a:solidFill>
              </a:rPr>
              <a:t> for the purpose </a:t>
            </a:r>
            <a:r>
              <a:rPr lang="en-US" dirty="0" smtClean="0">
                <a:solidFill>
                  <a:srgbClr val="000000"/>
                </a:solidFill>
              </a:rPr>
              <a:t>	</a:t>
            </a:r>
            <a:r>
              <a:rPr lang="en-US" u="sng" dirty="0" smtClean="0">
                <a:solidFill>
                  <a:srgbClr val="000000"/>
                </a:solidFill>
              </a:rPr>
              <a:t>of avoiding </a:t>
            </a:r>
            <a:r>
              <a:rPr lang="en-US" u="sng" dirty="0">
                <a:solidFill>
                  <a:srgbClr val="000000"/>
                </a:solidFill>
              </a:rPr>
              <a:t>or minimizing any liability or </a:t>
            </a:r>
            <a:r>
              <a:rPr lang="en-US" dirty="0" smtClean="0">
                <a:solidFill>
                  <a:srgbClr val="000000"/>
                </a:solidFill>
              </a:rPr>
              <a:t>	</a:t>
            </a:r>
            <a:r>
              <a:rPr lang="en-US" u="sng" dirty="0" smtClean="0">
                <a:solidFill>
                  <a:srgbClr val="000000"/>
                </a:solidFill>
              </a:rPr>
              <a:t>expenditure …” (P&amp;I Sue and </a:t>
            </a:r>
            <a:r>
              <a:rPr lang="en-US" u="sng" dirty="0" err="1" smtClean="0">
                <a:solidFill>
                  <a:srgbClr val="000000"/>
                </a:solidFill>
              </a:rPr>
              <a:t>Labour</a:t>
            </a:r>
            <a:r>
              <a:rPr lang="en-US" u="sng" dirty="0" smtClean="0">
                <a:solidFill>
                  <a:srgbClr val="000000"/>
                </a:solidFill>
              </a:rPr>
              <a:t> Clause)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670807150"/>
      </p:ext>
    </p:extLst>
  </p:cSld>
  <p:clrMapOvr>
    <a:masterClrMapping/>
  </p:clrMapOvr>
  <p:transition>
    <p:fade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5. Ransom </a:t>
            </a:r>
            <a:r>
              <a:rPr lang="de-DE" dirty="0" err="1" smtClean="0"/>
              <a:t>Payments</a:t>
            </a:r>
            <a:r>
              <a:rPr lang="de-DE" dirty="0" smtClean="0"/>
              <a:t> 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23528" y="1988840"/>
            <a:ext cx="8534400" cy="4267200"/>
          </a:xfrm>
        </p:spPr>
        <p:txBody>
          <a:bodyPr/>
          <a:lstStyle/>
          <a:p>
            <a:pPr marL="0" indent="0"/>
            <a:endParaRPr lang="de-DE" dirty="0" smtClean="0"/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b="1" u="sng" dirty="0" smtClean="0"/>
              <a:t>DTV-ADS 2009:</a:t>
            </a:r>
            <a:r>
              <a:rPr lang="en-US" dirty="0" smtClean="0"/>
              <a:t> Piracy </a:t>
            </a:r>
            <a:r>
              <a:rPr lang="en-US" dirty="0"/>
              <a:t>excluded risk in H&amp;M (Cl. 35.1.4) and included in War cover (Cl. 84.1.6</a:t>
            </a:r>
            <a:r>
              <a:rPr lang="en-US" dirty="0" smtClean="0"/>
              <a:t>)</a:t>
            </a:r>
          </a:p>
          <a:p>
            <a:pPr marL="0" indent="0"/>
            <a:endParaRPr lang="en-US" dirty="0"/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b="1" u="sng" dirty="0" smtClean="0"/>
              <a:t>ADS 1919/ DTV-Clauses:</a:t>
            </a:r>
            <a:r>
              <a:rPr lang="en-US" dirty="0" smtClean="0"/>
              <a:t> </a:t>
            </a:r>
            <a:r>
              <a:rPr lang="en-US" dirty="0"/>
              <a:t>In H&amp;M cover included („all risk</a:t>
            </a:r>
            <a:r>
              <a:rPr lang="en-US" dirty="0" smtClean="0"/>
              <a:t>“ and expressly stated as being insured in § 73 ADS and Clause 15 DTV-KK) 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endParaRPr lang="en-US" dirty="0"/>
          </a:p>
          <a:p>
            <a:pPr marL="876300" lvl="1" indent="-457200">
              <a:buFont typeface="Wingdings" panose="05000000000000000000" pitchFamily="2" charset="2"/>
              <a:buChar char="Ø"/>
            </a:pPr>
            <a:r>
              <a:rPr lang="de-DE" dirty="0" smtClean="0"/>
              <a:t>General </a:t>
            </a:r>
            <a:r>
              <a:rPr lang="de-DE" dirty="0" err="1" smtClean="0"/>
              <a:t>average</a:t>
            </a:r>
            <a:r>
              <a:rPr lang="de-DE" dirty="0" smtClean="0"/>
              <a:t> </a:t>
            </a:r>
            <a:r>
              <a:rPr lang="de-DE" dirty="0" err="1" smtClean="0"/>
              <a:t>or</a:t>
            </a:r>
            <a:r>
              <a:rPr lang="de-DE" dirty="0" smtClean="0"/>
              <a:t> Sue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smtClean="0"/>
              <a:t>Labour? 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914017010"/>
      </p:ext>
    </p:extLst>
  </p:cSld>
  <p:clrMapOvr>
    <a:masterClrMapping/>
  </p:clrMapOvr>
  <p:transition>
    <p:fade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5. Ransom </a:t>
            </a:r>
            <a:r>
              <a:rPr lang="de-DE" dirty="0" err="1" smtClean="0"/>
              <a:t>Payments</a:t>
            </a:r>
            <a:r>
              <a:rPr lang="de-DE" dirty="0" smtClean="0"/>
              <a:t> 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23528" y="1988840"/>
            <a:ext cx="8534400" cy="4267200"/>
          </a:xfrm>
        </p:spPr>
        <p:txBody>
          <a:bodyPr/>
          <a:lstStyle/>
          <a:p>
            <a:pPr marL="0" indent="0"/>
            <a:endParaRPr lang="de-DE" dirty="0" smtClean="0"/>
          </a:p>
          <a:p>
            <a:pPr marL="0" indent="0"/>
            <a:r>
              <a:rPr lang="de-DE" dirty="0" smtClean="0"/>
              <a:t>General </a:t>
            </a:r>
            <a:r>
              <a:rPr lang="de-DE" dirty="0" err="1" smtClean="0"/>
              <a:t>average</a:t>
            </a:r>
            <a:r>
              <a:rPr lang="de-DE" dirty="0" smtClean="0"/>
              <a:t> </a:t>
            </a:r>
            <a:r>
              <a:rPr lang="de-DE" dirty="0" err="1" smtClean="0"/>
              <a:t>or</a:t>
            </a:r>
            <a:r>
              <a:rPr lang="de-DE" dirty="0" smtClean="0"/>
              <a:t> Sue </a:t>
            </a:r>
            <a:r>
              <a:rPr lang="de-DE" dirty="0" err="1" smtClean="0"/>
              <a:t>and</a:t>
            </a:r>
            <a:r>
              <a:rPr lang="de-DE" dirty="0" smtClean="0"/>
              <a:t> Labour? </a:t>
            </a:r>
          </a:p>
          <a:p>
            <a:pPr marL="0" indent="0"/>
            <a:endParaRPr lang="de-DE" dirty="0"/>
          </a:p>
          <a:p>
            <a:pPr marL="0" indent="0"/>
            <a:r>
              <a:rPr lang="de-DE" b="1" u="sng" dirty="0" err="1" smtClean="0"/>
              <a:t>One</a:t>
            </a:r>
            <a:r>
              <a:rPr lang="de-DE" b="1" u="sng" dirty="0" smtClean="0"/>
              <a:t> </a:t>
            </a:r>
            <a:r>
              <a:rPr lang="de-DE" b="1" u="sng" dirty="0" err="1" smtClean="0"/>
              <a:t>opinion</a:t>
            </a:r>
            <a:r>
              <a:rPr lang="de-DE" b="1" u="sng" dirty="0" smtClean="0"/>
              <a:t>:</a:t>
            </a:r>
            <a:r>
              <a:rPr lang="de-DE" dirty="0" smtClean="0"/>
              <a:t>	General </a:t>
            </a:r>
            <a:r>
              <a:rPr lang="de-DE" dirty="0" err="1" smtClean="0"/>
              <a:t>average</a:t>
            </a:r>
            <a:r>
              <a:rPr lang="de-DE" dirty="0" smtClean="0"/>
              <a:t>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that</a:t>
            </a:r>
            <a:r>
              <a:rPr lang="de-DE" dirty="0" smtClean="0"/>
              <a:t> </a:t>
            </a:r>
            <a:r>
              <a:rPr lang="de-DE" dirty="0" err="1" smtClean="0"/>
              <a:t>excludes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/>
              <a:t> </a:t>
            </a:r>
            <a:r>
              <a:rPr lang="de-DE" dirty="0" smtClean="0"/>
              <a:t>			</a:t>
            </a:r>
            <a:r>
              <a:rPr lang="de-DE" dirty="0" err="1" smtClean="0"/>
              <a:t>qualification</a:t>
            </a:r>
            <a:r>
              <a:rPr lang="de-DE" dirty="0" smtClean="0"/>
              <a:t> </a:t>
            </a:r>
            <a:r>
              <a:rPr lang="de-DE" dirty="0" err="1" smtClean="0"/>
              <a:t>as</a:t>
            </a:r>
            <a:r>
              <a:rPr lang="de-DE" dirty="0" smtClean="0"/>
              <a:t> Sue </a:t>
            </a:r>
            <a:r>
              <a:rPr lang="de-DE" dirty="0" err="1" smtClean="0"/>
              <a:t>and</a:t>
            </a:r>
            <a:r>
              <a:rPr lang="de-DE" dirty="0" smtClean="0"/>
              <a:t> Labour 				</a:t>
            </a:r>
            <a:r>
              <a:rPr lang="de-DE" dirty="0" err="1" smtClean="0"/>
              <a:t>expenses</a:t>
            </a:r>
            <a:r>
              <a:rPr lang="de-DE" dirty="0" smtClean="0"/>
              <a:t>.</a:t>
            </a:r>
          </a:p>
          <a:p>
            <a:pPr marL="0" indent="0"/>
            <a:r>
              <a:rPr lang="de-DE" dirty="0"/>
              <a:t>	</a:t>
            </a:r>
            <a:r>
              <a:rPr lang="de-DE" dirty="0" smtClean="0"/>
              <a:t>		</a:t>
            </a:r>
          </a:p>
          <a:p>
            <a:pPr marL="0" indent="0"/>
            <a:r>
              <a:rPr lang="de-DE" dirty="0"/>
              <a:t>	</a:t>
            </a:r>
            <a:r>
              <a:rPr lang="de-DE" dirty="0" smtClean="0"/>
              <a:t>		(P) </a:t>
            </a:r>
            <a:r>
              <a:rPr lang="de-DE" dirty="0" err="1" smtClean="0"/>
              <a:t>Only</a:t>
            </a:r>
            <a:r>
              <a:rPr lang="de-DE" dirty="0" smtClean="0"/>
              <a:t> </a:t>
            </a:r>
            <a:r>
              <a:rPr lang="de-DE" dirty="0" err="1" smtClean="0"/>
              <a:t>Owners</a:t>
            </a:r>
            <a:r>
              <a:rPr lang="de-DE" dirty="0" smtClean="0"/>
              <a:t>´ </a:t>
            </a:r>
            <a:r>
              <a:rPr lang="de-DE" dirty="0" err="1" smtClean="0"/>
              <a:t>contribution</a:t>
            </a:r>
            <a:r>
              <a:rPr lang="de-DE" dirty="0" smtClean="0"/>
              <a:t> 					</a:t>
            </a:r>
            <a:r>
              <a:rPr lang="de-DE" dirty="0" err="1" smtClean="0"/>
              <a:t>covered</a:t>
            </a:r>
            <a:r>
              <a:rPr lang="de-DE" dirty="0" smtClean="0"/>
              <a:t>, </a:t>
            </a:r>
            <a:r>
              <a:rPr lang="de-DE" dirty="0" err="1" smtClean="0"/>
              <a:t>no</a:t>
            </a:r>
            <a:r>
              <a:rPr lang="de-DE" dirty="0" smtClean="0"/>
              <a:t> </a:t>
            </a:r>
            <a:r>
              <a:rPr lang="de-DE" dirty="0" err="1" smtClean="0"/>
              <a:t>advance</a:t>
            </a:r>
            <a:r>
              <a:rPr lang="de-DE" dirty="0" smtClean="0"/>
              <a:t> </a:t>
            </a:r>
            <a:r>
              <a:rPr lang="de-DE" dirty="0" err="1" smtClean="0"/>
              <a:t>payment</a:t>
            </a:r>
            <a:r>
              <a:rPr lang="de-DE" dirty="0" smtClean="0"/>
              <a:t> </a:t>
            </a:r>
            <a:r>
              <a:rPr lang="de-DE" dirty="0" err="1" smtClean="0"/>
              <a:t>and</a:t>
            </a:r>
            <a:r>
              <a:rPr lang="de-DE" dirty="0" smtClean="0"/>
              <a:t> 				</a:t>
            </a:r>
            <a:r>
              <a:rPr lang="de-DE" dirty="0" err="1" smtClean="0"/>
              <a:t>restricted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sum</a:t>
            </a:r>
            <a:r>
              <a:rPr lang="de-DE" dirty="0" smtClean="0"/>
              <a:t> </a:t>
            </a:r>
            <a:r>
              <a:rPr lang="de-DE" dirty="0" err="1" smtClean="0"/>
              <a:t>insured</a:t>
            </a:r>
            <a:endParaRPr lang="de-DE" dirty="0" smtClean="0"/>
          </a:p>
          <a:p>
            <a:pPr marL="0" indent="0"/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024852693"/>
      </p:ext>
    </p:extLst>
  </p:cSld>
  <p:clrMapOvr>
    <a:masterClrMapping/>
  </p:clrMapOvr>
  <p:transition>
    <p:fade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5. Ransom </a:t>
            </a:r>
            <a:r>
              <a:rPr lang="de-DE" dirty="0" err="1" smtClean="0"/>
              <a:t>Payments</a:t>
            </a:r>
            <a:r>
              <a:rPr lang="de-DE" dirty="0" smtClean="0"/>
              <a:t> 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23528" y="1988840"/>
            <a:ext cx="8534400" cy="4267200"/>
          </a:xfrm>
        </p:spPr>
        <p:txBody>
          <a:bodyPr/>
          <a:lstStyle/>
          <a:p>
            <a:pPr marL="0" indent="0"/>
            <a:endParaRPr lang="de-DE" dirty="0" smtClean="0"/>
          </a:p>
          <a:p>
            <a:pPr marL="0" indent="0"/>
            <a:r>
              <a:rPr lang="de-DE" dirty="0" smtClean="0"/>
              <a:t>General </a:t>
            </a:r>
            <a:r>
              <a:rPr lang="de-DE" dirty="0" err="1" smtClean="0"/>
              <a:t>average</a:t>
            </a:r>
            <a:r>
              <a:rPr lang="de-DE" dirty="0" smtClean="0"/>
              <a:t> </a:t>
            </a:r>
            <a:r>
              <a:rPr lang="de-DE" dirty="0" err="1" smtClean="0"/>
              <a:t>or</a:t>
            </a:r>
            <a:r>
              <a:rPr lang="de-DE" dirty="0" smtClean="0"/>
              <a:t> Sue </a:t>
            </a:r>
            <a:r>
              <a:rPr lang="de-DE" dirty="0" err="1" smtClean="0"/>
              <a:t>and</a:t>
            </a:r>
            <a:r>
              <a:rPr lang="de-DE" dirty="0" smtClean="0"/>
              <a:t> Labour? </a:t>
            </a:r>
          </a:p>
          <a:p>
            <a:pPr marL="0" indent="0"/>
            <a:endParaRPr lang="de-DE" dirty="0"/>
          </a:p>
          <a:p>
            <a:pPr marL="0" indent="0"/>
            <a:r>
              <a:rPr lang="de-DE" b="1" u="sng" dirty="0" smtClean="0"/>
              <a:t>Other </a:t>
            </a:r>
            <a:r>
              <a:rPr lang="de-DE" b="1" u="sng" dirty="0" err="1" smtClean="0"/>
              <a:t>opinion</a:t>
            </a:r>
            <a:r>
              <a:rPr lang="de-DE" b="1" u="sng" dirty="0" smtClean="0"/>
              <a:t>:</a:t>
            </a:r>
            <a:r>
              <a:rPr lang="de-DE" dirty="0" smtClean="0"/>
              <a:t>	General </a:t>
            </a:r>
            <a:r>
              <a:rPr lang="de-DE" dirty="0" err="1" smtClean="0"/>
              <a:t>average</a:t>
            </a:r>
            <a:r>
              <a:rPr lang="de-DE" dirty="0" smtClean="0"/>
              <a:t>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sue</a:t>
            </a:r>
            <a:r>
              <a:rPr lang="de-DE" dirty="0" smtClean="0"/>
              <a:t>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labour</a:t>
            </a:r>
            <a:r>
              <a:rPr lang="de-DE" dirty="0" smtClean="0"/>
              <a:t> 				=&gt; </a:t>
            </a:r>
            <a:r>
              <a:rPr lang="de-DE" dirty="0" err="1" smtClean="0"/>
              <a:t>one</a:t>
            </a:r>
            <a:r>
              <a:rPr lang="de-DE" dirty="0" smtClean="0"/>
              <a:t> </a:t>
            </a:r>
            <a:r>
              <a:rPr lang="de-DE" dirty="0" err="1" smtClean="0"/>
              <a:t>does</a:t>
            </a:r>
            <a:r>
              <a:rPr lang="de-DE" dirty="0" smtClean="0"/>
              <a:t> not </a:t>
            </a:r>
            <a:r>
              <a:rPr lang="de-DE" dirty="0" err="1" smtClean="0"/>
              <a:t>exclude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other</a:t>
            </a:r>
            <a:endParaRPr lang="de-DE" dirty="0" smtClean="0"/>
          </a:p>
          <a:p>
            <a:pPr marL="0" indent="0"/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46574177"/>
      </p:ext>
    </p:extLst>
  </p:cSld>
  <p:clrMapOvr>
    <a:masterClrMapping/>
  </p:clrMapOvr>
  <p:transition>
    <p:fade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5. Ransom </a:t>
            </a:r>
            <a:r>
              <a:rPr lang="de-DE" dirty="0" err="1" smtClean="0"/>
              <a:t>Payments</a:t>
            </a:r>
            <a:r>
              <a:rPr lang="de-DE" dirty="0" smtClean="0"/>
              <a:t> 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23528" y="1988840"/>
            <a:ext cx="8534400" cy="4267200"/>
          </a:xfrm>
        </p:spPr>
        <p:txBody>
          <a:bodyPr/>
          <a:lstStyle/>
          <a:p>
            <a:pPr marL="0" indent="0"/>
            <a:endParaRPr lang="de-DE" dirty="0" smtClean="0"/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de-DE" dirty="0" smtClean="0"/>
              <a:t>Division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 smtClean="0"/>
              <a:t>ransom</a:t>
            </a:r>
            <a:r>
              <a:rPr lang="de-DE" dirty="0" smtClean="0"/>
              <a:t> </a:t>
            </a:r>
            <a:r>
              <a:rPr lang="de-DE" dirty="0" err="1" smtClean="0"/>
              <a:t>payment</a:t>
            </a:r>
            <a:r>
              <a:rPr lang="de-DE" dirty="0" smtClean="0"/>
              <a:t> </a:t>
            </a:r>
            <a:r>
              <a:rPr lang="de-DE" dirty="0" err="1" smtClean="0"/>
              <a:t>between</a:t>
            </a:r>
            <a:r>
              <a:rPr lang="de-DE" dirty="0" smtClean="0"/>
              <a:t> H&amp;M </a:t>
            </a:r>
            <a:r>
              <a:rPr lang="de-DE" dirty="0" err="1" smtClean="0"/>
              <a:t>Insurer</a:t>
            </a:r>
            <a:r>
              <a:rPr lang="de-DE" dirty="0" smtClean="0"/>
              <a:t> on German </a:t>
            </a:r>
            <a:r>
              <a:rPr lang="de-DE" dirty="0" err="1" smtClean="0"/>
              <a:t>terms</a:t>
            </a:r>
            <a:r>
              <a:rPr lang="de-DE" dirty="0" smtClean="0"/>
              <a:t> </a:t>
            </a:r>
            <a:r>
              <a:rPr lang="de-DE" dirty="0" err="1" smtClean="0"/>
              <a:t>and</a:t>
            </a:r>
            <a:r>
              <a:rPr lang="de-DE" dirty="0" smtClean="0"/>
              <a:t> P&amp;I  </a:t>
            </a:r>
            <a:r>
              <a:rPr lang="de-DE" dirty="0" err="1" smtClean="0"/>
              <a:t>when</a:t>
            </a:r>
            <a:r>
              <a:rPr lang="de-DE" dirty="0" smtClean="0"/>
              <a:t> </a:t>
            </a:r>
            <a:r>
              <a:rPr lang="de-DE" dirty="0" err="1" smtClean="0"/>
              <a:t>ransom</a:t>
            </a:r>
            <a:r>
              <a:rPr lang="de-DE" dirty="0" smtClean="0"/>
              <a:t> </a:t>
            </a:r>
            <a:r>
              <a:rPr lang="de-DE" dirty="0" err="1" smtClean="0"/>
              <a:t>payment</a:t>
            </a:r>
            <a:r>
              <a:rPr lang="de-DE" dirty="0" smtClean="0"/>
              <a:t> </a:t>
            </a:r>
            <a:r>
              <a:rPr lang="de-DE" dirty="0" err="1" smtClean="0"/>
              <a:t>is</a:t>
            </a:r>
            <a:r>
              <a:rPr lang="de-DE" dirty="0" smtClean="0"/>
              <a:t> </a:t>
            </a:r>
            <a:r>
              <a:rPr lang="de-DE" dirty="0" err="1" smtClean="0"/>
              <a:t>far</a:t>
            </a:r>
            <a:r>
              <a:rPr lang="de-DE" dirty="0" smtClean="0"/>
              <a:t> </a:t>
            </a:r>
            <a:r>
              <a:rPr lang="de-DE" dirty="0" err="1" smtClean="0"/>
              <a:t>above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vessels</a:t>
            </a:r>
            <a:r>
              <a:rPr lang="de-DE" dirty="0" smtClean="0"/>
              <a:t> </a:t>
            </a:r>
            <a:r>
              <a:rPr lang="de-DE" dirty="0" err="1" smtClean="0"/>
              <a:t>value</a:t>
            </a:r>
            <a:r>
              <a:rPr lang="de-DE" dirty="0" smtClean="0"/>
              <a:t>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therefore</a:t>
            </a:r>
            <a:r>
              <a:rPr lang="de-DE" dirty="0" smtClean="0"/>
              <a:t> </a:t>
            </a:r>
            <a:r>
              <a:rPr lang="de-DE" dirty="0" err="1" smtClean="0"/>
              <a:t>mainly</a:t>
            </a:r>
            <a:r>
              <a:rPr lang="de-DE" dirty="0" smtClean="0"/>
              <a:t> </a:t>
            </a:r>
            <a:r>
              <a:rPr lang="de-DE" dirty="0" err="1" smtClean="0"/>
              <a:t>paid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salve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crew</a:t>
            </a:r>
            <a:r>
              <a:rPr lang="de-DE" dirty="0" smtClean="0"/>
              <a:t>? </a:t>
            </a:r>
            <a:endParaRPr lang="de-DE" dirty="0" smtClean="0"/>
          </a:p>
          <a:p>
            <a:pPr marL="457200" indent="-457200">
              <a:buFont typeface="Wingdings" panose="05000000000000000000" pitchFamily="2" charset="2"/>
              <a:buChar char="Ø"/>
            </a:pPr>
            <a:endParaRPr lang="de-DE" dirty="0"/>
          </a:p>
          <a:p>
            <a:pPr marL="876300" lvl="1" indent="-457200">
              <a:buFont typeface="Wingdings" panose="05000000000000000000" pitchFamily="2" charset="2"/>
              <a:buChar char="Ø"/>
            </a:pPr>
            <a:r>
              <a:rPr lang="de-DE" dirty="0" smtClean="0"/>
              <a:t>„</a:t>
            </a:r>
            <a:r>
              <a:rPr lang="de-DE" dirty="0" err="1" smtClean="0"/>
              <a:t>solely</a:t>
            </a:r>
            <a:r>
              <a:rPr lang="de-DE" dirty="0" smtClean="0"/>
              <a:t>“ </a:t>
            </a:r>
          </a:p>
          <a:p>
            <a:pPr marL="419100" lvl="1" indent="0">
              <a:buNone/>
            </a:pPr>
            <a:endParaRPr lang="de-DE" dirty="0" smtClean="0"/>
          </a:p>
          <a:p>
            <a:pPr marL="0" indent="0"/>
            <a:endParaRPr lang="de-DE" dirty="0"/>
          </a:p>
          <a:p>
            <a:pPr marL="0" indent="0"/>
            <a:r>
              <a:rPr lang="de-DE" dirty="0"/>
              <a:t>	</a:t>
            </a:r>
          </a:p>
          <a:p>
            <a:pPr marL="0" indent="0"/>
            <a:r>
              <a:rPr lang="de-DE" dirty="0" smtClean="0"/>
              <a:t> </a:t>
            </a:r>
            <a:endParaRPr lang="de-DE" dirty="0"/>
          </a:p>
          <a:p>
            <a:pPr marL="0" indent="0"/>
            <a:r>
              <a:rPr lang="de-DE" dirty="0" smtClean="0"/>
              <a:t> 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980486096"/>
      </p:ext>
    </p:extLst>
  </p:cSld>
  <p:clrMapOvr>
    <a:masterClrMapping/>
  </p:clrMapOvr>
  <p:transition>
    <p:fade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6</a:t>
            </a:r>
            <a:r>
              <a:rPr lang="de-DE" dirty="0" smtClean="0"/>
              <a:t>. </a:t>
            </a:r>
            <a:r>
              <a:rPr lang="de-DE" dirty="0" err="1" smtClean="0"/>
              <a:t>Conclusion</a:t>
            </a:r>
            <a:r>
              <a:rPr lang="de-DE" dirty="0" smtClean="0"/>
              <a:t> 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23528" y="1988840"/>
            <a:ext cx="8534400" cy="4267200"/>
          </a:xfrm>
        </p:spPr>
        <p:txBody>
          <a:bodyPr/>
          <a:lstStyle/>
          <a:p>
            <a:pPr marL="0" indent="0"/>
            <a:r>
              <a:rPr lang="de-DE" dirty="0" smtClean="0"/>
              <a:t>P&amp;I </a:t>
            </a:r>
            <a:r>
              <a:rPr lang="de-DE" dirty="0" err="1" smtClean="0"/>
              <a:t>generally</a:t>
            </a:r>
            <a:r>
              <a:rPr lang="de-DE" dirty="0" smtClean="0"/>
              <a:t> </a:t>
            </a:r>
            <a:r>
              <a:rPr lang="de-DE" dirty="0" err="1" smtClean="0"/>
              <a:t>does</a:t>
            </a:r>
            <a:r>
              <a:rPr lang="de-DE" dirty="0" smtClean="0"/>
              <a:t> not </a:t>
            </a:r>
            <a:r>
              <a:rPr lang="de-DE" dirty="0" err="1" smtClean="0"/>
              <a:t>participate</a:t>
            </a:r>
            <a:r>
              <a:rPr lang="de-DE" dirty="0" smtClean="0"/>
              <a:t> in Sue an Labour </a:t>
            </a:r>
            <a:r>
              <a:rPr lang="de-DE" dirty="0" err="1" smtClean="0"/>
              <a:t>expenses</a:t>
            </a:r>
            <a:r>
              <a:rPr lang="de-DE" dirty="0" smtClean="0"/>
              <a:t> </a:t>
            </a:r>
            <a:r>
              <a:rPr lang="de-DE" dirty="0" err="1" smtClean="0"/>
              <a:t>covered</a:t>
            </a:r>
            <a:r>
              <a:rPr lang="de-DE" dirty="0" smtClean="0"/>
              <a:t> </a:t>
            </a:r>
            <a:r>
              <a:rPr lang="de-DE" dirty="0" err="1" smtClean="0"/>
              <a:t>by</a:t>
            </a:r>
            <a:r>
              <a:rPr lang="de-DE" dirty="0" smtClean="0"/>
              <a:t> H&amp;M but in </a:t>
            </a:r>
            <a:r>
              <a:rPr lang="de-DE" dirty="0" err="1" smtClean="0"/>
              <a:t>exraordinary</a:t>
            </a:r>
            <a:r>
              <a:rPr lang="de-DE" dirty="0" smtClean="0"/>
              <a:t> </a:t>
            </a:r>
            <a:r>
              <a:rPr lang="de-DE" dirty="0" err="1" smtClean="0"/>
              <a:t>cases</a:t>
            </a:r>
            <a:r>
              <a:rPr lang="de-DE" dirty="0" smtClean="0"/>
              <a:t> </a:t>
            </a:r>
            <a:r>
              <a:rPr lang="de-DE" dirty="0" err="1" smtClean="0"/>
              <a:t>might</a:t>
            </a:r>
            <a:r>
              <a:rPr lang="de-DE" dirty="0" smtClean="0"/>
              <a:t> </a:t>
            </a:r>
            <a:r>
              <a:rPr lang="de-DE" dirty="0" err="1" smtClean="0"/>
              <a:t>apply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b="1" u="sng" dirty="0" smtClean="0"/>
              <a:t>Omnibus </a:t>
            </a:r>
            <a:r>
              <a:rPr lang="de-DE" b="1" u="sng" dirty="0" err="1" smtClean="0"/>
              <a:t>Rule</a:t>
            </a:r>
            <a:r>
              <a:rPr lang="de-DE" dirty="0" smtClean="0"/>
              <a:t>: </a:t>
            </a:r>
          </a:p>
          <a:p>
            <a:pPr marL="0" indent="0"/>
            <a:r>
              <a:rPr lang="de-DE" dirty="0"/>
              <a:t>	</a:t>
            </a:r>
            <a:endParaRPr lang="de-DE" dirty="0" smtClean="0"/>
          </a:p>
          <a:p>
            <a:pPr marL="419100" lvl="1" indent="0">
              <a:buFont typeface="Wingdings" pitchFamily="2" charset="2"/>
              <a:buChar char="Ø"/>
            </a:pPr>
            <a:r>
              <a:rPr lang="de-DE" dirty="0" err="1" smtClean="0"/>
              <a:t>Contribution</a:t>
            </a:r>
            <a:r>
              <a:rPr lang="de-DE" dirty="0" smtClean="0"/>
              <a:t> </a:t>
            </a:r>
            <a:r>
              <a:rPr lang="de-DE" dirty="0" err="1" smtClean="0"/>
              <a:t>from</a:t>
            </a:r>
            <a:r>
              <a:rPr lang="de-DE" dirty="0" smtClean="0"/>
              <a:t> P&amp;I </a:t>
            </a:r>
            <a:r>
              <a:rPr lang="de-DE" dirty="0" err="1" smtClean="0"/>
              <a:t>to</a:t>
            </a:r>
            <a:r>
              <a:rPr lang="de-DE" dirty="0" smtClean="0"/>
              <a:t> Sue </a:t>
            </a:r>
            <a:r>
              <a:rPr lang="de-DE" dirty="0" err="1" smtClean="0"/>
              <a:t>and</a:t>
            </a:r>
            <a:r>
              <a:rPr lang="de-DE" dirty="0" smtClean="0"/>
              <a:t> Labour </a:t>
            </a:r>
            <a:r>
              <a:rPr lang="de-DE" dirty="0" err="1" smtClean="0"/>
              <a:t>Expenses</a:t>
            </a:r>
            <a:r>
              <a:rPr lang="de-DE" dirty="0" smtClean="0"/>
              <a:t> 	</a:t>
            </a:r>
            <a:r>
              <a:rPr lang="de-DE" dirty="0" err="1" smtClean="0"/>
              <a:t>covered</a:t>
            </a:r>
            <a:r>
              <a:rPr lang="de-DE" dirty="0" smtClean="0"/>
              <a:t> </a:t>
            </a:r>
            <a:r>
              <a:rPr lang="de-DE" dirty="0" err="1" smtClean="0"/>
              <a:t>by</a:t>
            </a:r>
            <a:r>
              <a:rPr lang="de-DE" dirty="0" smtClean="0"/>
              <a:t> H&amp;M but </a:t>
            </a:r>
            <a:r>
              <a:rPr lang="de-DE" dirty="0" err="1" smtClean="0"/>
              <a:t>which</a:t>
            </a:r>
            <a:r>
              <a:rPr lang="de-DE" dirty="0" smtClean="0"/>
              <a:t> </a:t>
            </a:r>
            <a:r>
              <a:rPr lang="de-DE" dirty="0" err="1" smtClean="0"/>
              <a:t>are</a:t>
            </a:r>
            <a:r>
              <a:rPr lang="de-DE" dirty="0" smtClean="0"/>
              <a:t> also </a:t>
            </a:r>
            <a:r>
              <a:rPr lang="de-DE" dirty="0" err="1" smtClean="0"/>
              <a:t>for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benefit</a:t>
            </a:r>
            <a:r>
              <a:rPr lang="de-DE" dirty="0" smtClean="0"/>
              <a:t> 	</a:t>
            </a:r>
            <a:r>
              <a:rPr lang="de-DE" dirty="0" err="1" smtClean="0"/>
              <a:t>of</a:t>
            </a:r>
            <a:r>
              <a:rPr lang="de-DE" dirty="0" smtClean="0"/>
              <a:t>  P&amp;I will </a:t>
            </a:r>
            <a:r>
              <a:rPr lang="de-DE" dirty="0" err="1" smtClean="0"/>
              <a:t>only</a:t>
            </a:r>
            <a:r>
              <a:rPr lang="de-DE" dirty="0" smtClean="0"/>
              <a:t> </a:t>
            </a:r>
            <a:r>
              <a:rPr lang="de-DE" dirty="0" err="1" smtClean="0"/>
              <a:t>be</a:t>
            </a:r>
            <a:r>
              <a:rPr lang="de-DE" dirty="0" smtClean="0"/>
              <a:t> </a:t>
            </a:r>
            <a:r>
              <a:rPr lang="de-DE" dirty="0" err="1" smtClean="0"/>
              <a:t>paid</a:t>
            </a:r>
            <a:r>
              <a:rPr lang="de-DE" dirty="0" smtClean="0"/>
              <a:t> </a:t>
            </a:r>
            <a:r>
              <a:rPr lang="de-DE" dirty="0" err="1" smtClean="0"/>
              <a:t>if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en-US" b="1" u="sng" dirty="0" smtClean="0"/>
              <a:t>Directors </a:t>
            </a:r>
            <a:r>
              <a:rPr lang="en-US" b="1" u="sng" dirty="0"/>
              <a:t>in their </a:t>
            </a:r>
            <a:r>
              <a:rPr lang="en-US" dirty="0" smtClean="0"/>
              <a:t>	</a:t>
            </a:r>
            <a:r>
              <a:rPr lang="en-US" b="1" u="sng" dirty="0" smtClean="0"/>
              <a:t>discretion decide otherwise. 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490811765"/>
      </p:ext>
    </p:extLst>
  </p:cSld>
  <p:clrMapOvr>
    <a:masterClrMapping/>
  </p:clrMapOvr>
  <p:transition>
    <p:fade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23528" y="3429000"/>
            <a:ext cx="8534400" cy="574675"/>
          </a:xfrm>
        </p:spPr>
        <p:txBody>
          <a:bodyPr/>
          <a:lstStyle/>
          <a:p>
            <a:pPr algn="ctr"/>
            <a:r>
              <a:rPr lang="de-DE" dirty="0" err="1" smtClean="0"/>
              <a:t>Thank</a:t>
            </a:r>
            <a:r>
              <a:rPr lang="de-DE" dirty="0" smtClean="0"/>
              <a:t> </a:t>
            </a:r>
            <a:r>
              <a:rPr lang="de-DE" dirty="0" err="1" smtClean="0"/>
              <a:t>you</a:t>
            </a:r>
            <a:r>
              <a:rPr lang="de-DE" dirty="0" smtClean="0"/>
              <a:t> </a:t>
            </a:r>
            <a:r>
              <a:rPr lang="de-DE" dirty="0" err="1" smtClean="0"/>
              <a:t>for</a:t>
            </a:r>
            <a:r>
              <a:rPr lang="de-DE" dirty="0" smtClean="0"/>
              <a:t> </a:t>
            </a:r>
            <a:r>
              <a:rPr lang="de-DE" dirty="0" err="1" smtClean="0"/>
              <a:t>your</a:t>
            </a:r>
            <a:r>
              <a:rPr lang="de-DE" dirty="0" smtClean="0"/>
              <a:t> </a:t>
            </a:r>
            <a:r>
              <a:rPr lang="de-DE" dirty="0" err="1" smtClean="0"/>
              <a:t>attention</a:t>
            </a:r>
            <a:r>
              <a:rPr lang="de-DE" dirty="0" smtClean="0"/>
              <a:t>! </a:t>
            </a:r>
            <a:endParaRPr lang="de-DE" dirty="0"/>
          </a:p>
        </p:txBody>
      </p:sp>
    </p:spTree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Agenda 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de-DE" dirty="0" smtClean="0"/>
              <a:t>German H&amp;M Sue &amp; Labour </a:t>
            </a:r>
            <a:r>
              <a:rPr lang="de-DE" dirty="0" err="1" smtClean="0"/>
              <a:t>Clause</a:t>
            </a:r>
            <a:endParaRPr lang="de-DE" dirty="0" smtClean="0"/>
          </a:p>
          <a:p>
            <a:pPr marL="514350" indent="-514350">
              <a:buAutoNum type="arabicPeriod"/>
            </a:pPr>
            <a:r>
              <a:rPr lang="de-DE" dirty="0" smtClean="0"/>
              <a:t>P&amp;I Sue &amp; Labour </a:t>
            </a:r>
            <a:r>
              <a:rPr lang="de-DE" dirty="0" err="1" smtClean="0"/>
              <a:t>Rule</a:t>
            </a:r>
            <a:r>
              <a:rPr lang="de-DE" dirty="0" smtClean="0"/>
              <a:t> </a:t>
            </a:r>
          </a:p>
          <a:p>
            <a:pPr marL="514350" indent="-514350">
              <a:buAutoNum type="arabicPeriod"/>
            </a:pPr>
            <a:r>
              <a:rPr lang="de-DE" dirty="0" smtClean="0"/>
              <a:t>Potential </a:t>
            </a:r>
            <a:r>
              <a:rPr lang="de-DE" dirty="0" err="1" smtClean="0"/>
              <a:t>overlaps</a:t>
            </a:r>
            <a:r>
              <a:rPr lang="de-DE" dirty="0" smtClean="0"/>
              <a:t> </a:t>
            </a:r>
            <a:r>
              <a:rPr lang="de-DE" dirty="0" err="1" smtClean="0"/>
              <a:t>between</a:t>
            </a:r>
            <a:r>
              <a:rPr lang="de-DE" dirty="0" smtClean="0"/>
              <a:t> H&amp;M on German Terms </a:t>
            </a:r>
            <a:r>
              <a:rPr lang="de-DE" dirty="0" err="1" smtClean="0"/>
              <a:t>and</a:t>
            </a:r>
            <a:r>
              <a:rPr lang="de-DE" dirty="0" smtClean="0"/>
              <a:t> P&amp;I in Sue </a:t>
            </a:r>
            <a:r>
              <a:rPr lang="de-DE" dirty="0" err="1" smtClean="0"/>
              <a:t>and</a:t>
            </a:r>
            <a:r>
              <a:rPr lang="de-DE" dirty="0" smtClean="0"/>
              <a:t> Labour </a:t>
            </a:r>
            <a:r>
              <a:rPr lang="de-DE" dirty="0" err="1" smtClean="0"/>
              <a:t>cases</a:t>
            </a:r>
            <a:endParaRPr lang="de-DE" dirty="0" smtClean="0"/>
          </a:p>
          <a:p>
            <a:pPr marL="514350" indent="-514350">
              <a:buAutoNum type="arabicPeriod"/>
            </a:pPr>
            <a:r>
              <a:rPr lang="de-DE" dirty="0" err="1" smtClean="0"/>
              <a:t>Salvage</a:t>
            </a:r>
            <a:r>
              <a:rPr lang="de-DE" dirty="0" smtClean="0"/>
              <a:t> </a:t>
            </a:r>
            <a:r>
              <a:rPr lang="de-DE" dirty="0" err="1" smtClean="0"/>
              <a:t>Costs</a:t>
            </a:r>
            <a:endParaRPr lang="de-DE" dirty="0" smtClean="0"/>
          </a:p>
          <a:p>
            <a:pPr marL="514350" indent="-514350">
              <a:buAutoNum type="arabicPeriod"/>
            </a:pPr>
            <a:r>
              <a:rPr lang="de-DE" dirty="0" smtClean="0"/>
              <a:t>Ransom </a:t>
            </a:r>
            <a:r>
              <a:rPr lang="de-DE" dirty="0" err="1" smtClean="0"/>
              <a:t>Payments</a:t>
            </a:r>
            <a:r>
              <a:rPr lang="de-DE" dirty="0" smtClean="0"/>
              <a:t> </a:t>
            </a:r>
          </a:p>
          <a:p>
            <a:pPr marL="514350" indent="-514350">
              <a:buAutoNum type="arabicPeriod"/>
            </a:pPr>
            <a:r>
              <a:rPr lang="de-DE" dirty="0" err="1" smtClean="0"/>
              <a:t>Conclusion</a:t>
            </a:r>
            <a:r>
              <a:rPr lang="de-DE" dirty="0" smtClean="0"/>
              <a:t> </a:t>
            </a:r>
          </a:p>
          <a:p>
            <a:pPr marL="514350" indent="-514350">
              <a:buAutoNum type="arabicPeriod"/>
            </a:pPr>
            <a:endParaRPr lang="de-DE" dirty="0" smtClean="0"/>
          </a:p>
          <a:p>
            <a:pPr>
              <a:buFont typeface="Symbol" pitchFamily="18" charset="2"/>
              <a:buChar char="-"/>
            </a:pPr>
            <a:endParaRPr lang="de-DE" i="1" dirty="0"/>
          </a:p>
        </p:txBody>
      </p:sp>
    </p:spTree>
    <p:extLst>
      <p:ext uri="{BB962C8B-B14F-4D97-AF65-F5344CB8AC3E}">
        <p14:creationId xmlns:p14="http://schemas.microsoft.com/office/powerpoint/2010/main" val="3490461020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1</a:t>
            </a:r>
            <a:r>
              <a:rPr lang="de-DE" dirty="0"/>
              <a:t>. German H&amp;M Sue &amp; Labour </a:t>
            </a:r>
            <a:r>
              <a:rPr lang="de-DE" dirty="0" err="1" smtClean="0"/>
              <a:t>Clause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b="1" i="1" dirty="0" err="1" smtClean="0"/>
              <a:t>Clause</a:t>
            </a:r>
            <a:r>
              <a:rPr lang="de-DE" b="1" i="1" dirty="0" smtClean="0"/>
              <a:t> 31.1.1 DTV-ADS 2009 </a:t>
            </a:r>
            <a:r>
              <a:rPr lang="de-DE" b="1" i="1" dirty="0" err="1" smtClean="0"/>
              <a:t>and</a:t>
            </a:r>
            <a:r>
              <a:rPr lang="de-DE" b="1" i="1" dirty="0" smtClean="0"/>
              <a:t> § 32 ADS 1919</a:t>
            </a:r>
          </a:p>
          <a:p>
            <a:r>
              <a:rPr lang="en-GB" i="1" dirty="0" smtClean="0"/>
              <a:t>Insured expenses and costs</a:t>
            </a:r>
            <a:endParaRPr lang="de-DE" i="1" dirty="0" smtClean="0"/>
          </a:p>
          <a:p>
            <a:r>
              <a:rPr lang="en-GB" i="1" dirty="0" smtClean="0"/>
              <a:t>The Insurer also indemnifies:</a:t>
            </a:r>
            <a:endParaRPr lang="de-DE" i="1" dirty="0" smtClean="0"/>
          </a:p>
          <a:p>
            <a:endParaRPr lang="en-GB" i="1" dirty="0" smtClean="0"/>
          </a:p>
          <a:p>
            <a:r>
              <a:rPr lang="en-GB" i="1" dirty="0"/>
              <a:t>	</a:t>
            </a:r>
            <a:r>
              <a:rPr lang="en-GB" i="1" dirty="0" smtClean="0"/>
              <a:t>expenses incurred by the Insured </a:t>
            </a:r>
            <a:r>
              <a:rPr lang="en-GB" b="1" i="1" u="sng" dirty="0" smtClean="0"/>
              <a:t>after the occurrence </a:t>
            </a:r>
            <a:r>
              <a:rPr lang="en-GB" i="1" dirty="0" smtClean="0"/>
              <a:t>of an insured event </a:t>
            </a:r>
            <a:r>
              <a:rPr lang="en-GB" b="1" i="1" u="sng" dirty="0" smtClean="0"/>
              <a:t>for the prevention or mitigation </a:t>
            </a:r>
            <a:r>
              <a:rPr lang="en-GB" i="1" dirty="0" smtClean="0"/>
              <a:t>of an </a:t>
            </a:r>
            <a:r>
              <a:rPr lang="en-GB" i="1" dirty="0" err="1" smtClean="0"/>
              <a:t>indemnifiable</a:t>
            </a:r>
            <a:r>
              <a:rPr lang="en-GB" i="1" dirty="0" smtClean="0"/>
              <a:t> loss, to the extent that, under the circumstances, </a:t>
            </a:r>
            <a:r>
              <a:rPr lang="en-GB" b="1" i="1" u="sng" dirty="0" smtClean="0"/>
              <a:t>the Insured was justified in regarding them as necessary</a:t>
            </a:r>
            <a:r>
              <a:rPr lang="en-GB" i="1" dirty="0" smtClean="0"/>
              <a:t>;</a:t>
            </a:r>
            <a:endParaRPr lang="de-DE" i="1" dirty="0" smtClean="0"/>
          </a:p>
          <a:p>
            <a:pPr>
              <a:buFont typeface="Wingdings" pitchFamily="2" charset="2"/>
              <a:buChar char="§"/>
            </a:pPr>
            <a:endParaRPr lang="de-DE" dirty="0" smtClean="0"/>
          </a:p>
          <a:p>
            <a:endParaRPr lang="de-DE" dirty="0" smtClean="0"/>
          </a:p>
          <a:p>
            <a:pPr>
              <a:buFont typeface="Symbol" pitchFamily="18" charset="2"/>
              <a:buChar char="-"/>
            </a:pPr>
            <a:endParaRPr lang="de-DE" i="1" dirty="0"/>
          </a:p>
        </p:txBody>
      </p:sp>
    </p:spTree>
    <p:extLst>
      <p:ext uri="{BB962C8B-B14F-4D97-AF65-F5344CB8AC3E}">
        <p14:creationId xmlns:p14="http://schemas.microsoft.com/office/powerpoint/2010/main" val="3393329227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1</a:t>
            </a:r>
            <a:r>
              <a:rPr lang="de-DE" dirty="0"/>
              <a:t>. German H&amp;M Sue &amp; Labour </a:t>
            </a:r>
            <a:r>
              <a:rPr lang="de-DE" dirty="0" err="1" smtClean="0"/>
              <a:t>Clause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b="1" i="1" dirty="0" err="1" smtClean="0"/>
              <a:t>Clause</a:t>
            </a:r>
            <a:r>
              <a:rPr lang="de-DE" b="1" i="1" dirty="0" smtClean="0"/>
              <a:t> 31.1.1 DTV-ADS 2009 </a:t>
            </a:r>
            <a:r>
              <a:rPr lang="de-DE" b="1" i="1" dirty="0" err="1" smtClean="0"/>
              <a:t>and</a:t>
            </a:r>
            <a:r>
              <a:rPr lang="de-DE" b="1" i="1" dirty="0" smtClean="0"/>
              <a:t> § 32 ADS 1919</a:t>
            </a:r>
          </a:p>
          <a:p>
            <a:endParaRPr lang="en-GB" i="1" dirty="0" smtClean="0"/>
          </a:p>
          <a:p>
            <a:r>
              <a:rPr lang="en-GB" i="1" dirty="0"/>
              <a:t>	</a:t>
            </a:r>
            <a:r>
              <a:rPr lang="en-GB" i="1" dirty="0" smtClean="0"/>
              <a:t> “</a:t>
            </a:r>
            <a:r>
              <a:rPr lang="en-GB" b="1" i="1" u="sng" dirty="0" smtClean="0"/>
              <a:t>for the prevention or mitigation”: </a:t>
            </a:r>
          </a:p>
          <a:p>
            <a:r>
              <a:rPr lang="en-GB" i="1" dirty="0" smtClean="0"/>
              <a:t>	</a:t>
            </a:r>
            <a:r>
              <a:rPr lang="en-GB" dirty="0" smtClean="0"/>
              <a:t>Measures need to be done to prevent or mitigate insured losses but this does not have to be the only reason. </a:t>
            </a:r>
            <a:endParaRPr lang="en-GB" b="1" i="1" u="sng" dirty="0" smtClean="0"/>
          </a:p>
          <a:p>
            <a:r>
              <a:rPr lang="en-GB" i="1" dirty="0" smtClean="0"/>
              <a:t>	</a:t>
            </a:r>
            <a:r>
              <a:rPr lang="en-GB" b="1" i="1" u="sng" dirty="0" err="1" smtClean="0"/>
              <a:t>Reichsgericht</a:t>
            </a:r>
            <a:r>
              <a:rPr lang="en-GB" b="1" i="1" dirty="0" smtClean="0"/>
              <a:t>: 	</a:t>
            </a:r>
            <a:r>
              <a:rPr lang="en-GB" dirty="0" smtClean="0"/>
              <a:t>Salvage by reason of an order by 				public authorities for the safety of 				maritime traffic can also qualify as sue 			and labour expenses</a:t>
            </a:r>
            <a:endParaRPr lang="en-GB" dirty="0"/>
          </a:p>
          <a:p>
            <a:endParaRPr lang="en-GB" b="1" i="1" u="sng" dirty="0"/>
          </a:p>
          <a:p>
            <a:endParaRPr lang="de-DE" dirty="0" smtClean="0"/>
          </a:p>
          <a:p>
            <a:pPr>
              <a:buFont typeface="Symbol" pitchFamily="18" charset="2"/>
              <a:buChar char="-"/>
            </a:pPr>
            <a:endParaRPr lang="de-DE" i="1" dirty="0"/>
          </a:p>
        </p:txBody>
      </p:sp>
    </p:spTree>
    <p:extLst>
      <p:ext uri="{BB962C8B-B14F-4D97-AF65-F5344CB8AC3E}">
        <p14:creationId xmlns:p14="http://schemas.microsoft.com/office/powerpoint/2010/main" val="158560768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1</a:t>
            </a:r>
            <a:r>
              <a:rPr lang="de-DE" dirty="0"/>
              <a:t>. German H&amp;M Sue &amp; Labour </a:t>
            </a:r>
            <a:r>
              <a:rPr lang="de-DE" dirty="0" err="1" smtClean="0"/>
              <a:t>Clause</a:t>
            </a:r>
            <a:r>
              <a:rPr lang="de-DE" dirty="0" smtClean="0"/>
              <a:t> 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b="1" i="1" dirty="0" err="1" smtClean="0"/>
              <a:t>Clause</a:t>
            </a:r>
            <a:r>
              <a:rPr lang="de-DE" b="1" i="1" dirty="0" smtClean="0"/>
              <a:t> 31.1.1 DTV-ADS 2009 </a:t>
            </a:r>
            <a:r>
              <a:rPr lang="de-DE" b="1" i="1" dirty="0" err="1" smtClean="0"/>
              <a:t>and</a:t>
            </a:r>
            <a:r>
              <a:rPr lang="de-DE" b="1" i="1" dirty="0" smtClean="0"/>
              <a:t> § 32 ADS 1919</a:t>
            </a:r>
          </a:p>
          <a:p>
            <a:endParaRPr lang="en-GB" i="1" dirty="0" smtClean="0"/>
          </a:p>
          <a:p>
            <a:r>
              <a:rPr lang="en-GB" i="1" dirty="0"/>
              <a:t>	</a:t>
            </a:r>
            <a:r>
              <a:rPr lang="en-GB" i="1" dirty="0" smtClean="0"/>
              <a:t> “</a:t>
            </a:r>
            <a:r>
              <a:rPr lang="en-GB" b="1" i="1" u="sng" dirty="0"/>
              <a:t>the Insured was justified in regarding them as </a:t>
            </a:r>
            <a:r>
              <a:rPr lang="en-GB" b="1" i="1" u="sng" dirty="0" smtClean="0"/>
              <a:t>necessary”: </a:t>
            </a:r>
            <a:endParaRPr lang="en-GB" dirty="0"/>
          </a:p>
          <a:p>
            <a:pPr marL="876300" lvl="1" indent="-457200">
              <a:buFont typeface="Arial" panose="020B0604020202020204" pitchFamily="34" charset="0"/>
              <a:buChar char="•"/>
            </a:pPr>
            <a:r>
              <a:rPr lang="en-GB" i="1" dirty="0" smtClean="0"/>
              <a:t>Decisive is the view of the insured who must have acted without fault in regarding the measure necessary </a:t>
            </a:r>
          </a:p>
          <a:p>
            <a:pPr marL="876300" lvl="1" indent="-457200">
              <a:buFont typeface="Arial" panose="020B0604020202020204" pitchFamily="34" charset="0"/>
              <a:buChar char="•"/>
            </a:pPr>
            <a:r>
              <a:rPr lang="en-GB" i="1" dirty="0" err="1" smtClean="0"/>
              <a:t>Sueing</a:t>
            </a:r>
            <a:r>
              <a:rPr lang="en-GB" i="1" dirty="0" smtClean="0"/>
              <a:t> and labouring by the master is always necessary =&gt; misjudgements of the assured himself necessary </a:t>
            </a:r>
            <a:endParaRPr lang="en-GB" i="1" dirty="0"/>
          </a:p>
          <a:p>
            <a:endParaRPr lang="de-DE" dirty="0" smtClean="0"/>
          </a:p>
          <a:p>
            <a:pPr>
              <a:buFont typeface="Symbol" pitchFamily="18" charset="2"/>
              <a:buChar char="-"/>
            </a:pPr>
            <a:endParaRPr lang="de-DE" i="1" dirty="0"/>
          </a:p>
        </p:txBody>
      </p:sp>
    </p:spTree>
    <p:extLst>
      <p:ext uri="{BB962C8B-B14F-4D97-AF65-F5344CB8AC3E}">
        <p14:creationId xmlns:p14="http://schemas.microsoft.com/office/powerpoint/2010/main" val="2866317757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1</a:t>
            </a:r>
            <a:r>
              <a:rPr lang="de-DE" dirty="0"/>
              <a:t>. German H&amp;M Sue &amp; Labour </a:t>
            </a:r>
            <a:r>
              <a:rPr lang="de-DE" dirty="0" err="1" smtClean="0"/>
              <a:t>Clause</a:t>
            </a:r>
            <a:r>
              <a:rPr lang="de-DE" dirty="0" smtClean="0"/>
              <a:t> 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b="1" i="1" dirty="0" err="1" smtClean="0"/>
              <a:t>Clause</a:t>
            </a:r>
            <a:r>
              <a:rPr lang="de-DE" b="1" i="1" dirty="0" smtClean="0"/>
              <a:t> 31.1.1 DTV-ADS 2009 </a:t>
            </a:r>
            <a:r>
              <a:rPr lang="de-DE" b="1" i="1" dirty="0" err="1" smtClean="0"/>
              <a:t>and</a:t>
            </a:r>
            <a:r>
              <a:rPr lang="de-DE" b="1" i="1" dirty="0" smtClean="0"/>
              <a:t> § 32 ADS 1919</a:t>
            </a:r>
          </a:p>
          <a:p>
            <a:endParaRPr lang="en-GB" i="1" dirty="0" smtClean="0"/>
          </a:p>
          <a:p>
            <a:r>
              <a:rPr lang="en-GB" i="1" dirty="0"/>
              <a:t>	</a:t>
            </a:r>
            <a:r>
              <a:rPr lang="en-GB" i="1" dirty="0" smtClean="0"/>
              <a:t> “</a:t>
            </a:r>
            <a:r>
              <a:rPr lang="en-GB" b="1" i="1" u="sng" dirty="0"/>
              <a:t>the Insured was justified in regarding them as </a:t>
            </a:r>
            <a:r>
              <a:rPr lang="en-GB" b="1" i="1" u="sng" dirty="0" smtClean="0"/>
              <a:t>necessary”: </a:t>
            </a:r>
            <a:endParaRPr lang="en-GB" dirty="0"/>
          </a:p>
          <a:p>
            <a:pPr marL="876300" lvl="1" indent="-457200">
              <a:buFont typeface="Arial" panose="020B0604020202020204" pitchFamily="34" charset="0"/>
              <a:buChar char="•"/>
            </a:pPr>
            <a:r>
              <a:rPr lang="en-GB" i="1" dirty="0" smtClean="0"/>
              <a:t>Everything done due to the instructions of the insurer or an agent named in the policy is necessary </a:t>
            </a:r>
          </a:p>
          <a:p>
            <a:pPr marL="876300" lvl="1" indent="-457200">
              <a:buFont typeface="Arial" panose="020B0604020202020204" pitchFamily="34" charset="0"/>
              <a:buChar char="•"/>
            </a:pPr>
            <a:r>
              <a:rPr lang="en-GB" i="1" dirty="0" smtClean="0"/>
              <a:t>Everything the insured is bound to do because of the </a:t>
            </a:r>
            <a:r>
              <a:rPr lang="en-GB" i="1" dirty="0" err="1" smtClean="0"/>
              <a:t>sueing</a:t>
            </a:r>
            <a:r>
              <a:rPr lang="en-GB" i="1" dirty="0" smtClean="0"/>
              <a:t> and labouring “</a:t>
            </a:r>
            <a:r>
              <a:rPr lang="en-GB" i="1" dirty="0" err="1" smtClean="0"/>
              <a:t>Obliegenheit</a:t>
            </a:r>
            <a:r>
              <a:rPr lang="en-GB" i="1" dirty="0" smtClean="0"/>
              <a:t>” (warranty; cf. clause 44 DTV-ADS 2009 and § 41 (1) 1 ADS 1919) is necessary</a:t>
            </a:r>
            <a:endParaRPr lang="de-DE" i="1" dirty="0"/>
          </a:p>
        </p:txBody>
      </p:sp>
    </p:spTree>
    <p:extLst>
      <p:ext uri="{BB962C8B-B14F-4D97-AF65-F5344CB8AC3E}">
        <p14:creationId xmlns:p14="http://schemas.microsoft.com/office/powerpoint/2010/main" val="986409709"/>
      </p:ext>
    </p:extLst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1</a:t>
            </a:r>
            <a:r>
              <a:rPr lang="de-DE" dirty="0"/>
              <a:t>. German H&amp;M Sue &amp; Labour Rules</a:t>
            </a:r>
            <a:br>
              <a:rPr lang="de-DE" dirty="0"/>
            </a:b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b="1" i="1" dirty="0" err="1" smtClean="0"/>
              <a:t>Clause</a:t>
            </a:r>
            <a:r>
              <a:rPr lang="de-DE" b="1" i="1" dirty="0" smtClean="0"/>
              <a:t> 31.2 DTV-ADS 2009 </a:t>
            </a:r>
            <a:r>
              <a:rPr lang="de-DE" b="1" i="1" dirty="0" err="1" smtClean="0"/>
              <a:t>and</a:t>
            </a:r>
            <a:r>
              <a:rPr lang="de-DE" b="1" i="1" dirty="0" smtClean="0"/>
              <a:t> § 32 (2) ADS 1919</a:t>
            </a:r>
          </a:p>
          <a:p>
            <a:r>
              <a:rPr lang="en-GB" i="1" dirty="0" smtClean="0"/>
              <a:t>Insured expenses and costs</a:t>
            </a:r>
            <a:endParaRPr lang="de-DE" i="1" dirty="0" smtClean="0"/>
          </a:p>
          <a:p>
            <a:r>
              <a:rPr lang="en-GB" dirty="0" smtClean="0"/>
              <a:t>	The </a:t>
            </a:r>
            <a:r>
              <a:rPr lang="en-GB" b="1" u="sng" dirty="0"/>
              <a:t>Insurer must bear the expenses and costs</a:t>
            </a:r>
            <a:r>
              <a:rPr lang="en-GB" b="1" dirty="0"/>
              <a:t> </a:t>
            </a:r>
            <a:r>
              <a:rPr lang="en-GB" dirty="0"/>
              <a:t>described in Clauses 31.1.1 and 31.1.2 </a:t>
            </a:r>
            <a:r>
              <a:rPr lang="en-GB" dirty="0" smtClean="0"/>
              <a:t>DTV-ADS 2009 (described in § 32 ADS) </a:t>
            </a:r>
            <a:r>
              <a:rPr lang="en-GB" b="1" u="sng" dirty="0" smtClean="0"/>
              <a:t>even </a:t>
            </a:r>
            <a:r>
              <a:rPr lang="en-GB" b="1" u="sng" dirty="0"/>
              <a:t>if the measures undertaken were unsuccessful</a:t>
            </a:r>
            <a:r>
              <a:rPr lang="en-GB" dirty="0"/>
              <a:t>; </a:t>
            </a:r>
            <a:r>
              <a:rPr lang="en-GB" b="1" u="sng" dirty="0"/>
              <a:t>upon the request </a:t>
            </a:r>
            <a:r>
              <a:rPr lang="en-GB" dirty="0"/>
              <a:t>of the Insured, the Insurer must </a:t>
            </a:r>
            <a:r>
              <a:rPr lang="en-GB" b="1" u="sng" dirty="0"/>
              <a:t>advance the sum </a:t>
            </a:r>
            <a:r>
              <a:rPr lang="en-GB" dirty="0"/>
              <a:t>needed to cover these expenses. </a:t>
            </a:r>
            <a:endParaRPr lang="de-DE" dirty="0" smtClean="0"/>
          </a:p>
          <a:p>
            <a:endParaRPr lang="de-DE" dirty="0" smtClean="0"/>
          </a:p>
          <a:p>
            <a:pPr>
              <a:buFont typeface="Symbol" pitchFamily="18" charset="2"/>
              <a:buChar char="-"/>
            </a:pPr>
            <a:endParaRPr lang="de-DE" i="1" dirty="0"/>
          </a:p>
        </p:txBody>
      </p:sp>
    </p:spTree>
    <p:extLst>
      <p:ext uri="{BB962C8B-B14F-4D97-AF65-F5344CB8AC3E}">
        <p14:creationId xmlns:p14="http://schemas.microsoft.com/office/powerpoint/2010/main" val="646885107"/>
      </p:ext>
    </p:extLst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1</a:t>
            </a:r>
            <a:r>
              <a:rPr lang="de-DE" dirty="0"/>
              <a:t>. German H&amp;M Sue &amp; Labour </a:t>
            </a:r>
            <a:r>
              <a:rPr lang="de-DE" dirty="0" err="1" smtClean="0"/>
              <a:t>Clause</a:t>
            </a:r>
            <a:r>
              <a:rPr lang="de-DE" dirty="0"/>
              <a:t/>
            </a:r>
            <a:br>
              <a:rPr lang="de-DE" dirty="0"/>
            </a:b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b="1" i="1" dirty="0" err="1" smtClean="0"/>
              <a:t>Clause</a:t>
            </a:r>
            <a:r>
              <a:rPr lang="de-DE" b="1" i="1" dirty="0" smtClean="0"/>
              <a:t> 41.2 DTV-ADS 2009 </a:t>
            </a:r>
            <a:r>
              <a:rPr lang="de-DE" b="1" i="1" dirty="0" err="1" smtClean="0"/>
              <a:t>and</a:t>
            </a:r>
            <a:r>
              <a:rPr lang="de-DE" b="1" i="1" dirty="0" smtClean="0"/>
              <a:t> § 37 (2) ADS 1919</a:t>
            </a:r>
          </a:p>
          <a:p>
            <a:r>
              <a:rPr lang="en-GB" i="1" dirty="0" smtClean="0"/>
              <a:t>Limits </a:t>
            </a:r>
            <a:r>
              <a:rPr lang="en-GB" i="1" dirty="0"/>
              <a:t>of liability</a:t>
            </a:r>
            <a:endParaRPr lang="de-DE" i="1" dirty="0"/>
          </a:p>
          <a:p>
            <a:r>
              <a:rPr lang="en-GB" dirty="0" smtClean="0"/>
              <a:t>	</a:t>
            </a:r>
          </a:p>
          <a:p>
            <a:r>
              <a:rPr lang="en-GB" dirty="0"/>
              <a:t>	</a:t>
            </a:r>
            <a:r>
              <a:rPr lang="en-GB" dirty="0" smtClean="0"/>
              <a:t>…</a:t>
            </a:r>
            <a:r>
              <a:rPr lang="en-US" dirty="0"/>
              <a:t>expenses and costs the insurer must bear in accordance with Clause 31 </a:t>
            </a:r>
            <a:r>
              <a:rPr lang="en-US" dirty="0" smtClean="0"/>
              <a:t>DTV-ADS 2009 (§ 32 ADS) </a:t>
            </a:r>
            <a:r>
              <a:rPr lang="en-US" b="1" u="sng" dirty="0" smtClean="0"/>
              <a:t>are </a:t>
            </a:r>
            <a:r>
              <a:rPr lang="en-US" b="1" u="sng" dirty="0"/>
              <a:t>reimbursed </a:t>
            </a:r>
            <a:r>
              <a:rPr lang="en-US" b="1" u="sng" dirty="0" smtClean="0"/>
              <a:t>even </a:t>
            </a:r>
            <a:r>
              <a:rPr lang="en-US" b="1" u="sng" dirty="0"/>
              <a:t>if, together with other payments, they exceed the sum insured. </a:t>
            </a:r>
            <a:endParaRPr lang="de-DE" b="1" i="1" u="sng" dirty="0"/>
          </a:p>
        </p:txBody>
      </p:sp>
    </p:spTree>
    <p:extLst>
      <p:ext uri="{BB962C8B-B14F-4D97-AF65-F5344CB8AC3E}">
        <p14:creationId xmlns:p14="http://schemas.microsoft.com/office/powerpoint/2010/main" val="3320601315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Strategie">
  <a:themeElements>
    <a:clrScheme name="Strategie 2">
      <a:dk1>
        <a:srgbClr val="000000"/>
      </a:dk1>
      <a:lt1>
        <a:srgbClr val="E9E2B6"/>
      </a:lt1>
      <a:dk2>
        <a:srgbClr val="996600"/>
      </a:dk2>
      <a:lt2>
        <a:srgbClr val="786950"/>
      </a:lt2>
      <a:accent1>
        <a:srgbClr val="727DE0"/>
      </a:accent1>
      <a:accent2>
        <a:srgbClr val="D54F41"/>
      </a:accent2>
      <a:accent3>
        <a:srgbClr val="F2EED7"/>
      </a:accent3>
      <a:accent4>
        <a:srgbClr val="000000"/>
      </a:accent4>
      <a:accent5>
        <a:srgbClr val="BCBFED"/>
      </a:accent5>
      <a:accent6>
        <a:srgbClr val="C1473A"/>
      </a:accent6>
      <a:hlink>
        <a:srgbClr val="003300"/>
      </a:hlink>
      <a:folHlink>
        <a:srgbClr val="339933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sq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bg1"/>
          </a:buClr>
          <a:buSzTx/>
          <a:buFontTx/>
          <a:buNone/>
          <a:tabLst/>
          <a:defRPr kumimoji="0" lang="de-DE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sq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bg1"/>
          </a:buClr>
          <a:buSzTx/>
          <a:buFontTx/>
          <a:buNone/>
          <a:tabLst/>
          <a:defRPr kumimoji="0" lang="de-DE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Strategie 1">
        <a:dk1>
          <a:srgbClr val="000000"/>
        </a:dk1>
        <a:lt1>
          <a:srgbClr val="EAEAEA"/>
        </a:lt1>
        <a:dk2>
          <a:srgbClr val="819E81"/>
        </a:dk2>
        <a:lt2>
          <a:srgbClr val="FFCC66"/>
        </a:lt2>
        <a:accent1>
          <a:srgbClr val="727DE0"/>
        </a:accent1>
        <a:accent2>
          <a:srgbClr val="D54F41"/>
        </a:accent2>
        <a:accent3>
          <a:srgbClr val="C1CCC1"/>
        </a:accent3>
        <a:accent4>
          <a:srgbClr val="C8C8C8"/>
        </a:accent4>
        <a:accent5>
          <a:srgbClr val="BCBFED"/>
        </a:accent5>
        <a:accent6>
          <a:srgbClr val="C1473A"/>
        </a:accent6>
        <a:hlink>
          <a:srgbClr val="003300"/>
        </a:hlink>
        <a:folHlink>
          <a:srgbClr val="66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ategie 2">
        <a:dk1>
          <a:srgbClr val="000000"/>
        </a:dk1>
        <a:lt1>
          <a:srgbClr val="E9E2B6"/>
        </a:lt1>
        <a:dk2>
          <a:srgbClr val="996600"/>
        </a:dk2>
        <a:lt2>
          <a:srgbClr val="786950"/>
        </a:lt2>
        <a:accent1>
          <a:srgbClr val="727DE0"/>
        </a:accent1>
        <a:accent2>
          <a:srgbClr val="D54F41"/>
        </a:accent2>
        <a:accent3>
          <a:srgbClr val="F2EED7"/>
        </a:accent3>
        <a:accent4>
          <a:srgbClr val="000000"/>
        </a:accent4>
        <a:accent5>
          <a:srgbClr val="BCBFED"/>
        </a:accent5>
        <a:accent6>
          <a:srgbClr val="C1473A"/>
        </a:accent6>
        <a:hlink>
          <a:srgbClr val="003300"/>
        </a:hlink>
        <a:folHlink>
          <a:srgbClr val="3399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ategie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CBCBCB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37373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ategie 4">
        <a:dk1>
          <a:srgbClr val="000000"/>
        </a:dk1>
        <a:lt1>
          <a:srgbClr val="EAEAEA"/>
        </a:lt1>
        <a:dk2>
          <a:srgbClr val="BC6262"/>
        </a:dk2>
        <a:lt2>
          <a:srgbClr val="FFCC66"/>
        </a:lt2>
        <a:accent1>
          <a:srgbClr val="727DE0"/>
        </a:accent1>
        <a:accent2>
          <a:srgbClr val="D54F41"/>
        </a:accent2>
        <a:accent3>
          <a:srgbClr val="DAB7B7"/>
        </a:accent3>
        <a:accent4>
          <a:srgbClr val="C8C8C8"/>
        </a:accent4>
        <a:accent5>
          <a:srgbClr val="BCBFED"/>
        </a:accent5>
        <a:accent6>
          <a:srgbClr val="C1473A"/>
        </a:accent6>
        <a:hlink>
          <a:srgbClr val="000066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ategie 5">
        <a:dk1>
          <a:srgbClr val="000000"/>
        </a:dk1>
        <a:lt1>
          <a:srgbClr val="EAEAEA"/>
        </a:lt1>
        <a:dk2>
          <a:srgbClr val="5C74A4"/>
        </a:dk2>
        <a:lt2>
          <a:srgbClr val="FFCC99"/>
        </a:lt2>
        <a:accent1>
          <a:srgbClr val="727DE0"/>
        </a:accent1>
        <a:accent2>
          <a:srgbClr val="D54F41"/>
        </a:accent2>
        <a:accent3>
          <a:srgbClr val="B5BCCF"/>
        </a:accent3>
        <a:accent4>
          <a:srgbClr val="C8C8C8"/>
        </a:accent4>
        <a:accent5>
          <a:srgbClr val="BCBFED"/>
        </a:accent5>
        <a:accent6>
          <a:srgbClr val="C1473A"/>
        </a:accent6>
        <a:hlink>
          <a:srgbClr val="FFFFCC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ategie 6">
        <a:dk1>
          <a:srgbClr val="000000"/>
        </a:dk1>
        <a:lt1>
          <a:srgbClr val="EAEAEA"/>
        </a:lt1>
        <a:dk2>
          <a:srgbClr val="996600"/>
        </a:dk2>
        <a:lt2>
          <a:srgbClr val="FFCC99"/>
        </a:lt2>
        <a:accent1>
          <a:srgbClr val="727DE0"/>
        </a:accent1>
        <a:accent2>
          <a:srgbClr val="D54F41"/>
        </a:accent2>
        <a:accent3>
          <a:srgbClr val="CAB8AA"/>
        </a:accent3>
        <a:accent4>
          <a:srgbClr val="C8C8C8"/>
        </a:accent4>
        <a:accent5>
          <a:srgbClr val="BCBFED"/>
        </a:accent5>
        <a:accent6>
          <a:srgbClr val="C1473A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C:\Programme\Microsoft Office\Templates\Presentation Designs\Strategie.pot</Template>
  <TotalTime>0</TotalTime>
  <Words>624</Words>
  <Application>Microsoft Office PowerPoint</Application>
  <PresentationFormat>Bildschirmpräsentation (4:3)</PresentationFormat>
  <Paragraphs>182</Paragraphs>
  <Slides>29</Slides>
  <Notes>1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29</vt:i4>
      </vt:variant>
    </vt:vector>
  </HeadingPairs>
  <TitlesOfParts>
    <vt:vector size="36" baseType="lpstr">
      <vt:lpstr>Arial</vt:lpstr>
      <vt:lpstr>Calibri</vt:lpstr>
      <vt:lpstr>Symbol</vt:lpstr>
      <vt:lpstr>Times New Roman</vt:lpstr>
      <vt:lpstr>Wingdings</vt:lpstr>
      <vt:lpstr>Strategie</vt:lpstr>
      <vt:lpstr>Image</vt:lpstr>
      <vt:lpstr>PowerPoint-Präsentation</vt:lpstr>
      <vt:lpstr>Introduction </vt:lpstr>
      <vt:lpstr>Agenda </vt:lpstr>
      <vt:lpstr>1. German H&amp;M Sue &amp; Labour Clause</vt:lpstr>
      <vt:lpstr>1. German H&amp;M Sue &amp; Labour Clause</vt:lpstr>
      <vt:lpstr>1. German H&amp;M Sue &amp; Labour Clause </vt:lpstr>
      <vt:lpstr>1. German H&amp;M Sue &amp; Labour Clause </vt:lpstr>
      <vt:lpstr>1. German H&amp;M Sue &amp; Labour Rules </vt:lpstr>
      <vt:lpstr>1. German H&amp;M Sue &amp; Labour Clause </vt:lpstr>
      <vt:lpstr> 2. P&amp;I Sue &amp; Labour Rule  </vt:lpstr>
      <vt:lpstr>  3. Potential overlaps between H&amp;M on German Terms and P&amp;I in Sue and Labour cases   </vt:lpstr>
      <vt:lpstr> 3. Potential overlaps between H&amp;M on German Terms and P&amp;I in Sue and Labour cases </vt:lpstr>
      <vt:lpstr>4. Salvage Costs</vt:lpstr>
      <vt:lpstr>4. Salvage Costs</vt:lpstr>
      <vt:lpstr>4. Salvage Costs</vt:lpstr>
      <vt:lpstr>4. Salvage Costs</vt:lpstr>
      <vt:lpstr>4. Salvage Costs</vt:lpstr>
      <vt:lpstr>4. Salvage Costs</vt:lpstr>
      <vt:lpstr>4. Salvage Costs</vt:lpstr>
      <vt:lpstr>4. Salvage Costs</vt:lpstr>
      <vt:lpstr> 4. Salvage Costs  </vt:lpstr>
      <vt:lpstr> 4. Salvage Costs  </vt:lpstr>
      <vt:lpstr>4. Salvage Costs</vt:lpstr>
      <vt:lpstr>5. Ransom Payments </vt:lpstr>
      <vt:lpstr>5. Ransom Payments </vt:lpstr>
      <vt:lpstr>5. Ransom Payments </vt:lpstr>
      <vt:lpstr>5. Ransom Payments </vt:lpstr>
      <vt:lpstr>6. Conclusion </vt:lpstr>
      <vt:lpstr>Thank you for your attention! </vt:lpstr>
    </vt:vector>
  </TitlesOfParts>
  <Company>Home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Gemeinsames Modell für Telekommunikations- und  Clearing-Leistungen</dc:title>
  <dc:creator>Tron</dc:creator>
  <cp:lastModifiedBy>Maximilian Guth</cp:lastModifiedBy>
  <cp:revision>543</cp:revision>
  <cp:lastPrinted>2014-09-24T12:39:39Z</cp:lastPrinted>
  <dcterms:created xsi:type="dcterms:W3CDTF">2005-05-01T15:27:11Z</dcterms:created>
  <dcterms:modified xsi:type="dcterms:W3CDTF">2014-09-30T08:27:10Z</dcterms:modified>
</cp:coreProperties>
</file>