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3" r:id="rId2"/>
  </p:sldMasterIdLst>
  <p:notesMasterIdLst>
    <p:notesMasterId r:id="rId37"/>
  </p:notesMasterIdLst>
  <p:handoutMasterIdLst>
    <p:handoutMasterId r:id="rId38"/>
  </p:handoutMasterIdLst>
  <p:sldIdLst>
    <p:sldId id="273" r:id="rId3"/>
    <p:sldId id="279" r:id="rId4"/>
    <p:sldId id="256" r:id="rId5"/>
    <p:sldId id="257" r:id="rId6"/>
    <p:sldId id="272" r:id="rId7"/>
    <p:sldId id="280" r:id="rId8"/>
    <p:sldId id="281" r:id="rId9"/>
    <p:sldId id="282" r:id="rId10"/>
    <p:sldId id="283" r:id="rId11"/>
    <p:sldId id="284" r:id="rId12"/>
    <p:sldId id="285" r:id="rId13"/>
    <p:sldId id="286" r:id="rId14"/>
    <p:sldId id="287" r:id="rId15"/>
    <p:sldId id="276" r:id="rId16"/>
    <p:sldId id="288" r:id="rId17"/>
    <p:sldId id="302" r:id="rId18"/>
    <p:sldId id="274" r:id="rId19"/>
    <p:sldId id="277" r:id="rId20"/>
    <p:sldId id="289" r:id="rId21"/>
    <p:sldId id="290" r:id="rId22"/>
    <p:sldId id="291" r:id="rId23"/>
    <p:sldId id="278" r:id="rId24"/>
    <p:sldId id="258" r:id="rId25"/>
    <p:sldId id="292" r:id="rId26"/>
    <p:sldId id="293" r:id="rId27"/>
    <p:sldId id="294" r:id="rId28"/>
    <p:sldId id="295" r:id="rId29"/>
    <p:sldId id="296" r:id="rId30"/>
    <p:sldId id="305" r:id="rId31"/>
    <p:sldId id="298" r:id="rId32"/>
    <p:sldId id="304" r:id="rId33"/>
    <p:sldId id="300" r:id="rId34"/>
    <p:sldId id="303" r:id="rId35"/>
    <p:sldId id="301" r:id="rId36"/>
  </p:sldIdLst>
  <p:sldSz cx="12192000" cy="6858000"/>
  <p:notesSz cx="6670675" cy="9929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5597"/>
    <a:srgbClr val="EE8716"/>
    <a:srgbClr val="822616"/>
    <a:srgbClr val="AF3F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58" autoAdjust="0"/>
    <p:restoredTop sz="96370" autoAdjust="0"/>
  </p:normalViewPr>
  <p:slideViewPr>
    <p:cSldViewPr snapToGrid="0">
      <p:cViewPr varScale="1">
        <p:scale>
          <a:sx n="80" d="100"/>
          <a:sy n="80" d="100"/>
        </p:scale>
        <p:origin x="480" y="48"/>
      </p:cViewPr>
      <p:guideLst/>
    </p:cSldViewPr>
  </p:slideViewPr>
  <p:outlineViewPr>
    <p:cViewPr>
      <p:scale>
        <a:sx n="33" d="100"/>
        <a:sy n="33" d="100"/>
      </p:scale>
      <p:origin x="0" y="-336"/>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fr-BE"/>
              <a:t>Life Insurance Market Shares in EU</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3.5416032323287612E-2"/>
          <c:y val="8.9654604640464375E-2"/>
          <c:w val="0.95092858095899524"/>
          <c:h val="0.80585029819923237"/>
        </c:manualLayout>
      </c:layout>
      <c:barChart>
        <c:barDir val="col"/>
        <c:grouping val="stacked"/>
        <c:varyColors val="0"/>
        <c:ser>
          <c:idx val="0"/>
          <c:order val="0"/>
          <c:tx>
            <c:strRef>
              <c:f>Sheet1!$B$1</c:f>
              <c:strCache>
                <c:ptCount val="1"/>
                <c:pt idx="0">
                  <c:v>Agents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Sheet1!$A$2:$A$19</c:f>
              <c:strCache>
                <c:ptCount val="17"/>
                <c:pt idx="0">
                  <c:v>AT</c:v>
                </c:pt>
                <c:pt idx="1">
                  <c:v>BE</c:v>
                </c:pt>
                <c:pt idx="2">
                  <c:v>BG</c:v>
                </c:pt>
                <c:pt idx="3">
                  <c:v>EE</c:v>
                </c:pt>
                <c:pt idx="4">
                  <c:v>FR</c:v>
                </c:pt>
                <c:pt idx="5">
                  <c:v>IT</c:v>
                </c:pt>
                <c:pt idx="6">
                  <c:v>LT</c:v>
                </c:pt>
                <c:pt idx="7">
                  <c:v>LU</c:v>
                </c:pt>
                <c:pt idx="8">
                  <c:v>MT</c:v>
                </c:pt>
                <c:pt idx="9">
                  <c:v>NL</c:v>
                </c:pt>
                <c:pt idx="10">
                  <c:v>PL</c:v>
                </c:pt>
                <c:pt idx="11">
                  <c:v>PT</c:v>
                </c:pt>
                <c:pt idx="12">
                  <c:v>RO</c:v>
                </c:pt>
                <c:pt idx="13">
                  <c:v>SK</c:v>
                </c:pt>
                <c:pt idx="14">
                  <c:v>ES</c:v>
                </c:pt>
                <c:pt idx="15">
                  <c:v>SE</c:v>
                </c:pt>
                <c:pt idx="16">
                  <c:v>UK</c:v>
                </c:pt>
              </c:strCache>
            </c:strRef>
          </c:cat>
          <c:val>
            <c:numRef>
              <c:f>Sheet1!$B$2:$B$19</c:f>
              <c:numCache>
                <c:formatCode>General</c:formatCode>
                <c:ptCount val="18"/>
                <c:pt idx="0">
                  <c:v>5</c:v>
                </c:pt>
                <c:pt idx="1">
                  <c:v>7</c:v>
                </c:pt>
                <c:pt idx="2">
                  <c:v>39</c:v>
                </c:pt>
                <c:pt idx="3">
                  <c:v>40</c:v>
                </c:pt>
                <c:pt idx="4">
                  <c:v>7</c:v>
                </c:pt>
                <c:pt idx="5">
                  <c:v>12</c:v>
                </c:pt>
                <c:pt idx="6">
                  <c:v>50</c:v>
                </c:pt>
                <c:pt idx="7">
                  <c:v>60</c:v>
                </c:pt>
                <c:pt idx="8">
                  <c:v>13</c:v>
                </c:pt>
                <c:pt idx="9">
                  <c:v>0</c:v>
                </c:pt>
                <c:pt idx="10">
                  <c:v>24</c:v>
                </c:pt>
                <c:pt idx="11">
                  <c:v>18</c:v>
                </c:pt>
                <c:pt idx="12">
                  <c:v>80</c:v>
                </c:pt>
                <c:pt idx="13">
                  <c:v>85</c:v>
                </c:pt>
                <c:pt idx="14">
                  <c:v>16</c:v>
                </c:pt>
                <c:pt idx="15">
                  <c:v>2</c:v>
                </c:pt>
                <c:pt idx="16">
                  <c:v>23</c:v>
                </c:pt>
              </c:numCache>
            </c:numRef>
          </c:val>
          <c:extLst>
            <c:ext xmlns:c16="http://schemas.microsoft.com/office/drawing/2014/chart" uri="{C3380CC4-5D6E-409C-BE32-E72D297353CC}">
              <c16:uniqueId val="{00000000-5429-4929-AA82-88C2AEC95E4E}"/>
            </c:ext>
          </c:extLst>
        </c:ser>
        <c:ser>
          <c:idx val="1"/>
          <c:order val="1"/>
          <c:tx>
            <c:strRef>
              <c:f>Sheet1!$C$1</c:f>
              <c:strCache>
                <c:ptCount val="1"/>
                <c:pt idx="0">
                  <c:v>Brokers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Sheet1!$A$2:$A$19</c:f>
              <c:strCache>
                <c:ptCount val="17"/>
                <c:pt idx="0">
                  <c:v>AT</c:v>
                </c:pt>
                <c:pt idx="1">
                  <c:v>BE</c:v>
                </c:pt>
                <c:pt idx="2">
                  <c:v>BG</c:v>
                </c:pt>
                <c:pt idx="3">
                  <c:v>EE</c:v>
                </c:pt>
                <c:pt idx="4">
                  <c:v>FR</c:v>
                </c:pt>
                <c:pt idx="5">
                  <c:v>IT</c:v>
                </c:pt>
                <c:pt idx="6">
                  <c:v>LT</c:v>
                </c:pt>
                <c:pt idx="7">
                  <c:v>LU</c:v>
                </c:pt>
                <c:pt idx="8">
                  <c:v>MT</c:v>
                </c:pt>
                <c:pt idx="9">
                  <c:v>NL</c:v>
                </c:pt>
                <c:pt idx="10">
                  <c:v>PL</c:v>
                </c:pt>
                <c:pt idx="11">
                  <c:v>PT</c:v>
                </c:pt>
                <c:pt idx="12">
                  <c:v>RO</c:v>
                </c:pt>
                <c:pt idx="13">
                  <c:v>SK</c:v>
                </c:pt>
                <c:pt idx="14">
                  <c:v>ES</c:v>
                </c:pt>
                <c:pt idx="15">
                  <c:v>SE</c:v>
                </c:pt>
                <c:pt idx="16">
                  <c:v>UK</c:v>
                </c:pt>
              </c:strCache>
            </c:strRef>
          </c:cat>
          <c:val>
            <c:numRef>
              <c:f>Sheet1!$C$2:$C$19</c:f>
              <c:numCache>
                <c:formatCode>General</c:formatCode>
                <c:ptCount val="18"/>
                <c:pt idx="0">
                  <c:v>19</c:v>
                </c:pt>
                <c:pt idx="1">
                  <c:v>36</c:v>
                </c:pt>
                <c:pt idx="2">
                  <c:v>42</c:v>
                </c:pt>
                <c:pt idx="3">
                  <c:v>1</c:v>
                </c:pt>
                <c:pt idx="4">
                  <c:v>14</c:v>
                </c:pt>
                <c:pt idx="5">
                  <c:v>1</c:v>
                </c:pt>
                <c:pt idx="6">
                  <c:v>10</c:v>
                </c:pt>
                <c:pt idx="7">
                  <c:v>4</c:v>
                </c:pt>
                <c:pt idx="8">
                  <c:v>3</c:v>
                </c:pt>
                <c:pt idx="9">
                  <c:v>75</c:v>
                </c:pt>
                <c:pt idx="10">
                  <c:v>2</c:v>
                </c:pt>
                <c:pt idx="11">
                  <c:v>1</c:v>
                </c:pt>
                <c:pt idx="12">
                  <c:v>10</c:v>
                </c:pt>
                <c:pt idx="13">
                  <c:v>0</c:v>
                </c:pt>
                <c:pt idx="14">
                  <c:v>5</c:v>
                </c:pt>
                <c:pt idx="15">
                  <c:v>23</c:v>
                </c:pt>
                <c:pt idx="16">
                  <c:v>60</c:v>
                </c:pt>
              </c:numCache>
            </c:numRef>
          </c:val>
          <c:extLst>
            <c:ext xmlns:c16="http://schemas.microsoft.com/office/drawing/2014/chart" uri="{C3380CC4-5D6E-409C-BE32-E72D297353CC}">
              <c16:uniqueId val="{00000001-5429-4929-AA82-88C2AEC95E4E}"/>
            </c:ext>
          </c:extLst>
        </c:ser>
        <c:ser>
          <c:idx val="2"/>
          <c:order val="2"/>
          <c:tx>
            <c:strRef>
              <c:f>Sheet1!$D$1</c:f>
              <c:strCache>
                <c:ptCount val="1"/>
                <c:pt idx="0">
                  <c:v>Other</c:v>
                </c:pt>
              </c:strCache>
            </c:strRef>
          </c:tx>
          <c:spPr>
            <a:solidFill>
              <a:schemeClr val="accent3"/>
            </a:solidFill>
            <a:ln>
              <a:noFill/>
            </a:ln>
            <a:effectLst/>
          </c:spPr>
          <c:invertIfNegative val="0"/>
          <c:dLbls>
            <c:delete val="1"/>
          </c:dLbls>
          <c:cat>
            <c:strRef>
              <c:f>Sheet1!$A$2:$A$19</c:f>
              <c:strCache>
                <c:ptCount val="17"/>
                <c:pt idx="0">
                  <c:v>AT</c:v>
                </c:pt>
                <c:pt idx="1">
                  <c:v>BE</c:v>
                </c:pt>
                <c:pt idx="2">
                  <c:v>BG</c:v>
                </c:pt>
                <c:pt idx="3">
                  <c:v>EE</c:v>
                </c:pt>
                <c:pt idx="4">
                  <c:v>FR</c:v>
                </c:pt>
                <c:pt idx="5">
                  <c:v>IT</c:v>
                </c:pt>
                <c:pt idx="6">
                  <c:v>LT</c:v>
                </c:pt>
                <c:pt idx="7">
                  <c:v>LU</c:v>
                </c:pt>
                <c:pt idx="8">
                  <c:v>MT</c:v>
                </c:pt>
                <c:pt idx="9">
                  <c:v>NL</c:v>
                </c:pt>
                <c:pt idx="10">
                  <c:v>PL</c:v>
                </c:pt>
                <c:pt idx="11">
                  <c:v>PT</c:v>
                </c:pt>
                <c:pt idx="12">
                  <c:v>RO</c:v>
                </c:pt>
                <c:pt idx="13">
                  <c:v>SK</c:v>
                </c:pt>
                <c:pt idx="14">
                  <c:v>ES</c:v>
                </c:pt>
                <c:pt idx="15">
                  <c:v>SE</c:v>
                </c:pt>
                <c:pt idx="16">
                  <c:v>UK</c:v>
                </c:pt>
              </c:strCache>
            </c:strRef>
          </c:cat>
          <c:val>
            <c:numRef>
              <c:f>Sheet1!$D$2:$D$19</c:f>
              <c:numCache>
                <c:formatCode>General</c:formatCode>
                <c:ptCount val="18"/>
                <c:pt idx="0">
                  <c:v>76</c:v>
                </c:pt>
                <c:pt idx="1">
                  <c:v>57</c:v>
                </c:pt>
                <c:pt idx="2">
                  <c:v>19</c:v>
                </c:pt>
                <c:pt idx="3">
                  <c:v>59</c:v>
                </c:pt>
                <c:pt idx="4">
                  <c:v>80</c:v>
                </c:pt>
                <c:pt idx="5">
                  <c:v>87</c:v>
                </c:pt>
                <c:pt idx="6">
                  <c:v>40</c:v>
                </c:pt>
                <c:pt idx="7">
                  <c:v>36</c:v>
                </c:pt>
                <c:pt idx="8">
                  <c:v>84</c:v>
                </c:pt>
                <c:pt idx="9">
                  <c:v>25</c:v>
                </c:pt>
                <c:pt idx="10">
                  <c:v>74</c:v>
                </c:pt>
                <c:pt idx="11">
                  <c:v>81</c:v>
                </c:pt>
                <c:pt idx="12">
                  <c:v>10</c:v>
                </c:pt>
                <c:pt idx="13">
                  <c:v>15</c:v>
                </c:pt>
                <c:pt idx="14">
                  <c:v>79</c:v>
                </c:pt>
                <c:pt idx="15">
                  <c:v>75</c:v>
                </c:pt>
                <c:pt idx="16">
                  <c:v>17</c:v>
                </c:pt>
              </c:numCache>
            </c:numRef>
          </c:val>
          <c:extLst>
            <c:ext xmlns:c16="http://schemas.microsoft.com/office/drawing/2014/chart" uri="{C3380CC4-5D6E-409C-BE32-E72D297353CC}">
              <c16:uniqueId val="{00000002-5429-4929-AA82-88C2AEC95E4E}"/>
            </c:ext>
          </c:extLst>
        </c:ser>
        <c:dLbls>
          <c:dLblPos val="ctr"/>
          <c:showLegendKey val="0"/>
          <c:showVal val="1"/>
          <c:showCatName val="0"/>
          <c:showSerName val="0"/>
          <c:showPercent val="0"/>
          <c:showBubbleSize val="0"/>
        </c:dLbls>
        <c:gapWidth val="150"/>
        <c:overlap val="100"/>
        <c:axId val="526657688"/>
        <c:axId val="526613080"/>
      </c:barChart>
      <c:catAx>
        <c:axId val="5266576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26613080"/>
        <c:crosses val="autoZero"/>
        <c:auto val="1"/>
        <c:lblAlgn val="ctr"/>
        <c:lblOffset val="100"/>
        <c:noMultiLvlLbl val="0"/>
      </c:catAx>
      <c:valAx>
        <c:axId val="5266130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266576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r>
              <a:rPr lang="en-GB"/>
              <a:t>Non-Life insurance Market Shares in EU</a:t>
            </a:r>
            <a:endParaRPr lang="fr-BE"/>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manualLayout>
          <c:layoutTarget val="inner"/>
          <c:xMode val="edge"/>
          <c:yMode val="edge"/>
          <c:x val="4.7502234266576265E-2"/>
          <c:y val="8.4831397659994492E-2"/>
          <c:w val="0.95249776573342371"/>
          <c:h val="0.81152725501913314"/>
        </c:manualLayout>
      </c:layout>
      <c:barChart>
        <c:barDir val="col"/>
        <c:grouping val="stacked"/>
        <c:varyColors val="0"/>
        <c:ser>
          <c:idx val="0"/>
          <c:order val="0"/>
          <c:tx>
            <c:strRef>
              <c:f>Sheet1!$B$1</c:f>
              <c:strCache>
                <c:ptCount val="1"/>
                <c:pt idx="0">
                  <c:v>Agents</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Sheet1!$A$2:$A$16</c:f>
              <c:strCache>
                <c:ptCount val="15"/>
                <c:pt idx="0">
                  <c:v>AT</c:v>
                </c:pt>
                <c:pt idx="1">
                  <c:v>BE</c:v>
                </c:pt>
                <c:pt idx="2">
                  <c:v>BG</c:v>
                </c:pt>
                <c:pt idx="3">
                  <c:v>EE</c:v>
                </c:pt>
                <c:pt idx="4">
                  <c:v>FR</c:v>
                </c:pt>
                <c:pt idx="5">
                  <c:v>IT</c:v>
                </c:pt>
                <c:pt idx="6">
                  <c:v>LT</c:v>
                </c:pt>
                <c:pt idx="7">
                  <c:v>LU</c:v>
                </c:pt>
                <c:pt idx="8">
                  <c:v>MT</c:v>
                </c:pt>
                <c:pt idx="9">
                  <c:v>NL</c:v>
                </c:pt>
                <c:pt idx="10">
                  <c:v>PL</c:v>
                </c:pt>
                <c:pt idx="11">
                  <c:v>PT</c:v>
                </c:pt>
                <c:pt idx="12">
                  <c:v>RO</c:v>
                </c:pt>
                <c:pt idx="13">
                  <c:v>ES</c:v>
                </c:pt>
                <c:pt idx="14">
                  <c:v>UK</c:v>
                </c:pt>
              </c:strCache>
            </c:strRef>
          </c:cat>
          <c:val>
            <c:numRef>
              <c:f>Sheet1!$B$2:$B$16</c:f>
              <c:numCache>
                <c:formatCode>General</c:formatCode>
                <c:ptCount val="15"/>
                <c:pt idx="0">
                  <c:v>18</c:v>
                </c:pt>
                <c:pt idx="1">
                  <c:v>11</c:v>
                </c:pt>
                <c:pt idx="2">
                  <c:v>34</c:v>
                </c:pt>
                <c:pt idx="3">
                  <c:v>8</c:v>
                </c:pt>
                <c:pt idx="4">
                  <c:v>34</c:v>
                </c:pt>
                <c:pt idx="5">
                  <c:v>79</c:v>
                </c:pt>
                <c:pt idx="6">
                  <c:v>13</c:v>
                </c:pt>
                <c:pt idx="7">
                  <c:v>61</c:v>
                </c:pt>
                <c:pt idx="8">
                  <c:v>42.5</c:v>
                </c:pt>
                <c:pt idx="9">
                  <c:v>0</c:v>
                </c:pt>
                <c:pt idx="10">
                  <c:v>61</c:v>
                </c:pt>
                <c:pt idx="11">
                  <c:v>56</c:v>
                </c:pt>
                <c:pt idx="12">
                  <c:v>24</c:v>
                </c:pt>
                <c:pt idx="13">
                  <c:v>39</c:v>
                </c:pt>
                <c:pt idx="14">
                  <c:v>3</c:v>
                </c:pt>
              </c:numCache>
            </c:numRef>
          </c:val>
          <c:extLst>
            <c:ext xmlns:c16="http://schemas.microsoft.com/office/drawing/2014/chart" uri="{C3380CC4-5D6E-409C-BE32-E72D297353CC}">
              <c16:uniqueId val="{00000000-11A5-4606-966E-40EFA34F32AD}"/>
            </c:ext>
          </c:extLst>
        </c:ser>
        <c:ser>
          <c:idx val="1"/>
          <c:order val="1"/>
          <c:tx>
            <c:strRef>
              <c:f>Sheet1!$C$1</c:f>
              <c:strCache>
                <c:ptCount val="1"/>
                <c:pt idx="0">
                  <c:v>Brokers</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Sheet1!$A$2:$A$16</c:f>
              <c:strCache>
                <c:ptCount val="15"/>
                <c:pt idx="0">
                  <c:v>AT</c:v>
                </c:pt>
                <c:pt idx="1">
                  <c:v>BE</c:v>
                </c:pt>
                <c:pt idx="2">
                  <c:v>BG</c:v>
                </c:pt>
                <c:pt idx="3">
                  <c:v>EE</c:v>
                </c:pt>
                <c:pt idx="4">
                  <c:v>FR</c:v>
                </c:pt>
                <c:pt idx="5">
                  <c:v>IT</c:v>
                </c:pt>
                <c:pt idx="6">
                  <c:v>LT</c:v>
                </c:pt>
                <c:pt idx="7">
                  <c:v>LU</c:v>
                </c:pt>
                <c:pt idx="8">
                  <c:v>MT</c:v>
                </c:pt>
                <c:pt idx="9">
                  <c:v>NL</c:v>
                </c:pt>
                <c:pt idx="10">
                  <c:v>PL</c:v>
                </c:pt>
                <c:pt idx="11">
                  <c:v>PT</c:v>
                </c:pt>
                <c:pt idx="12">
                  <c:v>RO</c:v>
                </c:pt>
                <c:pt idx="13">
                  <c:v>ES</c:v>
                </c:pt>
                <c:pt idx="14">
                  <c:v>UK</c:v>
                </c:pt>
              </c:strCache>
            </c:strRef>
          </c:cat>
          <c:val>
            <c:numRef>
              <c:f>Sheet1!$C$2:$C$16</c:f>
              <c:numCache>
                <c:formatCode>General</c:formatCode>
                <c:ptCount val="15"/>
                <c:pt idx="0">
                  <c:v>33</c:v>
                </c:pt>
                <c:pt idx="1">
                  <c:v>61</c:v>
                </c:pt>
                <c:pt idx="2">
                  <c:v>46</c:v>
                </c:pt>
                <c:pt idx="3">
                  <c:v>44</c:v>
                </c:pt>
                <c:pt idx="4">
                  <c:v>18</c:v>
                </c:pt>
                <c:pt idx="5">
                  <c:v>8.5</c:v>
                </c:pt>
                <c:pt idx="6">
                  <c:v>45</c:v>
                </c:pt>
                <c:pt idx="7">
                  <c:v>24</c:v>
                </c:pt>
                <c:pt idx="8">
                  <c:v>24</c:v>
                </c:pt>
                <c:pt idx="9">
                  <c:v>80</c:v>
                </c:pt>
                <c:pt idx="10">
                  <c:v>19</c:v>
                </c:pt>
                <c:pt idx="11">
                  <c:v>17</c:v>
                </c:pt>
                <c:pt idx="12">
                  <c:v>75</c:v>
                </c:pt>
                <c:pt idx="13">
                  <c:v>20</c:v>
                </c:pt>
                <c:pt idx="14">
                  <c:v>36</c:v>
                </c:pt>
              </c:numCache>
            </c:numRef>
          </c:val>
          <c:extLst>
            <c:ext xmlns:c16="http://schemas.microsoft.com/office/drawing/2014/chart" uri="{C3380CC4-5D6E-409C-BE32-E72D297353CC}">
              <c16:uniqueId val="{00000001-11A5-4606-966E-40EFA34F32AD}"/>
            </c:ext>
          </c:extLst>
        </c:ser>
        <c:ser>
          <c:idx val="2"/>
          <c:order val="2"/>
          <c:tx>
            <c:strRef>
              <c:f>Sheet1!$D$1</c:f>
              <c:strCache>
                <c:ptCount val="1"/>
                <c:pt idx="0">
                  <c:v>Other</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c:spPr>
          <c:invertIfNegative val="0"/>
          <c:dLbls>
            <c:delete val="1"/>
          </c:dLbls>
          <c:cat>
            <c:strRef>
              <c:f>Sheet1!$A$2:$A$16</c:f>
              <c:strCache>
                <c:ptCount val="15"/>
                <c:pt idx="0">
                  <c:v>AT</c:v>
                </c:pt>
                <c:pt idx="1">
                  <c:v>BE</c:v>
                </c:pt>
                <c:pt idx="2">
                  <c:v>BG</c:v>
                </c:pt>
                <c:pt idx="3">
                  <c:v>EE</c:v>
                </c:pt>
                <c:pt idx="4">
                  <c:v>FR</c:v>
                </c:pt>
                <c:pt idx="5">
                  <c:v>IT</c:v>
                </c:pt>
                <c:pt idx="6">
                  <c:v>LT</c:v>
                </c:pt>
                <c:pt idx="7">
                  <c:v>LU</c:v>
                </c:pt>
                <c:pt idx="8">
                  <c:v>MT</c:v>
                </c:pt>
                <c:pt idx="9">
                  <c:v>NL</c:v>
                </c:pt>
                <c:pt idx="10">
                  <c:v>PL</c:v>
                </c:pt>
                <c:pt idx="11">
                  <c:v>PT</c:v>
                </c:pt>
                <c:pt idx="12">
                  <c:v>RO</c:v>
                </c:pt>
                <c:pt idx="13">
                  <c:v>ES</c:v>
                </c:pt>
                <c:pt idx="14">
                  <c:v>UK</c:v>
                </c:pt>
              </c:strCache>
            </c:strRef>
          </c:cat>
          <c:val>
            <c:numRef>
              <c:f>Sheet1!$D$2:$D$16</c:f>
              <c:numCache>
                <c:formatCode>General</c:formatCode>
                <c:ptCount val="15"/>
                <c:pt idx="0">
                  <c:v>49</c:v>
                </c:pt>
                <c:pt idx="1">
                  <c:v>28</c:v>
                </c:pt>
                <c:pt idx="2">
                  <c:v>20</c:v>
                </c:pt>
                <c:pt idx="3">
                  <c:v>48</c:v>
                </c:pt>
                <c:pt idx="4">
                  <c:v>48</c:v>
                </c:pt>
                <c:pt idx="5">
                  <c:v>12.5</c:v>
                </c:pt>
                <c:pt idx="6">
                  <c:v>42</c:v>
                </c:pt>
                <c:pt idx="7">
                  <c:v>15</c:v>
                </c:pt>
                <c:pt idx="8">
                  <c:v>33.5</c:v>
                </c:pt>
                <c:pt idx="9">
                  <c:v>20</c:v>
                </c:pt>
                <c:pt idx="10">
                  <c:v>20</c:v>
                </c:pt>
                <c:pt idx="11">
                  <c:v>27</c:v>
                </c:pt>
                <c:pt idx="12">
                  <c:v>1</c:v>
                </c:pt>
                <c:pt idx="13">
                  <c:v>41</c:v>
                </c:pt>
                <c:pt idx="14">
                  <c:v>61</c:v>
                </c:pt>
              </c:numCache>
            </c:numRef>
          </c:val>
          <c:extLst>
            <c:ext xmlns:c16="http://schemas.microsoft.com/office/drawing/2014/chart" uri="{C3380CC4-5D6E-409C-BE32-E72D297353CC}">
              <c16:uniqueId val="{00000002-11A5-4606-966E-40EFA34F32AD}"/>
            </c:ext>
          </c:extLst>
        </c:ser>
        <c:dLbls>
          <c:dLblPos val="ctr"/>
          <c:showLegendKey val="0"/>
          <c:showVal val="1"/>
          <c:showCatName val="0"/>
          <c:showSerName val="0"/>
          <c:showPercent val="0"/>
          <c:showBubbleSize val="0"/>
        </c:dLbls>
        <c:gapWidth val="150"/>
        <c:overlap val="100"/>
        <c:axId val="366224240"/>
        <c:axId val="366223912"/>
      </c:barChart>
      <c:catAx>
        <c:axId val="366224240"/>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366223912"/>
        <c:crosses val="autoZero"/>
        <c:auto val="1"/>
        <c:lblAlgn val="ctr"/>
        <c:lblOffset val="100"/>
        <c:noMultiLvlLbl val="0"/>
      </c:catAx>
      <c:valAx>
        <c:axId val="366223912"/>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3662242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02">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90626" cy="49821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778505" y="0"/>
            <a:ext cx="2890626" cy="498215"/>
          </a:xfrm>
          <a:prstGeom prst="rect">
            <a:avLst/>
          </a:prstGeom>
        </p:spPr>
        <p:txBody>
          <a:bodyPr vert="horz" lIns="91440" tIns="45720" rIns="91440" bIns="45720" rtlCol="0"/>
          <a:lstStyle>
            <a:lvl1pPr algn="r">
              <a:defRPr sz="1200"/>
            </a:lvl1pPr>
          </a:lstStyle>
          <a:p>
            <a:fld id="{E952175F-8B90-425A-943B-008859FE8A6E}" type="datetimeFigureOut">
              <a:rPr lang="en-GB" smtClean="0"/>
              <a:t>28/10/2016</a:t>
            </a:fld>
            <a:endParaRPr lang="en-GB"/>
          </a:p>
        </p:txBody>
      </p:sp>
      <p:sp>
        <p:nvSpPr>
          <p:cNvPr id="4" name="Footer Placeholder 3"/>
          <p:cNvSpPr>
            <a:spLocks noGrp="1"/>
          </p:cNvSpPr>
          <p:nvPr>
            <p:ph type="ftr" sz="quarter" idx="2"/>
          </p:nvPr>
        </p:nvSpPr>
        <p:spPr>
          <a:xfrm>
            <a:off x="0" y="9431600"/>
            <a:ext cx="2890626" cy="498214"/>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78505" y="9431600"/>
            <a:ext cx="2890626" cy="498214"/>
          </a:xfrm>
          <a:prstGeom prst="rect">
            <a:avLst/>
          </a:prstGeom>
        </p:spPr>
        <p:txBody>
          <a:bodyPr vert="horz" lIns="91440" tIns="45720" rIns="91440" bIns="45720" rtlCol="0" anchor="b"/>
          <a:lstStyle>
            <a:lvl1pPr algn="r">
              <a:defRPr sz="1200"/>
            </a:lvl1pPr>
          </a:lstStyle>
          <a:p>
            <a:fld id="{EDA34973-6D21-4917-84DE-2DFEEDC76BFE}" type="slidenum">
              <a:rPr lang="en-GB" smtClean="0"/>
              <a:t>‹#›</a:t>
            </a:fld>
            <a:endParaRPr lang="en-GB"/>
          </a:p>
        </p:txBody>
      </p:sp>
    </p:spTree>
    <p:extLst>
      <p:ext uri="{BB962C8B-B14F-4D97-AF65-F5344CB8AC3E}">
        <p14:creationId xmlns:p14="http://schemas.microsoft.com/office/powerpoint/2010/main" val="11282245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90626" cy="49821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8505" y="0"/>
            <a:ext cx="2890626" cy="498215"/>
          </a:xfrm>
          <a:prstGeom prst="rect">
            <a:avLst/>
          </a:prstGeom>
        </p:spPr>
        <p:txBody>
          <a:bodyPr vert="horz" lIns="91440" tIns="45720" rIns="91440" bIns="45720" rtlCol="0"/>
          <a:lstStyle>
            <a:lvl1pPr algn="r">
              <a:defRPr sz="1200"/>
            </a:lvl1pPr>
          </a:lstStyle>
          <a:p>
            <a:fld id="{0E2E3096-3670-4A35-84CA-85B209F14AF4}" type="datetimeFigureOut">
              <a:rPr lang="en-GB" smtClean="0"/>
              <a:t>28/10/2016</a:t>
            </a:fld>
            <a:endParaRPr lang="en-GB"/>
          </a:p>
        </p:txBody>
      </p:sp>
      <p:sp>
        <p:nvSpPr>
          <p:cNvPr id="4" name="Slide Image Placeholder 3"/>
          <p:cNvSpPr>
            <a:spLocks noGrp="1" noRot="1" noChangeAspect="1"/>
          </p:cNvSpPr>
          <p:nvPr>
            <p:ph type="sldImg" idx="2"/>
          </p:nvPr>
        </p:nvSpPr>
        <p:spPr>
          <a:xfrm>
            <a:off x="357188" y="1241425"/>
            <a:ext cx="5956300" cy="335121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7068" y="4778722"/>
            <a:ext cx="5336540" cy="390986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1600"/>
            <a:ext cx="2890626" cy="49821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8505" y="9431600"/>
            <a:ext cx="2890626" cy="498214"/>
          </a:xfrm>
          <a:prstGeom prst="rect">
            <a:avLst/>
          </a:prstGeom>
        </p:spPr>
        <p:txBody>
          <a:bodyPr vert="horz" lIns="91440" tIns="45720" rIns="91440" bIns="45720" rtlCol="0" anchor="b"/>
          <a:lstStyle>
            <a:lvl1pPr algn="r">
              <a:defRPr sz="1200"/>
            </a:lvl1pPr>
          </a:lstStyle>
          <a:p>
            <a:fld id="{856BE837-D880-4FBB-AD15-81FA947262A6}" type="slidenum">
              <a:rPr lang="en-GB" smtClean="0"/>
              <a:t>‹#›</a:t>
            </a:fld>
            <a:endParaRPr lang="en-GB"/>
          </a:p>
        </p:txBody>
      </p:sp>
    </p:spTree>
    <p:extLst>
      <p:ext uri="{BB962C8B-B14F-4D97-AF65-F5344CB8AC3E}">
        <p14:creationId xmlns:p14="http://schemas.microsoft.com/office/powerpoint/2010/main" val="20845986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1FFBC404-3C9F-4AC1-AE8B-C2D19C0EA36E}" type="slidenum">
              <a:rPr kumimoji="0" lang="en-GB" sz="1800" b="0" i="0" u="none" strike="noStrike" kern="0" cap="none" spc="0" normalizeH="0" baseline="0" noProof="0" smtClean="0">
                <a:ln>
                  <a:noFill/>
                </a:ln>
                <a:solidFill>
                  <a:prstClr val="black"/>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30</a:t>
            </a:fld>
            <a:endParaRPr kumimoji="0" lang="en-GB" sz="1800" b="0" i="0" u="none" strike="noStrike" kern="0" cap="none" spc="0" normalizeH="0" baseline="0" noProof="0">
              <a:ln>
                <a:noFill/>
              </a:ln>
              <a:solidFill>
                <a:prstClr val="black"/>
              </a:solidFill>
              <a:effectLst/>
              <a:uLnTx/>
              <a:uFillTx/>
            </a:endParaRPr>
          </a:p>
        </p:txBody>
      </p:sp>
    </p:spTree>
    <p:extLst>
      <p:ext uri="{BB962C8B-B14F-4D97-AF65-F5344CB8AC3E}">
        <p14:creationId xmlns:p14="http://schemas.microsoft.com/office/powerpoint/2010/main" val="2717589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endParaRPr lang="fr-BE"/>
          </a:p>
        </p:txBody>
      </p:sp>
    </p:spTree>
    <p:extLst>
      <p:ext uri="{BB962C8B-B14F-4D97-AF65-F5344CB8AC3E}">
        <p14:creationId xmlns:p14="http://schemas.microsoft.com/office/powerpoint/2010/main" val="4284738309"/>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656948"/>
            <a:ext cx="3932237" cy="1400452"/>
          </a:xfrm>
        </p:spPr>
        <p:txBody>
          <a:bodyPr anchor="b"/>
          <a:lstStyle>
            <a:lvl1pPr>
              <a:defRPr sz="3200"/>
            </a:lvl1pPr>
          </a:lstStyle>
          <a:p>
            <a:r>
              <a:rPr lang="fr-FR"/>
              <a:t>Modifiez le style du titre</a:t>
            </a:r>
            <a:endParaRPr lang="fr-BE" dirty="0"/>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Tree>
    <p:extLst>
      <p:ext uri="{BB962C8B-B14F-4D97-AF65-F5344CB8AC3E}">
        <p14:creationId xmlns:p14="http://schemas.microsoft.com/office/powerpoint/2010/main" val="3026565365"/>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endParaRPr lang="fr-BE"/>
          </a:p>
        </p:txBody>
      </p:sp>
      <p:sp>
        <p:nvSpPr>
          <p:cNvPr id="4" name="Espace réservé de la date 3"/>
          <p:cNvSpPr>
            <a:spLocks noGrp="1"/>
          </p:cNvSpPr>
          <p:nvPr>
            <p:ph type="dt" sz="half" idx="10"/>
          </p:nvPr>
        </p:nvSpPr>
        <p:spPr>
          <a:xfrm>
            <a:off x="838200" y="6356350"/>
            <a:ext cx="2743200" cy="365125"/>
          </a:xfrm>
          <a:prstGeom prst="rect">
            <a:avLst/>
          </a:prstGeom>
        </p:spPr>
        <p:txBody>
          <a:bodyPr/>
          <a:lstStyle/>
          <a:p>
            <a:fld id="{AF44594B-02C7-4886-B7CC-E6FB46A98F8E}" type="datetimeFigureOut">
              <a:rPr lang="fr-BE" smtClean="0"/>
              <a:t>28-10-16</a:t>
            </a:fld>
            <a:endParaRPr lang="fr-BE"/>
          </a:p>
        </p:txBody>
      </p:sp>
      <p:sp>
        <p:nvSpPr>
          <p:cNvPr id="5" name="Espace réservé du pied de page 4"/>
          <p:cNvSpPr>
            <a:spLocks noGrp="1"/>
          </p:cNvSpPr>
          <p:nvPr>
            <p:ph type="ftr" sz="quarter" idx="11"/>
          </p:nvPr>
        </p:nvSpPr>
        <p:spPr>
          <a:xfrm>
            <a:off x="4038600" y="6356350"/>
            <a:ext cx="4114800" cy="365125"/>
          </a:xfrm>
          <a:prstGeom prst="rect">
            <a:avLst/>
          </a:prstGeom>
        </p:spPr>
        <p:txBody>
          <a:bodyPr/>
          <a:lstStyle/>
          <a:p>
            <a:endParaRPr lang="fr-BE"/>
          </a:p>
        </p:txBody>
      </p:sp>
      <p:sp>
        <p:nvSpPr>
          <p:cNvPr id="6" name="Espace réservé du numéro de diapositive 5"/>
          <p:cNvSpPr>
            <a:spLocks noGrp="1"/>
          </p:cNvSpPr>
          <p:nvPr>
            <p:ph type="sldNum" sz="quarter" idx="12"/>
          </p:nvPr>
        </p:nvSpPr>
        <p:spPr>
          <a:xfrm>
            <a:off x="8610600" y="6356350"/>
            <a:ext cx="2743200" cy="365125"/>
          </a:xfrm>
          <a:prstGeom prst="rect">
            <a:avLst/>
          </a:prstGeom>
        </p:spPr>
        <p:txBody>
          <a:bodyPr/>
          <a:lstStyle/>
          <a:p>
            <a:fld id="{8F1A3E67-22A1-442D-AC57-77F89C26CC46}" type="slidenum">
              <a:rPr lang="fr-BE" smtClean="0"/>
              <a:t>‹#›</a:t>
            </a:fld>
            <a:endParaRPr lang="fr-BE"/>
          </a:p>
        </p:txBody>
      </p:sp>
    </p:spTree>
    <p:extLst>
      <p:ext uri="{BB962C8B-B14F-4D97-AF65-F5344CB8AC3E}">
        <p14:creationId xmlns:p14="http://schemas.microsoft.com/office/powerpoint/2010/main" val="1094088572"/>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a:xfrm>
            <a:off x="838200" y="6356350"/>
            <a:ext cx="2743200" cy="365125"/>
          </a:xfrm>
          <a:prstGeom prst="rect">
            <a:avLst/>
          </a:prstGeom>
        </p:spPr>
        <p:txBody>
          <a:bodyPr/>
          <a:lstStyle/>
          <a:p>
            <a:fld id="{AF44594B-02C7-4886-B7CC-E6FB46A98F8E}" type="datetimeFigureOut">
              <a:rPr lang="fr-BE" smtClean="0"/>
              <a:t>28-10-16</a:t>
            </a:fld>
            <a:endParaRPr lang="fr-BE"/>
          </a:p>
        </p:txBody>
      </p:sp>
      <p:sp>
        <p:nvSpPr>
          <p:cNvPr id="5" name="Espace réservé du pied de page 4"/>
          <p:cNvSpPr>
            <a:spLocks noGrp="1"/>
          </p:cNvSpPr>
          <p:nvPr>
            <p:ph type="ftr" sz="quarter" idx="11"/>
          </p:nvPr>
        </p:nvSpPr>
        <p:spPr>
          <a:xfrm>
            <a:off x="4038600" y="6356350"/>
            <a:ext cx="4114800" cy="365125"/>
          </a:xfrm>
          <a:prstGeom prst="rect">
            <a:avLst/>
          </a:prstGeom>
        </p:spPr>
        <p:txBody>
          <a:bodyPr/>
          <a:lstStyle/>
          <a:p>
            <a:endParaRPr lang="fr-BE"/>
          </a:p>
        </p:txBody>
      </p:sp>
      <p:sp>
        <p:nvSpPr>
          <p:cNvPr id="6" name="Espace réservé du numéro de diapositive 5"/>
          <p:cNvSpPr>
            <a:spLocks noGrp="1"/>
          </p:cNvSpPr>
          <p:nvPr>
            <p:ph type="sldNum" sz="quarter" idx="12"/>
          </p:nvPr>
        </p:nvSpPr>
        <p:spPr>
          <a:xfrm>
            <a:off x="8610600" y="6356350"/>
            <a:ext cx="2743200" cy="365125"/>
          </a:xfrm>
          <a:prstGeom prst="rect">
            <a:avLst/>
          </a:prstGeom>
        </p:spPr>
        <p:txBody>
          <a:bodyPr/>
          <a:lstStyle/>
          <a:p>
            <a:fld id="{8F1A3E67-22A1-442D-AC57-77F89C26CC46}" type="slidenum">
              <a:rPr lang="fr-BE" smtClean="0"/>
              <a:t>‹#›</a:t>
            </a:fld>
            <a:endParaRPr lang="fr-BE"/>
          </a:p>
        </p:txBody>
      </p:sp>
    </p:spTree>
    <p:extLst>
      <p:ext uri="{BB962C8B-B14F-4D97-AF65-F5344CB8AC3E}">
        <p14:creationId xmlns:p14="http://schemas.microsoft.com/office/powerpoint/2010/main" val="2328639597"/>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a:xfrm>
            <a:off x="838200" y="6356350"/>
            <a:ext cx="2743200" cy="365125"/>
          </a:xfrm>
          <a:prstGeom prst="rect">
            <a:avLst/>
          </a:prstGeom>
        </p:spPr>
        <p:txBody>
          <a:bodyPr/>
          <a:lstStyle/>
          <a:p>
            <a:fld id="{AF44594B-02C7-4886-B7CC-E6FB46A98F8E}" type="datetimeFigureOut">
              <a:rPr lang="fr-BE" smtClean="0"/>
              <a:t>28-10-16</a:t>
            </a:fld>
            <a:endParaRPr lang="fr-BE"/>
          </a:p>
        </p:txBody>
      </p:sp>
      <p:sp>
        <p:nvSpPr>
          <p:cNvPr id="5" name="Espace réservé du pied de page 4"/>
          <p:cNvSpPr>
            <a:spLocks noGrp="1"/>
          </p:cNvSpPr>
          <p:nvPr>
            <p:ph type="ftr" sz="quarter" idx="11"/>
          </p:nvPr>
        </p:nvSpPr>
        <p:spPr>
          <a:xfrm>
            <a:off x="4038600" y="6356350"/>
            <a:ext cx="4114800" cy="365125"/>
          </a:xfrm>
          <a:prstGeom prst="rect">
            <a:avLst/>
          </a:prstGeom>
        </p:spPr>
        <p:txBody>
          <a:bodyPr/>
          <a:lstStyle/>
          <a:p>
            <a:endParaRPr lang="fr-BE"/>
          </a:p>
        </p:txBody>
      </p:sp>
      <p:sp>
        <p:nvSpPr>
          <p:cNvPr id="6" name="Espace réservé du numéro de diapositive 5"/>
          <p:cNvSpPr>
            <a:spLocks noGrp="1"/>
          </p:cNvSpPr>
          <p:nvPr>
            <p:ph type="sldNum" sz="quarter" idx="12"/>
          </p:nvPr>
        </p:nvSpPr>
        <p:spPr>
          <a:xfrm>
            <a:off x="8610600" y="6356350"/>
            <a:ext cx="2743200" cy="365125"/>
          </a:xfrm>
          <a:prstGeom prst="rect">
            <a:avLst/>
          </a:prstGeom>
        </p:spPr>
        <p:txBody>
          <a:bodyPr/>
          <a:lstStyle/>
          <a:p>
            <a:fld id="{8F1A3E67-22A1-442D-AC57-77F89C26CC46}" type="slidenum">
              <a:rPr lang="fr-BE" smtClean="0"/>
              <a:t>‹#›</a:t>
            </a:fld>
            <a:endParaRPr lang="fr-BE"/>
          </a:p>
        </p:txBody>
      </p:sp>
    </p:spTree>
    <p:extLst>
      <p:ext uri="{BB962C8B-B14F-4D97-AF65-F5344CB8AC3E}">
        <p14:creationId xmlns:p14="http://schemas.microsoft.com/office/powerpoint/2010/main" val="1179881150"/>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p:cNvSpPr>
            <a:spLocks noGrp="1"/>
          </p:cNvSpPr>
          <p:nvPr>
            <p:ph type="dt" sz="half" idx="10"/>
          </p:nvPr>
        </p:nvSpPr>
        <p:spPr>
          <a:xfrm>
            <a:off x="838200" y="6356350"/>
            <a:ext cx="2743200" cy="365125"/>
          </a:xfrm>
          <a:prstGeom prst="rect">
            <a:avLst/>
          </a:prstGeom>
        </p:spPr>
        <p:txBody>
          <a:bodyPr/>
          <a:lstStyle/>
          <a:p>
            <a:fld id="{AF44594B-02C7-4886-B7CC-E6FB46A98F8E}" type="datetimeFigureOut">
              <a:rPr lang="fr-BE" smtClean="0"/>
              <a:t>28-10-16</a:t>
            </a:fld>
            <a:endParaRPr lang="fr-BE"/>
          </a:p>
        </p:txBody>
      </p:sp>
      <p:sp>
        <p:nvSpPr>
          <p:cNvPr id="6" name="Espace réservé du pied de page 5"/>
          <p:cNvSpPr>
            <a:spLocks noGrp="1"/>
          </p:cNvSpPr>
          <p:nvPr>
            <p:ph type="ftr" sz="quarter" idx="11"/>
          </p:nvPr>
        </p:nvSpPr>
        <p:spPr>
          <a:xfrm>
            <a:off x="4038600" y="6356350"/>
            <a:ext cx="4114800" cy="365125"/>
          </a:xfrm>
          <a:prstGeom prst="rect">
            <a:avLst/>
          </a:prstGeom>
        </p:spPr>
        <p:txBody>
          <a:bodyPr/>
          <a:lstStyle/>
          <a:p>
            <a:endParaRPr lang="fr-BE"/>
          </a:p>
        </p:txBody>
      </p:sp>
      <p:sp>
        <p:nvSpPr>
          <p:cNvPr id="7" name="Espace réservé du numéro de diapositive 6"/>
          <p:cNvSpPr>
            <a:spLocks noGrp="1"/>
          </p:cNvSpPr>
          <p:nvPr>
            <p:ph type="sldNum" sz="quarter" idx="12"/>
          </p:nvPr>
        </p:nvSpPr>
        <p:spPr>
          <a:xfrm>
            <a:off x="8610600" y="6356350"/>
            <a:ext cx="2743200" cy="365125"/>
          </a:xfrm>
          <a:prstGeom prst="rect">
            <a:avLst/>
          </a:prstGeom>
        </p:spPr>
        <p:txBody>
          <a:bodyPr/>
          <a:lstStyle/>
          <a:p>
            <a:fld id="{8F1A3E67-22A1-442D-AC57-77F89C26CC46}" type="slidenum">
              <a:rPr lang="fr-BE" smtClean="0"/>
              <a:t>‹#›</a:t>
            </a:fld>
            <a:endParaRPr lang="fr-BE"/>
          </a:p>
        </p:txBody>
      </p:sp>
    </p:spTree>
    <p:extLst>
      <p:ext uri="{BB962C8B-B14F-4D97-AF65-F5344CB8AC3E}">
        <p14:creationId xmlns:p14="http://schemas.microsoft.com/office/powerpoint/2010/main" val="4096896821"/>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p:cNvSpPr>
            <a:spLocks noGrp="1"/>
          </p:cNvSpPr>
          <p:nvPr>
            <p:ph type="dt" sz="half" idx="10"/>
          </p:nvPr>
        </p:nvSpPr>
        <p:spPr>
          <a:xfrm>
            <a:off x="838200" y="6356350"/>
            <a:ext cx="2743200" cy="365125"/>
          </a:xfrm>
          <a:prstGeom prst="rect">
            <a:avLst/>
          </a:prstGeom>
        </p:spPr>
        <p:txBody>
          <a:bodyPr/>
          <a:lstStyle/>
          <a:p>
            <a:fld id="{AF44594B-02C7-4886-B7CC-E6FB46A98F8E}" type="datetimeFigureOut">
              <a:rPr lang="fr-BE" smtClean="0"/>
              <a:t>28-10-16</a:t>
            </a:fld>
            <a:endParaRPr lang="fr-BE"/>
          </a:p>
        </p:txBody>
      </p:sp>
      <p:sp>
        <p:nvSpPr>
          <p:cNvPr id="8" name="Espace réservé du pied de page 7"/>
          <p:cNvSpPr>
            <a:spLocks noGrp="1"/>
          </p:cNvSpPr>
          <p:nvPr>
            <p:ph type="ftr" sz="quarter" idx="11"/>
          </p:nvPr>
        </p:nvSpPr>
        <p:spPr>
          <a:xfrm>
            <a:off x="4038600" y="6356350"/>
            <a:ext cx="4114800" cy="365125"/>
          </a:xfrm>
          <a:prstGeom prst="rect">
            <a:avLst/>
          </a:prstGeom>
        </p:spPr>
        <p:txBody>
          <a:bodyPr/>
          <a:lstStyle/>
          <a:p>
            <a:endParaRPr lang="fr-BE"/>
          </a:p>
        </p:txBody>
      </p:sp>
      <p:sp>
        <p:nvSpPr>
          <p:cNvPr id="9" name="Espace réservé du numéro de diapositive 8"/>
          <p:cNvSpPr>
            <a:spLocks noGrp="1"/>
          </p:cNvSpPr>
          <p:nvPr>
            <p:ph type="sldNum" sz="quarter" idx="12"/>
          </p:nvPr>
        </p:nvSpPr>
        <p:spPr>
          <a:xfrm>
            <a:off x="8610600" y="6356350"/>
            <a:ext cx="2743200" cy="365125"/>
          </a:xfrm>
          <a:prstGeom prst="rect">
            <a:avLst/>
          </a:prstGeom>
        </p:spPr>
        <p:txBody>
          <a:bodyPr/>
          <a:lstStyle/>
          <a:p>
            <a:fld id="{8F1A3E67-22A1-442D-AC57-77F89C26CC46}" type="slidenum">
              <a:rPr lang="fr-BE" smtClean="0"/>
              <a:t>‹#›</a:t>
            </a:fld>
            <a:endParaRPr lang="fr-BE"/>
          </a:p>
        </p:txBody>
      </p:sp>
    </p:spTree>
    <p:extLst>
      <p:ext uri="{BB962C8B-B14F-4D97-AF65-F5344CB8AC3E}">
        <p14:creationId xmlns:p14="http://schemas.microsoft.com/office/powerpoint/2010/main" val="2506893422"/>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e la date 2"/>
          <p:cNvSpPr>
            <a:spLocks noGrp="1"/>
          </p:cNvSpPr>
          <p:nvPr>
            <p:ph type="dt" sz="half" idx="10"/>
          </p:nvPr>
        </p:nvSpPr>
        <p:spPr>
          <a:xfrm>
            <a:off x="838200" y="6356350"/>
            <a:ext cx="2743200" cy="365125"/>
          </a:xfrm>
          <a:prstGeom prst="rect">
            <a:avLst/>
          </a:prstGeom>
        </p:spPr>
        <p:txBody>
          <a:bodyPr/>
          <a:lstStyle/>
          <a:p>
            <a:fld id="{AF44594B-02C7-4886-B7CC-E6FB46A98F8E}" type="datetimeFigureOut">
              <a:rPr lang="fr-BE" smtClean="0"/>
              <a:t>28-10-16</a:t>
            </a:fld>
            <a:endParaRPr lang="fr-BE"/>
          </a:p>
        </p:txBody>
      </p:sp>
      <p:sp>
        <p:nvSpPr>
          <p:cNvPr id="4" name="Espace réservé du pied de page 3"/>
          <p:cNvSpPr>
            <a:spLocks noGrp="1"/>
          </p:cNvSpPr>
          <p:nvPr>
            <p:ph type="ftr" sz="quarter" idx="11"/>
          </p:nvPr>
        </p:nvSpPr>
        <p:spPr>
          <a:xfrm>
            <a:off x="4038600" y="6356350"/>
            <a:ext cx="4114800" cy="365125"/>
          </a:xfrm>
          <a:prstGeom prst="rect">
            <a:avLst/>
          </a:prstGeom>
        </p:spPr>
        <p:txBody>
          <a:bodyPr/>
          <a:lstStyle/>
          <a:p>
            <a:endParaRPr lang="fr-BE"/>
          </a:p>
        </p:txBody>
      </p:sp>
      <p:sp>
        <p:nvSpPr>
          <p:cNvPr id="5" name="Espace réservé du numéro de diapositive 4"/>
          <p:cNvSpPr>
            <a:spLocks noGrp="1"/>
          </p:cNvSpPr>
          <p:nvPr>
            <p:ph type="sldNum" sz="quarter" idx="12"/>
          </p:nvPr>
        </p:nvSpPr>
        <p:spPr>
          <a:xfrm>
            <a:off x="8610600" y="6356350"/>
            <a:ext cx="2743200" cy="365125"/>
          </a:xfrm>
          <a:prstGeom prst="rect">
            <a:avLst/>
          </a:prstGeom>
        </p:spPr>
        <p:txBody>
          <a:bodyPr/>
          <a:lstStyle/>
          <a:p>
            <a:fld id="{8F1A3E67-22A1-442D-AC57-77F89C26CC46}" type="slidenum">
              <a:rPr lang="fr-BE" smtClean="0"/>
              <a:t>‹#›</a:t>
            </a:fld>
            <a:endParaRPr lang="fr-BE"/>
          </a:p>
        </p:txBody>
      </p:sp>
    </p:spTree>
    <p:extLst>
      <p:ext uri="{BB962C8B-B14F-4D97-AF65-F5344CB8AC3E}">
        <p14:creationId xmlns:p14="http://schemas.microsoft.com/office/powerpoint/2010/main" val="1884020368"/>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838200" y="6356350"/>
            <a:ext cx="2743200" cy="365125"/>
          </a:xfrm>
          <a:prstGeom prst="rect">
            <a:avLst/>
          </a:prstGeom>
        </p:spPr>
        <p:txBody>
          <a:bodyPr/>
          <a:lstStyle/>
          <a:p>
            <a:fld id="{AF44594B-02C7-4886-B7CC-E6FB46A98F8E}" type="datetimeFigureOut">
              <a:rPr lang="fr-BE" smtClean="0"/>
              <a:t>28-10-16</a:t>
            </a:fld>
            <a:endParaRPr lang="fr-BE"/>
          </a:p>
        </p:txBody>
      </p:sp>
      <p:sp>
        <p:nvSpPr>
          <p:cNvPr id="3" name="Espace réservé du pied de page 2"/>
          <p:cNvSpPr>
            <a:spLocks noGrp="1"/>
          </p:cNvSpPr>
          <p:nvPr>
            <p:ph type="ftr" sz="quarter" idx="11"/>
          </p:nvPr>
        </p:nvSpPr>
        <p:spPr>
          <a:xfrm>
            <a:off x="4038600" y="6356350"/>
            <a:ext cx="4114800" cy="365125"/>
          </a:xfrm>
          <a:prstGeom prst="rect">
            <a:avLst/>
          </a:prstGeom>
        </p:spPr>
        <p:txBody>
          <a:bodyPr/>
          <a:lstStyle/>
          <a:p>
            <a:endParaRPr lang="fr-BE"/>
          </a:p>
        </p:txBody>
      </p:sp>
      <p:sp>
        <p:nvSpPr>
          <p:cNvPr id="4" name="Espace réservé du numéro de diapositive 3"/>
          <p:cNvSpPr>
            <a:spLocks noGrp="1"/>
          </p:cNvSpPr>
          <p:nvPr>
            <p:ph type="sldNum" sz="quarter" idx="12"/>
          </p:nvPr>
        </p:nvSpPr>
        <p:spPr>
          <a:xfrm>
            <a:off x="8610600" y="6356350"/>
            <a:ext cx="2743200" cy="365125"/>
          </a:xfrm>
          <a:prstGeom prst="rect">
            <a:avLst/>
          </a:prstGeom>
        </p:spPr>
        <p:txBody>
          <a:bodyPr/>
          <a:lstStyle/>
          <a:p>
            <a:fld id="{8F1A3E67-22A1-442D-AC57-77F89C26CC46}" type="slidenum">
              <a:rPr lang="fr-BE" smtClean="0"/>
              <a:t>‹#›</a:t>
            </a:fld>
            <a:endParaRPr lang="fr-BE"/>
          </a:p>
        </p:txBody>
      </p:sp>
    </p:spTree>
    <p:extLst>
      <p:ext uri="{BB962C8B-B14F-4D97-AF65-F5344CB8AC3E}">
        <p14:creationId xmlns:p14="http://schemas.microsoft.com/office/powerpoint/2010/main" val="4167489935"/>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a:xfrm>
            <a:off x="838200" y="6356350"/>
            <a:ext cx="2743200" cy="365125"/>
          </a:xfrm>
          <a:prstGeom prst="rect">
            <a:avLst/>
          </a:prstGeom>
        </p:spPr>
        <p:txBody>
          <a:bodyPr/>
          <a:lstStyle/>
          <a:p>
            <a:fld id="{AF44594B-02C7-4886-B7CC-E6FB46A98F8E}" type="datetimeFigureOut">
              <a:rPr lang="fr-BE" smtClean="0"/>
              <a:t>28-10-16</a:t>
            </a:fld>
            <a:endParaRPr lang="fr-BE"/>
          </a:p>
        </p:txBody>
      </p:sp>
      <p:sp>
        <p:nvSpPr>
          <p:cNvPr id="6" name="Espace réservé du pied de page 5"/>
          <p:cNvSpPr>
            <a:spLocks noGrp="1"/>
          </p:cNvSpPr>
          <p:nvPr>
            <p:ph type="ftr" sz="quarter" idx="11"/>
          </p:nvPr>
        </p:nvSpPr>
        <p:spPr>
          <a:xfrm>
            <a:off x="4038600" y="6356350"/>
            <a:ext cx="4114800" cy="365125"/>
          </a:xfrm>
          <a:prstGeom prst="rect">
            <a:avLst/>
          </a:prstGeom>
        </p:spPr>
        <p:txBody>
          <a:bodyPr/>
          <a:lstStyle/>
          <a:p>
            <a:endParaRPr lang="fr-BE"/>
          </a:p>
        </p:txBody>
      </p:sp>
      <p:sp>
        <p:nvSpPr>
          <p:cNvPr id="7" name="Espace réservé du numéro de diapositive 6"/>
          <p:cNvSpPr>
            <a:spLocks noGrp="1"/>
          </p:cNvSpPr>
          <p:nvPr>
            <p:ph type="sldNum" sz="quarter" idx="12"/>
          </p:nvPr>
        </p:nvSpPr>
        <p:spPr>
          <a:xfrm>
            <a:off x="8610600" y="6356350"/>
            <a:ext cx="2743200" cy="365125"/>
          </a:xfrm>
          <a:prstGeom prst="rect">
            <a:avLst/>
          </a:prstGeom>
        </p:spPr>
        <p:txBody>
          <a:bodyPr/>
          <a:lstStyle/>
          <a:p>
            <a:fld id="{8F1A3E67-22A1-442D-AC57-77F89C26CC46}" type="slidenum">
              <a:rPr lang="fr-BE" smtClean="0"/>
              <a:t>‹#›</a:t>
            </a:fld>
            <a:endParaRPr lang="fr-BE"/>
          </a:p>
        </p:txBody>
      </p:sp>
    </p:spTree>
    <p:extLst>
      <p:ext uri="{BB962C8B-B14F-4D97-AF65-F5344CB8AC3E}">
        <p14:creationId xmlns:p14="http://schemas.microsoft.com/office/powerpoint/2010/main" val="2825689934"/>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a:xfrm>
            <a:off x="838200" y="6356350"/>
            <a:ext cx="2743200" cy="365125"/>
          </a:xfrm>
          <a:prstGeom prst="rect">
            <a:avLst/>
          </a:prstGeom>
        </p:spPr>
        <p:txBody>
          <a:bodyPr/>
          <a:lstStyle/>
          <a:p>
            <a:fld id="{AF44594B-02C7-4886-B7CC-E6FB46A98F8E}" type="datetimeFigureOut">
              <a:rPr lang="fr-BE" smtClean="0"/>
              <a:t>28-10-16</a:t>
            </a:fld>
            <a:endParaRPr lang="fr-BE"/>
          </a:p>
        </p:txBody>
      </p:sp>
      <p:sp>
        <p:nvSpPr>
          <p:cNvPr id="6" name="Espace réservé du pied de page 5"/>
          <p:cNvSpPr>
            <a:spLocks noGrp="1"/>
          </p:cNvSpPr>
          <p:nvPr>
            <p:ph type="ftr" sz="quarter" idx="11"/>
          </p:nvPr>
        </p:nvSpPr>
        <p:spPr>
          <a:xfrm>
            <a:off x="4038600" y="6356350"/>
            <a:ext cx="4114800" cy="365125"/>
          </a:xfrm>
          <a:prstGeom prst="rect">
            <a:avLst/>
          </a:prstGeom>
        </p:spPr>
        <p:txBody>
          <a:bodyPr/>
          <a:lstStyle/>
          <a:p>
            <a:endParaRPr lang="fr-BE"/>
          </a:p>
        </p:txBody>
      </p:sp>
      <p:sp>
        <p:nvSpPr>
          <p:cNvPr id="7" name="Espace réservé du numéro de diapositive 6"/>
          <p:cNvSpPr>
            <a:spLocks noGrp="1"/>
          </p:cNvSpPr>
          <p:nvPr>
            <p:ph type="sldNum" sz="quarter" idx="12"/>
          </p:nvPr>
        </p:nvSpPr>
        <p:spPr>
          <a:xfrm>
            <a:off x="8610600" y="6356350"/>
            <a:ext cx="2743200" cy="365125"/>
          </a:xfrm>
          <a:prstGeom prst="rect">
            <a:avLst/>
          </a:prstGeom>
        </p:spPr>
        <p:txBody>
          <a:bodyPr/>
          <a:lstStyle/>
          <a:p>
            <a:fld id="{8F1A3E67-22A1-442D-AC57-77F89C26CC46}" type="slidenum">
              <a:rPr lang="fr-BE" smtClean="0"/>
              <a:t>‹#›</a:t>
            </a:fld>
            <a:endParaRPr lang="fr-BE"/>
          </a:p>
        </p:txBody>
      </p:sp>
    </p:spTree>
    <p:extLst>
      <p:ext uri="{BB962C8B-B14F-4D97-AF65-F5344CB8AC3E}">
        <p14:creationId xmlns:p14="http://schemas.microsoft.com/office/powerpoint/2010/main" val="1751653118"/>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838200" y="649210"/>
            <a:ext cx="10515600" cy="1325563"/>
          </a:xfrm>
        </p:spPr>
        <p:txBody>
          <a:bodyPr/>
          <a:lstStyle/>
          <a:p>
            <a:r>
              <a:rPr lang="fr-FR"/>
              <a:t>Modifiez le style du titre</a:t>
            </a:r>
            <a:endParaRPr lang="fr-BE" dirty="0"/>
          </a:p>
        </p:txBody>
      </p:sp>
      <p:sp>
        <p:nvSpPr>
          <p:cNvPr id="3" name="Espace réservé du contenu 2"/>
          <p:cNvSpPr>
            <a:spLocks noGrp="1"/>
          </p:cNvSpPr>
          <p:nvPr>
            <p:ph idx="1"/>
          </p:nvPr>
        </p:nvSpPr>
        <p:spPr>
          <a:xfrm>
            <a:off x="838200" y="2139517"/>
            <a:ext cx="10515600" cy="403744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dirty="0"/>
          </a:p>
        </p:txBody>
      </p:sp>
    </p:spTree>
    <p:extLst>
      <p:ext uri="{BB962C8B-B14F-4D97-AF65-F5344CB8AC3E}">
        <p14:creationId xmlns:p14="http://schemas.microsoft.com/office/powerpoint/2010/main" val="4036225247"/>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a:xfrm>
            <a:off x="838200" y="6356350"/>
            <a:ext cx="2743200" cy="365125"/>
          </a:xfrm>
          <a:prstGeom prst="rect">
            <a:avLst/>
          </a:prstGeom>
        </p:spPr>
        <p:txBody>
          <a:bodyPr/>
          <a:lstStyle/>
          <a:p>
            <a:fld id="{AF44594B-02C7-4886-B7CC-E6FB46A98F8E}" type="datetimeFigureOut">
              <a:rPr lang="fr-BE" smtClean="0"/>
              <a:t>28-10-16</a:t>
            </a:fld>
            <a:endParaRPr lang="fr-BE"/>
          </a:p>
        </p:txBody>
      </p:sp>
      <p:sp>
        <p:nvSpPr>
          <p:cNvPr id="5" name="Espace réservé du pied de page 4"/>
          <p:cNvSpPr>
            <a:spLocks noGrp="1"/>
          </p:cNvSpPr>
          <p:nvPr>
            <p:ph type="ftr" sz="quarter" idx="11"/>
          </p:nvPr>
        </p:nvSpPr>
        <p:spPr>
          <a:xfrm>
            <a:off x="4038600" y="6356350"/>
            <a:ext cx="4114800" cy="365125"/>
          </a:xfrm>
          <a:prstGeom prst="rect">
            <a:avLst/>
          </a:prstGeom>
        </p:spPr>
        <p:txBody>
          <a:bodyPr/>
          <a:lstStyle/>
          <a:p>
            <a:endParaRPr lang="fr-BE"/>
          </a:p>
        </p:txBody>
      </p:sp>
      <p:sp>
        <p:nvSpPr>
          <p:cNvPr id="6" name="Espace réservé du numéro de diapositive 5"/>
          <p:cNvSpPr>
            <a:spLocks noGrp="1"/>
          </p:cNvSpPr>
          <p:nvPr>
            <p:ph type="sldNum" sz="quarter" idx="12"/>
          </p:nvPr>
        </p:nvSpPr>
        <p:spPr>
          <a:xfrm>
            <a:off x="8610600" y="6356350"/>
            <a:ext cx="2743200" cy="365125"/>
          </a:xfrm>
          <a:prstGeom prst="rect">
            <a:avLst/>
          </a:prstGeom>
        </p:spPr>
        <p:txBody>
          <a:bodyPr/>
          <a:lstStyle/>
          <a:p>
            <a:fld id="{8F1A3E67-22A1-442D-AC57-77F89C26CC46}" type="slidenum">
              <a:rPr lang="fr-BE" smtClean="0"/>
              <a:t>‹#›</a:t>
            </a:fld>
            <a:endParaRPr lang="fr-BE"/>
          </a:p>
        </p:txBody>
      </p:sp>
    </p:spTree>
    <p:extLst>
      <p:ext uri="{BB962C8B-B14F-4D97-AF65-F5344CB8AC3E}">
        <p14:creationId xmlns:p14="http://schemas.microsoft.com/office/powerpoint/2010/main" val="3157174054"/>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a:xfrm>
            <a:off x="838200" y="6356350"/>
            <a:ext cx="2743200" cy="365125"/>
          </a:xfrm>
          <a:prstGeom prst="rect">
            <a:avLst/>
          </a:prstGeom>
        </p:spPr>
        <p:txBody>
          <a:bodyPr/>
          <a:lstStyle/>
          <a:p>
            <a:fld id="{AF44594B-02C7-4886-B7CC-E6FB46A98F8E}" type="datetimeFigureOut">
              <a:rPr lang="fr-BE" smtClean="0"/>
              <a:t>28-10-16</a:t>
            </a:fld>
            <a:endParaRPr lang="fr-BE"/>
          </a:p>
        </p:txBody>
      </p:sp>
      <p:sp>
        <p:nvSpPr>
          <p:cNvPr id="5" name="Espace réservé du pied de page 4"/>
          <p:cNvSpPr>
            <a:spLocks noGrp="1"/>
          </p:cNvSpPr>
          <p:nvPr>
            <p:ph type="ftr" sz="quarter" idx="11"/>
          </p:nvPr>
        </p:nvSpPr>
        <p:spPr>
          <a:xfrm>
            <a:off x="4038600" y="6356350"/>
            <a:ext cx="4114800" cy="365125"/>
          </a:xfrm>
          <a:prstGeom prst="rect">
            <a:avLst/>
          </a:prstGeom>
        </p:spPr>
        <p:txBody>
          <a:bodyPr/>
          <a:lstStyle/>
          <a:p>
            <a:endParaRPr lang="fr-BE"/>
          </a:p>
        </p:txBody>
      </p:sp>
      <p:sp>
        <p:nvSpPr>
          <p:cNvPr id="6" name="Espace réservé du numéro de diapositive 5"/>
          <p:cNvSpPr>
            <a:spLocks noGrp="1"/>
          </p:cNvSpPr>
          <p:nvPr>
            <p:ph type="sldNum" sz="quarter" idx="12"/>
          </p:nvPr>
        </p:nvSpPr>
        <p:spPr>
          <a:xfrm>
            <a:off x="8610600" y="6356350"/>
            <a:ext cx="2743200" cy="365125"/>
          </a:xfrm>
          <a:prstGeom prst="rect">
            <a:avLst/>
          </a:prstGeom>
        </p:spPr>
        <p:txBody>
          <a:bodyPr/>
          <a:lstStyle/>
          <a:p>
            <a:fld id="{8F1A3E67-22A1-442D-AC57-77F89C26CC46}" type="slidenum">
              <a:rPr lang="fr-BE" smtClean="0"/>
              <a:t>‹#›</a:t>
            </a:fld>
            <a:endParaRPr lang="fr-BE"/>
          </a:p>
        </p:txBody>
      </p:sp>
    </p:spTree>
    <p:extLst>
      <p:ext uri="{BB962C8B-B14F-4D97-AF65-F5344CB8AC3E}">
        <p14:creationId xmlns:p14="http://schemas.microsoft.com/office/powerpoint/2010/main" val="1874378298"/>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Tree>
    <p:extLst>
      <p:ext uri="{BB962C8B-B14F-4D97-AF65-F5344CB8AC3E}">
        <p14:creationId xmlns:p14="http://schemas.microsoft.com/office/powerpoint/2010/main" val="756482364"/>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Tree>
    <p:extLst>
      <p:ext uri="{BB962C8B-B14F-4D97-AF65-F5344CB8AC3E}">
        <p14:creationId xmlns:p14="http://schemas.microsoft.com/office/powerpoint/2010/main" val="2937468860"/>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630315"/>
            <a:ext cx="10515600" cy="1060373"/>
          </a:xfrm>
        </p:spPr>
        <p:txBody>
          <a:bodyPr/>
          <a:lstStyle/>
          <a:p>
            <a:r>
              <a:rPr lang="fr-FR"/>
              <a:t>Modifiez le style du titre</a:t>
            </a:r>
            <a:endParaRPr lang="fr-BE"/>
          </a:p>
        </p:txBody>
      </p:sp>
      <p:sp>
        <p:nvSpPr>
          <p:cNvPr id="3" name="Espace réservé du texte 2"/>
          <p:cNvSpPr>
            <a:spLocks noGrp="1"/>
          </p:cNvSpPr>
          <p:nvPr>
            <p:ph type="body" idx="1"/>
          </p:nvPr>
        </p:nvSpPr>
        <p:spPr>
          <a:xfrm>
            <a:off x="839788" y="1778354"/>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689933"/>
            <a:ext cx="5157787" cy="3499729"/>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p:cNvSpPr>
            <a:spLocks noGrp="1"/>
          </p:cNvSpPr>
          <p:nvPr>
            <p:ph type="body" sz="quarter" idx="3"/>
          </p:nvPr>
        </p:nvSpPr>
        <p:spPr>
          <a:xfrm>
            <a:off x="6172200" y="1788804"/>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689933"/>
            <a:ext cx="5183188" cy="349973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dirty="0"/>
          </a:p>
        </p:txBody>
      </p:sp>
    </p:spTree>
    <p:extLst>
      <p:ext uri="{BB962C8B-B14F-4D97-AF65-F5344CB8AC3E}">
        <p14:creationId xmlns:p14="http://schemas.microsoft.com/office/powerpoint/2010/main" val="2869013111"/>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omparaison smal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6" name="Organigramme : Entrée manuelle 5"/>
          <p:cNvSpPr/>
          <p:nvPr/>
        </p:nvSpPr>
        <p:spPr>
          <a:xfrm rot="5400000">
            <a:off x="1597818" y="1159669"/>
            <a:ext cx="4148138" cy="5667375"/>
          </a:xfrm>
          <a:prstGeom prst="flowChartManualInpu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7" name="Organigramme : Entrée manuelle 6"/>
          <p:cNvSpPr/>
          <p:nvPr/>
        </p:nvSpPr>
        <p:spPr>
          <a:xfrm rot="16200000">
            <a:off x="6436521" y="1150144"/>
            <a:ext cx="4148138" cy="5686423"/>
          </a:xfrm>
          <a:prstGeom prst="flowChartManualInpu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3280285265"/>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aison big">
    <p:spTree>
      <p:nvGrpSpPr>
        <p:cNvPr id="1" name=""/>
        <p:cNvGrpSpPr/>
        <p:nvPr/>
      </p:nvGrpSpPr>
      <p:grpSpPr>
        <a:xfrm>
          <a:off x="0" y="0"/>
          <a:ext cx="0" cy="0"/>
          <a:chOff x="0" y="0"/>
          <a:chExt cx="0" cy="0"/>
        </a:xfrm>
      </p:grpSpPr>
      <p:sp>
        <p:nvSpPr>
          <p:cNvPr id="6" name="Organigramme : Entrée manuelle 5"/>
          <p:cNvSpPr/>
          <p:nvPr/>
        </p:nvSpPr>
        <p:spPr>
          <a:xfrm rot="5400000">
            <a:off x="943693" y="505544"/>
            <a:ext cx="5006378" cy="6117386"/>
          </a:xfrm>
          <a:prstGeom prst="flowChartManualInpu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7" name="Organigramme : Entrée manuelle 6"/>
          <p:cNvSpPr/>
          <p:nvPr/>
        </p:nvSpPr>
        <p:spPr>
          <a:xfrm rot="16200000">
            <a:off x="6222343" y="506084"/>
            <a:ext cx="5006375" cy="6116304"/>
          </a:xfrm>
          <a:prstGeom prst="flowChartManualInpu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748683515"/>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784569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621436"/>
            <a:ext cx="3932237" cy="1435963"/>
          </a:xfrm>
        </p:spPr>
        <p:txBody>
          <a:bodyPr anchor="b"/>
          <a:lstStyle>
            <a:lvl1pPr>
              <a:defRPr sz="3200"/>
            </a:lvl1pPr>
          </a:lstStyle>
          <a:p>
            <a:r>
              <a:rPr lang="fr-FR"/>
              <a:t>Modifiez le style du titre</a:t>
            </a:r>
            <a:endParaRPr lang="fr-BE"/>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Tree>
    <p:extLst>
      <p:ext uri="{BB962C8B-B14F-4D97-AF65-F5344CB8AC3E}">
        <p14:creationId xmlns:p14="http://schemas.microsoft.com/office/powerpoint/2010/main" val="1731586902"/>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619125"/>
            <a:ext cx="10515600" cy="1325563"/>
          </a:xfrm>
          <a:prstGeom prst="rect">
            <a:avLst/>
          </a:prstGeom>
          <a:noFill/>
        </p:spPr>
        <p:txBody>
          <a:bodyPr vert="horz" lIns="91440" tIns="45720" rIns="91440" bIns="45720" rtlCol="0" anchor="ctr">
            <a:normAutofit/>
          </a:bodyPr>
          <a:lstStyle/>
          <a:p>
            <a:r>
              <a:rPr lang="fr-FR" dirty="0"/>
              <a:t>Modifiez le style du titre</a:t>
            </a:r>
            <a:endParaRPr lang="fr-BE" dirty="0"/>
          </a:p>
        </p:txBody>
      </p:sp>
      <p:sp>
        <p:nvSpPr>
          <p:cNvPr id="3" name="Espace réservé du texte 2"/>
          <p:cNvSpPr>
            <a:spLocks noGrp="1"/>
          </p:cNvSpPr>
          <p:nvPr>
            <p:ph type="body" idx="1"/>
          </p:nvPr>
        </p:nvSpPr>
        <p:spPr>
          <a:xfrm>
            <a:off x="838200" y="2051241"/>
            <a:ext cx="10515600" cy="4125722"/>
          </a:xfrm>
          <a:prstGeom prst="rect">
            <a:avLst/>
          </a:prstGeom>
        </p:spPr>
        <p:txBody>
          <a:bodyPr vert="horz" lIns="91440" tIns="45720" rIns="91440" bIns="45720" rtlCol="0">
            <a:norm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BE" dirty="0"/>
          </a:p>
        </p:txBody>
      </p:sp>
      <p:sp>
        <p:nvSpPr>
          <p:cNvPr id="7" name="Rectangle 6"/>
          <p:cNvSpPr/>
          <p:nvPr/>
        </p:nvSpPr>
        <p:spPr>
          <a:xfrm>
            <a:off x="0" y="4572"/>
            <a:ext cx="12192000" cy="508000"/>
          </a:xfrm>
          <a:prstGeom prst="rect">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BE"/>
          </a:p>
        </p:txBody>
      </p:sp>
      <p:sp>
        <p:nvSpPr>
          <p:cNvPr id="8" name="Rectangle 7"/>
          <p:cNvSpPr/>
          <p:nvPr/>
        </p:nvSpPr>
        <p:spPr>
          <a:xfrm>
            <a:off x="0" y="6345428"/>
            <a:ext cx="12192000" cy="508000"/>
          </a:xfrm>
          <a:prstGeom prst="rect">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BE"/>
          </a:p>
        </p:txBody>
      </p:sp>
      <p:pic>
        <p:nvPicPr>
          <p:cNvPr id="9" name="Image 8"/>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0465436" y="6361911"/>
            <a:ext cx="1097914" cy="475031"/>
          </a:xfrm>
          <a:prstGeom prst="rect">
            <a:avLst/>
          </a:prstGeom>
        </p:spPr>
      </p:pic>
      <p:sp>
        <p:nvSpPr>
          <p:cNvPr id="10" name="Espace réservé de la date 3"/>
          <p:cNvSpPr txBox="1">
            <a:spLocks/>
          </p:cNvSpPr>
          <p:nvPr/>
        </p:nvSpPr>
        <p:spPr>
          <a:xfrm>
            <a:off x="101001" y="6416865"/>
            <a:ext cx="2743200"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BE" dirty="0"/>
              <a:t>AIDA – Nic De Maesschalck</a:t>
            </a:r>
          </a:p>
        </p:txBody>
      </p:sp>
    </p:spTree>
    <p:extLst>
      <p:ext uri="{BB962C8B-B14F-4D97-AF65-F5344CB8AC3E}">
        <p14:creationId xmlns:p14="http://schemas.microsoft.com/office/powerpoint/2010/main" val="41296679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82" r:id="rId7"/>
    <p:sldLayoutId id="2147483679" r:id="rId8"/>
    <p:sldLayoutId id="2147483680" r:id="rId9"/>
    <p:sldLayoutId id="2147483681" r:id="rId10"/>
  </p:sldLayoutIdLst>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txStyles>
    <p:titleStyle>
      <a:lvl1pPr algn="r" defTabSz="914400" rtl="0" eaLnBrk="1" latinLnBrk="0" hangingPunct="1">
        <a:lnSpc>
          <a:spcPct val="90000"/>
        </a:lnSpc>
        <a:spcBef>
          <a:spcPct val="0"/>
        </a:spcBef>
        <a:buNone/>
        <a:defRPr sz="4400" kern="1200">
          <a:solidFill>
            <a:srgbClr val="AF3F3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Tree>
    <p:extLst>
      <p:ext uri="{BB962C8B-B14F-4D97-AF65-F5344CB8AC3E}">
        <p14:creationId xmlns:p14="http://schemas.microsoft.com/office/powerpoint/2010/main" val="102165429"/>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12.png"/></Relationships>
</file>

<file path=ppt/slides/_rels/slide3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3.png"/><Relationship Id="rId1" Type="http://schemas.openxmlformats.org/officeDocument/2006/relationships/slideLayout" Target="../slideLayouts/slideLayout1.xml"/><Relationship Id="rId5" Type="http://schemas.openxmlformats.org/officeDocument/2006/relationships/image" Target="../media/image15.png"/><Relationship Id="rId4" Type="http://schemas.openxmlformats.org/officeDocument/2006/relationships/image" Target="../media/image14.png"/></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480413" y="2322238"/>
            <a:ext cx="5336876" cy="2387600"/>
          </a:xfrm>
        </p:spPr>
        <p:txBody>
          <a:bodyPr>
            <a:normAutofit fontScale="90000"/>
          </a:bodyPr>
          <a:lstStyle/>
          <a:p>
            <a:pPr algn="r"/>
            <a:r>
              <a:rPr lang="fr-BE" dirty="0"/>
              <a:t>IDD and Bancassurance: identification of </a:t>
            </a:r>
            <a:r>
              <a:rPr lang="fr-BE" dirty="0" err="1"/>
              <a:t>potential</a:t>
            </a:r>
            <a:r>
              <a:rPr lang="fr-BE" dirty="0"/>
              <a:t> issues</a:t>
            </a:r>
            <a:br>
              <a:rPr lang="fr-BE" dirty="0"/>
            </a:br>
            <a:r>
              <a:rPr lang="fr-BE" dirty="0"/>
              <a:t>AIDA 2016</a:t>
            </a:r>
          </a:p>
        </p:txBody>
      </p:sp>
      <p:sp>
        <p:nvSpPr>
          <p:cNvPr id="3" name="Sous-titre 2"/>
          <p:cNvSpPr>
            <a:spLocks noGrp="1"/>
          </p:cNvSpPr>
          <p:nvPr>
            <p:ph type="subTitle" idx="1"/>
          </p:nvPr>
        </p:nvSpPr>
        <p:spPr>
          <a:xfrm>
            <a:off x="5480414" y="4993175"/>
            <a:ext cx="5336875" cy="1655762"/>
          </a:xfrm>
        </p:spPr>
        <p:txBody>
          <a:bodyPr/>
          <a:lstStyle/>
          <a:p>
            <a:pPr algn="r"/>
            <a:r>
              <a:rPr lang="fr-BE" dirty="0" err="1"/>
              <a:t>Presentation</a:t>
            </a:r>
            <a:r>
              <a:rPr lang="fr-BE" dirty="0"/>
              <a:t> by Nic De Maesschalck, BIPAR </a:t>
            </a:r>
            <a:r>
              <a:rPr lang="fr-BE" dirty="0" err="1"/>
              <a:t>Director</a:t>
            </a:r>
            <a:endParaRPr lang="fr-BE" dirty="0"/>
          </a:p>
          <a:p>
            <a:pPr algn="r"/>
            <a:r>
              <a:rPr lang="fr-BE" dirty="0" err="1"/>
              <a:t>October</a:t>
            </a:r>
            <a:r>
              <a:rPr lang="fr-BE"/>
              <a:t> 2016</a:t>
            </a:r>
            <a:endParaRPr lang="fr-BE" dirty="0"/>
          </a:p>
        </p:txBody>
      </p:sp>
      <p:pic>
        <p:nvPicPr>
          <p:cNvPr id="9" name="Picture 8"/>
          <p:cNvPicPr>
            <a:picLocks noChangeAspect="1"/>
          </p:cNvPicPr>
          <p:nvPr/>
        </p:nvPicPr>
        <p:blipFill rotWithShape="1">
          <a:blip r:embed="rId2">
            <a:extLst>
              <a:ext uri="{28A0092B-C50C-407E-A947-70E740481C1C}">
                <a14:useLocalDpi xmlns:a14="http://schemas.microsoft.com/office/drawing/2010/main" val="0"/>
              </a:ext>
            </a:extLst>
          </a:blip>
          <a:srcRect l="6945" t="23472" r="41250" b="6390"/>
          <a:stretch/>
        </p:blipFill>
        <p:spPr>
          <a:xfrm>
            <a:off x="866366" y="4264060"/>
            <a:ext cx="1543050" cy="2089116"/>
          </a:xfrm>
          <a:prstGeom prst="rect">
            <a:avLst/>
          </a:prstGeom>
        </p:spPr>
      </p:pic>
      <p:pic>
        <p:nvPicPr>
          <p:cNvPr id="10" name="Espace réservé du contenu 3"/>
          <p:cNvPicPr>
            <a:picLocks noChangeAspect="1"/>
          </p:cNvPicPr>
          <p:nvPr/>
        </p:nvPicPr>
        <p:blipFill rotWithShape="1">
          <a:blip r:embed="rId3">
            <a:extLst>
              <a:ext uri="{28A0092B-C50C-407E-A947-70E740481C1C}">
                <a14:useLocalDpi xmlns:a14="http://schemas.microsoft.com/office/drawing/2010/main" val="0"/>
              </a:ext>
            </a:extLst>
          </a:blip>
          <a:srcRect l="5848" t="19137" r="52830" b="20806"/>
          <a:stretch/>
        </p:blipFill>
        <p:spPr>
          <a:xfrm>
            <a:off x="1961741" y="436194"/>
            <a:ext cx="4162835" cy="6050332"/>
          </a:xfrm>
          <a:prstGeom prst="rect">
            <a:avLst/>
          </a:prstGeom>
        </p:spPr>
      </p:pic>
    </p:spTree>
    <p:extLst>
      <p:ext uri="{BB962C8B-B14F-4D97-AF65-F5344CB8AC3E}">
        <p14:creationId xmlns:p14="http://schemas.microsoft.com/office/powerpoint/2010/main" val="499931759"/>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0" y="911225"/>
            <a:ext cx="10515600" cy="1325563"/>
          </a:xfrm>
        </p:spPr>
        <p:txBody>
          <a:bodyPr>
            <a:normAutofit/>
          </a:bodyPr>
          <a:lstStyle/>
          <a:p>
            <a:r>
              <a:rPr lang="fr-BE" sz="6000" dirty="0"/>
              <a:t>IDD AND BANCASSURANCE</a:t>
            </a:r>
          </a:p>
        </p:txBody>
      </p:sp>
      <p:sp>
        <p:nvSpPr>
          <p:cNvPr id="3" name="Espace réservé du contenu 2"/>
          <p:cNvSpPr>
            <a:spLocks noGrp="1"/>
          </p:cNvSpPr>
          <p:nvPr>
            <p:ph idx="4294967295"/>
          </p:nvPr>
        </p:nvSpPr>
        <p:spPr>
          <a:xfrm>
            <a:off x="8768896" y="2415948"/>
            <a:ext cx="1577975" cy="752475"/>
          </a:xfrm>
        </p:spPr>
        <p:txBody>
          <a:bodyPr>
            <a:normAutofit/>
          </a:bodyPr>
          <a:lstStyle/>
          <a:p>
            <a:pPr marL="0" indent="0">
              <a:buNone/>
            </a:pPr>
            <a:r>
              <a:rPr lang="en-GB" sz="4400" dirty="0"/>
              <a:t>Scope</a:t>
            </a:r>
            <a:endParaRPr lang="en-GB" dirty="0"/>
          </a:p>
          <a:p>
            <a:endParaRPr lang="fr-BE" dirty="0"/>
          </a:p>
        </p:txBody>
      </p:sp>
      <p:pic>
        <p:nvPicPr>
          <p:cNvPr id="5" name="Image 4"/>
          <p:cNvPicPr>
            <a:picLocks noChangeAspect="1"/>
          </p:cNvPicPr>
          <p:nvPr/>
        </p:nvPicPr>
        <p:blipFill rotWithShape="1">
          <a:blip r:embed="rId2">
            <a:lum bright="70000" contrast="-70000"/>
            <a:extLst>
              <a:ext uri="{28A0092B-C50C-407E-A947-70E740481C1C}">
                <a14:useLocalDpi xmlns:a14="http://schemas.microsoft.com/office/drawing/2010/main" val="0"/>
              </a:ext>
            </a:extLst>
          </a:blip>
          <a:srcRect l="23946" t="32270" r="35351" b="29297"/>
          <a:stretch/>
        </p:blipFill>
        <p:spPr>
          <a:xfrm>
            <a:off x="1077686" y="2040088"/>
            <a:ext cx="4310742" cy="4070302"/>
          </a:xfrm>
          <a:prstGeom prst="rect">
            <a:avLst/>
          </a:prstGeom>
          <a:noFill/>
          <a:effectLst>
            <a:glow>
              <a:schemeClr val="tx1"/>
            </a:glow>
          </a:effectLst>
        </p:spPr>
      </p:pic>
    </p:spTree>
    <p:extLst>
      <p:ext uri="{BB962C8B-B14F-4D97-AF65-F5344CB8AC3E}">
        <p14:creationId xmlns:p14="http://schemas.microsoft.com/office/powerpoint/2010/main" val="2189919838"/>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a:t>IDD and Bancassurance - scope</a:t>
            </a:r>
          </a:p>
        </p:txBody>
      </p:sp>
      <p:sp>
        <p:nvSpPr>
          <p:cNvPr id="3" name="Espace réservé du contenu 2"/>
          <p:cNvSpPr>
            <a:spLocks noGrp="1"/>
          </p:cNvSpPr>
          <p:nvPr>
            <p:ph idx="1"/>
          </p:nvPr>
        </p:nvSpPr>
        <p:spPr>
          <a:xfrm>
            <a:off x="838200" y="2645703"/>
            <a:ext cx="10515600" cy="4037445"/>
          </a:xfrm>
        </p:spPr>
        <p:txBody>
          <a:bodyPr>
            <a:normAutofit/>
          </a:bodyPr>
          <a:lstStyle/>
          <a:p>
            <a:pPr marL="0" indent="0">
              <a:buNone/>
            </a:pPr>
            <a:r>
              <a:rPr lang="en-GB" sz="2400" b="1" u="sng" dirty="0"/>
              <a:t>The IDD applies to ancillary intermediaries</a:t>
            </a:r>
            <a:r>
              <a:rPr lang="en-GB" sz="2400" dirty="0"/>
              <a:t>. Who are they under the IDD? They are </a:t>
            </a:r>
            <a:r>
              <a:rPr lang="en-GB" sz="2400" b="1" dirty="0"/>
              <a:t>service </a:t>
            </a:r>
            <a:r>
              <a:rPr lang="en-GB" sz="2400" dirty="0"/>
              <a:t>providers and distributors </a:t>
            </a:r>
            <a:r>
              <a:rPr lang="en-GB" sz="2400" b="1" dirty="0"/>
              <a:t>of goods</a:t>
            </a:r>
            <a:r>
              <a:rPr lang="en-GB" sz="2400" dirty="0"/>
              <a:t> who distribute insurance products </a:t>
            </a:r>
            <a:r>
              <a:rPr lang="en-GB" sz="2400" u="sng" dirty="0"/>
              <a:t>on an ancillary basis. </a:t>
            </a:r>
            <a:r>
              <a:rPr lang="en-GB" sz="2400" dirty="0"/>
              <a:t>The insurance products they distribute must </a:t>
            </a:r>
            <a:r>
              <a:rPr lang="en-GB" sz="2400" u="sng" dirty="0"/>
              <a:t>be complimentary to the good or the services t</a:t>
            </a:r>
            <a:r>
              <a:rPr lang="en-GB" sz="2400" dirty="0"/>
              <a:t>hey are selling. And they must not cover life assurance or liability risks unless that cover complements the product or service which the intermediary provides as his principal professional activity.</a:t>
            </a:r>
          </a:p>
          <a:p>
            <a:endParaRPr lang="fr-BE" dirty="0"/>
          </a:p>
        </p:txBody>
      </p:sp>
      <p:pic>
        <p:nvPicPr>
          <p:cNvPr id="4" name="Image 4"/>
          <p:cNvPicPr>
            <a:picLocks noChangeAspect="1"/>
          </p:cNvPicPr>
          <p:nvPr/>
        </p:nvPicPr>
        <p:blipFill rotWithShape="1">
          <a:blip r:embed="rId2">
            <a:extLst>
              <a:ext uri="{28A0092B-C50C-407E-A947-70E740481C1C}">
                <a14:useLocalDpi xmlns:a14="http://schemas.microsoft.com/office/drawing/2010/main" val="0"/>
              </a:ext>
            </a:extLst>
          </a:blip>
          <a:srcRect l="23946" t="32270" r="35351" b="29297"/>
          <a:stretch/>
        </p:blipFill>
        <p:spPr>
          <a:xfrm>
            <a:off x="489107" y="345884"/>
            <a:ext cx="2080392" cy="1964354"/>
          </a:xfrm>
          <a:prstGeom prst="rect">
            <a:avLst/>
          </a:prstGeom>
          <a:noFill/>
          <a:effectLst>
            <a:glow>
              <a:schemeClr val="tx1"/>
            </a:glow>
          </a:effectLst>
        </p:spPr>
      </p:pic>
    </p:spTree>
    <p:extLst>
      <p:ext uri="{BB962C8B-B14F-4D97-AF65-F5344CB8AC3E}">
        <p14:creationId xmlns:p14="http://schemas.microsoft.com/office/powerpoint/2010/main" val="4217246974"/>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a:t>IDD and Bancassurance - scope</a:t>
            </a:r>
          </a:p>
        </p:txBody>
      </p:sp>
      <p:sp>
        <p:nvSpPr>
          <p:cNvPr id="3" name="Espace réservé du contenu 2"/>
          <p:cNvSpPr>
            <a:spLocks noGrp="1"/>
          </p:cNvSpPr>
          <p:nvPr>
            <p:ph idx="1"/>
          </p:nvPr>
        </p:nvSpPr>
        <p:spPr>
          <a:xfrm>
            <a:off x="838200" y="2645704"/>
            <a:ext cx="10515600" cy="2710068"/>
          </a:xfrm>
        </p:spPr>
        <p:txBody>
          <a:bodyPr>
            <a:normAutofit/>
          </a:bodyPr>
          <a:lstStyle/>
          <a:p>
            <a:pPr marL="0" indent="0">
              <a:buNone/>
            </a:pPr>
            <a:r>
              <a:rPr lang="en-GB" sz="2400" dirty="0"/>
              <a:t>Ancillary insurance intermediary’ means any natural or legal person, </a:t>
            </a:r>
            <a:r>
              <a:rPr lang="en-GB" sz="2400" b="1" dirty="0"/>
              <a:t>other than a credit institution or an investment firm as defined in points (1) and (2) of Article 4(1) of Regulation (EU) No 575/2013 of the European Parliament and of the Council</a:t>
            </a:r>
            <a:r>
              <a:rPr lang="en-GB" sz="2400" dirty="0"/>
              <a:t>, who, for remuneration, takes up or pursues the activity of insurance distribution on an ancillary basis, provided that all the following conditions are met:</a:t>
            </a:r>
          </a:p>
        </p:txBody>
      </p:sp>
      <p:pic>
        <p:nvPicPr>
          <p:cNvPr id="4" name="Image 4"/>
          <p:cNvPicPr>
            <a:picLocks noChangeAspect="1"/>
          </p:cNvPicPr>
          <p:nvPr/>
        </p:nvPicPr>
        <p:blipFill rotWithShape="1">
          <a:blip r:embed="rId2">
            <a:extLst>
              <a:ext uri="{28A0092B-C50C-407E-A947-70E740481C1C}">
                <a14:useLocalDpi xmlns:a14="http://schemas.microsoft.com/office/drawing/2010/main" val="0"/>
              </a:ext>
            </a:extLst>
          </a:blip>
          <a:srcRect l="23946" t="32270" r="35351" b="29297"/>
          <a:stretch/>
        </p:blipFill>
        <p:spPr>
          <a:xfrm>
            <a:off x="489107" y="345884"/>
            <a:ext cx="2080392" cy="1964354"/>
          </a:xfrm>
          <a:prstGeom prst="rect">
            <a:avLst/>
          </a:prstGeom>
          <a:noFill/>
          <a:effectLst>
            <a:glow>
              <a:schemeClr val="tx1"/>
            </a:glow>
          </a:effectLst>
        </p:spPr>
      </p:pic>
    </p:spTree>
    <p:extLst>
      <p:ext uri="{BB962C8B-B14F-4D97-AF65-F5344CB8AC3E}">
        <p14:creationId xmlns:p14="http://schemas.microsoft.com/office/powerpoint/2010/main" val="1008372674"/>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a:t>IDD and Bancassurance - scope</a:t>
            </a:r>
          </a:p>
        </p:txBody>
      </p:sp>
      <p:sp>
        <p:nvSpPr>
          <p:cNvPr id="3" name="Espace réservé du contenu 2"/>
          <p:cNvSpPr>
            <a:spLocks noGrp="1"/>
          </p:cNvSpPr>
          <p:nvPr>
            <p:ph idx="1"/>
          </p:nvPr>
        </p:nvSpPr>
        <p:spPr>
          <a:xfrm>
            <a:off x="838200" y="2645704"/>
            <a:ext cx="10515600" cy="2710068"/>
          </a:xfrm>
        </p:spPr>
        <p:txBody>
          <a:bodyPr>
            <a:normAutofit/>
          </a:bodyPr>
          <a:lstStyle/>
          <a:p>
            <a:pPr marL="0" indent="0">
              <a:buNone/>
            </a:pPr>
            <a:r>
              <a:rPr lang="en-GB" sz="2400" dirty="0"/>
              <a:t>All IDD rules applicable</a:t>
            </a:r>
          </a:p>
          <a:p>
            <a:endParaRPr lang="en-GB" sz="2400" dirty="0"/>
          </a:p>
          <a:p>
            <a:r>
              <a:rPr lang="en-GB" sz="2400" dirty="0"/>
              <a:t>Continuous training</a:t>
            </a:r>
          </a:p>
          <a:p>
            <a:r>
              <a:rPr lang="en-GB" sz="2400" dirty="0"/>
              <a:t>Act honestly, fairly and professionally</a:t>
            </a:r>
          </a:p>
          <a:p>
            <a:r>
              <a:rPr lang="en-GB" sz="2400" dirty="0"/>
              <a:t>Manage conflicts of interest</a:t>
            </a:r>
          </a:p>
          <a:p>
            <a:r>
              <a:rPr lang="en-GB" sz="2400" dirty="0"/>
              <a:t>…</a:t>
            </a:r>
          </a:p>
        </p:txBody>
      </p:sp>
      <p:pic>
        <p:nvPicPr>
          <p:cNvPr id="4" name="Image 4"/>
          <p:cNvPicPr>
            <a:picLocks noChangeAspect="1"/>
          </p:cNvPicPr>
          <p:nvPr/>
        </p:nvPicPr>
        <p:blipFill rotWithShape="1">
          <a:blip r:embed="rId2">
            <a:extLst>
              <a:ext uri="{28A0092B-C50C-407E-A947-70E740481C1C}">
                <a14:useLocalDpi xmlns:a14="http://schemas.microsoft.com/office/drawing/2010/main" val="0"/>
              </a:ext>
            </a:extLst>
          </a:blip>
          <a:srcRect l="23946" t="32270" r="35351" b="29297"/>
          <a:stretch/>
        </p:blipFill>
        <p:spPr>
          <a:xfrm>
            <a:off x="489107" y="345884"/>
            <a:ext cx="2080392" cy="1964354"/>
          </a:xfrm>
          <a:prstGeom prst="rect">
            <a:avLst/>
          </a:prstGeom>
          <a:noFill/>
          <a:effectLst>
            <a:glow>
              <a:schemeClr val="tx1"/>
            </a:glow>
          </a:effectLst>
        </p:spPr>
      </p:pic>
    </p:spTree>
    <p:extLst>
      <p:ext uri="{BB962C8B-B14F-4D97-AF65-F5344CB8AC3E}">
        <p14:creationId xmlns:p14="http://schemas.microsoft.com/office/powerpoint/2010/main" val="3335993062"/>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idx="4294967295"/>
          </p:nvPr>
        </p:nvSpPr>
        <p:spPr>
          <a:xfrm>
            <a:off x="1566251" y="1638473"/>
            <a:ext cx="9144000" cy="2387600"/>
          </a:xfrm>
        </p:spPr>
        <p:txBody>
          <a:bodyPr/>
          <a:lstStyle/>
          <a:p>
            <a:pPr algn="ctr"/>
            <a:r>
              <a:rPr lang="fr-BE" sz="16600" dirty="0"/>
              <a:t>POG</a:t>
            </a:r>
            <a:endParaRPr lang="fr-BE" dirty="0"/>
          </a:p>
        </p:txBody>
      </p:sp>
      <p:sp>
        <p:nvSpPr>
          <p:cNvPr id="3" name="Sous-titre 2"/>
          <p:cNvSpPr>
            <a:spLocks noGrp="1"/>
          </p:cNvSpPr>
          <p:nvPr>
            <p:ph type="subTitle" idx="4294967295"/>
          </p:nvPr>
        </p:nvSpPr>
        <p:spPr>
          <a:xfrm>
            <a:off x="3191348" y="4026073"/>
            <a:ext cx="5893806" cy="1655763"/>
          </a:xfrm>
        </p:spPr>
        <p:txBody>
          <a:bodyPr/>
          <a:lstStyle/>
          <a:p>
            <a:pPr marL="0" indent="0" algn="ctr">
              <a:buNone/>
            </a:pPr>
            <a:r>
              <a:rPr lang="fr-BE" dirty="0"/>
              <a:t>Product </a:t>
            </a:r>
            <a:r>
              <a:rPr lang="fr-BE" dirty="0" err="1"/>
              <a:t>Oversight</a:t>
            </a:r>
            <a:r>
              <a:rPr lang="fr-BE" dirty="0"/>
              <a:t> and </a:t>
            </a:r>
            <a:r>
              <a:rPr lang="fr-BE" dirty="0" err="1"/>
              <a:t>Governance</a:t>
            </a:r>
            <a:endParaRPr lang="fr-BE" dirty="0"/>
          </a:p>
        </p:txBody>
      </p:sp>
    </p:spTree>
    <p:extLst>
      <p:ext uri="{BB962C8B-B14F-4D97-AF65-F5344CB8AC3E}">
        <p14:creationId xmlns:p14="http://schemas.microsoft.com/office/powerpoint/2010/main" val="428431107"/>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a:t>Product </a:t>
            </a:r>
            <a:r>
              <a:rPr lang="fr-BE" dirty="0" err="1"/>
              <a:t>Oversight</a:t>
            </a:r>
            <a:r>
              <a:rPr lang="fr-BE" dirty="0"/>
              <a:t> and </a:t>
            </a:r>
            <a:r>
              <a:rPr lang="fr-BE" dirty="0" err="1"/>
              <a:t>Governance</a:t>
            </a:r>
            <a:endParaRPr lang="fr-BE" dirty="0"/>
          </a:p>
        </p:txBody>
      </p:sp>
      <p:pic>
        <p:nvPicPr>
          <p:cNvPr id="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800000" flipH="1">
            <a:off x="7188675" y="3363568"/>
            <a:ext cx="5003325" cy="3200969"/>
          </a:xfrm>
          <a:prstGeom prst="rect">
            <a:avLst/>
          </a:prstGeom>
        </p:spPr>
      </p:pic>
      <p:pic>
        <p:nvPicPr>
          <p:cNvPr id="5"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800000">
            <a:off x="-698504" y="1333743"/>
            <a:ext cx="4884896" cy="3084645"/>
          </a:xfrm>
          <a:prstGeom prst="rect">
            <a:avLst/>
          </a:prstGeom>
        </p:spPr>
      </p:pic>
      <p:sp>
        <p:nvSpPr>
          <p:cNvPr id="6" name="テキスト プレースホルダー 11"/>
          <p:cNvSpPr txBox="1">
            <a:spLocks/>
          </p:cNvSpPr>
          <p:nvPr/>
        </p:nvSpPr>
        <p:spPr>
          <a:xfrm>
            <a:off x="3476625" y="2129157"/>
            <a:ext cx="4788756" cy="39940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500"/>
              </a:lnSpc>
              <a:buNone/>
            </a:pPr>
            <a:r>
              <a:rPr lang="en-US" sz="2400" b="1" dirty="0">
                <a:solidFill>
                  <a:schemeClr val="tx1">
                    <a:lumMod val="75000"/>
                    <a:lumOff val="25000"/>
                  </a:schemeClr>
                </a:solidFill>
              </a:rPr>
              <a:t>Insurers (and intermediaries manufacturing insurance products</a:t>
            </a:r>
            <a:r>
              <a:rPr lang="en-US" sz="2400" dirty="0">
                <a:solidFill>
                  <a:schemeClr val="tx1">
                    <a:lumMod val="75000"/>
                    <a:lumOff val="25000"/>
                  </a:schemeClr>
                </a:solidFill>
              </a:rPr>
              <a:t>) must maintain, operate and review a process for the approval of each insurance product ( or significant adaptation) before it is marketed or distributed to customers</a:t>
            </a:r>
          </a:p>
          <a:p>
            <a:pPr marL="342900" indent="-342900">
              <a:lnSpc>
                <a:spcPts val="3500"/>
              </a:lnSpc>
            </a:pPr>
            <a:endParaRPr lang="en-US" sz="4600" dirty="0">
              <a:solidFill>
                <a:schemeClr val="tx1">
                  <a:lumMod val="75000"/>
                  <a:lumOff val="25000"/>
                </a:schemeClr>
              </a:solidFill>
            </a:endParaRPr>
          </a:p>
        </p:txBody>
      </p:sp>
      <p:sp>
        <p:nvSpPr>
          <p:cNvPr id="8" name="TextBox 2"/>
          <p:cNvSpPr txBox="1"/>
          <p:nvPr/>
        </p:nvSpPr>
        <p:spPr>
          <a:xfrm>
            <a:off x="789582" y="2394594"/>
            <a:ext cx="2449640" cy="1323439"/>
          </a:xfrm>
          <a:prstGeom prst="rect">
            <a:avLst/>
          </a:prstGeom>
          <a:noFill/>
        </p:spPr>
        <p:txBody>
          <a:bodyPr wrap="square" rtlCol="0">
            <a:spAutoFit/>
          </a:bodyPr>
          <a:lstStyle/>
          <a:p>
            <a:r>
              <a:rPr kumimoji="1" lang="en-US" sz="2000" dirty="0">
                <a:solidFill>
                  <a:schemeClr val="accent3">
                    <a:lumMod val="40000"/>
                    <a:lumOff val="60000"/>
                  </a:schemeClr>
                </a:solidFill>
                <a:ea typeface="A-OTF Shin Go Pro L" panose="020B0300000000000000" pitchFamily="34" charset="-128"/>
                <a:cs typeface="Clear Sans Medium" panose="020B0603030202020304" pitchFamily="34" charset="0"/>
              </a:rPr>
              <a:t>To specify an identified target market of customers for each product</a:t>
            </a:r>
          </a:p>
        </p:txBody>
      </p:sp>
      <p:sp>
        <p:nvSpPr>
          <p:cNvPr id="9" name="TextBox 4"/>
          <p:cNvSpPr txBox="1"/>
          <p:nvPr/>
        </p:nvSpPr>
        <p:spPr>
          <a:xfrm>
            <a:off x="8578262" y="4468909"/>
            <a:ext cx="2397319" cy="1600438"/>
          </a:xfrm>
          <a:prstGeom prst="rect">
            <a:avLst/>
          </a:prstGeom>
          <a:noFill/>
        </p:spPr>
        <p:txBody>
          <a:bodyPr wrap="square" rtlCol="0">
            <a:spAutoFit/>
          </a:bodyPr>
          <a:lstStyle/>
          <a:p>
            <a:r>
              <a:rPr lang="en-US" sz="2000" dirty="0">
                <a:solidFill>
                  <a:schemeClr val="accent3">
                    <a:lumMod val="40000"/>
                    <a:lumOff val="60000"/>
                  </a:schemeClr>
                </a:solidFill>
                <a:cs typeface="Calibri" panose="020F0502020204030204" pitchFamily="34" charset="0"/>
              </a:rPr>
              <a:t>To ensure intended distribution strategy is consistent with market</a:t>
            </a:r>
          </a:p>
          <a:p>
            <a:endParaRPr kumimoji="1" lang="fr-BE" dirty="0">
              <a:solidFill>
                <a:schemeClr val="tx1">
                  <a:lumMod val="85000"/>
                  <a:lumOff val="15000"/>
                </a:schemeClr>
              </a:solidFill>
              <a:latin typeface="+mj-lt"/>
              <a:ea typeface="A-OTF Shin Go Pro L" panose="020B0300000000000000" pitchFamily="34" charset="-128"/>
            </a:endParaRPr>
          </a:p>
        </p:txBody>
      </p:sp>
    </p:spTree>
    <p:extLst>
      <p:ext uri="{BB962C8B-B14F-4D97-AF65-F5344CB8AC3E}">
        <p14:creationId xmlns:p14="http://schemas.microsoft.com/office/powerpoint/2010/main" val="1094376203"/>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663388"/>
            <a:ext cx="10515600" cy="1179700"/>
          </a:xfrm>
        </p:spPr>
        <p:txBody>
          <a:bodyPr>
            <a:normAutofit fontScale="90000"/>
          </a:bodyPr>
          <a:lstStyle/>
          <a:p>
            <a:r>
              <a:rPr lang="en-US" dirty="0"/>
              <a:t>IDD - Article 25,2 on</a:t>
            </a:r>
            <a:br>
              <a:rPr lang="en-US" dirty="0"/>
            </a:br>
            <a:r>
              <a:rPr lang="en-US" dirty="0"/>
              <a:t>Product oversight and governance requirements</a:t>
            </a:r>
            <a:endParaRPr lang="fr-BE" dirty="0"/>
          </a:p>
        </p:txBody>
      </p:sp>
      <p:sp>
        <p:nvSpPr>
          <p:cNvPr id="3" name="Espace réservé du contenu 2"/>
          <p:cNvSpPr>
            <a:spLocks noGrp="1"/>
          </p:cNvSpPr>
          <p:nvPr>
            <p:ph idx="1"/>
          </p:nvPr>
        </p:nvSpPr>
        <p:spPr>
          <a:xfrm>
            <a:off x="838200" y="2181333"/>
            <a:ext cx="10515600" cy="4351338"/>
          </a:xfrm>
        </p:spPr>
        <p:txBody>
          <a:bodyPr>
            <a:normAutofit/>
          </a:bodyPr>
          <a:lstStyle/>
          <a:p>
            <a:pPr marL="0" indent="0">
              <a:buNone/>
            </a:pPr>
            <a:endParaRPr lang="en-US" dirty="0"/>
          </a:p>
          <a:p>
            <a:pPr marL="0" indent="0">
              <a:buNone/>
            </a:pPr>
            <a:r>
              <a:rPr lang="en-US" dirty="0">
                <a:solidFill>
                  <a:schemeClr val="tx1">
                    <a:lumMod val="85000"/>
                    <a:lumOff val="15000"/>
                  </a:schemeClr>
                </a:solidFill>
              </a:rPr>
              <a:t>“</a:t>
            </a:r>
            <a:r>
              <a:rPr lang="en-GB" dirty="0"/>
              <a:t>Where an insurance </a:t>
            </a:r>
            <a:r>
              <a:rPr lang="en-GB" b="1" dirty="0"/>
              <a:t>distributor</a:t>
            </a:r>
            <a:r>
              <a:rPr lang="en-GB" dirty="0"/>
              <a:t> advises on, or proposes, insurance </a:t>
            </a:r>
            <a:r>
              <a:rPr lang="en-GB" b="1" dirty="0"/>
              <a:t>products which it does not manufacture</a:t>
            </a:r>
            <a:r>
              <a:rPr lang="en-GB" dirty="0"/>
              <a:t>, it shall have in place adequate arrangements : </a:t>
            </a:r>
          </a:p>
          <a:p>
            <a:pPr marL="0" indent="0">
              <a:buNone/>
            </a:pPr>
            <a:r>
              <a:rPr lang="en-GB" dirty="0"/>
              <a:t>- to obtain the information about the product approval process    and </a:t>
            </a:r>
          </a:p>
          <a:p>
            <a:pPr marL="0" indent="0">
              <a:buNone/>
            </a:pPr>
            <a:r>
              <a:rPr lang="en-GB" dirty="0"/>
              <a:t>- to understand the characteristics and identified target market of each insurance product”.</a:t>
            </a:r>
          </a:p>
          <a:p>
            <a:pPr marL="0" indent="0">
              <a:buNone/>
            </a:pPr>
            <a:endParaRPr lang="en-US" b="1" dirty="0">
              <a:solidFill>
                <a:schemeClr val="tx1">
                  <a:lumMod val="85000"/>
                  <a:lumOff val="15000"/>
                </a:schemeClr>
              </a:solidFill>
            </a:endParaRPr>
          </a:p>
        </p:txBody>
      </p:sp>
    </p:spTree>
    <p:extLst>
      <p:ext uri="{BB962C8B-B14F-4D97-AF65-F5344CB8AC3E}">
        <p14:creationId xmlns:p14="http://schemas.microsoft.com/office/powerpoint/2010/main" val="2469356062"/>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663388"/>
            <a:ext cx="10515600" cy="1179700"/>
          </a:xfrm>
        </p:spPr>
        <p:txBody>
          <a:bodyPr>
            <a:normAutofit fontScale="90000"/>
          </a:bodyPr>
          <a:lstStyle/>
          <a:p>
            <a:r>
              <a:rPr lang="en-US" dirty="0"/>
              <a:t>IDD - Article 25,2 on</a:t>
            </a:r>
            <a:br>
              <a:rPr lang="en-US" dirty="0"/>
            </a:br>
            <a:r>
              <a:rPr lang="en-US" dirty="0"/>
              <a:t>Product oversight and governance requirements</a:t>
            </a:r>
            <a:endParaRPr lang="fr-BE" dirty="0"/>
          </a:p>
        </p:txBody>
      </p:sp>
      <p:sp>
        <p:nvSpPr>
          <p:cNvPr id="3" name="Espace réservé du contenu 2"/>
          <p:cNvSpPr>
            <a:spLocks noGrp="1"/>
          </p:cNvSpPr>
          <p:nvPr>
            <p:ph idx="1"/>
          </p:nvPr>
        </p:nvSpPr>
        <p:spPr>
          <a:xfrm>
            <a:off x="838200" y="2181333"/>
            <a:ext cx="10515600" cy="4351338"/>
          </a:xfrm>
        </p:spPr>
        <p:txBody>
          <a:bodyPr>
            <a:normAutofit/>
          </a:bodyPr>
          <a:lstStyle/>
          <a:p>
            <a:pPr marL="0" indent="0">
              <a:buNone/>
            </a:pPr>
            <a:endParaRPr lang="en-US" dirty="0"/>
          </a:p>
          <a:p>
            <a:pPr marL="0" indent="0">
              <a:buNone/>
            </a:pPr>
            <a:r>
              <a:rPr lang="en-US" dirty="0">
                <a:solidFill>
                  <a:schemeClr val="tx1">
                    <a:lumMod val="85000"/>
                    <a:lumOff val="15000"/>
                  </a:schemeClr>
                </a:solidFill>
              </a:rPr>
              <a:t>“The Commission shall be empowered to adopt delegated acts […] to further specify the principles set out in this Article, </a:t>
            </a:r>
            <a:r>
              <a:rPr lang="en-US" b="1" dirty="0">
                <a:solidFill>
                  <a:schemeClr val="tx1">
                    <a:lumMod val="85000"/>
                    <a:lumOff val="15000"/>
                  </a:schemeClr>
                </a:solidFill>
              </a:rPr>
              <a:t>taking into account in a proportionate way the activities performed, the nature of the insurance products sold […].“</a:t>
            </a:r>
          </a:p>
        </p:txBody>
      </p:sp>
    </p:spTree>
    <p:extLst>
      <p:ext uri="{BB962C8B-B14F-4D97-AF65-F5344CB8AC3E}">
        <p14:creationId xmlns:p14="http://schemas.microsoft.com/office/powerpoint/2010/main" val="187113472"/>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idx="4294967295"/>
          </p:nvPr>
        </p:nvSpPr>
        <p:spPr>
          <a:xfrm>
            <a:off x="1367072" y="3030172"/>
            <a:ext cx="9917113" cy="1898650"/>
          </a:xfrm>
        </p:spPr>
        <p:txBody>
          <a:bodyPr>
            <a:normAutofit fontScale="90000"/>
          </a:bodyPr>
          <a:lstStyle/>
          <a:p>
            <a:r>
              <a:rPr lang="fr-BE" sz="16600" dirty="0"/>
              <a:t>Cross-</a:t>
            </a:r>
            <a:r>
              <a:rPr lang="fr-BE" sz="16600" dirty="0" err="1"/>
              <a:t>selling</a:t>
            </a:r>
            <a:endParaRPr lang="fr-BE" sz="16600" dirty="0"/>
          </a:p>
        </p:txBody>
      </p:sp>
      <p:pic>
        <p:nvPicPr>
          <p:cNvPr id="3" name="Image 3"/>
          <p:cNvPicPr>
            <a:picLocks noChangeAspect="1"/>
          </p:cNvPicPr>
          <p:nvPr/>
        </p:nvPicPr>
        <p:blipFill rotWithShape="1">
          <a:blip r:embed="rId2">
            <a:extLst>
              <a:ext uri="{28A0092B-C50C-407E-A947-70E740481C1C}">
                <a14:useLocalDpi xmlns:a14="http://schemas.microsoft.com/office/drawing/2010/main" val="0"/>
              </a:ext>
            </a:extLst>
          </a:blip>
          <a:srcRect l="12301" t="30238" r="27936" b="32857"/>
          <a:stretch/>
        </p:blipFill>
        <p:spPr>
          <a:xfrm>
            <a:off x="4129248" y="646388"/>
            <a:ext cx="4098472" cy="2530929"/>
          </a:xfrm>
          <a:prstGeom prst="rect">
            <a:avLst/>
          </a:prstGeom>
        </p:spPr>
      </p:pic>
    </p:spTree>
    <p:extLst>
      <p:ext uri="{BB962C8B-B14F-4D97-AF65-F5344CB8AC3E}">
        <p14:creationId xmlns:p14="http://schemas.microsoft.com/office/powerpoint/2010/main" val="4200823755"/>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a:t>Cross-</a:t>
            </a:r>
            <a:r>
              <a:rPr lang="fr-BE" dirty="0" err="1"/>
              <a:t>selling</a:t>
            </a:r>
            <a:endParaRPr lang="fr-BE" dirty="0"/>
          </a:p>
        </p:txBody>
      </p:sp>
      <p:sp>
        <p:nvSpPr>
          <p:cNvPr id="3" name="Espace réservé du contenu 2"/>
          <p:cNvSpPr>
            <a:spLocks noGrp="1"/>
          </p:cNvSpPr>
          <p:nvPr>
            <p:ph idx="1"/>
          </p:nvPr>
        </p:nvSpPr>
        <p:spPr>
          <a:xfrm>
            <a:off x="838200" y="3267075"/>
            <a:ext cx="10515600" cy="2594883"/>
          </a:xfrm>
        </p:spPr>
        <p:txBody>
          <a:bodyPr>
            <a:normAutofit/>
          </a:bodyPr>
          <a:lstStyle/>
          <a:p>
            <a:pPr marL="0" indent="0">
              <a:buNone/>
            </a:pPr>
            <a:r>
              <a:rPr lang="en-GB" i="1" dirty="0"/>
              <a:t>IDD article 24:</a:t>
            </a:r>
          </a:p>
          <a:p>
            <a:pPr marL="0" indent="0">
              <a:buNone/>
            </a:pPr>
            <a:r>
              <a:rPr lang="en-GB" i="1" dirty="0"/>
              <a:t>“Where an insurance product is ancillary to a good or a service which is not insurance, as part of a package or the same agreement, the insurance distributor shall offer the customer the possibility of buying the good or service separately</a:t>
            </a:r>
            <a:r>
              <a:rPr lang="en-GB" dirty="0"/>
              <a:t>.“</a:t>
            </a:r>
          </a:p>
          <a:p>
            <a:endParaRPr lang="fr-BE" dirty="0"/>
          </a:p>
        </p:txBody>
      </p:sp>
      <p:pic>
        <p:nvPicPr>
          <p:cNvPr id="4" name="Image 3"/>
          <p:cNvPicPr>
            <a:picLocks noChangeAspect="1"/>
          </p:cNvPicPr>
          <p:nvPr/>
        </p:nvPicPr>
        <p:blipFill rotWithShape="1">
          <a:blip r:embed="rId2">
            <a:extLst>
              <a:ext uri="{28A0092B-C50C-407E-A947-70E740481C1C}">
                <a14:useLocalDpi xmlns:a14="http://schemas.microsoft.com/office/drawing/2010/main" val="0"/>
              </a:ext>
            </a:extLst>
          </a:blip>
          <a:srcRect l="12301" t="30238" r="27936" b="32857"/>
          <a:stretch/>
        </p:blipFill>
        <p:spPr>
          <a:xfrm>
            <a:off x="4049485" y="1371601"/>
            <a:ext cx="4098472" cy="2530929"/>
          </a:xfrm>
          <a:prstGeom prst="rect">
            <a:avLst/>
          </a:prstGeom>
        </p:spPr>
      </p:pic>
    </p:spTree>
    <p:extLst>
      <p:ext uri="{BB962C8B-B14F-4D97-AF65-F5344CB8AC3E}">
        <p14:creationId xmlns:p14="http://schemas.microsoft.com/office/powerpoint/2010/main" val="1736066090"/>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en-GB" dirty="0" err="1"/>
              <a:t>Bancassurance</a:t>
            </a:r>
            <a:r>
              <a:rPr lang="en-GB" dirty="0"/>
              <a:t> – </a:t>
            </a:r>
            <a:r>
              <a:rPr lang="en-GB" dirty="0" err="1"/>
              <a:t>Assurfinance</a:t>
            </a:r>
            <a:endParaRPr lang="en-GB" dirty="0"/>
          </a:p>
          <a:p>
            <a:r>
              <a:rPr lang="en-GB" dirty="0"/>
              <a:t>Various forms of cooperation </a:t>
            </a:r>
          </a:p>
          <a:p>
            <a:r>
              <a:rPr lang="en-GB" dirty="0"/>
              <a:t>Distribution perspective : Life/ IBIP’s/ Non life </a:t>
            </a:r>
          </a:p>
          <a:p>
            <a:r>
              <a:rPr lang="en-GB" dirty="0"/>
              <a:t>Private consumer focus / commercial lines </a:t>
            </a:r>
          </a:p>
          <a:p>
            <a:r>
              <a:rPr lang="en-GB" dirty="0"/>
              <a:t>Late 80’s </a:t>
            </a:r>
          </a:p>
          <a:p>
            <a:endParaRPr lang="fr-BE" dirty="0"/>
          </a:p>
        </p:txBody>
      </p:sp>
    </p:spTree>
    <p:extLst>
      <p:ext uri="{BB962C8B-B14F-4D97-AF65-F5344CB8AC3E}">
        <p14:creationId xmlns:p14="http://schemas.microsoft.com/office/powerpoint/2010/main" val="2650240492"/>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a:t>Cross-</a:t>
            </a:r>
            <a:r>
              <a:rPr lang="fr-BE" dirty="0" err="1"/>
              <a:t>selling</a:t>
            </a:r>
            <a:endParaRPr lang="fr-BE" dirty="0"/>
          </a:p>
        </p:txBody>
      </p:sp>
      <p:sp>
        <p:nvSpPr>
          <p:cNvPr id="3" name="Espace réservé du contenu 2"/>
          <p:cNvSpPr>
            <a:spLocks noGrp="1"/>
          </p:cNvSpPr>
          <p:nvPr>
            <p:ph idx="1"/>
          </p:nvPr>
        </p:nvSpPr>
        <p:spPr>
          <a:xfrm>
            <a:off x="838200" y="2138059"/>
            <a:ext cx="10515600" cy="3887185"/>
          </a:xfrm>
        </p:spPr>
        <p:txBody>
          <a:bodyPr>
            <a:normAutofit fontScale="92500" lnSpcReduction="20000"/>
          </a:bodyPr>
          <a:lstStyle/>
          <a:p>
            <a:r>
              <a:rPr lang="en-GB" dirty="0"/>
              <a:t>This paragraph shall not apply where an insurance product is </a:t>
            </a:r>
            <a:r>
              <a:rPr lang="en-GB" u="sng" dirty="0"/>
              <a:t>ancillary </a:t>
            </a:r>
            <a:r>
              <a:rPr lang="en-GB" dirty="0"/>
              <a:t>to:</a:t>
            </a:r>
          </a:p>
          <a:p>
            <a:pPr marL="0" indent="0">
              <a:buNone/>
            </a:pPr>
            <a:r>
              <a:rPr lang="en-GB" dirty="0"/>
              <a:t> </a:t>
            </a:r>
          </a:p>
          <a:p>
            <a:r>
              <a:rPr lang="en-GB" dirty="0"/>
              <a:t>an investment service or activity as defined in point 2 of Article 4(1) of Directive 2014/65/EU (“</a:t>
            </a:r>
            <a:r>
              <a:rPr lang="en-GB" i="1" dirty="0"/>
              <a:t>MiFID II”</a:t>
            </a:r>
            <a:r>
              <a:rPr lang="en-GB" dirty="0"/>
              <a:t> ), </a:t>
            </a:r>
          </a:p>
          <a:p>
            <a:r>
              <a:rPr lang="en-GB" dirty="0"/>
              <a:t>a credit agreement as defined in point 3 of Article 4 of Directive 2014/17/EU (</a:t>
            </a:r>
            <a:r>
              <a:rPr lang="en-GB" i="1" dirty="0"/>
              <a:t>the “Mortgage Directive”</a:t>
            </a:r>
            <a:r>
              <a:rPr lang="en-GB" dirty="0"/>
              <a:t>) of the European Parliament and of the Council, or</a:t>
            </a:r>
          </a:p>
          <a:p>
            <a:r>
              <a:rPr lang="en-GB" dirty="0"/>
              <a:t>a payment account as defined in point 3 of Article 2 of Directive 2014/92/EU (</a:t>
            </a:r>
            <a:r>
              <a:rPr lang="en-GB" i="1" dirty="0"/>
              <a:t>Directive on the comparability of fees related to payment accounts, payment account switching and access to payment accounts with basic features</a:t>
            </a:r>
            <a:r>
              <a:rPr lang="en-GB" dirty="0"/>
              <a:t>) of the European Parliament and of the Council. »</a:t>
            </a:r>
          </a:p>
          <a:p>
            <a:endParaRPr lang="fr-BE" dirty="0"/>
          </a:p>
        </p:txBody>
      </p:sp>
      <p:pic>
        <p:nvPicPr>
          <p:cNvPr id="5" name="Image 3"/>
          <p:cNvPicPr>
            <a:picLocks noChangeAspect="1"/>
          </p:cNvPicPr>
          <p:nvPr/>
        </p:nvPicPr>
        <p:blipFill rotWithShape="1">
          <a:blip r:embed="rId2">
            <a:extLst>
              <a:ext uri="{28A0092B-C50C-407E-A947-70E740481C1C}">
                <a14:useLocalDpi xmlns:a14="http://schemas.microsoft.com/office/drawing/2010/main" val="0"/>
              </a:ext>
            </a:extLst>
          </a:blip>
          <a:srcRect l="12301" t="30238" r="27936" b="32857"/>
          <a:stretch/>
        </p:blipFill>
        <p:spPr>
          <a:xfrm>
            <a:off x="581071" y="788874"/>
            <a:ext cx="1920391" cy="1185899"/>
          </a:xfrm>
          <a:prstGeom prst="rect">
            <a:avLst/>
          </a:prstGeom>
        </p:spPr>
      </p:pic>
    </p:spTree>
    <p:extLst>
      <p:ext uri="{BB962C8B-B14F-4D97-AF65-F5344CB8AC3E}">
        <p14:creationId xmlns:p14="http://schemas.microsoft.com/office/powerpoint/2010/main" val="3030785729"/>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Cross-</a:t>
            </a:r>
            <a:r>
              <a:rPr lang="fr-BE" dirty="0" err="1"/>
              <a:t>selling</a:t>
            </a:r>
            <a:endParaRPr lang="en-GB" dirty="0"/>
          </a:p>
        </p:txBody>
      </p:sp>
      <p:sp>
        <p:nvSpPr>
          <p:cNvPr id="3" name="Content Placeholder 2"/>
          <p:cNvSpPr>
            <a:spLocks noGrp="1"/>
          </p:cNvSpPr>
          <p:nvPr>
            <p:ph idx="1"/>
          </p:nvPr>
        </p:nvSpPr>
        <p:spPr>
          <a:xfrm>
            <a:off x="838200" y="2498271"/>
            <a:ext cx="10515600" cy="3678691"/>
          </a:xfrm>
        </p:spPr>
        <p:txBody>
          <a:bodyPr/>
          <a:lstStyle/>
          <a:p>
            <a:pPr marL="0" indent="0">
              <a:buNone/>
            </a:pPr>
            <a:r>
              <a:rPr lang="fr-BE" dirty="0"/>
              <a:t>MIFID II: </a:t>
            </a:r>
          </a:p>
          <a:p>
            <a:pPr marL="0" indent="0">
              <a:buNone/>
            </a:pPr>
            <a:r>
              <a:rPr lang="fr-BE" dirty="0"/>
              <a:t>«  </a:t>
            </a:r>
            <a:r>
              <a:rPr lang="fr-BE" dirty="0" err="1"/>
              <a:t>When</a:t>
            </a:r>
            <a:r>
              <a:rPr lang="fr-BE" dirty="0"/>
              <a:t> an </a:t>
            </a:r>
            <a:r>
              <a:rPr lang="fr-BE" dirty="0" err="1"/>
              <a:t>investment</a:t>
            </a:r>
            <a:r>
              <a:rPr lang="fr-BE" dirty="0"/>
              <a:t> service </a:t>
            </a:r>
            <a:r>
              <a:rPr lang="fr-BE" dirty="0" err="1"/>
              <a:t>is</a:t>
            </a:r>
            <a:r>
              <a:rPr lang="fr-BE" dirty="0"/>
              <a:t> </a:t>
            </a:r>
            <a:r>
              <a:rPr lang="fr-BE" dirty="0" err="1"/>
              <a:t>offered</a:t>
            </a:r>
            <a:r>
              <a:rPr lang="fr-BE" dirty="0"/>
              <a:t> </a:t>
            </a:r>
            <a:r>
              <a:rPr lang="fr-BE" dirty="0" err="1"/>
              <a:t>together</a:t>
            </a:r>
            <a:r>
              <a:rPr lang="fr-BE" dirty="0"/>
              <a:t> </a:t>
            </a:r>
            <a:r>
              <a:rPr lang="fr-BE" dirty="0" err="1"/>
              <a:t>with</a:t>
            </a:r>
            <a:r>
              <a:rPr lang="fr-BE" dirty="0"/>
              <a:t> </a:t>
            </a:r>
            <a:r>
              <a:rPr lang="fr-BE" dirty="0" err="1"/>
              <a:t>another</a:t>
            </a:r>
            <a:r>
              <a:rPr lang="fr-BE" dirty="0"/>
              <a:t> service or </a:t>
            </a:r>
            <a:r>
              <a:rPr lang="fr-BE" dirty="0" err="1"/>
              <a:t>product</a:t>
            </a:r>
            <a:r>
              <a:rPr lang="fr-BE" dirty="0"/>
              <a:t> as part of a package or as a condition for the </a:t>
            </a:r>
            <a:r>
              <a:rPr lang="fr-BE" dirty="0" err="1"/>
              <a:t>same</a:t>
            </a:r>
            <a:r>
              <a:rPr lang="fr-BE" dirty="0"/>
              <a:t> agreement or package, the </a:t>
            </a:r>
            <a:r>
              <a:rPr lang="fr-BE" dirty="0" err="1"/>
              <a:t>investment</a:t>
            </a:r>
            <a:r>
              <a:rPr lang="fr-BE" dirty="0"/>
              <a:t> </a:t>
            </a:r>
            <a:r>
              <a:rPr lang="fr-BE" dirty="0" err="1"/>
              <a:t>firm</a:t>
            </a:r>
            <a:r>
              <a:rPr lang="fr-BE" dirty="0"/>
              <a:t> </a:t>
            </a:r>
            <a:r>
              <a:rPr lang="fr-BE" dirty="0" err="1"/>
              <a:t>shall</a:t>
            </a:r>
            <a:r>
              <a:rPr lang="fr-BE" dirty="0"/>
              <a:t> </a:t>
            </a:r>
            <a:r>
              <a:rPr lang="fr-BE" dirty="0" err="1"/>
              <a:t>inform</a:t>
            </a:r>
            <a:r>
              <a:rPr lang="fr-BE" dirty="0"/>
              <a:t> the client </a:t>
            </a:r>
            <a:r>
              <a:rPr lang="fr-BE" b="1" u="sng" dirty="0" err="1"/>
              <a:t>whether</a:t>
            </a:r>
            <a:r>
              <a:rPr lang="fr-BE" b="1" dirty="0"/>
              <a:t> </a:t>
            </a:r>
            <a:r>
              <a:rPr lang="fr-BE" dirty="0" err="1"/>
              <a:t>it</a:t>
            </a:r>
            <a:r>
              <a:rPr lang="fr-BE" dirty="0"/>
              <a:t> </a:t>
            </a:r>
            <a:r>
              <a:rPr lang="fr-BE" dirty="0" err="1"/>
              <a:t>is</a:t>
            </a:r>
            <a:r>
              <a:rPr lang="fr-BE" dirty="0"/>
              <a:t> possible to </a:t>
            </a:r>
            <a:r>
              <a:rPr lang="fr-BE" dirty="0" err="1"/>
              <a:t>buy</a:t>
            </a:r>
            <a:r>
              <a:rPr lang="fr-BE" dirty="0"/>
              <a:t> the </a:t>
            </a:r>
            <a:r>
              <a:rPr lang="fr-BE" dirty="0" err="1"/>
              <a:t>different</a:t>
            </a:r>
            <a:r>
              <a:rPr lang="fr-BE" dirty="0"/>
              <a:t> components </a:t>
            </a:r>
            <a:r>
              <a:rPr lang="fr-BE" dirty="0" err="1"/>
              <a:t>separately</a:t>
            </a:r>
            <a:r>
              <a:rPr lang="fr-BE" dirty="0"/>
              <a:t> and </a:t>
            </a:r>
            <a:r>
              <a:rPr lang="fr-BE" dirty="0" err="1"/>
              <a:t>shall</a:t>
            </a:r>
            <a:r>
              <a:rPr lang="fr-BE" dirty="0"/>
              <a:t> </a:t>
            </a:r>
            <a:r>
              <a:rPr lang="fr-BE" dirty="0" err="1"/>
              <a:t>provide</a:t>
            </a:r>
            <a:r>
              <a:rPr lang="fr-BE" dirty="0"/>
              <a:t> for a </a:t>
            </a:r>
            <a:r>
              <a:rPr lang="fr-BE" dirty="0" err="1"/>
              <a:t>separate</a:t>
            </a:r>
            <a:r>
              <a:rPr lang="fr-BE" dirty="0"/>
              <a:t> </a:t>
            </a:r>
            <a:r>
              <a:rPr lang="fr-BE" dirty="0" err="1"/>
              <a:t>evidence</a:t>
            </a:r>
            <a:r>
              <a:rPr lang="fr-BE" dirty="0"/>
              <a:t> of the </a:t>
            </a:r>
            <a:r>
              <a:rPr lang="fr-BE" dirty="0" err="1"/>
              <a:t>costs</a:t>
            </a:r>
            <a:r>
              <a:rPr lang="fr-BE" dirty="0"/>
              <a:t> and charges of </a:t>
            </a:r>
            <a:r>
              <a:rPr lang="fr-BE" dirty="0" err="1"/>
              <a:t>each</a:t>
            </a:r>
            <a:r>
              <a:rPr lang="fr-BE" dirty="0"/>
              <a:t> component</a:t>
            </a:r>
            <a:endParaRPr lang="en-GB" dirty="0"/>
          </a:p>
          <a:p>
            <a:endParaRPr lang="en-GB" dirty="0"/>
          </a:p>
          <a:p>
            <a:endParaRPr lang="en-GB" dirty="0"/>
          </a:p>
        </p:txBody>
      </p:sp>
      <p:pic>
        <p:nvPicPr>
          <p:cNvPr id="4" name="Image 3"/>
          <p:cNvPicPr>
            <a:picLocks noChangeAspect="1"/>
          </p:cNvPicPr>
          <p:nvPr/>
        </p:nvPicPr>
        <p:blipFill rotWithShape="1">
          <a:blip r:embed="rId2">
            <a:extLst>
              <a:ext uri="{28A0092B-C50C-407E-A947-70E740481C1C}">
                <a14:useLocalDpi xmlns:a14="http://schemas.microsoft.com/office/drawing/2010/main" val="0"/>
              </a:ext>
            </a:extLst>
          </a:blip>
          <a:srcRect l="12301" t="30238" r="27936" b="32857"/>
          <a:stretch/>
        </p:blipFill>
        <p:spPr>
          <a:xfrm>
            <a:off x="581071" y="788874"/>
            <a:ext cx="1920391" cy="1185899"/>
          </a:xfrm>
          <a:prstGeom prst="rect">
            <a:avLst/>
          </a:prstGeom>
        </p:spPr>
      </p:pic>
    </p:spTree>
    <p:extLst>
      <p:ext uri="{BB962C8B-B14F-4D97-AF65-F5344CB8AC3E}">
        <p14:creationId xmlns:p14="http://schemas.microsoft.com/office/powerpoint/2010/main" val="2343695031"/>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idx="4294967295"/>
          </p:nvPr>
        </p:nvSpPr>
        <p:spPr>
          <a:xfrm>
            <a:off x="1566249" y="1629420"/>
            <a:ext cx="9144000" cy="2387600"/>
          </a:xfrm>
        </p:spPr>
        <p:txBody>
          <a:bodyPr/>
          <a:lstStyle/>
          <a:p>
            <a:r>
              <a:rPr lang="fr-BE" sz="16600" dirty="0" err="1"/>
              <a:t>IBIPs</a:t>
            </a:r>
            <a:endParaRPr lang="fr-BE" dirty="0"/>
          </a:p>
        </p:txBody>
      </p:sp>
      <p:sp>
        <p:nvSpPr>
          <p:cNvPr id="3" name="Sous-titre 2"/>
          <p:cNvSpPr>
            <a:spLocks noGrp="1"/>
          </p:cNvSpPr>
          <p:nvPr>
            <p:ph type="subTitle" idx="4294967295"/>
          </p:nvPr>
        </p:nvSpPr>
        <p:spPr>
          <a:xfrm>
            <a:off x="3340728" y="4139887"/>
            <a:ext cx="7369521" cy="1655763"/>
          </a:xfrm>
        </p:spPr>
        <p:txBody>
          <a:bodyPr/>
          <a:lstStyle/>
          <a:p>
            <a:pPr marL="0" indent="0" algn="r">
              <a:buNone/>
            </a:pPr>
            <a:r>
              <a:rPr lang="fr-BE" dirty="0"/>
              <a:t>Insurance-</a:t>
            </a:r>
            <a:r>
              <a:rPr lang="fr-BE" dirty="0" err="1"/>
              <a:t>Based</a:t>
            </a:r>
            <a:r>
              <a:rPr lang="fr-BE" dirty="0"/>
              <a:t> Investment </a:t>
            </a:r>
            <a:r>
              <a:rPr lang="fr-BE" dirty="0" err="1"/>
              <a:t>Products</a:t>
            </a:r>
            <a:endParaRPr lang="fr-BE" dirty="0"/>
          </a:p>
        </p:txBody>
      </p:sp>
      <p:grpSp>
        <p:nvGrpSpPr>
          <p:cNvPr id="10" name="Groupe 9"/>
          <p:cNvGrpSpPr/>
          <p:nvPr/>
        </p:nvGrpSpPr>
        <p:grpSpPr>
          <a:xfrm>
            <a:off x="447261" y="785191"/>
            <a:ext cx="5406887" cy="4909931"/>
            <a:chOff x="447261" y="785191"/>
            <a:chExt cx="5406887" cy="4909931"/>
          </a:xfrm>
        </p:grpSpPr>
        <p:pic>
          <p:nvPicPr>
            <p:cNvPr id="5" name="Picture 4"/>
            <p:cNvPicPr>
              <a:picLocks noChangeAspect="1"/>
            </p:cNvPicPr>
            <p:nvPr/>
          </p:nvPicPr>
          <p:blipFill rotWithShape="1">
            <a:blip r:embed="rId2">
              <a:lum bright="70000" contrast="-70000"/>
              <a:extLst>
                <a:ext uri="{28A0092B-C50C-407E-A947-70E740481C1C}">
                  <a14:useLocalDpi xmlns:a14="http://schemas.microsoft.com/office/drawing/2010/main" val="0"/>
                </a:ext>
              </a:extLst>
            </a:blip>
            <a:srcRect l="14196" t="14222" r="15679" b="21694"/>
            <a:stretch/>
          </p:blipFill>
          <p:spPr>
            <a:xfrm>
              <a:off x="447261" y="785191"/>
              <a:ext cx="5406887" cy="4909931"/>
            </a:xfrm>
            <a:prstGeom prst="rect">
              <a:avLst/>
            </a:prstGeom>
          </p:spPr>
        </p:pic>
        <p:pic>
          <p:nvPicPr>
            <p:cNvPr id="8" name="Image 7"/>
            <p:cNvPicPr>
              <a:picLocks noChangeAspect="1"/>
            </p:cNvPicPr>
            <p:nvPr/>
          </p:nvPicPr>
          <p:blipFill>
            <a:blip r:embed="rId3">
              <a:lum bright="70000" contrast="-70000"/>
              <a:extLst>
                <a:ext uri="{28A0092B-C50C-407E-A947-70E740481C1C}">
                  <a14:useLocalDpi xmlns:a14="http://schemas.microsoft.com/office/drawing/2010/main" val="0"/>
                </a:ext>
              </a:extLst>
            </a:blip>
            <a:stretch>
              <a:fillRect/>
            </a:stretch>
          </p:blipFill>
          <p:spPr>
            <a:xfrm>
              <a:off x="3421090" y="2285525"/>
              <a:ext cx="2105641" cy="2105641"/>
            </a:xfrm>
            <a:prstGeom prst="rect">
              <a:avLst/>
            </a:prstGeom>
          </p:spPr>
        </p:pic>
        <p:pic>
          <p:nvPicPr>
            <p:cNvPr id="9" name="Image 8"/>
            <p:cNvPicPr>
              <a:picLocks noChangeAspect="1"/>
            </p:cNvPicPr>
            <p:nvPr/>
          </p:nvPicPr>
          <p:blipFill>
            <a:blip r:embed="rId3">
              <a:lum bright="70000" contrast="-70000"/>
              <a:extLst>
                <a:ext uri="{28A0092B-C50C-407E-A947-70E740481C1C}">
                  <a14:useLocalDpi xmlns:a14="http://schemas.microsoft.com/office/drawing/2010/main" val="0"/>
                </a:ext>
              </a:extLst>
            </a:blip>
            <a:stretch>
              <a:fillRect/>
            </a:stretch>
          </p:blipFill>
          <p:spPr>
            <a:xfrm>
              <a:off x="953327" y="2773018"/>
              <a:ext cx="1863086" cy="1863086"/>
            </a:xfrm>
            <a:prstGeom prst="rect">
              <a:avLst/>
            </a:prstGeom>
          </p:spPr>
        </p:pic>
      </p:grpSp>
    </p:spTree>
    <p:extLst>
      <p:ext uri="{BB962C8B-B14F-4D97-AF65-F5344CB8AC3E}">
        <p14:creationId xmlns:p14="http://schemas.microsoft.com/office/powerpoint/2010/main" val="4047548468"/>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br>
              <a:rPr lang="fr-BE" sz="2800" b="1" dirty="0">
                <a:solidFill>
                  <a:srgbClr val="7D5D00"/>
                </a:solidFill>
                <a:latin typeface="+mn-lt"/>
                <a:cs typeface="Arial" panose="020B0604020202020204" pitchFamily="34" charset="0"/>
              </a:rPr>
            </a:br>
            <a:r>
              <a:rPr lang="fr-BE" sz="2800" b="1" dirty="0">
                <a:latin typeface="+mn-lt"/>
                <a:cs typeface="Arial" panose="020B0604020202020204" pitchFamily="34" charset="0"/>
              </a:rPr>
              <a:t>IDD – ADDITIONAL REQUIREMENTS for the distribution of </a:t>
            </a:r>
            <a:r>
              <a:rPr lang="fr-BE" sz="2800" b="1" dirty="0" err="1">
                <a:latin typeface="+mn-lt"/>
                <a:cs typeface="Arial" panose="020B0604020202020204" pitchFamily="34" charset="0"/>
              </a:rPr>
              <a:t>IBIPs</a:t>
            </a:r>
            <a:r>
              <a:rPr lang="fr-BE" sz="2800" b="1" dirty="0">
                <a:latin typeface="+mn-lt"/>
                <a:cs typeface="Arial" panose="020B0604020202020204" pitchFamily="34" charset="0"/>
              </a:rPr>
              <a:t> </a:t>
            </a:r>
            <a:br>
              <a:rPr lang="fr-BE" sz="2800" b="1" dirty="0">
                <a:latin typeface="+mn-lt"/>
                <a:cs typeface="Arial" panose="020B0604020202020204" pitchFamily="34" charset="0"/>
              </a:rPr>
            </a:br>
            <a:r>
              <a:rPr lang="fr-BE" sz="2000" b="1" dirty="0">
                <a:latin typeface="+mn-lt"/>
                <a:cs typeface="Arial" panose="020B0604020202020204" pitchFamily="34" charset="0"/>
              </a:rPr>
              <a:t>(</a:t>
            </a:r>
            <a:r>
              <a:rPr lang="fr-BE" sz="2000" b="1" dirty="0" err="1">
                <a:latin typeface="+mn-lt"/>
                <a:cs typeface="Arial" panose="020B0604020202020204" pitchFamily="34" charset="0"/>
              </a:rPr>
              <a:t>Chapter</a:t>
            </a:r>
            <a:r>
              <a:rPr lang="fr-BE" sz="2000" b="1" dirty="0">
                <a:latin typeface="+mn-lt"/>
                <a:cs typeface="Arial" panose="020B0604020202020204" pitchFamily="34" charset="0"/>
              </a:rPr>
              <a:t> VI – Article 26 – 30) </a:t>
            </a:r>
            <a:br>
              <a:rPr lang="fr-BE" sz="2000" b="1" dirty="0">
                <a:solidFill>
                  <a:srgbClr val="7D5D00"/>
                </a:solidFill>
                <a:latin typeface="+mn-lt"/>
                <a:cs typeface="Arial" panose="020B0604020202020204" pitchFamily="34" charset="0"/>
              </a:rPr>
            </a:br>
            <a:endParaRPr lang="fr-BE" sz="2800" b="1" dirty="0">
              <a:solidFill>
                <a:srgbClr val="7D5D00"/>
              </a:solidFill>
              <a:latin typeface="+mn-lt"/>
              <a:cs typeface="Arial" panose="020B0604020202020204" pitchFamily="34" charset="0"/>
            </a:endParaRPr>
          </a:p>
        </p:txBody>
      </p:sp>
      <p:sp>
        <p:nvSpPr>
          <p:cNvPr id="3" name="Content Placeholder 2"/>
          <p:cNvSpPr>
            <a:spLocks noGrp="1"/>
          </p:cNvSpPr>
          <p:nvPr>
            <p:ph idx="1"/>
          </p:nvPr>
        </p:nvSpPr>
        <p:spPr/>
        <p:txBody>
          <a:bodyPr>
            <a:normAutofit/>
          </a:bodyPr>
          <a:lstStyle/>
          <a:p>
            <a:pPr marL="0" indent="0">
              <a:buNone/>
            </a:pPr>
            <a:r>
              <a:rPr lang="fr-BE" dirty="0" err="1">
                <a:solidFill>
                  <a:schemeClr val="tx1">
                    <a:lumMod val="85000"/>
                    <a:lumOff val="15000"/>
                  </a:schemeClr>
                </a:solidFill>
              </a:rPr>
              <a:t>Additional</a:t>
            </a:r>
            <a:r>
              <a:rPr lang="fr-BE" dirty="0">
                <a:solidFill>
                  <a:schemeClr val="tx1">
                    <a:lumMod val="85000"/>
                    <a:lumOff val="15000"/>
                  </a:schemeClr>
                </a:solidFill>
              </a:rPr>
              <a:t> </a:t>
            </a:r>
            <a:r>
              <a:rPr lang="fr-BE" dirty="0" err="1">
                <a:solidFill>
                  <a:schemeClr val="tx1">
                    <a:lumMod val="85000"/>
                    <a:lumOff val="15000"/>
                  </a:schemeClr>
                </a:solidFill>
              </a:rPr>
              <a:t>requirements</a:t>
            </a:r>
            <a:r>
              <a:rPr lang="fr-BE" dirty="0">
                <a:solidFill>
                  <a:schemeClr val="tx1">
                    <a:lumMod val="85000"/>
                    <a:lumOff val="15000"/>
                  </a:schemeClr>
                </a:solidFill>
              </a:rPr>
              <a:t> </a:t>
            </a:r>
            <a:r>
              <a:rPr lang="fr-BE" dirty="0" err="1">
                <a:solidFill>
                  <a:schemeClr val="tx1">
                    <a:lumMod val="85000"/>
                    <a:lumOff val="15000"/>
                  </a:schemeClr>
                </a:solidFill>
              </a:rPr>
              <a:t>apply</a:t>
            </a:r>
            <a:r>
              <a:rPr lang="fr-BE" dirty="0">
                <a:solidFill>
                  <a:schemeClr val="tx1">
                    <a:lumMod val="85000"/>
                    <a:lumOff val="15000"/>
                  </a:schemeClr>
                </a:solidFill>
              </a:rPr>
              <a:t> in addition to </a:t>
            </a:r>
            <a:r>
              <a:rPr lang="fr-BE" dirty="0" err="1">
                <a:solidFill>
                  <a:schemeClr val="tx1">
                    <a:lumMod val="85000"/>
                    <a:lumOff val="15000"/>
                  </a:schemeClr>
                </a:solidFill>
              </a:rPr>
              <a:t>those</a:t>
            </a:r>
            <a:r>
              <a:rPr lang="fr-BE" dirty="0">
                <a:solidFill>
                  <a:schemeClr val="tx1">
                    <a:lumMod val="85000"/>
                    <a:lumOff val="15000"/>
                  </a:schemeClr>
                </a:solidFill>
              </a:rPr>
              <a:t> of </a:t>
            </a:r>
            <a:r>
              <a:rPr lang="fr-BE" b="1" dirty="0">
                <a:solidFill>
                  <a:schemeClr val="tx1">
                    <a:lumMod val="85000"/>
                    <a:lumOff val="15000"/>
                  </a:schemeClr>
                </a:solidFill>
              </a:rPr>
              <a:t>Articles 17,18, 19 </a:t>
            </a:r>
            <a:r>
              <a:rPr lang="fr-BE" dirty="0">
                <a:solidFill>
                  <a:schemeClr val="tx1">
                    <a:lumMod val="85000"/>
                    <a:lumOff val="15000"/>
                  </a:schemeClr>
                </a:solidFill>
              </a:rPr>
              <a:t>and </a:t>
            </a:r>
            <a:r>
              <a:rPr lang="fr-BE" b="1" dirty="0">
                <a:solidFill>
                  <a:schemeClr val="tx1">
                    <a:lumMod val="85000"/>
                    <a:lumOff val="15000"/>
                  </a:schemeClr>
                </a:solidFill>
              </a:rPr>
              <a:t>20</a:t>
            </a:r>
            <a:r>
              <a:rPr lang="fr-BE" dirty="0">
                <a:solidFill>
                  <a:schemeClr val="tx1">
                    <a:lumMod val="85000"/>
                    <a:lumOff val="15000"/>
                  </a:schemeClr>
                </a:solidFill>
              </a:rPr>
              <a:t> to the distribution of </a:t>
            </a:r>
            <a:r>
              <a:rPr lang="fr-BE" dirty="0" err="1">
                <a:solidFill>
                  <a:schemeClr val="tx1">
                    <a:lumMod val="85000"/>
                    <a:lumOff val="15000"/>
                  </a:schemeClr>
                </a:solidFill>
              </a:rPr>
              <a:t>IBIPs</a:t>
            </a:r>
            <a:r>
              <a:rPr lang="fr-BE" dirty="0">
                <a:solidFill>
                  <a:schemeClr val="tx1">
                    <a:lumMod val="85000"/>
                    <a:lumOff val="15000"/>
                  </a:schemeClr>
                </a:solidFill>
              </a:rPr>
              <a:t> by </a:t>
            </a:r>
            <a:r>
              <a:rPr lang="fr-BE" dirty="0" err="1">
                <a:solidFill>
                  <a:schemeClr val="tx1">
                    <a:lumMod val="85000"/>
                    <a:lumOff val="15000"/>
                  </a:schemeClr>
                </a:solidFill>
              </a:rPr>
              <a:t>insurers</a:t>
            </a:r>
            <a:r>
              <a:rPr lang="fr-BE" dirty="0">
                <a:solidFill>
                  <a:schemeClr val="tx1">
                    <a:lumMod val="85000"/>
                    <a:lumOff val="15000"/>
                  </a:schemeClr>
                </a:solidFill>
              </a:rPr>
              <a:t> and </a:t>
            </a:r>
            <a:r>
              <a:rPr lang="fr-BE" dirty="0" err="1">
                <a:solidFill>
                  <a:schemeClr val="tx1">
                    <a:lumMod val="85000"/>
                    <a:lumOff val="15000"/>
                  </a:schemeClr>
                </a:solidFill>
              </a:rPr>
              <a:t>intermediaries</a:t>
            </a:r>
            <a:r>
              <a:rPr lang="fr-BE" dirty="0">
                <a:solidFill>
                  <a:schemeClr val="tx1">
                    <a:lumMod val="85000"/>
                    <a:lumOff val="15000"/>
                  </a:schemeClr>
                </a:solidFill>
              </a:rPr>
              <a:t> :</a:t>
            </a:r>
          </a:p>
          <a:p>
            <a:pPr marL="0" indent="0">
              <a:buNone/>
            </a:pPr>
            <a:endParaRPr lang="fr-BE" dirty="0">
              <a:solidFill>
                <a:srgbClr val="2F5597"/>
              </a:solidFill>
            </a:endParaRPr>
          </a:p>
          <a:p>
            <a:r>
              <a:rPr lang="fr-BE" dirty="0" err="1">
                <a:solidFill>
                  <a:srgbClr val="2F5597"/>
                </a:solidFill>
              </a:rPr>
              <a:t>Prevention</a:t>
            </a:r>
            <a:r>
              <a:rPr lang="fr-BE" dirty="0">
                <a:solidFill>
                  <a:srgbClr val="2F5597"/>
                </a:solidFill>
              </a:rPr>
              <a:t>  of </a:t>
            </a:r>
            <a:r>
              <a:rPr lang="fr-BE" dirty="0" err="1">
                <a:solidFill>
                  <a:srgbClr val="2F5597"/>
                </a:solidFill>
              </a:rPr>
              <a:t>conflicts</a:t>
            </a:r>
            <a:r>
              <a:rPr lang="fr-BE" dirty="0">
                <a:solidFill>
                  <a:srgbClr val="2F5597"/>
                </a:solidFill>
              </a:rPr>
              <a:t> of </a:t>
            </a:r>
            <a:r>
              <a:rPr lang="fr-BE" dirty="0" err="1">
                <a:solidFill>
                  <a:srgbClr val="2F5597"/>
                </a:solidFill>
              </a:rPr>
              <a:t>interest</a:t>
            </a:r>
            <a:r>
              <a:rPr lang="fr-BE" dirty="0">
                <a:solidFill>
                  <a:srgbClr val="2F5597"/>
                </a:solidFill>
              </a:rPr>
              <a:t> (</a:t>
            </a:r>
            <a:r>
              <a:rPr lang="fr-BE" b="1" dirty="0">
                <a:solidFill>
                  <a:srgbClr val="2F5597"/>
                </a:solidFill>
              </a:rPr>
              <a:t>Article 27</a:t>
            </a:r>
            <a:r>
              <a:rPr lang="fr-BE" dirty="0">
                <a:solidFill>
                  <a:srgbClr val="2F5597"/>
                </a:solidFill>
              </a:rPr>
              <a:t>) </a:t>
            </a:r>
          </a:p>
          <a:p>
            <a:r>
              <a:rPr lang="fr-BE" dirty="0" err="1">
                <a:solidFill>
                  <a:srgbClr val="2F5597"/>
                </a:solidFill>
              </a:rPr>
              <a:t>Conflicts</a:t>
            </a:r>
            <a:r>
              <a:rPr lang="fr-BE" dirty="0">
                <a:solidFill>
                  <a:srgbClr val="2F5597"/>
                </a:solidFill>
              </a:rPr>
              <a:t> of </a:t>
            </a:r>
            <a:r>
              <a:rPr lang="fr-BE" dirty="0" err="1">
                <a:solidFill>
                  <a:srgbClr val="2F5597"/>
                </a:solidFill>
              </a:rPr>
              <a:t>interest</a:t>
            </a:r>
            <a:r>
              <a:rPr lang="fr-BE" dirty="0">
                <a:solidFill>
                  <a:srgbClr val="2F5597"/>
                </a:solidFill>
              </a:rPr>
              <a:t> (</a:t>
            </a:r>
            <a:r>
              <a:rPr lang="fr-BE" b="1" dirty="0">
                <a:solidFill>
                  <a:srgbClr val="2F5597"/>
                </a:solidFill>
              </a:rPr>
              <a:t>Article 28</a:t>
            </a:r>
            <a:r>
              <a:rPr lang="fr-BE" dirty="0">
                <a:solidFill>
                  <a:srgbClr val="2F5597"/>
                </a:solidFill>
              </a:rPr>
              <a:t>) </a:t>
            </a:r>
          </a:p>
          <a:p>
            <a:r>
              <a:rPr lang="fr-BE" dirty="0">
                <a:solidFill>
                  <a:srgbClr val="2F5597"/>
                </a:solidFill>
              </a:rPr>
              <a:t>Information to </a:t>
            </a:r>
            <a:r>
              <a:rPr lang="fr-BE" dirty="0" err="1">
                <a:solidFill>
                  <a:srgbClr val="2F5597"/>
                </a:solidFill>
              </a:rPr>
              <a:t>customers</a:t>
            </a:r>
            <a:r>
              <a:rPr lang="fr-BE" dirty="0">
                <a:solidFill>
                  <a:srgbClr val="2F5597"/>
                </a:solidFill>
              </a:rPr>
              <a:t> (</a:t>
            </a:r>
            <a:r>
              <a:rPr lang="fr-BE" b="1" dirty="0">
                <a:solidFill>
                  <a:srgbClr val="2F5597"/>
                </a:solidFill>
              </a:rPr>
              <a:t>Article 29</a:t>
            </a:r>
            <a:r>
              <a:rPr lang="fr-BE" dirty="0">
                <a:solidFill>
                  <a:srgbClr val="2F5597"/>
                </a:solidFill>
              </a:rPr>
              <a:t>) </a:t>
            </a:r>
          </a:p>
          <a:p>
            <a:r>
              <a:rPr lang="fr-BE" dirty="0" err="1">
                <a:solidFill>
                  <a:srgbClr val="2F5597"/>
                </a:solidFill>
              </a:rPr>
              <a:t>Assessment</a:t>
            </a:r>
            <a:r>
              <a:rPr lang="fr-BE" dirty="0">
                <a:solidFill>
                  <a:srgbClr val="2F5597"/>
                </a:solidFill>
              </a:rPr>
              <a:t> of </a:t>
            </a:r>
            <a:r>
              <a:rPr lang="fr-BE" dirty="0" err="1">
                <a:solidFill>
                  <a:srgbClr val="2F5597"/>
                </a:solidFill>
              </a:rPr>
              <a:t>suitability</a:t>
            </a:r>
            <a:r>
              <a:rPr lang="fr-BE" dirty="0">
                <a:solidFill>
                  <a:srgbClr val="2F5597"/>
                </a:solidFill>
              </a:rPr>
              <a:t> and </a:t>
            </a:r>
            <a:r>
              <a:rPr lang="fr-BE" dirty="0" err="1">
                <a:solidFill>
                  <a:srgbClr val="2F5597"/>
                </a:solidFill>
              </a:rPr>
              <a:t>appropriateness</a:t>
            </a:r>
            <a:r>
              <a:rPr lang="fr-BE" dirty="0">
                <a:solidFill>
                  <a:srgbClr val="2F5597"/>
                </a:solidFill>
              </a:rPr>
              <a:t> and </a:t>
            </a:r>
            <a:r>
              <a:rPr lang="fr-BE" dirty="0" err="1">
                <a:solidFill>
                  <a:srgbClr val="2F5597"/>
                </a:solidFill>
              </a:rPr>
              <a:t>reporting</a:t>
            </a:r>
            <a:r>
              <a:rPr lang="fr-BE" dirty="0">
                <a:solidFill>
                  <a:srgbClr val="2F5597"/>
                </a:solidFill>
              </a:rPr>
              <a:t> to </a:t>
            </a:r>
            <a:r>
              <a:rPr lang="fr-BE" dirty="0" err="1">
                <a:solidFill>
                  <a:srgbClr val="2F5597"/>
                </a:solidFill>
              </a:rPr>
              <a:t>customers</a:t>
            </a:r>
            <a:r>
              <a:rPr lang="fr-BE" dirty="0">
                <a:solidFill>
                  <a:srgbClr val="2F5597"/>
                </a:solidFill>
              </a:rPr>
              <a:t> (</a:t>
            </a:r>
            <a:r>
              <a:rPr lang="fr-BE" b="1" dirty="0">
                <a:solidFill>
                  <a:srgbClr val="2F5597"/>
                </a:solidFill>
              </a:rPr>
              <a:t>Article 30</a:t>
            </a:r>
            <a:r>
              <a:rPr lang="fr-BE" dirty="0">
                <a:solidFill>
                  <a:srgbClr val="2F5597"/>
                </a:solidFill>
              </a:rPr>
              <a:t>)</a:t>
            </a:r>
          </a:p>
          <a:p>
            <a:endParaRPr lang="fr-BE" dirty="0"/>
          </a:p>
          <a:p>
            <a:endParaRPr lang="fr-BE" dirty="0"/>
          </a:p>
          <a:p>
            <a:endParaRPr lang="fr-BE" dirty="0"/>
          </a:p>
        </p:txBody>
      </p:sp>
      <p:sp>
        <p:nvSpPr>
          <p:cNvPr id="5" name="Slide Number Placeholder 4"/>
          <p:cNvSpPr>
            <a:spLocks noGrp="1"/>
          </p:cNvSpPr>
          <p:nvPr>
            <p:ph type="sldNum" sz="quarter" idx="4294967295"/>
          </p:nvPr>
        </p:nvSpPr>
        <p:spPr>
          <a:xfrm>
            <a:off x="9448800" y="6356350"/>
            <a:ext cx="2743200" cy="365125"/>
          </a:xfrm>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6ECF81E8-6DE5-4C92-89BE-5D6CD56A8BF1}"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23</a:t>
            </a:fld>
            <a:endParaRPr kumimoji="0" lang="en-US" sz="1800" b="0" i="0" u="none" strike="noStrike" kern="0" cap="none" spc="0" normalizeH="0" baseline="0" noProof="0" dirty="0">
              <a:ln>
                <a:noFill/>
              </a:ln>
              <a:solidFill>
                <a:sysClr val="windowText" lastClr="000000"/>
              </a:solidFill>
              <a:effectLst/>
              <a:uLnTx/>
              <a:uFillTx/>
            </a:endParaRPr>
          </a:p>
        </p:txBody>
      </p:sp>
      <p:grpSp>
        <p:nvGrpSpPr>
          <p:cNvPr id="6" name="Groupe 5"/>
          <p:cNvGrpSpPr/>
          <p:nvPr/>
        </p:nvGrpSpPr>
        <p:grpSpPr>
          <a:xfrm>
            <a:off x="357809" y="469823"/>
            <a:ext cx="1172817" cy="1100560"/>
            <a:chOff x="447261" y="785191"/>
            <a:chExt cx="5406887" cy="4909931"/>
          </a:xfrm>
        </p:grpSpPr>
        <p:pic>
          <p:nvPicPr>
            <p:cNvPr id="7" name="Picture 4"/>
            <p:cNvPicPr>
              <a:picLocks noChangeAspect="1"/>
            </p:cNvPicPr>
            <p:nvPr/>
          </p:nvPicPr>
          <p:blipFill rotWithShape="1">
            <a:blip r:embed="rId2">
              <a:extLst>
                <a:ext uri="{28A0092B-C50C-407E-A947-70E740481C1C}">
                  <a14:useLocalDpi xmlns:a14="http://schemas.microsoft.com/office/drawing/2010/main" val="0"/>
                </a:ext>
              </a:extLst>
            </a:blip>
            <a:srcRect l="14196" t="14222" r="15679" b="21694"/>
            <a:stretch/>
          </p:blipFill>
          <p:spPr>
            <a:xfrm>
              <a:off x="447261" y="785191"/>
              <a:ext cx="5406887" cy="4909931"/>
            </a:xfrm>
            <a:prstGeom prst="rect">
              <a:avLst/>
            </a:prstGeom>
          </p:spPr>
        </p:pic>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21090" y="2285525"/>
              <a:ext cx="2105641" cy="2105641"/>
            </a:xfrm>
            <a:prstGeom prst="rect">
              <a:avLst/>
            </a:prstGeom>
          </p:spPr>
        </p:pic>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3327" y="2773018"/>
              <a:ext cx="1863086" cy="1863086"/>
            </a:xfrm>
            <a:prstGeom prst="rect">
              <a:avLst/>
            </a:prstGeom>
          </p:spPr>
        </p:pic>
      </p:grpSp>
    </p:spTree>
    <p:extLst>
      <p:ext uri="{BB962C8B-B14F-4D97-AF65-F5344CB8AC3E}">
        <p14:creationId xmlns:p14="http://schemas.microsoft.com/office/powerpoint/2010/main" val="1524959653"/>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p:cNvSpPr>
            <a:spLocks noGrp="1"/>
          </p:cNvSpPr>
          <p:nvPr>
            <p:ph type="sldNum" sz="quarter" idx="4294967295"/>
          </p:nvPr>
        </p:nvSpPr>
        <p:spPr>
          <a:xfrm>
            <a:off x="0" y="6559550"/>
            <a:ext cx="2133600" cy="365125"/>
          </a:xfrm>
          <a:prstGeom prst="rect">
            <a:avLst/>
          </a:prstGeom>
        </p:spPr>
        <p:txBody>
          <a:bodyPr/>
          <a:lstStyle/>
          <a:p>
            <a:pPr marL="0" marR="0" lvl="0" indent="0" algn="ctr" defTabSz="914400" eaLnBrk="1" fontAlgn="auto" latinLnBrk="0" hangingPunct="1">
              <a:lnSpc>
                <a:spcPct val="100000"/>
              </a:lnSpc>
              <a:spcBef>
                <a:spcPts val="0"/>
              </a:spcBef>
              <a:spcAft>
                <a:spcPts val="0"/>
              </a:spcAft>
              <a:buClrTx/>
              <a:buSzTx/>
              <a:buFontTx/>
              <a:buNone/>
              <a:tabLst/>
              <a:defRPr/>
            </a:pPr>
            <a:fld id="{6ECF81E8-6DE5-4C92-89BE-5D6CD56A8BF1}" type="slidenum">
              <a:rPr kumimoji="0" lang="en-US" sz="1400" b="0" i="0" u="none" strike="noStrike" kern="0" cap="none" spc="0" normalizeH="0" baseline="0" noProof="0">
                <a:ln>
                  <a:noFill/>
                </a:ln>
                <a:solidFill>
                  <a:schemeClr val="tx1">
                    <a:lumMod val="75000"/>
                    <a:lumOff val="25000"/>
                  </a:schemeClr>
                </a:solidFill>
                <a:effectLst/>
                <a:uLnTx/>
                <a:uFillTx/>
              </a:rPr>
              <a:pPr marL="0" marR="0" lvl="0" indent="0" algn="ctr" defTabSz="914400" eaLnBrk="1" fontAlgn="auto" latinLnBrk="0" hangingPunct="1">
                <a:lnSpc>
                  <a:spcPct val="100000"/>
                </a:lnSpc>
                <a:spcBef>
                  <a:spcPts val="0"/>
                </a:spcBef>
                <a:spcAft>
                  <a:spcPts val="0"/>
                </a:spcAft>
                <a:buClrTx/>
                <a:buSzTx/>
                <a:buFontTx/>
                <a:buNone/>
                <a:tabLst/>
                <a:defRPr/>
              </a:pPr>
              <a:t>24</a:t>
            </a:fld>
            <a:endParaRPr kumimoji="0" lang="en-US" sz="1800" b="0" i="0" u="none" strike="noStrike" kern="0" cap="none" spc="0" normalizeH="0" baseline="0" noProof="0" dirty="0">
              <a:ln>
                <a:noFill/>
              </a:ln>
              <a:solidFill>
                <a:schemeClr val="tx1">
                  <a:lumMod val="75000"/>
                  <a:lumOff val="25000"/>
                </a:schemeClr>
              </a:solidFill>
              <a:effectLst/>
              <a:uLnTx/>
              <a:uFillTx/>
            </a:endParaRPr>
          </a:p>
        </p:txBody>
      </p:sp>
      <p:sp>
        <p:nvSpPr>
          <p:cNvPr id="2" name="Title 1"/>
          <p:cNvSpPr>
            <a:spLocks noGrp="1"/>
          </p:cNvSpPr>
          <p:nvPr>
            <p:ph type="title" idx="4294967295"/>
          </p:nvPr>
        </p:nvSpPr>
        <p:spPr>
          <a:xfrm>
            <a:off x="0" y="619125"/>
            <a:ext cx="10515600" cy="1325563"/>
          </a:xfrm>
        </p:spPr>
        <p:txBody>
          <a:bodyPr rtlCol="0">
            <a:normAutofit/>
          </a:bodyPr>
          <a:lstStyle/>
          <a:p>
            <a:pPr>
              <a:defRPr/>
            </a:pPr>
            <a:br>
              <a:rPr lang="fr-BE" b="1" dirty="0">
                <a:solidFill>
                  <a:srgbClr val="002060"/>
                </a:solidFill>
                <a:latin typeface="Century Gothic" panose="020B0502020202020204" pitchFamily="34" charset="0"/>
                <a:cs typeface="Arial" panose="020B0604020202020204" pitchFamily="34" charset="0"/>
              </a:rPr>
            </a:br>
            <a:endParaRPr lang="fr-BE" dirty="0"/>
          </a:p>
        </p:txBody>
      </p:sp>
      <p:graphicFrame>
        <p:nvGraphicFramePr>
          <p:cNvPr id="5" name="Table 4"/>
          <p:cNvGraphicFramePr>
            <a:graphicFrameLocks noGrp="1"/>
          </p:cNvGraphicFramePr>
          <p:nvPr>
            <p:extLst>
              <p:ext uri="{D42A27DB-BD31-4B8C-83A1-F6EECF244321}">
                <p14:modId xmlns:p14="http://schemas.microsoft.com/office/powerpoint/2010/main" val="417067383"/>
              </p:ext>
            </p:extLst>
          </p:nvPr>
        </p:nvGraphicFramePr>
        <p:xfrm>
          <a:off x="1000666" y="525100"/>
          <a:ext cx="9881642" cy="5724766"/>
        </p:xfrm>
        <a:graphic>
          <a:graphicData uri="http://schemas.openxmlformats.org/drawingml/2006/table">
            <a:tbl>
              <a:tblPr firstRow="1" bandRow="1">
                <a:tableStyleId>{BC89EF96-8CEA-46FF-86C4-4CE0E7609802}</a:tableStyleId>
              </a:tblPr>
              <a:tblGrid>
                <a:gridCol w="4390844">
                  <a:extLst>
                    <a:ext uri="{9D8B030D-6E8A-4147-A177-3AD203B41FA5}">
                      <a16:colId xmlns:a16="http://schemas.microsoft.com/office/drawing/2014/main" val="1661394995"/>
                    </a:ext>
                  </a:extLst>
                </a:gridCol>
                <a:gridCol w="1078302">
                  <a:extLst>
                    <a:ext uri="{9D8B030D-6E8A-4147-A177-3AD203B41FA5}">
                      <a16:colId xmlns:a16="http://schemas.microsoft.com/office/drawing/2014/main" val="2649393494"/>
                    </a:ext>
                  </a:extLst>
                </a:gridCol>
                <a:gridCol w="4412496">
                  <a:extLst>
                    <a:ext uri="{9D8B030D-6E8A-4147-A177-3AD203B41FA5}">
                      <a16:colId xmlns:a16="http://schemas.microsoft.com/office/drawing/2014/main" val="3193545899"/>
                    </a:ext>
                  </a:extLst>
                </a:gridCol>
              </a:tblGrid>
              <a:tr h="65033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000" dirty="0" err="1">
                          <a:solidFill>
                            <a:srgbClr val="2F5597"/>
                          </a:solidFill>
                          <a:latin typeface="+mn-lt"/>
                        </a:rPr>
                        <a:t>MiFID</a:t>
                      </a:r>
                      <a:r>
                        <a:rPr lang="fr-BE" sz="2000" dirty="0">
                          <a:solidFill>
                            <a:srgbClr val="2F5597"/>
                          </a:solidFill>
                          <a:latin typeface="+mn-lt"/>
                        </a:rPr>
                        <a:t> II</a:t>
                      </a:r>
                    </a:p>
                    <a:p>
                      <a:endParaRPr lang="en-GB" sz="1800" dirty="0">
                        <a:latin typeface="+mn-l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endParaRPr lang="en-GB" sz="1800" dirty="0">
                        <a:latin typeface="+mn-l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kumimoji="0" lang="fr-BE" sz="2000" u="none" strike="noStrike" kern="1200" cap="none" spc="0" normalizeH="0" baseline="0" noProof="0" dirty="0">
                          <a:ln>
                            <a:noFill/>
                          </a:ln>
                          <a:solidFill>
                            <a:srgbClr val="AF3F33"/>
                          </a:solidFill>
                          <a:effectLst/>
                          <a:uLnTx/>
                          <a:uFillTx/>
                          <a:latin typeface="+mn-lt"/>
                        </a:rPr>
                        <a:t>IDD – COI (art 27-28)</a:t>
                      </a:r>
                      <a:endParaRPr lang="en-GB" sz="2400" dirty="0">
                        <a:solidFill>
                          <a:srgbClr val="AF3F33"/>
                        </a:solidFill>
                        <a:latin typeface="+mn-l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extLst>
                  <a:ext uri="{0D108BD9-81ED-4DB2-BD59-A6C34878D82A}">
                    <a16:rowId xmlns:a16="http://schemas.microsoft.com/office/drawing/2014/main" val="3446707349"/>
                  </a:ext>
                </a:extLst>
              </a:tr>
              <a:tr h="957765">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fr-BE" sz="2000" b="0" i="0" u="none" strike="noStrike" kern="1200" cap="none" spc="0" normalizeH="0" baseline="0" noProof="0" dirty="0">
                          <a:ln>
                            <a:noFill/>
                          </a:ln>
                          <a:solidFill>
                            <a:srgbClr val="2F5597"/>
                          </a:solidFill>
                          <a:effectLst/>
                          <a:uLnTx/>
                          <a:uFillTx/>
                          <a:latin typeface="+mn-lt"/>
                          <a:ea typeface="+mn-ea"/>
                          <a:cs typeface="+mn-cs"/>
                        </a:rPr>
                        <a:t>Equivalence </a:t>
                      </a:r>
                      <a:r>
                        <a:rPr kumimoji="0" lang="fr-BE" sz="2000" b="0" i="0" u="none" strike="noStrike" kern="1200" cap="none" spc="0" normalizeH="0" baseline="0" noProof="0" dirty="0" err="1">
                          <a:ln>
                            <a:noFill/>
                          </a:ln>
                          <a:solidFill>
                            <a:srgbClr val="2F5597"/>
                          </a:solidFill>
                          <a:effectLst/>
                          <a:uLnTx/>
                          <a:uFillTx/>
                          <a:latin typeface="+mn-lt"/>
                          <a:ea typeface="+mn-ea"/>
                          <a:cs typeface="+mn-cs"/>
                        </a:rPr>
                        <a:t>regime</a:t>
                      </a:r>
                      <a:r>
                        <a:rPr kumimoji="0" lang="fr-BE" sz="2000" b="0" i="0" u="none" strike="noStrike" kern="1200" cap="none" spc="0" normalizeH="0" baseline="0" noProof="0" dirty="0">
                          <a:ln>
                            <a:noFill/>
                          </a:ln>
                          <a:solidFill>
                            <a:srgbClr val="2F5597"/>
                          </a:solidFill>
                          <a:effectLst/>
                          <a:uLnTx/>
                          <a:uFillTx/>
                          <a:latin typeface="+mn-lt"/>
                          <a:ea typeface="+mn-ea"/>
                          <a:cs typeface="+mn-cs"/>
                        </a:rPr>
                        <a:t> /</a:t>
                      </a:r>
                      <a:r>
                        <a:rPr kumimoji="0" lang="fr-BE" sz="2000" b="0" i="0" u="none" strike="noStrike" kern="1200" cap="none" spc="0" normalizeH="0" baseline="0" noProof="0" dirty="0" err="1">
                          <a:ln>
                            <a:noFill/>
                          </a:ln>
                          <a:solidFill>
                            <a:srgbClr val="2F5597"/>
                          </a:solidFill>
                          <a:effectLst/>
                          <a:uLnTx/>
                          <a:uFillTx/>
                          <a:latin typeface="+mn-lt"/>
                          <a:ea typeface="+mn-ea"/>
                          <a:cs typeface="+mn-cs"/>
                        </a:rPr>
                        <a:t>opt</a:t>
                      </a:r>
                      <a:r>
                        <a:rPr kumimoji="0" lang="fr-BE" sz="2000" b="0" i="0" u="none" strike="noStrike" kern="1200" cap="none" spc="0" normalizeH="0" baseline="0" noProof="0" dirty="0">
                          <a:ln>
                            <a:noFill/>
                          </a:ln>
                          <a:solidFill>
                            <a:srgbClr val="2F5597"/>
                          </a:solidFill>
                          <a:effectLst/>
                          <a:uLnTx/>
                          <a:uFillTx/>
                          <a:latin typeface="+mn-lt"/>
                          <a:ea typeface="+mn-ea"/>
                          <a:cs typeface="+mn-cs"/>
                        </a:rPr>
                        <a:t> out</a:t>
                      </a:r>
                    </a:p>
                  </a:txBody>
                  <a:tcPr>
                    <a:lnL w="12700" cmpd="sng">
                      <a:noFill/>
                    </a:lnL>
                    <a:lnR w="12700" cmpd="sng">
                      <a:noFill/>
                    </a:lnR>
                    <a:lnT w="25400" cmpd="sng">
                      <a:noFill/>
                    </a:lnT>
                    <a:lnB w="12700" cmpd="sng">
                      <a:noFill/>
                    </a:lnB>
                    <a:lnTlToBr w="12700" cmpd="sng">
                      <a:noFill/>
                      <a:prstDash val="solid"/>
                    </a:lnTlToBr>
                    <a:lnBlToTr w="12700" cmpd="sng">
                      <a:noFill/>
                      <a:prstDash val="solid"/>
                    </a:lnBlToTr>
                    <a:noFill/>
                  </a:tcPr>
                </a:tc>
                <a:tc>
                  <a:txBody>
                    <a:bodyPr/>
                    <a:lstStyle/>
                    <a:p>
                      <a:pPr marL="285750" indent="-285750">
                        <a:buFont typeface="Arial" panose="020B0604020202020204" pitchFamily="34" charset="0"/>
                        <a:buChar char="•"/>
                      </a:pPr>
                      <a:endParaRPr lang="en-GB" sz="1400" dirty="0">
                        <a:latin typeface="+mn-l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noFill/>
                  </a:tcPr>
                </a:tc>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fr-BE" sz="1800" b="0" u="sng" strike="noStrike" kern="1200" cap="none" spc="0" normalizeH="0" baseline="0" noProof="0" dirty="0">
                          <a:ln>
                            <a:noFill/>
                          </a:ln>
                          <a:solidFill>
                            <a:srgbClr val="AF3F33"/>
                          </a:solidFill>
                          <a:effectLst/>
                          <a:uLnTx/>
                          <a:uFillTx/>
                          <a:latin typeface="+mn-lt"/>
                        </a:rPr>
                        <a:t>Scope</a:t>
                      </a:r>
                      <a:r>
                        <a:rPr kumimoji="0" lang="fr-BE" sz="1800" u="none" strike="noStrike" kern="1200" cap="none" spc="0" normalizeH="0" baseline="0" noProof="0" dirty="0">
                          <a:ln>
                            <a:noFill/>
                          </a:ln>
                          <a:solidFill>
                            <a:srgbClr val="AF3F33"/>
                          </a:solidFill>
                          <a:effectLst/>
                          <a:uLnTx/>
                          <a:uFillTx/>
                          <a:latin typeface="+mn-lt"/>
                        </a:rPr>
                        <a:t> of </a:t>
                      </a:r>
                      <a:r>
                        <a:rPr kumimoji="0" lang="fr-BE" sz="1800" u="none" strike="noStrike" kern="1200" cap="none" spc="0" normalizeH="0" baseline="0" noProof="0" dirty="0" err="1">
                          <a:ln>
                            <a:noFill/>
                          </a:ln>
                          <a:solidFill>
                            <a:srgbClr val="AF3F33"/>
                          </a:solidFill>
                          <a:effectLst/>
                          <a:uLnTx/>
                          <a:uFillTx/>
                          <a:latin typeface="+mn-lt"/>
                        </a:rPr>
                        <a:t>additional</a:t>
                      </a:r>
                      <a:r>
                        <a:rPr kumimoji="0" lang="fr-BE" sz="1800" u="none" strike="noStrike" kern="1200" cap="none" spc="0" normalizeH="0" baseline="0" noProof="0" dirty="0">
                          <a:ln>
                            <a:noFill/>
                          </a:ln>
                          <a:solidFill>
                            <a:srgbClr val="AF3F33"/>
                          </a:solidFill>
                          <a:effectLst/>
                          <a:uLnTx/>
                          <a:uFillTx/>
                          <a:latin typeface="+mn-lt"/>
                        </a:rPr>
                        <a:t> </a:t>
                      </a:r>
                      <a:r>
                        <a:rPr kumimoji="0" lang="fr-BE" sz="1800" u="none" strike="noStrike" kern="1200" cap="none" spc="0" normalizeH="0" baseline="0" noProof="0" dirty="0" err="1">
                          <a:ln>
                            <a:noFill/>
                          </a:ln>
                          <a:solidFill>
                            <a:srgbClr val="AF3F33"/>
                          </a:solidFill>
                          <a:effectLst/>
                          <a:uLnTx/>
                          <a:uFillTx/>
                          <a:latin typeface="+mn-lt"/>
                        </a:rPr>
                        <a:t>requirements</a:t>
                      </a:r>
                      <a:r>
                        <a:rPr kumimoji="0" lang="fr-BE" sz="1800" u="none" strike="noStrike" kern="1200" cap="none" spc="0" normalizeH="0" baseline="0" noProof="0" dirty="0">
                          <a:ln>
                            <a:noFill/>
                          </a:ln>
                          <a:solidFill>
                            <a:srgbClr val="AF3F33"/>
                          </a:solidFill>
                          <a:effectLst/>
                          <a:uLnTx/>
                          <a:uFillTx/>
                          <a:latin typeface="+mn-lt"/>
                        </a:rPr>
                        <a:t> = addition to art 17-20 for </a:t>
                      </a:r>
                      <a:r>
                        <a:rPr kumimoji="0" lang="fr-BE" sz="1800" u="none" strike="noStrike" kern="1200" cap="none" spc="0" normalizeH="0" baseline="0" noProof="0" dirty="0" err="1">
                          <a:ln>
                            <a:noFill/>
                          </a:ln>
                          <a:solidFill>
                            <a:srgbClr val="AF3F33"/>
                          </a:solidFill>
                          <a:effectLst/>
                          <a:uLnTx/>
                          <a:uFillTx/>
                          <a:latin typeface="+mn-lt"/>
                        </a:rPr>
                        <a:t>intermediaries</a:t>
                      </a:r>
                      <a:r>
                        <a:rPr kumimoji="0" lang="fr-BE" sz="1800" u="none" strike="noStrike" kern="1200" cap="none" spc="0" normalizeH="0" baseline="0" noProof="0" dirty="0">
                          <a:ln>
                            <a:noFill/>
                          </a:ln>
                          <a:solidFill>
                            <a:srgbClr val="AF3F33"/>
                          </a:solidFill>
                          <a:effectLst/>
                          <a:uLnTx/>
                          <a:uFillTx/>
                          <a:latin typeface="+mn-lt"/>
                        </a:rPr>
                        <a:t> and </a:t>
                      </a:r>
                      <a:r>
                        <a:rPr kumimoji="0" lang="fr-BE" sz="1800" u="none" strike="noStrike" kern="1200" cap="none" spc="0" normalizeH="0" baseline="0" noProof="0" dirty="0" err="1">
                          <a:ln>
                            <a:noFill/>
                          </a:ln>
                          <a:solidFill>
                            <a:srgbClr val="AF3F33"/>
                          </a:solidFill>
                          <a:effectLst/>
                          <a:uLnTx/>
                          <a:uFillTx/>
                          <a:latin typeface="+mn-lt"/>
                        </a:rPr>
                        <a:t>undertakings</a:t>
                      </a:r>
                      <a:r>
                        <a:rPr kumimoji="0" lang="fr-BE" sz="1800" u="none" strike="noStrike" kern="1200" cap="none" spc="0" normalizeH="0" baseline="0" noProof="0" dirty="0">
                          <a:ln>
                            <a:noFill/>
                          </a:ln>
                          <a:solidFill>
                            <a:srgbClr val="AF3F33"/>
                          </a:solidFill>
                          <a:effectLst/>
                          <a:uLnTx/>
                          <a:uFillTx/>
                          <a:latin typeface="+mn-lt"/>
                        </a:rPr>
                        <a:t> (</a:t>
                      </a:r>
                      <a:r>
                        <a:rPr kumimoji="0" lang="fr-BE" sz="1800" b="1" u="none" strike="noStrike" kern="1200" cap="none" spc="0" normalizeH="0" baseline="0" noProof="0" dirty="0">
                          <a:ln>
                            <a:noFill/>
                          </a:ln>
                          <a:solidFill>
                            <a:srgbClr val="AF3F33"/>
                          </a:solidFill>
                          <a:effectLst/>
                          <a:uLnTx/>
                          <a:uFillTx/>
                          <a:latin typeface="+mn-lt"/>
                        </a:rPr>
                        <a:t>art 26</a:t>
                      </a:r>
                      <a:r>
                        <a:rPr kumimoji="0" lang="fr-BE" sz="1800" u="none" strike="noStrike" kern="1200" cap="none" spc="0" normalizeH="0" baseline="0" noProof="0" dirty="0">
                          <a:ln>
                            <a:noFill/>
                          </a:ln>
                          <a:solidFill>
                            <a:srgbClr val="AF3F33"/>
                          </a:solidFill>
                          <a:effectLst/>
                          <a:uLnTx/>
                          <a:uFillTx/>
                          <a:latin typeface="+mn-lt"/>
                        </a:rPr>
                        <a:t>)</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lang="en-GB" sz="1800" dirty="0">
                        <a:solidFill>
                          <a:srgbClr val="AF3F33"/>
                        </a:solidFill>
                        <a:latin typeface="+mn-l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908692540"/>
                  </a:ext>
                </a:extLst>
              </a:tr>
              <a:tr h="1992387">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fr-BE" sz="2000" u="none" strike="noStrike" kern="1200" cap="none" spc="0" normalizeH="0" baseline="0" noProof="0" dirty="0" err="1">
                          <a:ln>
                            <a:noFill/>
                          </a:ln>
                          <a:solidFill>
                            <a:srgbClr val="2F5597"/>
                          </a:solidFill>
                          <a:effectLst/>
                          <a:uLnTx/>
                          <a:uFillTx/>
                          <a:latin typeface="+mn-lt"/>
                        </a:rPr>
                        <a:t>Firms</a:t>
                      </a:r>
                      <a:r>
                        <a:rPr kumimoji="0" lang="fr-BE" sz="2000" u="none" strike="noStrike" kern="1200" cap="none" spc="0" normalizeH="0" baseline="0" noProof="0" dirty="0">
                          <a:ln>
                            <a:noFill/>
                          </a:ln>
                          <a:solidFill>
                            <a:srgbClr val="2F5597"/>
                          </a:solidFill>
                          <a:effectLst/>
                          <a:uLnTx/>
                          <a:uFillTx/>
                          <a:latin typeface="+mn-lt"/>
                        </a:rPr>
                        <a:t> to </a:t>
                      </a:r>
                      <a:r>
                        <a:rPr kumimoji="0" lang="fr-BE" sz="2000" u="none" strike="noStrike" kern="1200" cap="none" spc="0" normalizeH="0" baseline="0" noProof="0" dirty="0" err="1">
                          <a:ln>
                            <a:noFill/>
                          </a:ln>
                          <a:solidFill>
                            <a:srgbClr val="2F5597"/>
                          </a:solidFill>
                          <a:effectLst/>
                          <a:uLnTx/>
                          <a:uFillTx/>
                          <a:latin typeface="+mn-lt"/>
                        </a:rPr>
                        <a:t>maintain</a:t>
                      </a:r>
                      <a:r>
                        <a:rPr kumimoji="0" lang="fr-BE" sz="2000" u="none" strike="noStrike" kern="1200" cap="none" spc="0" normalizeH="0" baseline="0" noProof="0" dirty="0">
                          <a:ln>
                            <a:noFill/>
                          </a:ln>
                          <a:solidFill>
                            <a:srgbClr val="2F5597"/>
                          </a:solidFill>
                          <a:effectLst/>
                          <a:uLnTx/>
                          <a:uFillTx/>
                          <a:latin typeface="+mn-lt"/>
                        </a:rPr>
                        <a:t> </a:t>
                      </a:r>
                      <a:r>
                        <a:rPr kumimoji="0" lang="en-GB" sz="2000" u="none" strike="noStrike" kern="1200" cap="none" spc="0" normalizeH="0" baseline="0" noProof="0" dirty="0">
                          <a:ln>
                            <a:noFill/>
                          </a:ln>
                          <a:solidFill>
                            <a:srgbClr val="2F5597"/>
                          </a:solidFill>
                          <a:effectLst/>
                          <a:uLnTx/>
                          <a:uFillTx/>
                          <a:latin typeface="+mn-lt"/>
                        </a:rPr>
                        <a:t>and operate organisational + administrative arrangements to take all reasonable steps to prevent COI from adversely affecting interests of their clients (</a:t>
                      </a:r>
                      <a:r>
                        <a:rPr kumimoji="0" lang="en-GB" sz="2000" b="1" u="none" strike="noStrike" kern="1200" cap="none" spc="0" normalizeH="0" baseline="0" noProof="0" dirty="0">
                          <a:ln>
                            <a:noFill/>
                          </a:ln>
                          <a:solidFill>
                            <a:srgbClr val="2F5597"/>
                          </a:solidFill>
                          <a:effectLst/>
                          <a:uLnTx/>
                          <a:uFillTx/>
                          <a:latin typeface="+mn-lt"/>
                        </a:rPr>
                        <a:t>art 16.3</a:t>
                      </a:r>
                      <a:r>
                        <a:rPr kumimoji="0" lang="en-GB" sz="2000" u="none" strike="noStrike" kern="1200" cap="none" spc="0" normalizeH="0" baseline="0" noProof="0" dirty="0">
                          <a:ln>
                            <a:noFill/>
                          </a:ln>
                          <a:solidFill>
                            <a:srgbClr val="2F5597"/>
                          </a:solidFill>
                          <a:effectLst/>
                          <a:uLnTx/>
                          <a:uFillTx/>
                          <a:latin typeface="+mn-lt"/>
                        </a:rPr>
                        <a:t>)</a:t>
                      </a:r>
                      <a:endParaRPr kumimoji="0" lang="fr-BE" sz="2000" b="0" i="0" u="none" strike="noStrike" kern="1200" cap="none" spc="0" normalizeH="0" baseline="0" noProof="0" dirty="0">
                        <a:ln>
                          <a:noFill/>
                        </a:ln>
                        <a:solidFill>
                          <a:srgbClr val="2F5597"/>
                        </a:solidFill>
                        <a:effectLst/>
                        <a:uLnTx/>
                        <a:uFillTx/>
                        <a:latin typeface="+mn-lt"/>
                        <a:ea typeface="+mn-ea"/>
                        <a:cs typeface="+mn-cs"/>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endParaRPr lang="en-GB" sz="1400" dirty="0">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fr-BE" sz="1800" u="none" strike="noStrike" kern="1200" cap="none" spc="0" normalizeH="0" baseline="0" noProof="0" dirty="0" err="1">
                          <a:ln>
                            <a:noFill/>
                          </a:ln>
                          <a:solidFill>
                            <a:srgbClr val="AF3F33"/>
                          </a:solidFill>
                          <a:effectLst/>
                          <a:uLnTx/>
                          <a:uFillTx/>
                          <a:latin typeface="+mn-lt"/>
                        </a:rPr>
                        <a:t>Intermediaries</a:t>
                      </a:r>
                      <a:r>
                        <a:rPr kumimoji="0" lang="fr-BE" sz="1800" u="none" strike="noStrike" kern="1200" cap="none" spc="0" normalizeH="0" baseline="0" noProof="0" dirty="0">
                          <a:ln>
                            <a:noFill/>
                          </a:ln>
                          <a:solidFill>
                            <a:srgbClr val="AF3F33"/>
                          </a:solidFill>
                          <a:effectLst/>
                          <a:uLnTx/>
                          <a:uFillTx/>
                          <a:latin typeface="+mn-lt"/>
                        </a:rPr>
                        <a:t> and </a:t>
                      </a:r>
                      <a:r>
                        <a:rPr kumimoji="0" lang="fr-BE" sz="1800" u="none" strike="noStrike" kern="1200" cap="none" spc="0" normalizeH="0" baseline="0" noProof="0" dirty="0" err="1">
                          <a:ln>
                            <a:noFill/>
                          </a:ln>
                          <a:solidFill>
                            <a:srgbClr val="AF3F33"/>
                          </a:solidFill>
                          <a:effectLst/>
                          <a:uLnTx/>
                          <a:uFillTx/>
                          <a:latin typeface="+mn-lt"/>
                        </a:rPr>
                        <a:t>undertakings</a:t>
                      </a:r>
                      <a:r>
                        <a:rPr kumimoji="0" lang="fr-BE" sz="1800" u="none" strike="noStrike" kern="1200" cap="none" spc="0" normalizeH="0" baseline="0" noProof="0" dirty="0">
                          <a:ln>
                            <a:noFill/>
                          </a:ln>
                          <a:solidFill>
                            <a:srgbClr val="AF3F33"/>
                          </a:solidFill>
                          <a:effectLst/>
                          <a:uLnTx/>
                          <a:uFillTx/>
                          <a:latin typeface="+mn-lt"/>
                        </a:rPr>
                        <a:t> to </a:t>
                      </a:r>
                      <a:r>
                        <a:rPr kumimoji="0" lang="fr-BE" sz="1800" u="none" strike="noStrike" kern="1200" cap="none" spc="0" normalizeH="0" baseline="0" noProof="0" dirty="0" err="1">
                          <a:ln>
                            <a:noFill/>
                          </a:ln>
                          <a:solidFill>
                            <a:srgbClr val="AF3F33"/>
                          </a:solidFill>
                          <a:effectLst/>
                          <a:uLnTx/>
                          <a:uFillTx/>
                          <a:latin typeface="+mn-lt"/>
                        </a:rPr>
                        <a:t>maintain</a:t>
                      </a:r>
                      <a:r>
                        <a:rPr kumimoji="0" lang="fr-BE" sz="1800" u="none" strike="noStrike" kern="1200" cap="none" spc="0" normalizeH="0" baseline="0" noProof="0" dirty="0">
                          <a:ln>
                            <a:noFill/>
                          </a:ln>
                          <a:solidFill>
                            <a:srgbClr val="AF3F33"/>
                          </a:solidFill>
                          <a:effectLst/>
                          <a:uLnTx/>
                          <a:uFillTx/>
                          <a:latin typeface="+mn-lt"/>
                        </a:rPr>
                        <a:t> and </a:t>
                      </a:r>
                      <a:r>
                        <a:rPr kumimoji="0" lang="fr-BE" sz="1800" u="none" strike="noStrike" kern="1200" cap="none" spc="0" normalizeH="0" baseline="0" noProof="0" dirty="0" err="1">
                          <a:ln>
                            <a:noFill/>
                          </a:ln>
                          <a:solidFill>
                            <a:srgbClr val="AF3F33"/>
                          </a:solidFill>
                          <a:effectLst/>
                          <a:uLnTx/>
                          <a:uFillTx/>
                          <a:latin typeface="+mn-lt"/>
                        </a:rPr>
                        <a:t>operate</a:t>
                      </a:r>
                      <a:r>
                        <a:rPr kumimoji="0" lang="fr-BE" sz="1800" u="none" strike="noStrike" kern="1200" cap="none" spc="0" normalizeH="0" baseline="0" noProof="0" dirty="0">
                          <a:ln>
                            <a:noFill/>
                          </a:ln>
                          <a:solidFill>
                            <a:srgbClr val="AF3F33"/>
                          </a:solidFill>
                          <a:effectLst/>
                          <a:uLnTx/>
                          <a:uFillTx/>
                          <a:latin typeface="+mn-lt"/>
                        </a:rPr>
                        <a:t> </a:t>
                      </a:r>
                      <a:r>
                        <a:rPr kumimoji="0" lang="fr-BE" sz="1800" u="none" strike="noStrike" kern="1200" cap="none" spc="0" normalizeH="0" baseline="0" noProof="0" dirty="0" err="1">
                          <a:ln>
                            <a:noFill/>
                          </a:ln>
                          <a:solidFill>
                            <a:srgbClr val="AF3F33"/>
                          </a:solidFill>
                          <a:effectLst/>
                          <a:uLnTx/>
                          <a:uFillTx/>
                          <a:latin typeface="+mn-lt"/>
                        </a:rPr>
                        <a:t>organisational</a:t>
                      </a:r>
                      <a:r>
                        <a:rPr kumimoji="0" lang="fr-BE" sz="1800" u="none" strike="noStrike" kern="1200" cap="none" spc="0" normalizeH="0" baseline="0" noProof="0" dirty="0">
                          <a:ln>
                            <a:noFill/>
                          </a:ln>
                          <a:solidFill>
                            <a:srgbClr val="AF3F33"/>
                          </a:solidFill>
                          <a:effectLst/>
                          <a:uLnTx/>
                          <a:uFillTx/>
                          <a:latin typeface="+mn-lt"/>
                        </a:rPr>
                        <a:t> + administrative arrangements to </a:t>
                      </a:r>
                      <a:r>
                        <a:rPr kumimoji="0" lang="fr-BE" sz="1800" u="none" strike="noStrike" kern="1200" cap="none" spc="0" normalizeH="0" baseline="0" noProof="0" dirty="0" err="1">
                          <a:ln>
                            <a:noFill/>
                          </a:ln>
                          <a:solidFill>
                            <a:srgbClr val="AF3F33"/>
                          </a:solidFill>
                          <a:effectLst/>
                          <a:uLnTx/>
                          <a:uFillTx/>
                          <a:latin typeface="+mn-lt"/>
                        </a:rPr>
                        <a:t>take</a:t>
                      </a:r>
                      <a:r>
                        <a:rPr kumimoji="0" lang="fr-BE" sz="1800" u="none" strike="noStrike" kern="1200" cap="none" spc="0" normalizeH="0" baseline="0" noProof="0" dirty="0">
                          <a:ln>
                            <a:noFill/>
                          </a:ln>
                          <a:solidFill>
                            <a:srgbClr val="AF3F33"/>
                          </a:solidFill>
                          <a:effectLst/>
                          <a:uLnTx/>
                          <a:uFillTx/>
                          <a:latin typeface="+mn-lt"/>
                        </a:rPr>
                        <a:t> all </a:t>
                      </a:r>
                      <a:r>
                        <a:rPr kumimoji="0" lang="fr-BE" sz="1800" u="none" strike="noStrike" kern="1200" cap="none" spc="0" normalizeH="0" baseline="0" noProof="0" dirty="0" err="1">
                          <a:ln>
                            <a:noFill/>
                          </a:ln>
                          <a:solidFill>
                            <a:srgbClr val="AF3F33"/>
                          </a:solidFill>
                          <a:effectLst/>
                          <a:uLnTx/>
                          <a:uFillTx/>
                          <a:latin typeface="+mn-lt"/>
                        </a:rPr>
                        <a:t>reasonable</a:t>
                      </a:r>
                      <a:r>
                        <a:rPr kumimoji="0" lang="fr-BE" sz="1800" u="none" strike="noStrike" kern="1200" cap="none" spc="0" normalizeH="0" baseline="0" noProof="0" dirty="0">
                          <a:ln>
                            <a:noFill/>
                          </a:ln>
                          <a:solidFill>
                            <a:srgbClr val="AF3F33"/>
                          </a:solidFill>
                          <a:effectLst/>
                          <a:uLnTx/>
                          <a:uFillTx/>
                          <a:latin typeface="+mn-lt"/>
                        </a:rPr>
                        <a:t> </a:t>
                      </a:r>
                      <a:r>
                        <a:rPr kumimoji="0" lang="fr-BE" sz="1800" u="none" strike="noStrike" kern="1200" cap="none" spc="0" normalizeH="0" baseline="0" noProof="0" dirty="0" err="1">
                          <a:ln>
                            <a:noFill/>
                          </a:ln>
                          <a:solidFill>
                            <a:srgbClr val="AF3F33"/>
                          </a:solidFill>
                          <a:effectLst/>
                          <a:uLnTx/>
                          <a:uFillTx/>
                          <a:latin typeface="+mn-lt"/>
                        </a:rPr>
                        <a:t>steps</a:t>
                      </a:r>
                      <a:r>
                        <a:rPr kumimoji="0" lang="fr-BE" sz="1800" u="none" strike="noStrike" kern="1200" cap="none" spc="0" normalizeH="0" baseline="0" noProof="0" dirty="0">
                          <a:ln>
                            <a:noFill/>
                          </a:ln>
                          <a:solidFill>
                            <a:srgbClr val="AF3F33"/>
                          </a:solidFill>
                          <a:effectLst/>
                          <a:uLnTx/>
                          <a:uFillTx/>
                          <a:latin typeface="+mn-lt"/>
                        </a:rPr>
                        <a:t> to </a:t>
                      </a:r>
                      <a:r>
                        <a:rPr kumimoji="0" lang="fr-BE" sz="1800" u="sng" strike="noStrike" kern="1200" cap="none" spc="0" normalizeH="0" baseline="0" noProof="0" dirty="0" err="1">
                          <a:ln>
                            <a:noFill/>
                          </a:ln>
                          <a:solidFill>
                            <a:srgbClr val="AF3F33"/>
                          </a:solidFill>
                          <a:effectLst/>
                          <a:uLnTx/>
                          <a:uFillTx/>
                          <a:latin typeface="+mn-lt"/>
                        </a:rPr>
                        <a:t>prevent</a:t>
                      </a:r>
                      <a:r>
                        <a:rPr kumimoji="0" lang="fr-BE" sz="1800" u="sng" strike="noStrike" kern="1200" cap="none" spc="0" normalizeH="0" baseline="0" noProof="0" dirty="0">
                          <a:ln>
                            <a:noFill/>
                          </a:ln>
                          <a:solidFill>
                            <a:srgbClr val="AF3F33"/>
                          </a:solidFill>
                          <a:effectLst/>
                          <a:uLnTx/>
                          <a:uFillTx/>
                          <a:latin typeface="+mn-lt"/>
                        </a:rPr>
                        <a:t> COI </a:t>
                      </a:r>
                      <a:r>
                        <a:rPr kumimoji="0" lang="fr-BE" sz="1800" u="none" strike="noStrike" kern="1200" cap="none" spc="0" normalizeH="0" baseline="0" noProof="0" dirty="0" err="1">
                          <a:ln>
                            <a:noFill/>
                          </a:ln>
                          <a:solidFill>
                            <a:srgbClr val="AF3F33"/>
                          </a:solidFill>
                          <a:effectLst/>
                          <a:uLnTx/>
                          <a:uFillTx/>
                          <a:latin typeface="+mn-lt"/>
                        </a:rPr>
                        <a:t>from</a:t>
                      </a:r>
                      <a:r>
                        <a:rPr kumimoji="0" lang="fr-BE" sz="1800" u="none" strike="noStrike" kern="1200" cap="none" spc="0" normalizeH="0" baseline="0" noProof="0" dirty="0">
                          <a:ln>
                            <a:noFill/>
                          </a:ln>
                          <a:solidFill>
                            <a:srgbClr val="AF3F33"/>
                          </a:solidFill>
                          <a:effectLst/>
                          <a:uLnTx/>
                          <a:uFillTx/>
                          <a:latin typeface="+mn-lt"/>
                        </a:rPr>
                        <a:t> </a:t>
                      </a:r>
                      <a:r>
                        <a:rPr kumimoji="0" lang="fr-BE" sz="1800" u="none" strike="noStrike" kern="1200" cap="none" spc="0" normalizeH="0" baseline="0" noProof="0" dirty="0" err="1">
                          <a:ln>
                            <a:noFill/>
                          </a:ln>
                          <a:solidFill>
                            <a:srgbClr val="AF3F33"/>
                          </a:solidFill>
                          <a:effectLst/>
                          <a:uLnTx/>
                          <a:uFillTx/>
                          <a:latin typeface="+mn-lt"/>
                        </a:rPr>
                        <a:t>adversely</a:t>
                      </a:r>
                      <a:r>
                        <a:rPr kumimoji="0" lang="fr-BE" sz="1800" u="none" strike="noStrike" kern="1200" cap="none" spc="0" normalizeH="0" baseline="0" noProof="0" dirty="0">
                          <a:ln>
                            <a:noFill/>
                          </a:ln>
                          <a:solidFill>
                            <a:srgbClr val="AF3F33"/>
                          </a:solidFill>
                          <a:effectLst/>
                          <a:uLnTx/>
                          <a:uFillTx/>
                          <a:latin typeface="+mn-lt"/>
                        </a:rPr>
                        <a:t> </a:t>
                      </a:r>
                      <a:r>
                        <a:rPr kumimoji="0" lang="fr-BE" sz="1800" u="none" strike="noStrike" kern="1200" cap="none" spc="0" normalizeH="0" baseline="0" noProof="0" dirty="0" err="1">
                          <a:ln>
                            <a:noFill/>
                          </a:ln>
                          <a:solidFill>
                            <a:srgbClr val="AF3F33"/>
                          </a:solidFill>
                          <a:effectLst/>
                          <a:uLnTx/>
                          <a:uFillTx/>
                          <a:latin typeface="+mn-lt"/>
                        </a:rPr>
                        <a:t>affecting</a:t>
                      </a:r>
                      <a:r>
                        <a:rPr kumimoji="0" lang="fr-BE" sz="1800" u="none" strike="noStrike" kern="1200" cap="none" spc="0" normalizeH="0" baseline="0" noProof="0" dirty="0">
                          <a:ln>
                            <a:noFill/>
                          </a:ln>
                          <a:solidFill>
                            <a:srgbClr val="AF3F33"/>
                          </a:solidFill>
                          <a:effectLst/>
                          <a:uLnTx/>
                          <a:uFillTx/>
                          <a:latin typeface="+mn-lt"/>
                        </a:rPr>
                        <a:t> </a:t>
                      </a:r>
                      <a:r>
                        <a:rPr kumimoji="0" lang="fr-BE" sz="1800" u="none" strike="noStrike" kern="1200" cap="none" spc="0" normalizeH="0" baseline="0" noProof="0" dirty="0" err="1">
                          <a:ln>
                            <a:noFill/>
                          </a:ln>
                          <a:solidFill>
                            <a:srgbClr val="AF3F33"/>
                          </a:solidFill>
                          <a:effectLst/>
                          <a:uLnTx/>
                          <a:uFillTx/>
                          <a:latin typeface="+mn-lt"/>
                        </a:rPr>
                        <a:t>interests</a:t>
                      </a:r>
                      <a:r>
                        <a:rPr kumimoji="0" lang="fr-BE" sz="1800" u="none" strike="noStrike" kern="1200" cap="none" spc="0" normalizeH="0" baseline="0" noProof="0" dirty="0">
                          <a:ln>
                            <a:noFill/>
                          </a:ln>
                          <a:solidFill>
                            <a:srgbClr val="AF3F33"/>
                          </a:solidFill>
                          <a:effectLst/>
                          <a:uLnTx/>
                          <a:uFillTx/>
                          <a:latin typeface="+mn-lt"/>
                        </a:rPr>
                        <a:t> of </a:t>
                      </a:r>
                      <a:r>
                        <a:rPr kumimoji="0" lang="fr-BE" sz="1800" u="none" strike="noStrike" kern="1200" cap="none" spc="0" normalizeH="0" baseline="0" noProof="0" dirty="0" err="1">
                          <a:ln>
                            <a:noFill/>
                          </a:ln>
                          <a:solidFill>
                            <a:srgbClr val="AF3F33"/>
                          </a:solidFill>
                          <a:effectLst/>
                          <a:uLnTx/>
                          <a:uFillTx/>
                          <a:latin typeface="+mn-lt"/>
                        </a:rPr>
                        <a:t>their</a:t>
                      </a:r>
                      <a:r>
                        <a:rPr kumimoji="0" lang="fr-BE" sz="1800" u="none" strike="noStrike" kern="1200" cap="none" spc="0" normalizeH="0" baseline="0" noProof="0" dirty="0">
                          <a:ln>
                            <a:noFill/>
                          </a:ln>
                          <a:solidFill>
                            <a:srgbClr val="AF3F33"/>
                          </a:solidFill>
                          <a:effectLst/>
                          <a:uLnTx/>
                          <a:uFillTx/>
                          <a:latin typeface="+mn-lt"/>
                        </a:rPr>
                        <a:t> </a:t>
                      </a:r>
                      <a:r>
                        <a:rPr kumimoji="0" lang="fr-BE" sz="1800" u="none" strike="noStrike" kern="1200" cap="none" spc="0" normalizeH="0" baseline="0" noProof="0" dirty="0" err="1">
                          <a:ln>
                            <a:noFill/>
                          </a:ln>
                          <a:solidFill>
                            <a:srgbClr val="AF3F33"/>
                          </a:solidFill>
                          <a:effectLst/>
                          <a:uLnTx/>
                          <a:uFillTx/>
                          <a:latin typeface="+mn-lt"/>
                        </a:rPr>
                        <a:t>customers</a:t>
                      </a:r>
                      <a:r>
                        <a:rPr kumimoji="0" lang="fr-BE" sz="1800" u="none" strike="noStrike" kern="1200" cap="none" spc="0" normalizeH="0" baseline="0" noProof="0" dirty="0">
                          <a:ln>
                            <a:noFill/>
                          </a:ln>
                          <a:solidFill>
                            <a:srgbClr val="AF3F33"/>
                          </a:solidFill>
                          <a:effectLst/>
                          <a:uLnTx/>
                          <a:uFillTx/>
                          <a:latin typeface="+mn-lt"/>
                        </a:rPr>
                        <a:t>. (</a:t>
                      </a:r>
                      <a:r>
                        <a:rPr kumimoji="0" lang="fr-BE" sz="1800" b="1" u="none" strike="noStrike" kern="1200" cap="none" spc="0" normalizeH="0" baseline="0" noProof="0" dirty="0">
                          <a:ln>
                            <a:noFill/>
                          </a:ln>
                          <a:solidFill>
                            <a:srgbClr val="AF3F33"/>
                          </a:solidFill>
                          <a:effectLst/>
                          <a:uLnTx/>
                          <a:uFillTx/>
                          <a:latin typeface="+mn-lt"/>
                        </a:rPr>
                        <a:t>art 27</a:t>
                      </a:r>
                      <a:r>
                        <a:rPr kumimoji="0" lang="fr-BE" sz="1800" u="none" strike="noStrike" kern="1200" cap="none" spc="0" normalizeH="0" baseline="0" noProof="0" dirty="0">
                          <a:ln>
                            <a:noFill/>
                          </a:ln>
                          <a:solidFill>
                            <a:srgbClr val="AF3F33"/>
                          </a:solidFill>
                          <a:effectLst/>
                          <a:uLnTx/>
                          <a:uFillTx/>
                          <a:latin typeface="+mn-lt"/>
                        </a:rPr>
                        <a:t>)</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lang="en-GB" sz="1800" dirty="0">
                        <a:solidFill>
                          <a:srgbClr val="AF3F33"/>
                        </a:solidFill>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48280523"/>
                  </a:ext>
                </a:extLst>
              </a:tr>
              <a:tr h="1744078">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fr-BE" sz="2000" u="none" strike="noStrike" kern="1200" cap="none" spc="0" normalizeH="0" baseline="0" noProof="0" dirty="0" err="1">
                          <a:ln>
                            <a:noFill/>
                          </a:ln>
                          <a:solidFill>
                            <a:srgbClr val="2F5597"/>
                          </a:solidFill>
                          <a:effectLst/>
                          <a:uLnTx/>
                          <a:uFillTx/>
                          <a:latin typeface="+mn-lt"/>
                        </a:rPr>
                        <a:t>Firms</a:t>
                      </a:r>
                      <a:r>
                        <a:rPr kumimoji="0" lang="fr-BE" sz="2000" u="none" strike="noStrike" kern="1200" cap="none" spc="0" normalizeH="0" baseline="0" noProof="0" dirty="0">
                          <a:ln>
                            <a:noFill/>
                          </a:ln>
                          <a:solidFill>
                            <a:srgbClr val="2F5597"/>
                          </a:solidFill>
                          <a:effectLst/>
                          <a:uLnTx/>
                          <a:uFillTx/>
                          <a:latin typeface="+mn-lt"/>
                        </a:rPr>
                        <a:t> to </a:t>
                      </a:r>
                      <a:r>
                        <a:rPr kumimoji="0" lang="fr-BE" sz="2000" u="none" strike="noStrike" kern="1200" cap="none" spc="0" normalizeH="0" baseline="0" noProof="0" dirty="0" err="1">
                          <a:ln>
                            <a:noFill/>
                          </a:ln>
                          <a:solidFill>
                            <a:srgbClr val="2F5597"/>
                          </a:solidFill>
                          <a:effectLst/>
                          <a:uLnTx/>
                          <a:uFillTx/>
                          <a:latin typeface="+mn-lt"/>
                        </a:rPr>
                        <a:t>take</a:t>
                      </a:r>
                      <a:r>
                        <a:rPr kumimoji="0" lang="fr-BE" sz="2000" u="none" strike="noStrike" kern="1200" cap="none" spc="0" normalizeH="0" baseline="0" noProof="0" dirty="0">
                          <a:ln>
                            <a:noFill/>
                          </a:ln>
                          <a:solidFill>
                            <a:srgbClr val="2F5597"/>
                          </a:solidFill>
                          <a:effectLst/>
                          <a:uLnTx/>
                          <a:uFillTx/>
                          <a:latin typeface="+mn-lt"/>
                        </a:rPr>
                        <a:t> </a:t>
                      </a:r>
                      <a:r>
                        <a:rPr kumimoji="0" lang="fr-BE" sz="2000" u="none" strike="noStrike" kern="1200" cap="none" spc="0" normalizeH="0" baseline="0" noProof="0" dirty="0" err="1">
                          <a:ln>
                            <a:noFill/>
                          </a:ln>
                          <a:solidFill>
                            <a:srgbClr val="2F5597"/>
                          </a:solidFill>
                          <a:effectLst/>
                          <a:uLnTx/>
                          <a:uFillTx/>
                          <a:latin typeface="+mn-lt"/>
                        </a:rPr>
                        <a:t>appropriate</a:t>
                      </a:r>
                      <a:r>
                        <a:rPr kumimoji="0" lang="fr-BE" sz="2000" u="none" strike="noStrike" kern="1200" cap="none" spc="0" normalizeH="0" baseline="0" noProof="0" dirty="0">
                          <a:ln>
                            <a:noFill/>
                          </a:ln>
                          <a:solidFill>
                            <a:srgbClr val="2F5597"/>
                          </a:solidFill>
                          <a:effectLst/>
                          <a:uLnTx/>
                          <a:uFillTx/>
                          <a:latin typeface="+mn-lt"/>
                        </a:rPr>
                        <a:t> </a:t>
                      </a:r>
                      <a:r>
                        <a:rPr kumimoji="0" lang="fr-BE" sz="2000" u="none" strike="noStrike" kern="1200" cap="none" spc="0" normalizeH="0" baseline="0" noProof="0" dirty="0" err="1">
                          <a:ln>
                            <a:noFill/>
                          </a:ln>
                          <a:solidFill>
                            <a:srgbClr val="2F5597"/>
                          </a:solidFill>
                          <a:effectLst/>
                          <a:uLnTx/>
                          <a:uFillTx/>
                          <a:latin typeface="+mn-lt"/>
                        </a:rPr>
                        <a:t>steps</a:t>
                      </a:r>
                      <a:r>
                        <a:rPr kumimoji="0" lang="fr-BE" sz="2000" u="none" strike="noStrike" kern="1200" cap="none" spc="0" normalizeH="0" baseline="0" noProof="0" dirty="0">
                          <a:ln>
                            <a:noFill/>
                          </a:ln>
                          <a:solidFill>
                            <a:srgbClr val="2F5597"/>
                          </a:solidFill>
                          <a:effectLst/>
                          <a:uLnTx/>
                          <a:uFillTx/>
                          <a:latin typeface="+mn-lt"/>
                        </a:rPr>
                        <a:t> to </a:t>
                      </a:r>
                      <a:r>
                        <a:rPr kumimoji="0" lang="fr-BE" sz="2000" u="none" strike="noStrike" kern="1200" cap="none" spc="0" normalizeH="0" baseline="0" noProof="0" dirty="0" err="1">
                          <a:ln>
                            <a:noFill/>
                          </a:ln>
                          <a:solidFill>
                            <a:srgbClr val="2F5597"/>
                          </a:solidFill>
                          <a:effectLst/>
                          <a:uLnTx/>
                          <a:uFillTx/>
                          <a:latin typeface="+mn-lt"/>
                        </a:rPr>
                        <a:t>identify</a:t>
                      </a:r>
                      <a:r>
                        <a:rPr kumimoji="0" lang="fr-BE" sz="2000" u="none" strike="noStrike" kern="1200" cap="none" spc="0" normalizeH="0" baseline="0" noProof="0" dirty="0">
                          <a:ln>
                            <a:noFill/>
                          </a:ln>
                          <a:solidFill>
                            <a:srgbClr val="2F5597"/>
                          </a:solidFill>
                          <a:effectLst/>
                          <a:uLnTx/>
                          <a:uFillTx/>
                          <a:latin typeface="+mn-lt"/>
                        </a:rPr>
                        <a:t> and to </a:t>
                      </a:r>
                      <a:r>
                        <a:rPr kumimoji="0" lang="fr-BE" sz="2000" b="1" u="none" strike="noStrike" kern="1200" cap="none" spc="0" normalizeH="0" baseline="0" noProof="0" dirty="0" err="1">
                          <a:ln>
                            <a:noFill/>
                          </a:ln>
                          <a:solidFill>
                            <a:srgbClr val="2F5597"/>
                          </a:solidFill>
                          <a:effectLst/>
                          <a:uLnTx/>
                          <a:uFillTx/>
                          <a:latin typeface="+mn-lt"/>
                        </a:rPr>
                        <a:t>prevent</a:t>
                      </a:r>
                      <a:r>
                        <a:rPr kumimoji="0" lang="fr-BE" sz="2000" u="none" strike="noStrike" kern="1200" cap="none" spc="0" normalizeH="0" baseline="0" noProof="0" dirty="0">
                          <a:ln>
                            <a:noFill/>
                          </a:ln>
                          <a:solidFill>
                            <a:srgbClr val="2F5597"/>
                          </a:solidFill>
                          <a:effectLst/>
                          <a:uLnTx/>
                          <a:uFillTx/>
                          <a:latin typeface="+mn-lt"/>
                        </a:rPr>
                        <a:t> or </a:t>
                      </a:r>
                      <a:r>
                        <a:rPr kumimoji="0" lang="fr-BE" sz="2000" b="1" u="none" strike="noStrike" kern="1200" cap="none" spc="0" normalizeH="0" baseline="0" noProof="0" dirty="0">
                          <a:ln>
                            <a:noFill/>
                          </a:ln>
                          <a:solidFill>
                            <a:srgbClr val="2F5597"/>
                          </a:solidFill>
                          <a:effectLst/>
                          <a:uLnTx/>
                          <a:uFillTx/>
                          <a:latin typeface="+mn-lt"/>
                        </a:rPr>
                        <a:t>manage</a:t>
                      </a:r>
                      <a:r>
                        <a:rPr kumimoji="0" lang="fr-BE" sz="2000" u="none" strike="noStrike" kern="1200" cap="none" spc="0" normalizeH="0" baseline="0" noProof="0" dirty="0">
                          <a:ln>
                            <a:noFill/>
                          </a:ln>
                          <a:solidFill>
                            <a:srgbClr val="2F5597"/>
                          </a:solidFill>
                          <a:effectLst/>
                          <a:uLnTx/>
                          <a:uFillTx/>
                          <a:latin typeface="+mn-lt"/>
                        </a:rPr>
                        <a:t> COI</a:t>
                      </a:r>
                      <a:endParaRPr lang="en-GB" sz="2000" dirty="0">
                        <a:solidFill>
                          <a:srgbClr val="2F5597"/>
                        </a:solidFill>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285750" indent="-285750">
                        <a:buFont typeface="Arial" panose="020B0604020202020204" pitchFamily="34" charset="0"/>
                        <a:buChar char="•"/>
                      </a:pPr>
                      <a:endParaRPr lang="en-GB" sz="1400" dirty="0">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fr-BE" sz="1800" u="none" strike="noStrike" kern="1200" cap="none" spc="0" normalizeH="0" baseline="0" noProof="0" dirty="0" err="1">
                          <a:ln>
                            <a:noFill/>
                          </a:ln>
                          <a:solidFill>
                            <a:srgbClr val="AF3F33"/>
                          </a:solidFill>
                          <a:effectLst/>
                          <a:uLnTx/>
                          <a:uFillTx/>
                          <a:latin typeface="+mn-lt"/>
                        </a:rPr>
                        <a:t>Intermediaries</a:t>
                      </a:r>
                      <a:r>
                        <a:rPr kumimoji="0" lang="fr-BE" sz="1800" u="none" strike="noStrike" kern="1200" cap="none" spc="0" normalizeH="0" baseline="0" noProof="0" dirty="0">
                          <a:ln>
                            <a:noFill/>
                          </a:ln>
                          <a:solidFill>
                            <a:srgbClr val="AF3F33"/>
                          </a:solidFill>
                          <a:effectLst/>
                          <a:uLnTx/>
                          <a:uFillTx/>
                          <a:latin typeface="+mn-lt"/>
                        </a:rPr>
                        <a:t> and </a:t>
                      </a:r>
                      <a:r>
                        <a:rPr kumimoji="0" lang="fr-BE" sz="1800" u="none" strike="noStrike" kern="1200" cap="none" spc="0" normalizeH="0" baseline="0" noProof="0" dirty="0" err="1">
                          <a:ln>
                            <a:noFill/>
                          </a:ln>
                          <a:solidFill>
                            <a:srgbClr val="AF3F33"/>
                          </a:solidFill>
                          <a:effectLst/>
                          <a:uLnTx/>
                          <a:uFillTx/>
                          <a:latin typeface="+mn-lt"/>
                        </a:rPr>
                        <a:t>undertakings</a:t>
                      </a:r>
                      <a:r>
                        <a:rPr kumimoji="0" lang="fr-BE" sz="1800" u="none" strike="noStrike" kern="1200" cap="none" spc="0" normalizeH="0" baseline="0" noProof="0" dirty="0">
                          <a:ln>
                            <a:noFill/>
                          </a:ln>
                          <a:solidFill>
                            <a:srgbClr val="AF3F33"/>
                          </a:solidFill>
                          <a:effectLst/>
                          <a:uLnTx/>
                          <a:uFillTx/>
                          <a:latin typeface="+mn-lt"/>
                        </a:rPr>
                        <a:t> to </a:t>
                      </a:r>
                      <a:r>
                        <a:rPr kumimoji="0" lang="fr-BE" sz="1800" u="none" strike="noStrike" kern="1200" cap="none" spc="0" normalizeH="0" baseline="0" noProof="0" dirty="0" err="1">
                          <a:ln>
                            <a:noFill/>
                          </a:ln>
                          <a:solidFill>
                            <a:srgbClr val="AF3F33"/>
                          </a:solidFill>
                          <a:effectLst/>
                          <a:uLnTx/>
                          <a:uFillTx/>
                          <a:latin typeface="+mn-lt"/>
                        </a:rPr>
                        <a:t>take</a:t>
                      </a:r>
                      <a:r>
                        <a:rPr kumimoji="0" lang="fr-BE" sz="1800" u="none" strike="noStrike" kern="1200" cap="none" spc="0" normalizeH="0" baseline="0" noProof="0" dirty="0">
                          <a:ln>
                            <a:noFill/>
                          </a:ln>
                          <a:solidFill>
                            <a:srgbClr val="AF3F33"/>
                          </a:solidFill>
                          <a:effectLst/>
                          <a:uLnTx/>
                          <a:uFillTx/>
                          <a:latin typeface="+mn-lt"/>
                        </a:rPr>
                        <a:t> </a:t>
                      </a:r>
                      <a:r>
                        <a:rPr kumimoji="0" lang="fr-BE" sz="1800" u="none" strike="noStrike" kern="1200" cap="none" spc="0" normalizeH="0" baseline="0" noProof="0" dirty="0" err="1">
                          <a:ln>
                            <a:noFill/>
                          </a:ln>
                          <a:solidFill>
                            <a:srgbClr val="AF3F33"/>
                          </a:solidFill>
                          <a:effectLst/>
                          <a:uLnTx/>
                          <a:uFillTx/>
                          <a:latin typeface="+mn-lt"/>
                        </a:rPr>
                        <a:t>appropriate</a:t>
                      </a:r>
                      <a:r>
                        <a:rPr kumimoji="0" lang="fr-BE" sz="1800" u="none" strike="noStrike" kern="1200" cap="none" spc="0" normalizeH="0" baseline="0" noProof="0" dirty="0">
                          <a:ln>
                            <a:noFill/>
                          </a:ln>
                          <a:solidFill>
                            <a:srgbClr val="AF3F33"/>
                          </a:solidFill>
                          <a:effectLst/>
                          <a:uLnTx/>
                          <a:uFillTx/>
                          <a:latin typeface="+mn-lt"/>
                        </a:rPr>
                        <a:t> </a:t>
                      </a:r>
                      <a:r>
                        <a:rPr kumimoji="0" lang="fr-BE" sz="1800" u="none" strike="noStrike" kern="1200" cap="none" spc="0" normalizeH="0" baseline="0" noProof="0" dirty="0" err="1">
                          <a:ln>
                            <a:noFill/>
                          </a:ln>
                          <a:solidFill>
                            <a:srgbClr val="AF3F33"/>
                          </a:solidFill>
                          <a:effectLst/>
                          <a:uLnTx/>
                          <a:uFillTx/>
                          <a:latin typeface="+mn-lt"/>
                        </a:rPr>
                        <a:t>steps</a:t>
                      </a:r>
                      <a:r>
                        <a:rPr kumimoji="0" lang="fr-BE" sz="1800" u="none" strike="noStrike" kern="1200" cap="none" spc="0" normalizeH="0" baseline="0" noProof="0" dirty="0">
                          <a:ln>
                            <a:noFill/>
                          </a:ln>
                          <a:solidFill>
                            <a:srgbClr val="AF3F33"/>
                          </a:solidFill>
                          <a:effectLst/>
                          <a:uLnTx/>
                          <a:uFillTx/>
                          <a:latin typeface="+mn-lt"/>
                        </a:rPr>
                        <a:t> to </a:t>
                      </a:r>
                      <a:r>
                        <a:rPr kumimoji="0" lang="fr-BE" sz="1800" u="none" strike="noStrike" kern="1200" cap="none" spc="0" normalizeH="0" baseline="0" noProof="0" dirty="0" err="1">
                          <a:ln>
                            <a:noFill/>
                          </a:ln>
                          <a:solidFill>
                            <a:srgbClr val="AF3F33"/>
                          </a:solidFill>
                          <a:effectLst/>
                          <a:uLnTx/>
                          <a:uFillTx/>
                          <a:latin typeface="+mn-lt"/>
                        </a:rPr>
                        <a:t>identify</a:t>
                      </a:r>
                      <a:r>
                        <a:rPr kumimoji="0" lang="fr-BE" sz="1800" u="none" strike="noStrike" kern="1200" cap="none" spc="0" normalizeH="0" baseline="0" noProof="0" dirty="0">
                          <a:ln>
                            <a:noFill/>
                          </a:ln>
                          <a:solidFill>
                            <a:srgbClr val="AF3F33"/>
                          </a:solidFill>
                          <a:effectLst/>
                          <a:uLnTx/>
                          <a:uFillTx/>
                          <a:latin typeface="+mn-lt"/>
                        </a:rPr>
                        <a:t> </a:t>
                      </a:r>
                      <a:r>
                        <a:rPr kumimoji="0" lang="fr-BE" sz="1800" u="sng" strike="noStrike" kern="1200" cap="none" spc="0" normalizeH="0" baseline="0" noProof="0" dirty="0">
                          <a:ln>
                            <a:noFill/>
                          </a:ln>
                          <a:solidFill>
                            <a:srgbClr val="AF3F33"/>
                          </a:solidFill>
                          <a:effectLst/>
                          <a:uLnTx/>
                          <a:uFillTx/>
                          <a:latin typeface="+mn-lt"/>
                        </a:rPr>
                        <a:t>COI</a:t>
                      </a:r>
                      <a:endParaRPr lang="en-GB" sz="1800" dirty="0">
                        <a:solidFill>
                          <a:srgbClr val="AF3F33"/>
                        </a:solidFill>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377244294"/>
                  </a:ext>
                </a:extLst>
              </a:tr>
            </a:tbl>
          </a:graphicData>
        </a:graphic>
      </p:graphicFrame>
      <p:grpSp>
        <p:nvGrpSpPr>
          <p:cNvPr id="6" name="Groupe 5"/>
          <p:cNvGrpSpPr/>
          <p:nvPr/>
        </p:nvGrpSpPr>
        <p:grpSpPr>
          <a:xfrm>
            <a:off x="357809" y="469823"/>
            <a:ext cx="1172817" cy="1100560"/>
            <a:chOff x="447261" y="785191"/>
            <a:chExt cx="5406887" cy="4909931"/>
          </a:xfrm>
        </p:grpSpPr>
        <p:pic>
          <p:nvPicPr>
            <p:cNvPr id="7" name="Picture 4"/>
            <p:cNvPicPr>
              <a:picLocks noChangeAspect="1"/>
            </p:cNvPicPr>
            <p:nvPr/>
          </p:nvPicPr>
          <p:blipFill rotWithShape="1">
            <a:blip r:embed="rId2">
              <a:extLst>
                <a:ext uri="{28A0092B-C50C-407E-A947-70E740481C1C}">
                  <a14:useLocalDpi xmlns:a14="http://schemas.microsoft.com/office/drawing/2010/main" val="0"/>
                </a:ext>
              </a:extLst>
            </a:blip>
            <a:srcRect l="14196" t="14222" r="15679" b="21694"/>
            <a:stretch/>
          </p:blipFill>
          <p:spPr>
            <a:xfrm>
              <a:off x="447261" y="785191"/>
              <a:ext cx="5406887" cy="4909931"/>
            </a:xfrm>
            <a:prstGeom prst="rect">
              <a:avLst/>
            </a:prstGeom>
          </p:spPr>
        </p:pic>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21090" y="2285525"/>
              <a:ext cx="2105641" cy="2105641"/>
            </a:xfrm>
            <a:prstGeom prst="rect">
              <a:avLst/>
            </a:prstGeom>
          </p:spPr>
        </p:pic>
        <p:pic>
          <p:nvPicPr>
            <p:cNvPr id="10" name="Imag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3327" y="2773018"/>
              <a:ext cx="1863086" cy="1863086"/>
            </a:xfrm>
            <a:prstGeom prst="rect">
              <a:avLst/>
            </a:prstGeom>
          </p:spPr>
        </p:pic>
      </p:grpSp>
    </p:spTree>
    <p:extLst>
      <p:ext uri="{BB962C8B-B14F-4D97-AF65-F5344CB8AC3E}">
        <p14:creationId xmlns:p14="http://schemas.microsoft.com/office/powerpoint/2010/main" val="3199667455"/>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602972873"/>
              </p:ext>
            </p:extLst>
          </p:nvPr>
        </p:nvGraphicFramePr>
        <p:xfrm>
          <a:off x="1001376" y="825596"/>
          <a:ext cx="10230415" cy="4541520"/>
        </p:xfrm>
        <a:graphic>
          <a:graphicData uri="http://schemas.openxmlformats.org/drawingml/2006/table">
            <a:tbl>
              <a:tblPr firstRow="1" bandRow="1">
                <a:tableStyleId>{BC89EF96-8CEA-46FF-86C4-4CE0E7609802}</a:tableStyleId>
              </a:tblPr>
              <a:tblGrid>
                <a:gridCol w="4372826">
                  <a:extLst>
                    <a:ext uri="{9D8B030D-6E8A-4147-A177-3AD203B41FA5}">
                      <a16:colId xmlns:a16="http://schemas.microsoft.com/office/drawing/2014/main" val="1661394995"/>
                    </a:ext>
                  </a:extLst>
                </a:gridCol>
                <a:gridCol w="1566249">
                  <a:extLst>
                    <a:ext uri="{9D8B030D-6E8A-4147-A177-3AD203B41FA5}">
                      <a16:colId xmlns:a16="http://schemas.microsoft.com/office/drawing/2014/main" val="2649393494"/>
                    </a:ext>
                  </a:extLst>
                </a:gridCol>
                <a:gridCol w="4291340">
                  <a:extLst>
                    <a:ext uri="{9D8B030D-6E8A-4147-A177-3AD203B41FA5}">
                      <a16:colId xmlns:a16="http://schemas.microsoft.com/office/drawing/2014/main" val="3193545899"/>
                    </a:ext>
                  </a:extLst>
                </a:gridCol>
              </a:tblGrid>
              <a:tr h="891460">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endParaRPr kumimoji="0" lang="fr-BE" sz="1400" b="0" u="none" strike="noStrike" kern="1200" cap="none" spc="0" normalizeH="0" baseline="0" noProof="0" dirty="0">
                        <a:ln>
                          <a:noFill/>
                        </a:ln>
                        <a:solidFill>
                          <a:srgbClr val="2F5597"/>
                        </a:solidFill>
                        <a:effectLst/>
                        <a:uLnTx/>
                        <a:uFillTx/>
                        <a:latin typeface="+mn-l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endParaRPr lang="en-GB" sz="1400" dirty="0">
                        <a:latin typeface="+mn-l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endParaRPr kumimoji="0" lang="fr-BE" sz="1400" b="0" u="none" strike="noStrike" kern="1200" cap="none" spc="0" normalizeH="0" baseline="0" noProof="0" dirty="0">
                        <a:ln>
                          <a:noFill/>
                        </a:ln>
                        <a:solidFill>
                          <a:srgbClr val="AF3F33"/>
                        </a:solidFill>
                        <a:effectLst/>
                        <a:uLnTx/>
                        <a:uFillTx/>
                        <a:latin typeface="+mn-l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extLst>
                  <a:ext uri="{0D108BD9-81ED-4DB2-BD59-A6C34878D82A}">
                    <a16:rowId xmlns:a16="http://schemas.microsoft.com/office/drawing/2014/main" val="3446707349"/>
                  </a:ext>
                </a:extLst>
              </a:tr>
              <a:tr h="327740">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endParaRPr kumimoji="0" lang="en-GB" sz="1400" u="none" strike="noStrike" kern="1200" cap="none" spc="0" normalizeH="0" baseline="0" noProof="0" dirty="0">
                        <a:ln>
                          <a:noFill/>
                        </a:ln>
                        <a:solidFill>
                          <a:srgbClr val="2F5597"/>
                        </a:solidFill>
                        <a:effectLst/>
                        <a:uLnTx/>
                        <a:uFillTx/>
                        <a:latin typeface="+mn-l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noFill/>
                  </a:tcPr>
                </a:tc>
                <a:tc>
                  <a:txBody>
                    <a:bodyPr/>
                    <a:lstStyle/>
                    <a:p>
                      <a:endParaRPr lang="en-GB" sz="1400" dirty="0">
                        <a:latin typeface="+mn-l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ct val="20000"/>
                        </a:spcBef>
                        <a:spcAft>
                          <a:spcPts val="0"/>
                        </a:spcAft>
                        <a:buClrTx/>
                        <a:buSzTx/>
                        <a:buFont typeface="Wingdings" panose="05000000000000000000" pitchFamily="2" charset="2"/>
                        <a:buNone/>
                        <a:tabLst/>
                        <a:defRPr/>
                      </a:pPr>
                      <a:endParaRPr kumimoji="0" lang="en-GB" sz="1400" u="none" strike="noStrike" kern="1200" cap="none" spc="0" normalizeH="0" baseline="0" noProof="0" dirty="0">
                        <a:ln>
                          <a:noFill/>
                        </a:ln>
                        <a:solidFill>
                          <a:srgbClr val="AF3F33"/>
                        </a:solidFill>
                        <a:effectLst/>
                        <a:uLnTx/>
                        <a:uFillTx/>
                        <a:latin typeface="+mn-l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908692540"/>
                  </a:ext>
                </a:extLst>
              </a:tr>
              <a:tr h="2347512">
                <a:tc>
                  <a: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GB" sz="2000" u="none" strike="noStrike" kern="1200" cap="none" spc="0" normalizeH="0" baseline="0" noProof="0" dirty="0">
                          <a:ln>
                            <a:noFill/>
                          </a:ln>
                          <a:solidFill>
                            <a:srgbClr val="2F5597"/>
                          </a:solidFill>
                          <a:effectLst/>
                          <a:uLnTx/>
                          <a:uFillTx/>
                          <a:latin typeface="+mn-lt"/>
                        </a:rPr>
                        <a:t>Delegated acts:</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GB" sz="2000" u="none" strike="noStrike" kern="1200" cap="none" spc="0" normalizeH="0" baseline="0" noProof="0" dirty="0">
                        <a:ln>
                          <a:noFill/>
                        </a:ln>
                        <a:solidFill>
                          <a:srgbClr val="2F5597"/>
                        </a:solidFill>
                        <a:effectLst/>
                        <a:uLnTx/>
                        <a:uFillTx/>
                        <a:latin typeface="+mn-lt"/>
                      </a:endParaRP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2000" u="none" strike="noStrike" kern="1200" cap="none" spc="0" normalizeH="0" baseline="0" noProof="0" dirty="0">
                          <a:ln>
                            <a:noFill/>
                          </a:ln>
                          <a:solidFill>
                            <a:srgbClr val="2F5597"/>
                          </a:solidFill>
                          <a:effectLst/>
                          <a:uLnTx/>
                          <a:uFillTx/>
                          <a:latin typeface="+mn-lt"/>
                        </a:rPr>
                        <a:t>defining steps firms might reasonably be expected to take to ID, prevent, manage and disclose COI + </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2000" u="none" strike="noStrike" kern="1200" cap="none" spc="0" normalizeH="0" baseline="0" noProof="0" dirty="0">
                          <a:ln>
                            <a:noFill/>
                          </a:ln>
                          <a:solidFill>
                            <a:srgbClr val="2F5597"/>
                          </a:solidFill>
                          <a:effectLst/>
                          <a:uLnTx/>
                          <a:uFillTx/>
                          <a:latin typeface="+mn-lt"/>
                        </a:rPr>
                        <a:t>establishing criteria for determining types of COI whose existence may damage clients’ interests (</a:t>
                      </a:r>
                      <a:r>
                        <a:rPr kumimoji="0" lang="en-GB" sz="2000" b="1" u="none" strike="noStrike" kern="1200" cap="none" spc="0" normalizeH="0" baseline="0" noProof="0" dirty="0">
                          <a:ln>
                            <a:noFill/>
                          </a:ln>
                          <a:solidFill>
                            <a:srgbClr val="2F5597"/>
                          </a:solidFill>
                          <a:effectLst/>
                          <a:uLnTx/>
                          <a:uFillTx/>
                          <a:latin typeface="+mn-lt"/>
                        </a:rPr>
                        <a:t>art 23.4</a:t>
                      </a:r>
                      <a:r>
                        <a:rPr kumimoji="0" lang="en-GB" sz="2000" u="none" strike="noStrike" kern="1200" cap="none" spc="0" normalizeH="0" baseline="0" noProof="0" dirty="0">
                          <a:ln>
                            <a:noFill/>
                          </a:ln>
                          <a:solidFill>
                            <a:srgbClr val="2F5597"/>
                          </a:solidFill>
                          <a:effectLst/>
                          <a:uLnTx/>
                          <a:uFillTx/>
                          <a:latin typeface="+mn-lt"/>
                        </a:rPr>
                        <a: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endParaRPr lang="en-GB" sz="1400" dirty="0">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GB" sz="2000" u="none" strike="noStrike" kern="1200" cap="none" spc="0" normalizeH="0" baseline="0" noProof="0" dirty="0">
                          <a:ln>
                            <a:noFill/>
                          </a:ln>
                          <a:solidFill>
                            <a:srgbClr val="AF3F33"/>
                          </a:solidFill>
                          <a:effectLst/>
                          <a:uLnTx/>
                          <a:uFillTx/>
                          <a:latin typeface="+mn-lt"/>
                        </a:rPr>
                        <a:t>Delegated acts:</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GB" sz="2000" u="none" strike="noStrike" kern="1200" cap="none" spc="0" normalizeH="0" baseline="0" noProof="0" dirty="0">
                        <a:ln>
                          <a:noFill/>
                        </a:ln>
                        <a:solidFill>
                          <a:srgbClr val="AF3F33"/>
                        </a:solidFill>
                        <a:effectLst/>
                        <a:uLnTx/>
                        <a:uFillTx/>
                        <a:latin typeface="+mn-lt"/>
                      </a:endParaRP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2000" u="none" strike="noStrike" kern="1200" cap="none" spc="0" normalizeH="0" baseline="0" noProof="0" dirty="0">
                          <a:ln>
                            <a:noFill/>
                          </a:ln>
                          <a:solidFill>
                            <a:srgbClr val="AF3F33"/>
                          </a:solidFill>
                          <a:effectLst/>
                          <a:uLnTx/>
                          <a:uFillTx/>
                          <a:latin typeface="+mn-lt"/>
                        </a:rPr>
                        <a:t>defining steps intermediaries and undertakings might reasonably be expected to take to ID, prevent, manage and disclose COI +</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2000" u="none" strike="noStrike" kern="1200" cap="none" spc="0" normalizeH="0" baseline="0" noProof="0" dirty="0">
                          <a:ln>
                            <a:noFill/>
                          </a:ln>
                          <a:solidFill>
                            <a:srgbClr val="AF3F33"/>
                          </a:solidFill>
                          <a:effectLst/>
                          <a:uLnTx/>
                          <a:uFillTx/>
                          <a:latin typeface="+mn-lt"/>
                        </a:rPr>
                        <a:t>establishing criteria for determining types of COI whose existence may damage customers’ interests (</a:t>
                      </a:r>
                      <a:r>
                        <a:rPr kumimoji="0" lang="en-GB" sz="2000" b="1" u="none" strike="noStrike" kern="1200" cap="none" spc="0" normalizeH="0" baseline="0" noProof="0" dirty="0">
                          <a:ln>
                            <a:noFill/>
                          </a:ln>
                          <a:solidFill>
                            <a:srgbClr val="AF3F33"/>
                          </a:solidFill>
                          <a:effectLst/>
                          <a:uLnTx/>
                          <a:uFillTx/>
                          <a:latin typeface="+mn-lt"/>
                        </a:rPr>
                        <a:t>art. 28.4</a:t>
                      </a:r>
                      <a:r>
                        <a:rPr kumimoji="0" lang="en-GB" sz="2000" u="none" strike="noStrike" kern="1200" cap="none" spc="0" normalizeH="0" baseline="0" noProof="0" dirty="0">
                          <a:ln>
                            <a:noFill/>
                          </a:ln>
                          <a:solidFill>
                            <a:srgbClr val="AF3F33"/>
                          </a:solidFill>
                          <a:effectLst/>
                          <a:uLnTx/>
                          <a:uFillTx/>
                          <a:latin typeface="+mn-lt"/>
                        </a:rPr>
                        <a: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48280523"/>
                  </a:ext>
                </a:extLst>
              </a:tr>
            </a:tbl>
          </a:graphicData>
        </a:graphic>
      </p:graphicFrame>
      <p:grpSp>
        <p:nvGrpSpPr>
          <p:cNvPr id="3" name="Groupe 2"/>
          <p:cNvGrpSpPr/>
          <p:nvPr/>
        </p:nvGrpSpPr>
        <p:grpSpPr>
          <a:xfrm>
            <a:off x="357809" y="469823"/>
            <a:ext cx="1172817" cy="1100560"/>
            <a:chOff x="447261" y="785191"/>
            <a:chExt cx="5406887" cy="4909931"/>
          </a:xfrm>
        </p:grpSpPr>
        <p:pic>
          <p:nvPicPr>
            <p:cNvPr id="4" name="Picture 4"/>
            <p:cNvPicPr>
              <a:picLocks noChangeAspect="1"/>
            </p:cNvPicPr>
            <p:nvPr/>
          </p:nvPicPr>
          <p:blipFill rotWithShape="1">
            <a:blip r:embed="rId2">
              <a:extLst>
                <a:ext uri="{28A0092B-C50C-407E-A947-70E740481C1C}">
                  <a14:useLocalDpi xmlns:a14="http://schemas.microsoft.com/office/drawing/2010/main" val="0"/>
                </a:ext>
              </a:extLst>
            </a:blip>
            <a:srcRect l="14196" t="14222" r="15679" b="21694"/>
            <a:stretch/>
          </p:blipFill>
          <p:spPr>
            <a:xfrm>
              <a:off x="447261" y="785191"/>
              <a:ext cx="5406887" cy="4909931"/>
            </a:xfrm>
            <a:prstGeom prst="rect">
              <a:avLst/>
            </a:prstGeom>
          </p:spPr>
        </p:pic>
        <p:pic>
          <p:nvPicPr>
            <p:cNvPr id="6" name="Imag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21090" y="2285525"/>
              <a:ext cx="2105641" cy="2105641"/>
            </a:xfrm>
            <a:prstGeom prst="rect">
              <a:avLst/>
            </a:prstGeom>
          </p:spPr>
        </p:pic>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3327" y="2773018"/>
              <a:ext cx="1863086" cy="1863086"/>
            </a:xfrm>
            <a:prstGeom prst="rect">
              <a:avLst/>
            </a:prstGeom>
          </p:spPr>
        </p:pic>
      </p:grpSp>
    </p:spTree>
    <p:extLst>
      <p:ext uri="{BB962C8B-B14F-4D97-AF65-F5344CB8AC3E}">
        <p14:creationId xmlns:p14="http://schemas.microsoft.com/office/powerpoint/2010/main" val="3754098260"/>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4294967295"/>
          </p:nvPr>
        </p:nvSpPr>
        <p:spPr>
          <a:xfrm>
            <a:off x="0" y="6505575"/>
            <a:ext cx="2133600" cy="365125"/>
          </a:xfrm>
          <a:prstGeom prst="rect">
            <a:avLst/>
          </a:prstGeom>
        </p:spPr>
        <p:txBody>
          <a:bodyPr/>
          <a:lstStyle/>
          <a:p>
            <a:pPr marL="0" marR="0" lvl="0" indent="0" algn="ctr" defTabSz="914400" eaLnBrk="1" fontAlgn="auto" latinLnBrk="0" hangingPunct="1">
              <a:lnSpc>
                <a:spcPct val="100000"/>
              </a:lnSpc>
              <a:spcBef>
                <a:spcPts val="0"/>
              </a:spcBef>
              <a:spcAft>
                <a:spcPts val="0"/>
              </a:spcAft>
              <a:buClrTx/>
              <a:buSzTx/>
              <a:buFontTx/>
              <a:buNone/>
              <a:tabLst/>
              <a:defRPr/>
            </a:pPr>
            <a:fld id="{6ECF81E8-6DE5-4C92-89BE-5D6CD56A8BF1}" type="slidenum">
              <a:rPr kumimoji="0" lang="en-US" sz="1400" b="0" i="0" u="none" strike="noStrike" kern="0" cap="none" spc="0" normalizeH="0" baseline="0" noProof="0">
                <a:ln>
                  <a:noFill/>
                </a:ln>
                <a:solidFill>
                  <a:schemeClr val="tx1">
                    <a:lumMod val="75000"/>
                    <a:lumOff val="25000"/>
                  </a:schemeClr>
                </a:solidFill>
                <a:effectLst/>
                <a:uLnTx/>
                <a:uFillTx/>
              </a:rPr>
              <a:pPr marL="0" marR="0" lvl="0" indent="0" algn="ctr" defTabSz="914400" eaLnBrk="1" fontAlgn="auto" latinLnBrk="0" hangingPunct="1">
                <a:lnSpc>
                  <a:spcPct val="100000"/>
                </a:lnSpc>
                <a:spcBef>
                  <a:spcPts val="0"/>
                </a:spcBef>
                <a:spcAft>
                  <a:spcPts val="0"/>
                </a:spcAft>
                <a:buClrTx/>
                <a:buSzTx/>
                <a:buFontTx/>
                <a:buNone/>
                <a:tabLst/>
                <a:defRPr/>
              </a:pPr>
              <a:t>26</a:t>
            </a:fld>
            <a:endParaRPr kumimoji="0" lang="en-US" sz="1400" b="0" i="0" u="none" strike="noStrike" kern="0" cap="none" spc="0" normalizeH="0" baseline="0" noProof="0" dirty="0">
              <a:ln>
                <a:noFill/>
              </a:ln>
              <a:solidFill>
                <a:schemeClr val="tx1">
                  <a:lumMod val="75000"/>
                  <a:lumOff val="25000"/>
                </a:schemeClr>
              </a:solidFill>
              <a:effectLst/>
              <a:uLnTx/>
              <a:uFillTx/>
            </a:endParaRPr>
          </a:p>
        </p:txBody>
      </p:sp>
      <p:sp>
        <p:nvSpPr>
          <p:cNvPr id="2" name="Title 1"/>
          <p:cNvSpPr>
            <a:spLocks noGrp="1"/>
          </p:cNvSpPr>
          <p:nvPr>
            <p:ph type="title" idx="4294967295"/>
          </p:nvPr>
        </p:nvSpPr>
        <p:spPr>
          <a:xfrm>
            <a:off x="0" y="619125"/>
            <a:ext cx="10515600" cy="1325563"/>
          </a:xfrm>
        </p:spPr>
        <p:txBody>
          <a:bodyPr rtlCol="0">
            <a:normAutofit/>
          </a:bodyPr>
          <a:lstStyle/>
          <a:p>
            <a:pPr>
              <a:defRPr/>
            </a:pPr>
            <a:br>
              <a:rPr lang="fr-BE" b="1" dirty="0">
                <a:solidFill>
                  <a:srgbClr val="002060"/>
                </a:solidFill>
                <a:latin typeface="Century Gothic" panose="020B0502020202020204" pitchFamily="34" charset="0"/>
                <a:cs typeface="Arial" panose="020B0604020202020204" pitchFamily="34" charset="0"/>
              </a:rPr>
            </a:br>
            <a:endParaRPr lang="fr-BE" dirty="0"/>
          </a:p>
        </p:txBody>
      </p:sp>
      <p:graphicFrame>
        <p:nvGraphicFramePr>
          <p:cNvPr id="5" name="Table 4"/>
          <p:cNvGraphicFramePr>
            <a:graphicFrameLocks noGrp="1"/>
          </p:cNvGraphicFramePr>
          <p:nvPr>
            <p:extLst>
              <p:ext uri="{D42A27DB-BD31-4B8C-83A1-F6EECF244321}">
                <p14:modId xmlns:p14="http://schemas.microsoft.com/office/powerpoint/2010/main" val="3162441307"/>
              </p:ext>
            </p:extLst>
          </p:nvPr>
        </p:nvGraphicFramePr>
        <p:xfrm>
          <a:off x="556221" y="516048"/>
          <a:ext cx="10797579" cy="5572912"/>
        </p:xfrm>
        <a:graphic>
          <a:graphicData uri="http://schemas.openxmlformats.org/drawingml/2006/table">
            <a:tbl>
              <a:tblPr firstRow="1" bandRow="1">
                <a:tableStyleId>{BC89EF96-8CEA-46FF-86C4-4CE0E7609802}</a:tableStyleId>
              </a:tblPr>
              <a:tblGrid>
                <a:gridCol w="5169168">
                  <a:extLst>
                    <a:ext uri="{9D8B030D-6E8A-4147-A177-3AD203B41FA5}">
                      <a16:colId xmlns:a16="http://schemas.microsoft.com/office/drawing/2014/main" val="1661394995"/>
                    </a:ext>
                  </a:extLst>
                </a:gridCol>
                <a:gridCol w="965122">
                  <a:extLst>
                    <a:ext uri="{9D8B030D-6E8A-4147-A177-3AD203B41FA5}">
                      <a16:colId xmlns:a16="http://schemas.microsoft.com/office/drawing/2014/main" val="2649393494"/>
                    </a:ext>
                  </a:extLst>
                </a:gridCol>
                <a:gridCol w="4663289">
                  <a:extLst>
                    <a:ext uri="{9D8B030D-6E8A-4147-A177-3AD203B41FA5}">
                      <a16:colId xmlns:a16="http://schemas.microsoft.com/office/drawing/2014/main" val="3193545899"/>
                    </a:ext>
                  </a:extLst>
                </a:gridCol>
              </a:tblGrid>
              <a:tr h="73333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000" dirty="0" err="1">
                          <a:solidFill>
                            <a:srgbClr val="2F5597"/>
                          </a:solidFill>
                          <a:latin typeface="+mn-lt"/>
                        </a:rPr>
                        <a:t>MiFID</a:t>
                      </a:r>
                      <a:r>
                        <a:rPr lang="fr-BE" sz="2000" dirty="0">
                          <a:solidFill>
                            <a:srgbClr val="2F5597"/>
                          </a:solidFill>
                          <a:latin typeface="+mn-lt"/>
                        </a:rPr>
                        <a:t> II – Info to clients</a:t>
                      </a:r>
                    </a:p>
                    <a:p>
                      <a:endParaRPr lang="en-GB" sz="1800" dirty="0">
                        <a:latin typeface="+mn-l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endParaRPr lang="en-GB" sz="1800" dirty="0">
                        <a:latin typeface="+mn-l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kumimoji="0" lang="fr-BE" sz="2000" u="none" strike="noStrike" kern="1200" cap="none" spc="0" normalizeH="0" baseline="0" noProof="0" dirty="0">
                          <a:ln>
                            <a:noFill/>
                          </a:ln>
                          <a:solidFill>
                            <a:schemeClr val="accent1">
                              <a:lumMod val="50000"/>
                            </a:schemeClr>
                          </a:solidFill>
                          <a:effectLst/>
                          <a:uLnTx/>
                          <a:uFillTx/>
                          <a:latin typeface="+mn-lt"/>
                        </a:rPr>
                        <a:t>IDD – Info to </a:t>
                      </a:r>
                      <a:r>
                        <a:rPr kumimoji="0" lang="fr-BE" sz="2000" u="none" strike="noStrike" kern="1200" cap="none" spc="0" normalizeH="0" baseline="0" noProof="0" dirty="0" err="1">
                          <a:ln>
                            <a:noFill/>
                          </a:ln>
                          <a:solidFill>
                            <a:schemeClr val="accent1">
                              <a:lumMod val="50000"/>
                            </a:schemeClr>
                          </a:solidFill>
                          <a:effectLst/>
                          <a:uLnTx/>
                          <a:uFillTx/>
                          <a:latin typeface="+mn-lt"/>
                        </a:rPr>
                        <a:t>customers</a:t>
                      </a:r>
                      <a:endParaRPr lang="en-GB" sz="2000" dirty="0">
                        <a:solidFill>
                          <a:schemeClr val="accent1">
                            <a:lumMod val="50000"/>
                          </a:schemeClr>
                        </a:solidFill>
                        <a:latin typeface="+mn-l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extLst>
                  <a:ext uri="{0D108BD9-81ED-4DB2-BD59-A6C34878D82A}">
                    <a16:rowId xmlns:a16="http://schemas.microsoft.com/office/drawing/2014/main" val="3446707349"/>
                  </a:ext>
                </a:extLst>
              </a:tr>
              <a:tr h="1330491">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r>
                        <a:rPr kumimoji="0" lang="en-GB" sz="1400" u="none" strike="noStrike" kern="1200" cap="none" spc="0" normalizeH="0" baseline="0" noProof="0" dirty="0">
                          <a:ln>
                            <a:noFill/>
                          </a:ln>
                          <a:solidFill>
                            <a:srgbClr val="2F5597"/>
                          </a:solidFill>
                          <a:effectLst/>
                          <a:uLnTx/>
                          <a:uFillTx/>
                          <a:latin typeface="+mn-lt"/>
                        </a:rPr>
                        <a:t>Info in good time on firm / services / instruments/strategies/execution venues/ all costs + charges. </a:t>
                      </a:r>
                    </a:p>
                    <a:p>
                      <a:pPr marL="0" marR="0" lvl="0" indent="0" algn="l" defTabSz="914400" rtl="0" eaLnBrk="1" fontAlgn="auto" latinLnBrk="0" hangingPunct="1">
                        <a:lnSpc>
                          <a:spcPct val="100000"/>
                        </a:lnSpc>
                        <a:spcBef>
                          <a:spcPct val="20000"/>
                        </a:spcBef>
                        <a:spcAft>
                          <a:spcPts val="0"/>
                        </a:spcAft>
                        <a:buClrTx/>
                        <a:buSzTx/>
                        <a:buFont typeface="Wingdings" panose="05000000000000000000" pitchFamily="2" charset="2"/>
                        <a:buNone/>
                        <a:tabLst/>
                        <a:defRPr/>
                      </a:pPr>
                      <a:r>
                        <a:rPr kumimoji="0" lang="en-GB" sz="1400" u="none" strike="noStrike" kern="1200" cap="none" spc="0" normalizeH="0" baseline="0" noProof="0" dirty="0">
                          <a:ln>
                            <a:noFill/>
                          </a:ln>
                          <a:solidFill>
                            <a:srgbClr val="2F5597"/>
                          </a:solidFill>
                          <a:effectLst/>
                          <a:uLnTx/>
                          <a:uFillTx/>
                          <a:latin typeface="+mn-lt"/>
                        </a:rPr>
                        <a:t>   </a:t>
                      </a:r>
                    </a:p>
                    <a:p>
                      <a:pPr marL="0" marR="0" lvl="0" indent="0" algn="l" defTabSz="914400" rtl="0" eaLnBrk="1" fontAlgn="auto" latinLnBrk="0" hangingPunct="1">
                        <a:lnSpc>
                          <a:spcPct val="100000"/>
                        </a:lnSpc>
                        <a:spcBef>
                          <a:spcPct val="20000"/>
                        </a:spcBef>
                        <a:spcAft>
                          <a:spcPts val="0"/>
                        </a:spcAft>
                        <a:buClrTx/>
                        <a:buSzTx/>
                        <a:buFont typeface="Wingdings" panose="05000000000000000000" pitchFamily="2" charset="2"/>
                        <a:buNone/>
                        <a:tabLst/>
                        <a:defRPr/>
                      </a:pPr>
                      <a:r>
                        <a:rPr kumimoji="0" lang="en-GB" sz="1400" u="none" strike="noStrike" kern="1200" cap="none" spc="0" normalizeH="0" baseline="0" noProof="0" dirty="0">
                          <a:ln>
                            <a:noFill/>
                          </a:ln>
                          <a:solidFill>
                            <a:srgbClr val="2F5597"/>
                          </a:solidFill>
                          <a:effectLst/>
                          <a:uLnTx/>
                          <a:uFillTx/>
                          <a:latin typeface="+mn-lt"/>
                        </a:rPr>
                        <a:t>Includes: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GB" sz="1400" dirty="0">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r>
                        <a:rPr kumimoji="0" lang="en-GB" sz="1400" u="none" strike="noStrike" kern="1200" cap="none" spc="0" normalizeH="0" baseline="0" noProof="0" dirty="0">
                          <a:ln>
                            <a:noFill/>
                          </a:ln>
                          <a:solidFill>
                            <a:srgbClr val="AF3F33"/>
                          </a:solidFill>
                          <a:effectLst/>
                          <a:uLnTx/>
                          <a:uFillTx/>
                          <a:latin typeface="+mn-lt"/>
                        </a:rPr>
                        <a:t>Info on distribution IBIPs and all costs + charges in good time before conclusion  contract (</a:t>
                      </a:r>
                      <a:r>
                        <a:rPr kumimoji="0" lang="en-GB" sz="1400" b="1" u="none" strike="noStrike" kern="1200" cap="none" spc="0" normalizeH="0" baseline="0" noProof="0" dirty="0">
                          <a:ln>
                            <a:noFill/>
                          </a:ln>
                          <a:solidFill>
                            <a:srgbClr val="AF3F33"/>
                          </a:solidFill>
                          <a:effectLst/>
                          <a:uLnTx/>
                          <a:uFillTx/>
                          <a:latin typeface="+mn-lt"/>
                        </a:rPr>
                        <a:t>art 29.1</a:t>
                      </a:r>
                      <a:r>
                        <a:rPr kumimoji="0" lang="en-GB" sz="1400" u="none" strike="noStrike" kern="1200" cap="none" spc="0" normalizeH="0" baseline="0" noProof="0" dirty="0">
                          <a:ln>
                            <a:noFill/>
                          </a:ln>
                          <a:solidFill>
                            <a:srgbClr val="AF3F33"/>
                          </a:solidFill>
                          <a:effectLst/>
                          <a:uLnTx/>
                          <a:uFillTx/>
                          <a:latin typeface="+mn-lt"/>
                        </a:rPr>
                        <a:t>).</a:t>
                      </a:r>
                    </a:p>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endParaRPr kumimoji="0" lang="en-GB" sz="1400" u="none" strike="noStrike" kern="1200" cap="none" spc="0" normalizeH="0" baseline="0" noProof="0" dirty="0">
                        <a:ln>
                          <a:noFill/>
                        </a:ln>
                        <a:solidFill>
                          <a:srgbClr val="AF3F33"/>
                        </a:solidFill>
                        <a:effectLst/>
                        <a:uLnTx/>
                        <a:uFillTx/>
                        <a:latin typeface="+mn-lt"/>
                      </a:endParaRPr>
                    </a:p>
                    <a:p>
                      <a:pPr marL="0" marR="0" lvl="0" indent="0" algn="l" defTabSz="914400" rtl="0" eaLnBrk="1" fontAlgn="auto" latinLnBrk="0" hangingPunct="1">
                        <a:lnSpc>
                          <a:spcPct val="100000"/>
                        </a:lnSpc>
                        <a:spcBef>
                          <a:spcPct val="20000"/>
                        </a:spcBef>
                        <a:spcAft>
                          <a:spcPts val="0"/>
                        </a:spcAft>
                        <a:buClrTx/>
                        <a:buSzTx/>
                        <a:buFont typeface="Wingdings" panose="05000000000000000000" pitchFamily="2" charset="2"/>
                        <a:buNone/>
                        <a:tabLst/>
                        <a:defRPr/>
                      </a:pPr>
                      <a:r>
                        <a:rPr kumimoji="0" lang="en-GB" sz="1400" u="none" strike="noStrike" kern="1200" cap="none" spc="0" normalizeH="0" baseline="0" noProof="0" dirty="0">
                          <a:ln>
                            <a:noFill/>
                          </a:ln>
                          <a:solidFill>
                            <a:srgbClr val="AF3F33"/>
                          </a:solidFill>
                          <a:effectLst/>
                          <a:uLnTx/>
                          <a:uFillTx/>
                          <a:latin typeface="+mn-lt"/>
                        </a:rPr>
                        <a:t> Includes at least: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048280523"/>
                  </a:ext>
                </a:extLst>
              </a:tr>
              <a:tr h="1169697">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r>
                        <a:rPr kumimoji="0" lang="en-GB" sz="1400" u="none" strike="noStrike" kern="1200" cap="none" spc="0" normalizeH="0" baseline="0" noProof="0" dirty="0">
                          <a:ln>
                            <a:noFill/>
                          </a:ln>
                          <a:solidFill>
                            <a:srgbClr val="2F5597"/>
                          </a:solidFill>
                          <a:effectLst/>
                          <a:uLnTx/>
                          <a:uFillTx/>
                          <a:latin typeface="+mn-lt"/>
                        </a:rPr>
                        <a:t>If advice: in good time before advice is provided inform whether or not </a:t>
                      </a:r>
                      <a:r>
                        <a:rPr kumimoji="0" lang="en-GB" sz="1400" b="1" u="none" strike="noStrike" kern="1200" cap="none" spc="0" normalizeH="0" baseline="0" noProof="0" dirty="0">
                          <a:ln>
                            <a:noFill/>
                          </a:ln>
                          <a:solidFill>
                            <a:srgbClr val="2F5597"/>
                          </a:solidFill>
                          <a:effectLst/>
                          <a:uLnTx/>
                          <a:uFillTx/>
                          <a:latin typeface="+mn-lt"/>
                        </a:rPr>
                        <a:t>independent</a:t>
                      </a:r>
                      <a:r>
                        <a:rPr kumimoji="0" lang="en-GB" sz="1400" u="none" strike="noStrike" kern="1200" cap="none" spc="0" normalizeH="0" baseline="0" noProof="0" dirty="0">
                          <a:ln>
                            <a:noFill/>
                          </a:ln>
                          <a:solidFill>
                            <a:srgbClr val="2F5597"/>
                          </a:solidFill>
                          <a:effectLst/>
                          <a:uLnTx/>
                          <a:uFillTx/>
                          <a:latin typeface="+mn-lt"/>
                        </a:rPr>
                        <a:t>; whether </a:t>
                      </a:r>
                      <a:r>
                        <a:rPr kumimoji="0" lang="en-GB" sz="1400" b="1" u="none" strike="noStrike" kern="1200" cap="none" spc="0" normalizeH="0" baseline="0" noProof="0" dirty="0">
                          <a:ln>
                            <a:noFill/>
                          </a:ln>
                          <a:solidFill>
                            <a:srgbClr val="2F5597"/>
                          </a:solidFill>
                          <a:effectLst/>
                          <a:uLnTx/>
                          <a:uFillTx/>
                          <a:latin typeface="+mn-lt"/>
                        </a:rPr>
                        <a:t>broad or more restricted analysis</a:t>
                      </a:r>
                      <a:r>
                        <a:rPr kumimoji="0" lang="en-GB" sz="1400" u="none" strike="noStrike" kern="1200" cap="none" spc="0" normalizeH="0" baseline="0" noProof="0" dirty="0">
                          <a:ln>
                            <a:noFill/>
                          </a:ln>
                          <a:solidFill>
                            <a:srgbClr val="2F5597"/>
                          </a:solidFill>
                          <a:effectLst/>
                          <a:uLnTx/>
                          <a:uFillTx/>
                          <a:latin typeface="+mn-lt"/>
                        </a:rPr>
                        <a:t> (close links); whether periodic suitability assessment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GB" sz="1400" dirty="0">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r>
                        <a:rPr kumimoji="0" lang="en-GB" sz="1400" u="none" strike="noStrike" kern="1200" cap="none" spc="0" normalizeH="0" baseline="0" noProof="0" dirty="0">
                          <a:ln>
                            <a:noFill/>
                          </a:ln>
                          <a:solidFill>
                            <a:srgbClr val="AF3F33"/>
                          </a:solidFill>
                          <a:effectLst/>
                          <a:uLnTx/>
                          <a:uFillTx/>
                          <a:latin typeface="+mn-lt"/>
                        </a:rPr>
                        <a:t>If advice: whether periodic suitability assessment is provided</a:t>
                      </a:r>
                    </a:p>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endParaRPr kumimoji="0" lang="en-GB" sz="1400" u="none" strike="noStrike" kern="1200" cap="none" spc="0" normalizeH="0" baseline="0" noProof="0" dirty="0">
                        <a:ln>
                          <a:noFill/>
                        </a:ln>
                        <a:solidFill>
                          <a:srgbClr val="AF3F33"/>
                        </a:solidFill>
                        <a:effectLst/>
                        <a:uLnTx/>
                        <a:uFillTx/>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935225029"/>
                  </a:ext>
                </a:extLst>
              </a:tr>
              <a:tr h="1169697">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r>
                        <a:rPr kumimoji="0" lang="en-GB" sz="1400" u="none" strike="noStrike" kern="1200" cap="none" spc="0" normalizeH="0" baseline="0" noProof="0" dirty="0">
                          <a:ln>
                            <a:noFill/>
                          </a:ln>
                          <a:solidFill>
                            <a:srgbClr val="2F5597"/>
                          </a:solidFill>
                          <a:effectLst/>
                          <a:uLnTx/>
                          <a:uFillTx/>
                          <a:latin typeface="+mn-lt"/>
                        </a:rPr>
                        <a:t>Info on instruments/strategies: to include appropriate guidance and warnings of risks re investments or investment strategies + </a:t>
                      </a:r>
                      <a:r>
                        <a:rPr kumimoji="0" lang="en-GB" sz="1400" b="1" u="none" strike="noStrike" kern="1200" cap="none" spc="0" normalizeH="0" baseline="0" noProof="0" dirty="0">
                          <a:ln>
                            <a:noFill/>
                          </a:ln>
                          <a:solidFill>
                            <a:srgbClr val="2F5597"/>
                          </a:solidFill>
                          <a:effectLst/>
                          <a:uLnTx/>
                          <a:uFillTx/>
                          <a:latin typeface="+mn-lt"/>
                        </a:rPr>
                        <a:t>if intended for retail or professional client, taking account of target market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GB" sz="1400" dirty="0">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r>
                        <a:rPr kumimoji="0" lang="en-GB" sz="1400" u="none" strike="noStrike" kern="1200" cap="none" spc="0" normalizeH="0" baseline="0" noProof="0" dirty="0">
                          <a:ln>
                            <a:noFill/>
                          </a:ln>
                          <a:solidFill>
                            <a:srgbClr val="AF3F33"/>
                          </a:solidFill>
                          <a:effectLst/>
                          <a:uLnTx/>
                          <a:uFillTx/>
                          <a:latin typeface="+mn-lt"/>
                        </a:rPr>
                        <a:t>Info on IBIPs / strategies: appropriate guidance and warnings of risks re products or investment strategies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1169697">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r>
                        <a:rPr kumimoji="0" lang="en-GB" sz="1400" u="none" strike="noStrike" kern="1200" cap="none" spc="0" normalizeH="0" baseline="0" noProof="0" dirty="0">
                          <a:ln>
                            <a:noFill/>
                          </a:ln>
                          <a:solidFill>
                            <a:srgbClr val="2F5597"/>
                          </a:solidFill>
                          <a:effectLst/>
                          <a:uLnTx/>
                          <a:uFillTx/>
                          <a:latin typeface="+mn-lt"/>
                        </a:rPr>
                        <a:t>Info on all costs + charges on investment and ancillary services, including cost of advice, cost of instrument + how client may pay, including third party payments (</a:t>
                      </a:r>
                      <a:r>
                        <a:rPr kumimoji="0" lang="en-GB" sz="1400" b="1" u="none" strike="noStrike" kern="1200" cap="none" spc="0" normalizeH="0" baseline="0" noProof="0" dirty="0">
                          <a:ln>
                            <a:noFill/>
                          </a:ln>
                          <a:solidFill>
                            <a:srgbClr val="2F5597"/>
                          </a:solidFill>
                          <a:effectLst/>
                          <a:uLnTx/>
                          <a:uFillTx/>
                          <a:latin typeface="+mn-lt"/>
                        </a:rPr>
                        <a:t>art 24.4</a:t>
                      </a:r>
                      <a:r>
                        <a:rPr kumimoji="0" lang="en-GB" sz="1400" u="none" strike="noStrike" kern="1200" cap="none" spc="0" normalizeH="0" baseline="0" noProof="0" dirty="0">
                          <a:ln>
                            <a:noFill/>
                          </a:ln>
                          <a:solidFill>
                            <a:srgbClr val="2F5597"/>
                          </a:solidFill>
                          <a:effectLst/>
                          <a:uLnTx/>
                          <a:uFillTx/>
                          <a:latin typeface="+mn-lt"/>
                        </a:rPr>
                        <a: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GB" sz="1400" dirty="0">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r>
                        <a:rPr kumimoji="0" lang="en-GB" sz="1400" u="none" strike="noStrike" kern="1200" cap="none" spc="0" normalizeH="0" baseline="0" noProof="0" dirty="0">
                          <a:ln>
                            <a:noFill/>
                          </a:ln>
                          <a:solidFill>
                            <a:srgbClr val="AF3F33"/>
                          </a:solidFill>
                          <a:effectLst/>
                          <a:uLnTx/>
                          <a:uFillTx/>
                          <a:latin typeface="+mn-lt"/>
                        </a:rPr>
                        <a:t>Info on all costs + charges, info re the distribution of IBIPs, including cost of advice, cost of IBIP + how client may pay, including third party payments (</a:t>
                      </a:r>
                      <a:r>
                        <a:rPr kumimoji="0" lang="en-GB" sz="1400" b="1" u="none" strike="noStrike" kern="1200" cap="none" spc="0" normalizeH="0" baseline="0" noProof="0" dirty="0">
                          <a:ln>
                            <a:noFill/>
                          </a:ln>
                          <a:solidFill>
                            <a:srgbClr val="AF3F33"/>
                          </a:solidFill>
                          <a:effectLst/>
                          <a:uLnTx/>
                          <a:uFillTx/>
                          <a:latin typeface="+mn-lt"/>
                        </a:rPr>
                        <a:t>art 29.1</a:t>
                      </a:r>
                      <a:r>
                        <a:rPr kumimoji="0" lang="en-GB" sz="1400" u="none" strike="noStrike" kern="1200" cap="none" spc="0" normalizeH="0" baseline="0" noProof="0" dirty="0">
                          <a:ln>
                            <a:noFill/>
                          </a:ln>
                          <a:solidFill>
                            <a:srgbClr val="AF3F33"/>
                          </a:solidFill>
                          <a:effectLst/>
                          <a:uLnTx/>
                          <a:uFillTx/>
                          <a:latin typeface="+mn-lt"/>
                        </a:rPr>
                        <a: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grpSp>
        <p:nvGrpSpPr>
          <p:cNvPr id="6" name="Groupe 5"/>
          <p:cNvGrpSpPr/>
          <p:nvPr/>
        </p:nvGrpSpPr>
        <p:grpSpPr>
          <a:xfrm>
            <a:off x="357809" y="469823"/>
            <a:ext cx="1172817" cy="1100560"/>
            <a:chOff x="447261" y="785191"/>
            <a:chExt cx="5406887" cy="4909931"/>
          </a:xfrm>
        </p:grpSpPr>
        <p:pic>
          <p:nvPicPr>
            <p:cNvPr id="8" name="Picture 4"/>
            <p:cNvPicPr>
              <a:picLocks noChangeAspect="1"/>
            </p:cNvPicPr>
            <p:nvPr/>
          </p:nvPicPr>
          <p:blipFill rotWithShape="1">
            <a:blip r:embed="rId2">
              <a:extLst>
                <a:ext uri="{28A0092B-C50C-407E-A947-70E740481C1C}">
                  <a14:useLocalDpi xmlns:a14="http://schemas.microsoft.com/office/drawing/2010/main" val="0"/>
                </a:ext>
              </a:extLst>
            </a:blip>
            <a:srcRect l="14196" t="14222" r="15679" b="21694"/>
            <a:stretch/>
          </p:blipFill>
          <p:spPr>
            <a:xfrm>
              <a:off x="447261" y="785191"/>
              <a:ext cx="5406887" cy="4909931"/>
            </a:xfrm>
            <a:prstGeom prst="rect">
              <a:avLst/>
            </a:prstGeom>
          </p:spPr>
        </p:pic>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21090" y="2285525"/>
              <a:ext cx="2105641" cy="2105641"/>
            </a:xfrm>
            <a:prstGeom prst="rect">
              <a:avLst/>
            </a:prstGeom>
          </p:spPr>
        </p:pic>
        <p:pic>
          <p:nvPicPr>
            <p:cNvPr id="10" name="Imag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3327" y="2773018"/>
              <a:ext cx="1863086" cy="1863086"/>
            </a:xfrm>
            <a:prstGeom prst="rect">
              <a:avLst/>
            </a:prstGeom>
          </p:spPr>
        </p:pic>
      </p:grpSp>
    </p:spTree>
    <p:extLst>
      <p:ext uri="{BB962C8B-B14F-4D97-AF65-F5344CB8AC3E}">
        <p14:creationId xmlns:p14="http://schemas.microsoft.com/office/powerpoint/2010/main" val="3610305440"/>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br>
              <a:rPr lang="fr-BE" b="1" dirty="0">
                <a:solidFill>
                  <a:srgbClr val="002060"/>
                </a:solidFill>
                <a:latin typeface="Century Gothic" panose="020B0502020202020204" pitchFamily="34" charset="0"/>
                <a:cs typeface="Arial" panose="020B0604020202020204" pitchFamily="34" charset="0"/>
              </a:rPr>
            </a:br>
            <a:endParaRPr lang="fr-BE" dirty="0"/>
          </a:p>
        </p:txBody>
      </p:sp>
      <p:sp>
        <p:nvSpPr>
          <p:cNvPr id="8" name="Slide Number Placeholder 7"/>
          <p:cNvSpPr>
            <a:spLocks noGrp="1"/>
          </p:cNvSpPr>
          <p:nvPr>
            <p:ph type="sldNum" sz="quarter" idx="4294967295"/>
          </p:nvPr>
        </p:nvSpPr>
        <p:spPr>
          <a:xfrm>
            <a:off x="0" y="6543675"/>
            <a:ext cx="504825" cy="355600"/>
          </a:xfrm>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6ECF81E8-6DE5-4C92-89BE-5D6CD56A8BF1}" type="slidenum">
              <a:rPr kumimoji="0" lang="en-US" sz="1400" b="0" i="0" u="none" strike="noStrike" kern="0" cap="none" spc="0" normalizeH="0" baseline="0" noProof="0">
                <a:ln>
                  <a:noFill/>
                </a:ln>
                <a:solidFill>
                  <a:schemeClr val="tx1">
                    <a:lumMod val="75000"/>
                    <a:lumOff val="25000"/>
                  </a:schemeClr>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27</a:t>
            </a:fld>
            <a:endParaRPr kumimoji="0" lang="en-US" sz="1400" b="0" i="0" u="none" strike="noStrike" kern="0" cap="none" spc="0" normalizeH="0" baseline="0" noProof="0" dirty="0">
              <a:ln>
                <a:noFill/>
              </a:ln>
              <a:solidFill>
                <a:schemeClr val="tx1">
                  <a:lumMod val="75000"/>
                  <a:lumOff val="25000"/>
                </a:schemeClr>
              </a:solidFill>
              <a:effectLst/>
              <a:uLnTx/>
              <a:uFillTx/>
            </a:endParaRPr>
          </a:p>
        </p:txBody>
      </p:sp>
      <p:graphicFrame>
        <p:nvGraphicFramePr>
          <p:cNvPr id="5" name="Table 4"/>
          <p:cNvGraphicFramePr>
            <a:graphicFrameLocks noGrp="1"/>
          </p:cNvGraphicFramePr>
          <p:nvPr>
            <p:extLst>
              <p:ext uri="{D42A27DB-BD31-4B8C-83A1-F6EECF244321}">
                <p14:modId xmlns:p14="http://schemas.microsoft.com/office/powerpoint/2010/main" val="4231079676"/>
              </p:ext>
            </p:extLst>
          </p:nvPr>
        </p:nvGraphicFramePr>
        <p:xfrm>
          <a:off x="1502876" y="1258433"/>
          <a:ext cx="9415603" cy="4855534"/>
        </p:xfrm>
        <a:graphic>
          <a:graphicData uri="http://schemas.openxmlformats.org/drawingml/2006/table">
            <a:tbl>
              <a:tblPr firstRow="1" bandRow="1">
                <a:tableStyleId>{BC89EF96-8CEA-46FF-86C4-4CE0E7609802}</a:tableStyleId>
              </a:tblPr>
              <a:tblGrid>
                <a:gridCol w="3989633">
                  <a:extLst>
                    <a:ext uri="{9D8B030D-6E8A-4147-A177-3AD203B41FA5}">
                      <a16:colId xmlns:a16="http://schemas.microsoft.com/office/drawing/2014/main" val="1661394995"/>
                    </a:ext>
                  </a:extLst>
                </a:gridCol>
                <a:gridCol w="1207056">
                  <a:extLst>
                    <a:ext uri="{9D8B030D-6E8A-4147-A177-3AD203B41FA5}">
                      <a16:colId xmlns:a16="http://schemas.microsoft.com/office/drawing/2014/main" val="2649393494"/>
                    </a:ext>
                  </a:extLst>
                </a:gridCol>
                <a:gridCol w="4218914">
                  <a:extLst>
                    <a:ext uri="{9D8B030D-6E8A-4147-A177-3AD203B41FA5}">
                      <a16:colId xmlns:a16="http://schemas.microsoft.com/office/drawing/2014/main" val="3193545899"/>
                    </a:ext>
                  </a:extLst>
                </a:gridCol>
              </a:tblGrid>
              <a:tr h="129464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000" dirty="0" err="1">
                          <a:solidFill>
                            <a:srgbClr val="2F5597"/>
                          </a:solidFill>
                          <a:latin typeface="+mn-lt"/>
                        </a:rPr>
                        <a:t>MiFID</a:t>
                      </a:r>
                      <a:r>
                        <a:rPr lang="fr-BE" sz="2000" dirty="0">
                          <a:solidFill>
                            <a:srgbClr val="2F5597"/>
                          </a:solidFill>
                          <a:latin typeface="+mn-lt"/>
                        </a:rPr>
                        <a:t> II – Info to clients (art 24)</a:t>
                      </a:r>
                    </a:p>
                    <a:p>
                      <a:endParaRPr lang="en-GB" sz="1800" dirty="0">
                        <a:latin typeface="+mn-l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endParaRPr lang="en-GB" sz="1800" dirty="0">
                        <a:latin typeface="+mn-l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kumimoji="0" lang="fr-BE" sz="2000" u="none" strike="noStrike" kern="1200" cap="none" spc="0" normalizeH="0" baseline="0" noProof="0" dirty="0">
                          <a:ln>
                            <a:noFill/>
                          </a:ln>
                          <a:solidFill>
                            <a:schemeClr val="accent1">
                              <a:lumMod val="50000"/>
                            </a:schemeClr>
                          </a:solidFill>
                          <a:effectLst/>
                          <a:uLnTx/>
                          <a:uFillTx/>
                          <a:latin typeface="+mn-lt"/>
                        </a:rPr>
                        <a:t>IDD – Info to </a:t>
                      </a:r>
                      <a:r>
                        <a:rPr kumimoji="0" lang="fr-BE" sz="2000" u="none" strike="noStrike" kern="1200" cap="none" spc="0" normalizeH="0" baseline="0" noProof="0" dirty="0" err="1">
                          <a:ln>
                            <a:noFill/>
                          </a:ln>
                          <a:solidFill>
                            <a:schemeClr val="accent1">
                              <a:lumMod val="50000"/>
                            </a:schemeClr>
                          </a:solidFill>
                          <a:effectLst/>
                          <a:uLnTx/>
                          <a:uFillTx/>
                          <a:latin typeface="+mn-lt"/>
                        </a:rPr>
                        <a:t>customers</a:t>
                      </a:r>
                      <a:r>
                        <a:rPr kumimoji="0" lang="fr-BE" sz="2000" u="none" strike="noStrike" kern="1200" cap="none" spc="0" normalizeH="0" baseline="0" noProof="0" dirty="0">
                          <a:ln>
                            <a:noFill/>
                          </a:ln>
                          <a:solidFill>
                            <a:schemeClr val="accent1">
                              <a:lumMod val="50000"/>
                            </a:schemeClr>
                          </a:solidFill>
                          <a:effectLst/>
                          <a:uLnTx/>
                          <a:uFillTx/>
                          <a:latin typeface="+mn-lt"/>
                        </a:rPr>
                        <a:t> (art 29)</a:t>
                      </a:r>
                      <a:endParaRPr lang="en-GB" sz="2000" dirty="0">
                        <a:solidFill>
                          <a:schemeClr val="accent1">
                            <a:lumMod val="50000"/>
                          </a:schemeClr>
                        </a:solidFill>
                        <a:latin typeface="+mn-l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extLst>
                  <a:ext uri="{0D108BD9-81ED-4DB2-BD59-A6C34878D82A}">
                    <a16:rowId xmlns:a16="http://schemas.microsoft.com/office/drawing/2014/main" val="3446707349"/>
                  </a:ext>
                </a:extLst>
              </a:tr>
              <a:tr h="2138397">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r>
                        <a:rPr kumimoji="0" lang="en-GB" sz="1400" u="none" strike="noStrike" kern="1200" cap="none" spc="0" normalizeH="0" baseline="0" noProof="0" dirty="0">
                          <a:ln>
                            <a:noFill/>
                          </a:ln>
                          <a:solidFill>
                            <a:srgbClr val="2F5597"/>
                          </a:solidFill>
                          <a:effectLst/>
                          <a:uLnTx/>
                          <a:uFillTx/>
                          <a:latin typeface="+mn-lt"/>
                        </a:rPr>
                        <a:t>Info on all costs/charges not caused by occurrence underlying market risk to be aggregated and upon request itemised breakdown to be provided. Where applicable, provided at regular basis, at least annually, during life of the investment (</a:t>
                      </a:r>
                      <a:r>
                        <a:rPr kumimoji="0" lang="en-GB" sz="1400" b="1" u="none" strike="noStrike" kern="1200" cap="none" spc="0" normalizeH="0" baseline="0" noProof="0" dirty="0">
                          <a:ln>
                            <a:noFill/>
                          </a:ln>
                          <a:solidFill>
                            <a:srgbClr val="2F5597"/>
                          </a:solidFill>
                          <a:effectLst/>
                          <a:uLnTx/>
                          <a:uFillTx/>
                          <a:latin typeface="+mn-lt"/>
                        </a:rPr>
                        <a:t>art 24.4</a:t>
                      </a:r>
                      <a:r>
                        <a:rPr kumimoji="0" lang="en-GB" sz="1400" u="none" strike="noStrike" kern="1200" cap="none" spc="0" normalizeH="0" baseline="0" noProof="0" dirty="0">
                          <a:ln>
                            <a:noFill/>
                          </a:ln>
                          <a:solidFill>
                            <a:srgbClr val="2F5597"/>
                          </a:solidFill>
                          <a:effectLst/>
                          <a:uLnTx/>
                          <a:uFillTx/>
                          <a:latin typeface="+mn-lt"/>
                        </a:rPr>
                        <a:t>)</a:t>
                      </a:r>
                    </a:p>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endParaRPr kumimoji="0" lang="en-GB" sz="1400" u="none" strike="noStrike" kern="1200" cap="none" spc="0" normalizeH="0" baseline="0" noProof="0" dirty="0">
                        <a:ln>
                          <a:noFill/>
                        </a:ln>
                        <a:solidFill>
                          <a:srgbClr val="2F5597"/>
                        </a:solidFill>
                        <a:effectLst/>
                        <a:uLnTx/>
                        <a:uFillTx/>
                        <a:latin typeface="+mn-l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noFill/>
                  </a:tcPr>
                </a:tc>
                <a:tc>
                  <a:txBody>
                    <a:bodyPr/>
                    <a:lstStyle/>
                    <a:p>
                      <a:endParaRPr lang="en-GB" sz="1400" dirty="0">
                        <a:latin typeface="+mn-l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noFill/>
                  </a:tcPr>
                </a:tc>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r>
                        <a:rPr kumimoji="0" lang="en-GB" sz="1400" u="none" strike="noStrike" kern="1200" cap="none" spc="0" normalizeH="0" baseline="0" noProof="0" dirty="0">
                          <a:ln>
                            <a:noFill/>
                          </a:ln>
                          <a:solidFill>
                            <a:srgbClr val="AF3F33"/>
                          </a:solidFill>
                          <a:effectLst/>
                          <a:uLnTx/>
                          <a:uFillTx/>
                          <a:latin typeface="+mn-lt"/>
                        </a:rPr>
                        <a:t>Info on all costs/charges not caused by occurrence underlying market risk to be aggregated and upon request a breakdown to be provided. Where applicable, provided at regular basis, at least annually, during life-cycle of the investment</a:t>
                      </a:r>
                    </a:p>
                    <a:p>
                      <a:pPr marL="0" marR="0" lvl="0" indent="0" algn="l" defTabSz="914400" rtl="0" eaLnBrk="1" fontAlgn="auto" latinLnBrk="0" hangingPunct="1">
                        <a:lnSpc>
                          <a:spcPct val="100000"/>
                        </a:lnSpc>
                        <a:spcBef>
                          <a:spcPct val="20000"/>
                        </a:spcBef>
                        <a:spcAft>
                          <a:spcPts val="0"/>
                        </a:spcAft>
                        <a:buClrTx/>
                        <a:buSzTx/>
                        <a:buFont typeface="Wingdings" panose="05000000000000000000" pitchFamily="2" charset="2"/>
                        <a:buNone/>
                        <a:tabLst/>
                        <a:defRPr/>
                      </a:pPr>
                      <a:endParaRPr kumimoji="0" lang="en-GB" sz="1400" u="none" strike="noStrike" kern="1200" cap="none" spc="0" normalizeH="0" baseline="0" noProof="0" dirty="0">
                        <a:ln>
                          <a:noFill/>
                        </a:ln>
                        <a:solidFill>
                          <a:srgbClr val="AF3F33"/>
                        </a:solidFill>
                        <a:effectLst/>
                        <a:uLnTx/>
                        <a:uFillTx/>
                        <a:latin typeface="+mn-l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908692540"/>
                  </a:ext>
                </a:extLst>
              </a:tr>
              <a:tr h="1422493">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r>
                        <a:rPr kumimoji="0" lang="en-GB" sz="1400" u="none" strike="noStrike" kern="1200" cap="none" spc="0" normalizeH="0" baseline="0" noProof="0" dirty="0">
                          <a:ln>
                            <a:noFill/>
                          </a:ln>
                          <a:solidFill>
                            <a:srgbClr val="2F5597"/>
                          </a:solidFill>
                          <a:effectLst/>
                          <a:uLnTx/>
                          <a:uFillTx/>
                          <a:latin typeface="+mn-lt"/>
                        </a:rPr>
                        <a:t>Form: comprehensible to allow for informed decision. MS may allow standardisation (</a:t>
                      </a:r>
                      <a:r>
                        <a:rPr kumimoji="0" lang="en-GB" sz="1400" b="1" u="none" strike="noStrike" kern="1200" cap="none" spc="0" normalizeH="0" baseline="0" noProof="0" dirty="0">
                          <a:ln>
                            <a:noFill/>
                          </a:ln>
                          <a:solidFill>
                            <a:srgbClr val="2F5597"/>
                          </a:solidFill>
                          <a:effectLst/>
                          <a:uLnTx/>
                          <a:uFillTx/>
                          <a:latin typeface="+mn-lt"/>
                        </a:rPr>
                        <a:t>art 24.5</a:t>
                      </a:r>
                      <a:r>
                        <a:rPr kumimoji="0" lang="en-GB" sz="1400" u="none" strike="noStrike" kern="1200" cap="none" spc="0" normalizeH="0" baseline="0" noProof="0" dirty="0">
                          <a:ln>
                            <a:noFill/>
                          </a:ln>
                          <a:solidFill>
                            <a:srgbClr val="2F5597"/>
                          </a:solidFill>
                          <a:effectLst/>
                          <a:uLnTx/>
                          <a:uFillTx/>
                          <a:latin typeface="+mn-lt"/>
                        </a:rPr>
                        <a: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GB" sz="1400" dirty="0">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r>
                        <a:rPr kumimoji="0" lang="en-GB" sz="1400" u="none" strike="noStrike" kern="1200" cap="none" spc="0" normalizeH="0" baseline="0" noProof="0" dirty="0">
                          <a:ln>
                            <a:noFill/>
                          </a:ln>
                          <a:solidFill>
                            <a:srgbClr val="AF3F33"/>
                          </a:solidFill>
                          <a:effectLst/>
                          <a:uLnTx/>
                          <a:uFillTx/>
                          <a:latin typeface="+mn-lt"/>
                        </a:rPr>
                        <a:t>Form: comprehensible to allow for informed decision. MS may allow standardisation (</a:t>
                      </a:r>
                      <a:r>
                        <a:rPr kumimoji="0" lang="en-GB" sz="1400" b="1" u="none" strike="noStrike" kern="1200" cap="none" spc="0" normalizeH="0" baseline="0" noProof="0" dirty="0">
                          <a:ln>
                            <a:noFill/>
                          </a:ln>
                          <a:solidFill>
                            <a:srgbClr val="AF3F33"/>
                          </a:solidFill>
                          <a:effectLst/>
                          <a:uLnTx/>
                          <a:uFillTx/>
                          <a:latin typeface="+mn-lt"/>
                        </a:rPr>
                        <a:t>art 29.1</a:t>
                      </a:r>
                      <a:r>
                        <a:rPr kumimoji="0" lang="en-GB" sz="1400" u="none" strike="noStrike" kern="1200" cap="none" spc="0" normalizeH="0" baseline="0" noProof="0" dirty="0">
                          <a:ln>
                            <a:noFill/>
                          </a:ln>
                          <a:solidFill>
                            <a:srgbClr val="AF3F33"/>
                          </a:solidFill>
                          <a:effectLst/>
                          <a:uLnTx/>
                          <a:uFillTx/>
                          <a:latin typeface="+mn-lt"/>
                        </a:rPr>
                        <a: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48280523"/>
                  </a:ext>
                </a:extLst>
              </a:tr>
            </a:tbl>
          </a:graphicData>
        </a:graphic>
      </p:graphicFrame>
      <p:grpSp>
        <p:nvGrpSpPr>
          <p:cNvPr id="6" name="Groupe 5"/>
          <p:cNvGrpSpPr/>
          <p:nvPr/>
        </p:nvGrpSpPr>
        <p:grpSpPr>
          <a:xfrm>
            <a:off x="357809" y="469823"/>
            <a:ext cx="1172817" cy="1100560"/>
            <a:chOff x="447261" y="785191"/>
            <a:chExt cx="5406887" cy="4909931"/>
          </a:xfrm>
        </p:grpSpPr>
        <p:pic>
          <p:nvPicPr>
            <p:cNvPr id="7" name="Picture 4"/>
            <p:cNvPicPr>
              <a:picLocks noChangeAspect="1"/>
            </p:cNvPicPr>
            <p:nvPr/>
          </p:nvPicPr>
          <p:blipFill rotWithShape="1">
            <a:blip r:embed="rId2">
              <a:extLst>
                <a:ext uri="{28A0092B-C50C-407E-A947-70E740481C1C}">
                  <a14:useLocalDpi xmlns:a14="http://schemas.microsoft.com/office/drawing/2010/main" val="0"/>
                </a:ext>
              </a:extLst>
            </a:blip>
            <a:srcRect l="14196" t="14222" r="15679" b="21694"/>
            <a:stretch/>
          </p:blipFill>
          <p:spPr>
            <a:xfrm>
              <a:off x="447261" y="785191"/>
              <a:ext cx="5406887" cy="4909931"/>
            </a:xfrm>
            <a:prstGeom prst="rect">
              <a:avLst/>
            </a:prstGeom>
          </p:spPr>
        </p:pic>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21090" y="2285525"/>
              <a:ext cx="2105641" cy="2105641"/>
            </a:xfrm>
            <a:prstGeom prst="rect">
              <a:avLst/>
            </a:prstGeom>
          </p:spPr>
        </p:pic>
        <p:pic>
          <p:nvPicPr>
            <p:cNvPr id="10" name="Imag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3327" y="2773018"/>
              <a:ext cx="1863086" cy="1863086"/>
            </a:xfrm>
            <a:prstGeom prst="rect">
              <a:avLst/>
            </a:prstGeom>
          </p:spPr>
        </p:pic>
      </p:grpSp>
    </p:spTree>
    <p:extLst>
      <p:ext uri="{BB962C8B-B14F-4D97-AF65-F5344CB8AC3E}">
        <p14:creationId xmlns:p14="http://schemas.microsoft.com/office/powerpoint/2010/main" val="3666513407"/>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619125"/>
            <a:ext cx="10515600" cy="1325563"/>
          </a:xfrm>
        </p:spPr>
        <p:txBody>
          <a:bodyPr rtlCol="0">
            <a:normAutofit/>
          </a:bodyPr>
          <a:lstStyle/>
          <a:p>
            <a:pPr>
              <a:defRPr/>
            </a:pPr>
            <a:br>
              <a:rPr lang="fr-BE" b="1" dirty="0">
                <a:solidFill>
                  <a:srgbClr val="002060"/>
                </a:solidFill>
                <a:latin typeface="Century Gothic" panose="020B0502020202020204" pitchFamily="34" charset="0"/>
                <a:cs typeface="Arial" panose="020B0604020202020204" pitchFamily="34" charset="0"/>
              </a:rPr>
            </a:br>
            <a:endParaRPr lang="fr-BE" dirty="0"/>
          </a:p>
        </p:txBody>
      </p:sp>
      <p:graphicFrame>
        <p:nvGraphicFramePr>
          <p:cNvPr id="5" name="Table 4"/>
          <p:cNvGraphicFramePr>
            <a:graphicFrameLocks noGrp="1"/>
          </p:cNvGraphicFramePr>
          <p:nvPr>
            <p:extLst>
              <p:ext uri="{D42A27DB-BD31-4B8C-83A1-F6EECF244321}">
                <p14:modId xmlns:p14="http://schemas.microsoft.com/office/powerpoint/2010/main" val="3293781360"/>
              </p:ext>
            </p:extLst>
          </p:nvPr>
        </p:nvGraphicFramePr>
        <p:xfrm>
          <a:off x="624690" y="619126"/>
          <a:ext cx="10927532" cy="4771030"/>
        </p:xfrm>
        <a:graphic>
          <a:graphicData uri="http://schemas.openxmlformats.org/drawingml/2006/table">
            <a:tbl>
              <a:tblPr firstRow="1" bandRow="1">
                <a:tableStyleId>{BC89EF96-8CEA-46FF-86C4-4CE0E7609802}</a:tableStyleId>
              </a:tblPr>
              <a:tblGrid>
                <a:gridCol w="5231382">
                  <a:extLst>
                    <a:ext uri="{9D8B030D-6E8A-4147-A177-3AD203B41FA5}">
                      <a16:colId xmlns:a16="http://schemas.microsoft.com/office/drawing/2014/main" val="1661394995"/>
                    </a:ext>
                  </a:extLst>
                </a:gridCol>
                <a:gridCol w="1076733">
                  <a:extLst>
                    <a:ext uri="{9D8B030D-6E8A-4147-A177-3AD203B41FA5}">
                      <a16:colId xmlns:a16="http://schemas.microsoft.com/office/drawing/2014/main" val="2649393494"/>
                    </a:ext>
                  </a:extLst>
                </a:gridCol>
                <a:gridCol w="4619417">
                  <a:extLst>
                    <a:ext uri="{9D8B030D-6E8A-4147-A177-3AD203B41FA5}">
                      <a16:colId xmlns:a16="http://schemas.microsoft.com/office/drawing/2014/main" val="3193545899"/>
                    </a:ext>
                  </a:extLst>
                </a:gridCol>
              </a:tblGrid>
              <a:tr h="86290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000" dirty="0" err="1">
                          <a:solidFill>
                            <a:srgbClr val="2F5597"/>
                          </a:solidFill>
                          <a:latin typeface="+mn-lt"/>
                        </a:rPr>
                        <a:t>MiFID</a:t>
                      </a:r>
                      <a:r>
                        <a:rPr lang="fr-BE" sz="2000" dirty="0">
                          <a:solidFill>
                            <a:srgbClr val="2F5597"/>
                          </a:solidFill>
                          <a:latin typeface="+mn-lt"/>
                        </a:rPr>
                        <a:t> II Independent</a:t>
                      </a:r>
                      <a:r>
                        <a:rPr lang="fr-BE" sz="2000" baseline="0" dirty="0">
                          <a:solidFill>
                            <a:srgbClr val="2F5597"/>
                          </a:solidFill>
                          <a:latin typeface="+mn-lt"/>
                        </a:rPr>
                        <a:t> </a:t>
                      </a:r>
                      <a:r>
                        <a:rPr lang="fr-BE" sz="2000" baseline="0" dirty="0" err="1">
                          <a:solidFill>
                            <a:srgbClr val="2F5597"/>
                          </a:solidFill>
                          <a:latin typeface="+mn-lt"/>
                        </a:rPr>
                        <a:t>Advice</a:t>
                      </a:r>
                      <a:r>
                        <a:rPr lang="fr-BE" sz="2000" dirty="0">
                          <a:solidFill>
                            <a:srgbClr val="2F5597"/>
                          </a:solidFill>
                          <a:latin typeface="+mn-lt"/>
                        </a:rPr>
                        <a:t> </a:t>
                      </a:r>
                    </a:p>
                    <a:p>
                      <a:endParaRPr lang="en-GB" sz="1800" dirty="0">
                        <a:latin typeface="+mn-l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endParaRPr lang="en-GB" sz="1800" dirty="0">
                        <a:latin typeface="+mn-l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kumimoji="0" lang="fr-BE" sz="2000" u="none" strike="noStrike" kern="1200" cap="none" spc="0" normalizeH="0" baseline="0" noProof="0" dirty="0">
                          <a:ln>
                            <a:noFill/>
                          </a:ln>
                          <a:solidFill>
                            <a:schemeClr val="accent1">
                              <a:lumMod val="50000"/>
                            </a:schemeClr>
                          </a:solidFill>
                          <a:effectLst/>
                          <a:uLnTx/>
                          <a:uFillTx/>
                          <a:latin typeface="+mn-lt"/>
                        </a:rPr>
                        <a:t>IDD Independent </a:t>
                      </a:r>
                      <a:r>
                        <a:rPr kumimoji="0" lang="fr-BE" sz="2000" u="none" strike="noStrike" kern="1200" cap="none" spc="0" normalizeH="0" baseline="0" noProof="0" dirty="0" err="1">
                          <a:ln>
                            <a:noFill/>
                          </a:ln>
                          <a:solidFill>
                            <a:schemeClr val="accent1">
                              <a:lumMod val="50000"/>
                            </a:schemeClr>
                          </a:solidFill>
                          <a:effectLst/>
                          <a:uLnTx/>
                          <a:uFillTx/>
                          <a:latin typeface="+mn-lt"/>
                        </a:rPr>
                        <a:t>Advice</a:t>
                      </a:r>
                      <a:r>
                        <a:rPr kumimoji="0" lang="fr-BE" sz="2000" u="none" strike="noStrike" kern="1200" cap="none" spc="0" normalizeH="0" baseline="0" noProof="0" dirty="0">
                          <a:ln>
                            <a:noFill/>
                          </a:ln>
                          <a:solidFill>
                            <a:schemeClr val="accent1">
                              <a:lumMod val="50000"/>
                            </a:schemeClr>
                          </a:solidFill>
                          <a:effectLst/>
                          <a:uLnTx/>
                          <a:uFillTx/>
                          <a:latin typeface="+mn-lt"/>
                        </a:rPr>
                        <a:t> </a:t>
                      </a:r>
                      <a:r>
                        <a:rPr kumimoji="0" lang="fr-BE" sz="2000" u="none" strike="noStrike" kern="1200" cap="none" spc="0" normalizeH="0" baseline="0" noProof="0" dirty="0">
                          <a:ln>
                            <a:noFill/>
                          </a:ln>
                          <a:solidFill>
                            <a:srgbClr val="AF3F33"/>
                          </a:solidFill>
                          <a:effectLst/>
                          <a:uLnTx/>
                          <a:uFillTx/>
                          <a:latin typeface="+mn-lt"/>
                        </a:rPr>
                        <a:t> </a:t>
                      </a:r>
                      <a:endParaRPr lang="en-GB" sz="2000" dirty="0">
                        <a:solidFill>
                          <a:srgbClr val="AF3F33"/>
                        </a:solidFill>
                        <a:latin typeface="+mn-l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extLst>
                  <a:ext uri="{0D108BD9-81ED-4DB2-BD59-A6C34878D82A}">
                    <a16:rowId xmlns:a16="http://schemas.microsoft.com/office/drawing/2014/main" val="3446707349"/>
                  </a:ext>
                </a:extLst>
              </a:tr>
              <a:tr h="285895">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endParaRPr kumimoji="0" lang="en-GB" sz="1400" u="none" strike="noStrike" kern="1200" cap="none" spc="0" normalizeH="0" baseline="0" noProof="0" dirty="0">
                        <a:ln>
                          <a:noFill/>
                        </a:ln>
                        <a:solidFill>
                          <a:srgbClr val="2F5597"/>
                        </a:solidFill>
                        <a:effectLst/>
                        <a:uLnTx/>
                        <a:uFillTx/>
                        <a:latin typeface="+mn-l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noFill/>
                  </a:tcPr>
                </a:tc>
                <a:tc>
                  <a:txBody>
                    <a:bodyPr/>
                    <a:lstStyle/>
                    <a:p>
                      <a:endParaRPr lang="en-GB" sz="1400" dirty="0">
                        <a:latin typeface="+mn-l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noFill/>
                  </a:tcPr>
                </a:tc>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endParaRPr kumimoji="0" lang="en-GB" sz="1400" u="none" strike="noStrike" kern="1200" cap="none" spc="0" normalizeH="0" baseline="0" noProof="0" dirty="0">
                        <a:ln>
                          <a:noFill/>
                        </a:ln>
                        <a:solidFill>
                          <a:srgbClr val="AF3F33"/>
                        </a:solidFill>
                        <a:effectLst/>
                        <a:uLnTx/>
                        <a:uFillTx/>
                        <a:latin typeface="+mn-l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908692540"/>
                  </a:ext>
                </a:extLst>
              </a:tr>
              <a:tr h="1926926">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2000" u="none" strike="noStrike" kern="1200" cap="none" spc="0" normalizeH="0" baseline="0" noProof="0" dirty="0">
                          <a:ln>
                            <a:noFill/>
                          </a:ln>
                          <a:solidFill>
                            <a:srgbClr val="2F5597"/>
                          </a:solidFill>
                          <a:effectLst/>
                          <a:uLnTx/>
                          <a:uFillTx/>
                          <a:latin typeface="+mn-lt"/>
                        </a:rPr>
                        <a:t>Independent advice (</a:t>
                      </a:r>
                      <a:r>
                        <a:rPr kumimoji="0" lang="en-GB" sz="2000" b="1" u="none" strike="noStrike" kern="1200" cap="none" spc="0" normalizeH="0" baseline="0" noProof="0" dirty="0">
                          <a:ln>
                            <a:noFill/>
                          </a:ln>
                          <a:solidFill>
                            <a:srgbClr val="2F5597"/>
                          </a:solidFill>
                          <a:effectLst/>
                          <a:uLnTx/>
                          <a:uFillTx/>
                          <a:latin typeface="+mn-lt"/>
                        </a:rPr>
                        <a:t>24.7</a:t>
                      </a:r>
                      <a:r>
                        <a:rPr kumimoji="0" lang="en-GB" sz="2000" u="none" strike="noStrike" kern="1200" cap="none" spc="0" normalizeH="0" baseline="0" noProof="0" dirty="0">
                          <a:ln>
                            <a:noFill/>
                          </a:ln>
                          <a:solidFill>
                            <a:srgbClr val="2F5597"/>
                          </a:solidFill>
                          <a:effectLst/>
                          <a:uLnTx/>
                          <a:uFillTx/>
                          <a:latin typeface="+mn-lt"/>
                        </a:rPr>
                        <a:t>): </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2000" u="none" strike="noStrike" kern="1200" cap="none" spc="0" normalizeH="0" baseline="0" noProof="0" dirty="0">
                          <a:ln>
                            <a:noFill/>
                          </a:ln>
                          <a:solidFill>
                            <a:srgbClr val="2F5597"/>
                          </a:solidFill>
                          <a:effectLst/>
                          <a:uLnTx/>
                          <a:uFillTx/>
                          <a:latin typeface="+mn-lt"/>
                        </a:rPr>
                        <a:t>sufficient range of instruments on market,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342900" indent="-342900">
                        <a:buFont typeface="Arial" panose="020B0604020202020204" pitchFamily="34" charset="0"/>
                        <a:buChar char="•"/>
                      </a:pPr>
                      <a:endParaRPr lang="en-GB" sz="2000" baseline="0" dirty="0">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2000" u="none" strike="noStrike" kern="1200" cap="none" spc="0" normalizeH="0" baseline="0" noProof="0" dirty="0">
                          <a:ln>
                            <a:noFill/>
                          </a:ln>
                          <a:solidFill>
                            <a:srgbClr val="AF3F33"/>
                          </a:solidFill>
                          <a:effectLst/>
                          <a:uLnTx/>
                          <a:uFillTx/>
                          <a:latin typeface="+mn-lt"/>
                        </a:rPr>
                        <a:t>sufficiently large number of contracts available on market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48280523"/>
                  </a:ext>
                </a:extLst>
              </a:tr>
              <a:tr h="1181948">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2000" b="1" u="none" strike="noStrike" kern="1200" cap="none" spc="0" normalizeH="0" baseline="0" noProof="0" dirty="0">
                          <a:ln>
                            <a:noFill/>
                          </a:ln>
                          <a:solidFill>
                            <a:srgbClr val="2F5597"/>
                          </a:solidFill>
                          <a:effectLst/>
                          <a:uLnTx/>
                          <a:uFillTx/>
                          <a:latin typeface="+mn-lt"/>
                        </a:rPr>
                        <a:t>Ban on commission </a:t>
                      </a:r>
                      <a:r>
                        <a:rPr kumimoji="0" lang="en-GB" sz="2000" u="none" strike="noStrike" kern="1200" cap="none" spc="0" normalizeH="0" baseline="0" noProof="0" dirty="0">
                          <a:ln>
                            <a:noFill/>
                          </a:ln>
                          <a:solidFill>
                            <a:srgbClr val="2F5597"/>
                          </a:solidFill>
                          <a:effectLst/>
                          <a:uLnTx/>
                          <a:uFillTx/>
                          <a:latin typeface="+mn-lt"/>
                        </a:rPr>
                        <a:t>– minor non-monetary benefits allowed if they enhance the quality and are not against the duty of best interest. Disclosure in that case.</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GB" sz="2000" u="none" strike="noStrike" kern="1200" cap="none" spc="0" normalizeH="0" baseline="0" noProof="0" dirty="0">
                        <a:ln>
                          <a:noFill/>
                        </a:ln>
                        <a:solidFill>
                          <a:srgbClr val="2F5597"/>
                        </a:solidFill>
                        <a:effectLst/>
                        <a:uLnTx/>
                        <a:uFillTx/>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342900" indent="-342900">
                        <a:buFont typeface="Arial" panose="020B0604020202020204" pitchFamily="34" charset="0"/>
                        <a:buChar char="•"/>
                      </a:pPr>
                      <a:endParaRPr lang="en-GB" sz="2000" baseline="0" dirty="0">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2000" u="none" strike="noStrike" kern="1200" cap="none" spc="0" normalizeH="0" baseline="0" noProof="0" dirty="0">
                          <a:ln>
                            <a:noFill/>
                          </a:ln>
                          <a:solidFill>
                            <a:srgbClr val="AF3F33"/>
                          </a:solidFill>
                          <a:effectLst/>
                          <a:uLnTx/>
                          <a:uFillTx/>
                          <a:latin typeface="+mn-lt"/>
                        </a:rPr>
                        <a:t>No comparable provision</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38629414"/>
                  </a:ext>
                </a:extLst>
              </a:tr>
            </a:tbl>
          </a:graphicData>
        </a:graphic>
      </p:graphicFrame>
      <p:grpSp>
        <p:nvGrpSpPr>
          <p:cNvPr id="4" name="Groupe 3"/>
          <p:cNvGrpSpPr/>
          <p:nvPr/>
        </p:nvGrpSpPr>
        <p:grpSpPr>
          <a:xfrm>
            <a:off x="357809" y="469823"/>
            <a:ext cx="1172817" cy="1100560"/>
            <a:chOff x="447261" y="785191"/>
            <a:chExt cx="5406887" cy="4909931"/>
          </a:xfrm>
        </p:grpSpPr>
        <p:pic>
          <p:nvPicPr>
            <p:cNvPr id="6" name="Picture 4"/>
            <p:cNvPicPr>
              <a:picLocks noChangeAspect="1"/>
            </p:cNvPicPr>
            <p:nvPr/>
          </p:nvPicPr>
          <p:blipFill rotWithShape="1">
            <a:blip r:embed="rId2">
              <a:extLst>
                <a:ext uri="{28A0092B-C50C-407E-A947-70E740481C1C}">
                  <a14:useLocalDpi xmlns:a14="http://schemas.microsoft.com/office/drawing/2010/main" val="0"/>
                </a:ext>
              </a:extLst>
            </a:blip>
            <a:srcRect l="14196" t="14222" r="15679" b="21694"/>
            <a:stretch/>
          </p:blipFill>
          <p:spPr>
            <a:xfrm>
              <a:off x="447261" y="785191"/>
              <a:ext cx="5406887" cy="4909931"/>
            </a:xfrm>
            <a:prstGeom prst="rect">
              <a:avLst/>
            </a:prstGeom>
          </p:spPr>
        </p:pic>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21090" y="2285525"/>
              <a:ext cx="2105641" cy="2105641"/>
            </a:xfrm>
            <a:prstGeom prst="rect">
              <a:avLst/>
            </a:prstGeom>
          </p:spPr>
        </p:pic>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3327" y="2773018"/>
              <a:ext cx="1863086" cy="1863086"/>
            </a:xfrm>
            <a:prstGeom prst="rect">
              <a:avLst/>
            </a:prstGeom>
          </p:spPr>
        </p:pic>
      </p:grpSp>
    </p:spTree>
    <p:extLst>
      <p:ext uri="{BB962C8B-B14F-4D97-AF65-F5344CB8AC3E}">
        <p14:creationId xmlns:p14="http://schemas.microsoft.com/office/powerpoint/2010/main" val="3354899967"/>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619125"/>
            <a:ext cx="10515600" cy="1325563"/>
          </a:xfrm>
        </p:spPr>
        <p:txBody>
          <a:bodyPr rtlCol="0">
            <a:normAutofit/>
          </a:bodyPr>
          <a:lstStyle/>
          <a:p>
            <a:pPr>
              <a:defRPr/>
            </a:pPr>
            <a:br>
              <a:rPr lang="fr-BE" b="1" dirty="0">
                <a:solidFill>
                  <a:srgbClr val="002060"/>
                </a:solidFill>
                <a:latin typeface="Century Gothic" panose="020B0502020202020204" pitchFamily="34" charset="0"/>
                <a:cs typeface="Arial" panose="020B0604020202020204" pitchFamily="34" charset="0"/>
              </a:rPr>
            </a:br>
            <a:endParaRPr lang="fr-BE" dirty="0"/>
          </a:p>
        </p:txBody>
      </p:sp>
      <p:graphicFrame>
        <p:nvGraphicFramePr>
          <p:cNvPr id="5" name="Table 4"/>
          <p:cNvGraphicFramePr>
            <a:graphicFrameLocks noGrp="1"/>
          </p:cNvGraphicFramePr>
          <p:nvPr>
            <p:extLst/>
          </p:nvPr>
        </p:nvGraphicFramePr>
        <p:xfrm>
          <a:off x="1059254" y="619126"/>
          <a:ext cx="10139882" cy="5555265"/>
        </p:xfrm>
        <a:graphic>
          <a:graphicData uri="http://schemas.openxmlformats.org/drawingml/2006/table">
            <a:tbl>
              <a:tblPr firstRow="1" bandRow="1">
                <a:tableStyleId>{BC89EF96-8CEA-46FF-86C4-4CE0E7609802}</a:tableStyleId>
              </a:tblPr>
              <a:tblGrid>
                <a:gridCol w="4423623">
                  <a:extLst>
                    <a:ext uri="{9D8B030D-6E8A-4147-A177-3AD203B41FA5}">
                      <a16:colId xmlns:a16="http://schemas.microsoft.com/office/drawing/2014/main" val="1661394995"/>
                    </a:ext>
                  </a:extLst>
                </a:gridCol>
                <a:gridCol w="1372627">
                  <a:extLst>
                    <a:ext uri="{9D8B030D-6E8A-4147-A177-3AD203B41FA5}">
                      <a16:colId xmlns:a16="http://schemas.microsoft.com/office/drawing/2014/main" val="2649393494"/>
                    </a:ext>
                  </a:extLst>
                </a:gridCol>
                <a:gridCol w="4343632">
                  <a:extLst>
                    <a:ext uri="{9D8B030D-6E8A-4147-A177-3AD203B41FA5}">
                      <a16:colId xmlns:a16="http://schemas.microsoft.com/office/drawing/2014/main" val="3193545899"/>
                    </a:ext>
                  </a:extLst>
                </a:gridCol>
              </a:tblGrid>
              <a:tr h="59153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000" dirty="0" err="1">
                          <a:solidFill>
                            <a:srgbClr val="2F5597"/>
                          </a:solidFill>
                          <a:latin typeface="+mn-lt"/>
                        </a:rPr>
                        <a:t>MiFID</a:t>
                      </a:r>
                      <a:r>
                        <a:rPr lang="fr-BE" sz="2000" dirty="0">
                          <a:solidFill>
                            <a:srgbClr val="2F5597"/>
                          </a:solidFill>
                          <a:latin typeface="+mn-lt"/>
                        </a:rPr>
                        <a:t> II commissions</a:t>
                      </a:r>
                    </a:p>
                    <a:p>
                      <a:endParaRPr lang="en-GB" sz="1800" dirty="0">
                        <a:latin typeface="+mn-l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endParaRPr lang="en-GB" sz="1800" dirty="0">
                        <a:latin typeface="+mn-l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kumimoji="0" lang="fr-BE" sz="2000" u="none" strike="noStrike" kern="1200" cap="none" spc="0" normalizeH="0" baseline="0" noProof="0" dirty="0">
                          <a:ln>
                            <a:noFill/>
                          </a:ln>
                          <a:solidFill>
                            <a:schemeClr val="accent1">
                              <a:lumMod val="50000"/>
                            </a:schemeClr>
                          </a:solidFill>
                          <a:effectLst/>
                          <a:uLnTx/>
                          <a:uFillTx/>
                          <a:latin typeface="+mn-lt"/>
                        </a:rPr>
                        <a:t>IDD</a:t>
                      </a:r>
                      <a:r>
                        <a:rPr kumimoji="0" lang="fr-BE" sz="2000" u="none" strike="noStrike" kern="1200" cap="none" spc="0" normalizeH="0" baseline="0" noProof="0" dirty="0">
                          <a:ln>
                            <a:noFill/>
                          </a:ln>
                          <a:solidFill>
                            <a:srgbClr val="AF3F33"/>
                          </a:solidFill>
                          <a:effectLst/>
                          <a:uLnTx/>
                          <a:uFillTx/>
                          <a:latin typeface="+mn-lt"/>
                        </a:rPr>
                        <a:t> </a:t>
                      </a:r>
                      <a:r>
                        <a:rPr kumimoji="0" lang="fr-BE" sz="2000" u="none" strike="noStrike" kern="1200" cap="none" spc="0" normalizeH="0" baseline="0" noProof="0" dirty="0">
                          <a:ln>
                            <a:noFill/>
                          </a:ln>
                          <a:solidFill>
                            <a:srgbClr val="822616"/>
                          </a:solidFill>
                          <a:effectLst/>
                          <a:uLnTx/>
                          <a:uFillTx/>
                          <a:latin typeface="+mn-lt"/>
                        </a:rPr>
                        <a:t>commissions</a:t>
                      </a:r>
                      <a:endParaRPr lang="en-GB" sz="2000" dirty="0">
                        <a:solidFill>
                          <a:srgbClr val="822616"/>
                        </a:solidFill>
                        <a:latin typeface="+mn-l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extLst>
                  <a:ext uri="{0D108BD9-81ED-4DB2-BD59-A6C34878D82A}">
                    <a16:rowId xmlns:a16="http://schemas.microsoft.com/office/drawing/2014/main" val="3446707349"/>
                  </a:ext>
                </a:extLst>
              </a:tr>
              <a:tr h="669780">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endParaRPr kumimoji="0" lang="en-GB" sz="1400" u="none" strike="noStrike" kern="1200" cap="none" spc="0" normalizeH="0" baseline="0" noProof="0" dirty="0">
                        <a:ln>
                          <a:noFill/>
                        </a:ln>
                        <a:solidFill>
                          <a:srgbClr val="2F5597"/>
                        </a:solidFill>
                        <a:effectLst/>
                        <a:uLnTx/>
                        <a:uFillTx/>
                        <a:latin typeface="+mn-l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noFill/>
                  </a:tcPr>
                </a:tc>
                <a:tc>
                  <a:txBody>
                    <a:bodyPr/>
                    <a:lstStyle/>
                    <a:p>
                      <a:endParaRPr lang="en-GB" sz="1400" dirty="0">
                        <a:latin typeface="+mn-l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noFill/>
                  </a:tcPr>
                </a:tc>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endParaRPr kumimoji="0" lang="en-GB" sz="1400" u="none" strike="noStrike" kern="1200" cap="none" spc="0" normalizeH="0" baseline="0" noProof="0" dirty="0">
                        <a:ln>
                          <a:noFill/>
                        </a:ln>
                        <a:solidFill>
                          <a:srgbClr val="AF3F33"/>
                        </a:solidFill>
                        <a:effectLst/>
                        <a:uLnTx/>
                        <a:uFillTx/>
                        <a:latin typeface="+mn-l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908692540"/>
                  </a:ext>
                </a:extLst>
              </a:tr>
              <a:tr h="2457564">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2000" u="none" strike="noStrike" kern="1200" cap="none" spc="0" normalizeH="0" baseline="0" noProof="0" dirty="0">
                          <a:ln>
                            <a:noFill/>
                          </a:ln>
                          <a:solidFill>
                            <a:srgbClr val="2F5597"/>
                          </a:solidFill>
                          <a:effectLst/>
                          <a:uLnTx/>
                          <a:uFillTx/>
                          <a:latin typeface="+mn-lt"/>
                        </a:rPr>
                        <a:t>Commissions (</a:t>
                      </a:r>
                      <a:r>
                        <a:rPr kumimoji="0" lang="en-GB" sz="2000" b="0" i="1" u="none" strike="noStrike" kern="1200" cap="none" spc="0" normalizeH="0" baseline="0" noProof="0" dirty="0">
                          <a:ln>
                            <a:noFill/>
                          </a:ln>
                          <a:solidFill>
                            <a:srgbClr val="2F5597"/>
                          </a:solidFill>
                          <a:effectLst/>
                          <a:uLnTx/>
                          <a:uFillTx/>
                          <a:latin typeface="+mn-lt"/>
                        </a:rPr>
                        <a:t>except</a:t>
                      </a:r>
                      <a:r>
                        <a:rPr kumimoji="0" lang="en-GB" sz="2000" i="1" u="none" strike="noStrike" kern="1200" cap="none" spc="0" normalizeH="0" baseline="0" noProof="0" dirty="0">
                          <a:ln>
                            <a:noFill/>
                          </a:ln>
                          <a:solidFill>
                            <a:srgbClr val="2F5597"/>
                          </a:solidFill>
                          <a:effectLst/>
                          <a:uLnTx/>
                          <a:uFillTx/>
                          <a:latin typeface="+mn-lt"/>
                        </a:rPr>
                        <a:t> for independent advice!</a:t>
                      </a:r>
                      <a:r>
                        <a:rPr kumimoji="0" lang="en-GB" sz="2000" u="none" strike="noStrike" kern="1200" cap="none" spc="0" normalizeH="0" baseline="0" noProof="0" dirty="0">
                          <a:ln>
                            <a:noFill/>
                          </a:ln>
                          <a:solidFill>
                            <a:srgbClr val="2F5597"/>
                          </a:solidFill>
                          <a:effectLst/>
                          <a:uLnTx/>
                          <a:uFillTx/>
                          <a:latin typeface="+mn-lt"/>
                        </a:rPr>
                        <a:t>): </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2000" u="none" strike="noStrike" kern="1200" cap="none" spc="0" normalizeH="0" baseline="0" noProof="0" dirty="0">
                          <a:ln>
                            <a:noFill/>
                          </a:ln>
                          <a:solidFill>
                            <a:srgbClr val="2F5597"/>
                          </a:solidFill>
                          <a:effectLst/>
                          <a:uLnTx/>
                          <a:uFillTx/>
                          <a:latin typeface="+mn-lt"/>
                        </a:rPr>
                        <a:t>allowed if they </a:t>
                      </a:r>
                      <a:r>
                        <a:rPr kumimoji="0" lang="en-GB" sz="2000" b="1" u="none" strike="noStrike" kern="1200" cap="none" spc="0" normalizeH="0" baseline="0" noProof="0" dirty="0">
                          <a:ln>
                            <a:noFill/>
                          </a:ln>
                          <a:solidFill>
                            <a:srgbClr val="2F5597"/>
                          </a:solidFill>
                          <a:effectLst/>
                          <a:uLnTx/>
                          <a:uFillTx/>
                          <a:latin typeface="+mn-lt"/>
                        </a:rPr>
                        <a:t>enhance the quality</a:t>
                      </a:r>
                      <a:r>
                        <a:rPr kumimoji="0" lang="en-GB" sz="2000" u="none" strike="noStrike" kern="1200" cap="none" spc="0" normalizeH="0" baseline="0" noProof="0" dirty="0">
                          <a:ln>
                            <a:noFill/>
                          </a:ln>
                          <a:solidFill>
                            <a:srgbClr val="2F5597"/>
                          </a:solidFill>
                          <a:effectLst/>
                          <a:uLnTx/>
                          <a:uFillTx/>
                          <a:latin typeface="+mn-lt"/>
                        </a:rPr>
                        <a:t> of the service to the client and are not against criteria of “honestly, fairly, professionally and best interest” (</a:t>
                      </a:r>
                      <a:r>
                        <a:rPr kumimoji="0" lang="en-GB" sz="2000" b="1" u="none" strike="noStrike" kern="1200" cap="none" spc="0" normalizeH="0" baseline="0" noProof="0" dirty="0">
                          <a:ln>
                            <a:noFill/>
                          </a:ln>
                          <a:solidFill>
                            <a:srgbClr val="2F5597"/>
                          </a:solidFill>
                          <a:effectLst/>
                          <a:uLnTx/>
                          <a:uFillTx/>
                          <a:latin typeface="+mn-lt"/>
                        </a:rPr>
                        <a:t>art 24.9</a:t>
                      </a:r>
                      <a:r>
                        <a:rPr kumimoji="0" lang="en-GB" sz="2000" u="none" strike="noStrike" kern="1200" cap="none" spc="0" normalizeH="0" baseline="0" noProof="0" dirty="0">
                          <a:ln>
                            <a:noFill/>
                          </a:ln>
                          <a:solidFill>
                            <a:srgbClr val="2F5597"/>
                          </a:solidFill>
                          <a:effectLst/>
                          <a:uLnTx/>
                          <a:uFillTx/>
                          <a:latin typeface="+mn-lt"/>
                        </a:rPr>
                        <a:t>)</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GB" sz="1400" u="none" strike="noStrike" kern="1200" cap="none" spc="0" normalizeH="0" baseline="0" noProof="0" dirty="0">
                        <a:ln>
                          <a:noFill/>
                        </a:ln>
                        <a:solidFill>
                          <a:srgbClr val="2F5597"/>
                        </a:solidFill>
                        <a:effectLst/>
                        <a:uLnTx/>
                        <a:uFillTx/>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endParaRPr lang="en-GB" sz="1400" dirty="0">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2000" u="none" strike="noStrike" kern="1200" cap="none" spc="0" normalizeH="0" baseline="0" noProof="0" dirty="0">
                          <a:ln>
                            <a:noFill/>
                          </a:ln>
                          <a:solidFill>
                            <a:srgbClr val="AF3F33"/>
                          </a:solidFill>
                          <a:effectLst/>
                          <a:uLnTx/>
                          <a:uFillTx/>
                          <a:latin typeface="+mn-lt"/>
                        </a:rPr>
                        <a:t>Intermediaries or undertakings can receive/pay commissions for IBIPs if there is </a:t>
                      </a:r>
                      <a:r>
                        <a:rPr kumimoji="0" lang="en-GB" sz="2000" b="1" u="none" strike="noStrike" kern="1200" cap="none" spc="0" normalizeH="0" baseline="0" noProof="0" dirty="0">
                          <a:ln>
                            <a:noFill/>
                          </a:ln>
                          <a:solidFill>
                            <a:srgbClr val="AF3F33"/>
                          </a:solidFill>
                          <a:effectLst/>
                          <a:uLnTx/>
                          <a:uFillTx/>
                          <a:latin typeface="+mn-lt"/>
                        </a:rPr>
                        <a:t>no detrimental impact </a:t>
                      </a:r>
                      <a:r>
                        <a:rPr kumimoji="0" lang="en-GB" sz="2000" u="none" strike="noStrike" kern="1200" cap="none" spc="0" normalizeH="0" baseline="0" noProof="0" dirty="0">
                          <a:ln>
                            <a:noFill/>
                          </a:ln>
                          <a:solidFill>
                            <a:srgbClr val="AF3F33"/>
                          </a:solidFill>
                          <a:effectLst/>
                          <a:uLnTx/>
                          <a:uFillTx/>
                          <a:latin typeface="+mn-lt"/>
                        </a:rPr>
                        <a:t>on the quality of service to the customer and they are not against criteria of “honestly, fairly, professionally and best interest” (</a:t>
                      </a:r>
                      <a:r>
                        <a:rPr kumimoji="0" lang="en-GB" sz="2000" b="1" u="none" strike="noStrike" kern="1200" cap="none" spc="0" normalizeH="0" baseline="0" noProof="0" dirty="0">
                          <a:ln>
                            <a:noFill/>
                          </a:ln>
                          <a:solidFill>
                            <a:srgbClr val="AF3F33"/>
                          </a:solidFill>
                          <a:effectLst/>
                          <a:uLnTx/>
                          <a:uFillTx/>
                          <a:latin typeface="+mn-lt"/>
                        </a:rPr>
                        <a:t>art 29.2</a:t>
                      </a:r>
                      <a:r>
                        <a:rPr kumimoji="0" lang="en-GB" sz="2000" u="none" strike="noStrike" kern="1200" cap="none" spc="0" normalizeH="0" baseline="0" noProof="0" dirty="0">
                          <a:ln>
                            <a:noFill/>
                          </a:ln>
                          <a:solidFill>
                            <a:srgbClr val="AF3F33"/>
                          </a:solidFill>
                          <a:effectLst/>
                          <a:uLnTx/>
                          <a:uFillTx/>
                          <a:latin typeface="+mn-lt"/>
                        </a:rPr>
                        <a:t>)</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GB" sz="1400" u="none" strike="noStrike" kern="1200" cap="none" spc="0" normalizeH="0" baseline="0" noProof="0" dirty="0">
                        <a:ln>
                          <a:noFill/>
                        </a:ln>
                        <a:solidFill>
                          <a:srgbClr val="AF3F33"/>
                        </a:solidFill>
                        <a:effectLst/>
                        <a:uLnTx/>
                        <a:uFillTx/>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48280523"/>
                  </a:ext>
                </a:extLst>
              </a:tr>
              <a:tr h="669780">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endParaRPr kumimoji="0" lang="en-GB" sz="1400" u="none" strike="noStrike" kern="1200" cap="none" spc="0" normalizeH="0" baseline="0" noProof="0" dirty="0">
                        <a:ln>
                          <a:noFill/>
                        </a:ln>
                        <a:solidFill>
                          <a:srgbClr val="2F5597"/>
                        </a:solidFill>
                        <a:effectLst/>
                        <a:uLnTx/>
                        <a:uFillTx/>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285750" indent="-285750">
                        <a:buFont typeface="Arial" panose="020B0604020202020204" pitchFamily="34" charset="0"/>
                        <a:buChar char="•"/>
                      </a:pPr>
                      <a:endParaRPr lang="en-GB" sz="1400" dirty="0">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endParaRPr kumimoji="0" lang="en-GB" sz="1400" u="none" strike="noStrike" kern="1200" cap="none" spc="0" normalizeH="0" baseline="0" noProof="0" dirty="0">
                        <a:ln>
                          <a:noFill/>
                        </a:ln>
                        <a:solidFill>
                          <a:srgbClr val="AF3F33"/>
                        </a:solidFill>
                        <a:effectLst/>
                        <a:uLnTx/>
                        <a:uFillTx/>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38629414"/>
                  </a:ext>
                </a:extLst>
              </a:tr>
              <a:tr h="759273">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endParaRPr kumimoji="0" lang="en-GB" sz="1400" u="none" strike="noStrike" kern="1200" cap="none" spc="0" normalizeH="0" baseline="0" noProof="0" dirty="0">
                        <a:ln>
                          <a:noFill/>
                        </a:ln>
                        <a:solidFill>
                          <a:srgbClr val="2F5597"/>
                        </a:solidFill>
                        <a:effectLst/>
                        <a:uLnTx/>
                        <a:uFillTx/>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GB" sz="1400" dirty="0">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endParaRPr kumimoji="0" lang="en-GB" sz="1400" u="none" strike="noStrike" kern="1200" cap="none" spc="0" normalizeH="0" baseline="0" noProof="0" dirty="0">
                        <a:ln>
                          <a:noFill/>
                        </a:ln>
                        <a:solidFill>
                          <a:srgbClr val="AF3F33"/>
                        </a:solidFill>
                        <a:effectLst/>
                        <a:uLnTx/>
                        <a:uFillTx/>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25950226"/>
                  </a:ext>
                </a:extLst>
              </a:tr>
            </a:tbl>
          </a:graphicData>
        </a:graphic>
      </p:graphicFrame>
      <p:grpSp>
        <p:nvGrpSpPr>
          <p:cNvPr id="16" name="Groupe 15"/>
          <p:cNvGrpSpPr/>
          <p:nvPr/>
        </p:nvGrpSpPr>
        <p:grpSpPr>
          <a:xfrm>
            <a:off x="357809" y="469823"/>
            <a:ext cx="1172817" cy="1100560"/>
            <a:chOff x="447261" y="785191"/>
            <a:chExt cx="5406887" cy="4909931"/>
          </a:xfrm>
        </p:grpSpPr>
        <p:pic>
          <p:nvPicPr>
            <p:cNvPr id="17" name="Picture 4"/>
            <p:cNvPicPr>
              <a:picLocks noChangeAspect="1"/>
            </p:cNvPicPr>
            <p:nvPr/>
          </p:nvPicPr>
          <p:blipFill rotWithShape="1">
            <a:blip r:embed="rId2">
              <a:extLst>
                <a:ext uri="{28A0092B-C50C-407E-A947-70E740481C1C}">
                  <a14:useLocalDpi xmlns:a14="http://schemas.microsoft.com/office/drawing/2010/main" val="0"/>
                </a:ext>
              </a:extLst>
            </a:blip>
            <a:srcRect l="14196" t="14222" r="15679" b="21694"/>
            <a:stretch/>
          </p:blipFill>
          <p:spPr>
            <a:xfrm>
              <a:off x="447261" y="785191"/>
              <a:ext cx="5406887" cy="4909931"/>
            </a:xfrm>
            <a:prstGeom prst="rect">
              <a:avLst/>
            </a:prstGeom>
          </p:spPr>
        </p:pic>
        <p:pic>
          <p:nvPicPr>
            <p:cNvPr id="18" name="Image 1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21090" y="2285525"/>
              <a:ext cx="2105641" cy="2105641"/>
            </a:xfrm>
            <a:prstGeom prst="rect">
              <a:avLst/>
            </a:prstGeom>
          </p:spPr>
        </p:pic>
        <p:pic>
          <p:nvPicPr>
            <p:cNvPr id="19" name="Image 1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3327" y="2773018"/>
              <a:ext cx="1863086" cy="1863086"/>
            </a:xfrm>
            <a:prstGeom prst="rect">
              <a:avLst/>
            </a:prstGeom>
          </p:spPr>
        </p:pic>
      </p:grpSp>
    </p:spTree>
    <p:extLst>
      <p:ext uri="{BB962C8B-B14F-4D97-AF65-F5344CB8AC3E}">
        <p14:creationId xmlns:p14="http://schemas.microsoft.com/office/powerpoint/2010/main" val="2888670628"/>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4293804568"/>
              </p:ext>
            </p:extLst>
          </p:nvPr>
        </p:nvGraphicFramePr>
        <p:xfrm>
          <a:off x="762781" y="517585"/>
          <a:ext cx="10546450" cy="583145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05992673"/>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br>
              <a:rPr lang="fr-BE" b="1" dirty="0">
                <a:solidFill>
                  <a:srgbClr val="002060"/>
                </a:solidFill>
                <a:latin typeface="Century Gothic" panose="020B0502020202020204" pitchFamily="34" charset="0"/>
                <a:cs typeface="Arial" panose="020B0604020202020204" pitchFamily="34" charset="0"/>
              </a:rPr>
            </a:br>
            <a:endParaRPr lang="fr-BE" dirty="0"/>
          </a:p>
        </p:txBody>
      </p:sp>
      <p:graphicFrame>
        <p:nvGraphicFramePr>
          <p:cNvPr id="5" name="Table 4"/>
          <p:cNvGraphicFramePr>
            <a:graphicFrameLocks noGrp="1"/>
          </p:cNvGraphicFramePr>
          <p:nvPr>
            <p:extLst>
              <p:ext uri="{D42A27DB-BD31-4B8C-83A1-F6EECF244321}">
                <p14:modId xmlns:p14="http://schemas.microsoft.com/office/powerpoint/2010/main" val="2791056916"/>
              </p:ext>
            </p:extLst>
          </p:nvPr>
        </p:nvGraphicFramePr>
        <p:xfrm>
          <a:off x="1204111" y="869133"/>
          <a:ext cx="9940705" cy="4430512"/>
        </p:xfrm>
        <a:graphic>
          <a:graphicData uri="http://schemas.openxmlformats.org/drawingml/2006/table">
            <a:tbl>
              <a:tblPr firstRow="1" bandRow="1">
                <a:tableStyleId>{BC89EF96-8CEA-46FF-86C4-4CE0E7609802}</a:tableStyleId>
              </a:tblPr>
              <a:tblGrid>
                <a:gridCol w="4453558">
                  <a:extLst>
                    <a:ext uri="{9D8B030D-6E8A-4147-A177-3AD203B41FA5}">
                      <a16:colId xmlns:a16="http://schemas.microsoft.com/office/drawing/2014/main" val="1661394995"/>
                    </a:ext>
                  </a:extLst>
                </a:gridCol>
                <a:gridCol w="944929">
                  <a:extLst>
                    <a:ext uri="{9D8B030D-6E8A-4147-A177-3AD203B41FA5}">
                      <a16:colId xmlns:a16="http://schemas.microsoft.com/office/drawing/2014/main" val="2649393494"/>
                    </a:ext>
                  </a:extLst>
                </a:gridCol>
                <a:gridCol w="4542218">
                  <a:extLst>
                    <a:ext uri="{9D8B030D-6E8A-4147-A177-3AD203B41FA5}">
                      <a16:colId xmlns:a16="http://schemas.microsoft.com/office/drawing/2014/main" val="3193545899"/>
                    </a:ext>
                  </a:extLst>
                </a:gridCol>
              </a:tblGrid>
              <a:tr h="159587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000" dirty="0" err="1">
                          <a:solidFill>
                            <a:srgbClr val="2F5597"/>
                          </a:solidFill>
                          <a:latin typeface="+mn-lt"/>
                        </a:rPr>
                        <a:t>MiFID</a:t>
                      </a:r>
                      <a:r>
                        <a:rPr lang="fr-BE" sz="2000" dirty="0">
                          <a:solidFill>
                            <a:srgbClr val="2F5597"/>
                          </a:solidFill>
                          <a:latin typeface="+mn-lt"/>
                        </a:rPr>
                        <a:t> II </a:t>
                      </a:r>
                      <a:r>
                        <a:rPr lang="fr-BE" sz="2000" dirty="0" err="1">
                          <a:solidFill>
                            <a:srgbClr val="2F5597"/>
                          </a:solidFill>
                          <a:latin typeface="+mn-lt"/>
                        </a:rPr>
                        <a:t>Suitability</a:t>
                      </a:r>
                      <a:r>
                        <a:rPr lang="fr-BE" sz="2000" baseline="0" dirty="0">
                          <a:solidFill>
                            <a:srgbClr val="2F5597"/>
                          </a:solidFill>
                          <a:latin typeface="+mn-lt"/>
                        </a:rPr>
                        <a:t> </a:t>
                      </a:r>
                      <a:endParaRPr lang="fr-BE" sz="2000" dirty="0">
                        <a:solidFill>
                          <a:srgbClr val="2F5597"/>
                        </a:solidFill>
                        <a:latin typeface="+mn-lt"/>
                      </a:endParaRPr>
                    </a:p>
                    <a:p>
                      <a:endParaRPr lang="en-GB" sz="1800" dirty="0">
                        <a:latin typeface="+mn-l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endParaRPr lang="en-GB" sz="1800" dirty="0">
                        <a:latin typeface="+mn-l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fr-BE" sz="2000" u="none" strike="noStrike" kern="1200" cap="none" spc="0" normalizeH="0" baseline="0" noProof="0" dirty="0">
                          <a:ln>
                            <a:noFill/>
                          </a:ln>
                          <a:solidFill>
                            <a:schemeClr val="accent1">
                              <a:lumMod val="50000"/>
                            </a:schemeClr>
                          </a:solidFill>
                          <a:effectLst/>
                          <a:uLnTx/>
                          <a:uFillTx/>
                          <a:latin typeface="+mn-lt"/>
                        </a:rPr>
                        <a:t>IDD </a:t>
                      </a:r>
                      <a:r>
                        <a:rPr kumimoji="0" lang="fr-BE" sz="2000" u="none" strike="noStrike" kern="1200" cap="none" spc="0" normalizeH="0" baseline="0" noProof="0" dirty="0" err="1">
                          <a:ln>
                            <a:noFill/>
                          </a:ln>
                          <a:solidFill>
                            <a:schemeClr val="accent1">
                              <a:lumMod val="50000"/>
                            </a:schemeClr>
                          </a:solidFill>
                          <a:effectLst/>
                          <a:uLnTx/>
                          <a:uFillTx/>
                          <a:latin typeface="+mn-lt"/>
                        </a:rPr>
                        <a:t>Suitability</a:t>
                      </a:r>
                      <a:r>
                        <a:rPr kumimoji="0" lang="fr-BE" sz="2000" u="none" strike="noStrike" kern="1200" cap="none" spc="0" normalizeH="0" baseline="0" noProof="0" dirty="0">
                          <a:ln>
                            <a:noFill/>
                          </a:ln>
                          <a:solidFill>
                            <a:schemeClr val="accent1">
                              <a:lumMod val="50000"/>
                            </a:schemeClr>
                          </a:solidFill>
                          <a:effectLst/>
                          <a:uLnTx/>
                          <a:uFillTx/>
                          <a:latin typeface="+mn-lt"/>
                        </a:rPr>
                        <a:t> </a:t>
                      </a:r>
                      <a:endParaRPr lang="en-GB" sz="2000" dirty="0">
                        <a:solidFill>
                          <a:schemeClr val="accent1">
                            <a:lumMod val="50000"/>
                          </a:schemeClr>
                        </a:solidFill>
                        <a:latin typeface="+mn-l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extLst>
                  <a:ext uri="{0D108BD9-81ED-4DB2-BD59-A6C34878D82A}">
                    <a16:rowId xmlns:a16="http://schemas.microsoft.com/office/drawing/2014/main" val="3446707349"/>
                  </a:ext>
                </a:extLst>
              </a:tr>
              <a:tr h="0">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endParaRPr kumimoji="0" lang="fr-BE" sz="1400" b="0" i="0" u="none" strike="noStrike" kern="1200" cap="none" spc="0" normalizeH="0" baseline="0" noProof="0" dirty="0">
                        <a:ln>
                          <a:noFill/>
                        </a:ln>
                        <a:solidFill>
                          <a:srgbClr val="2F5597"/>
                        </a:solidFill>
                        <a:effectLst/>
                        <a:uLnTx/>
                        <a:uFillTx/>
                        <a:latin typeface="+mn-lt"/>
                        <a:ea typeface="+mn-ea"/>
                        <a:cs typeface="+mn-cs"/>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noFill/>
                  </a:tcPr>
                </a:tc>
                <a:tc>
                  <a:txBody>
                    <a:bodyPr/>
                    <a:lstStyle/>
                    <a:p>
                      <a:endParaRPr lang="en-GB" sz="1400" dirty="0">
                        <a:latin typeface="+mn-l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noFill/>
                  </a:tcPr>
                </a:tc>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endParaRPr kumimoji="0" lang="en-GB" sz="1400" u="none" strike="noStrike" kern="1200" cap="none" spc="0" normalizeH="0" baseline="0" noProof="0" dirty="0">
                        <a:ln>
                          <a:noFill/>
                        </a:ln>
                        <a:solidFill>
                          <a:srgbClr val="AF3F33"/>
                        </a:solidFill>
                        <a:effectLst/>
                        <a:uLnTx/>
                        <a:uFillTx/>
                        <a:latin typeface="+mn-l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908692540"/>
                  </a:ext>
                </a:extLst>
              </a:tr>
              <a:tr h="1810245">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lang="en-GB" sz="2000" dirty="0">
                          <a:solidFill>
                            <a:srgbClr val="2F5597"/>
                          </a:solidFill>
                          <a:latin typeface="+mn-lt"/>
                        </a:rPr>
                        <a:t>When advice or portfolio management: firm to do suitability test (obtain information re client’s knowledge and experience in order to enable recommendation of suitable instrument)</a:t>
                      </a:r>
                      <a:r>
                        <a:rPr lang="en-GB" sz="2000" baseline="0" dirty="0">
                          <a:solidFill>
                            <a:srgbClr val="2F5597"/>
                          </a:solidFill>
                          <a:latin typeface="+mn-lt"/>
                        </a:rPr>
                        <a:t>. In case of cross-sales: overall package has to be suitable (</a:t>
                      </a:r>
                      <a:r>
                        <a:rPr lang="en-GB" sz="2000" b="1" baseline="0" dirty="0">
                          <a:solidFill>
                            <a:srgbClr val="2F5597"/>
                          </a:solidFill>
                          <a:latin typeface="+mn-lt"/>
                        </a:rPr>
                        <a:t>art 25.2</a:t>
                      </a:r>
                      <a:r>
                        <a:rPr lang="en-GB" sz="2000" baseline="0" dirty="0">
                          <a:solidFill>
                            <a:srgbClr val="2F5597"/>
                          </a:solidFill>
                          <a:latin typeface="+mn-lt"/>
                        </a:rPr>
                        <a:t>) </a:t>
                      </a:r>
                      <a:endParaRPr lang="en-GB" sz="2000" dirty="0">
                        <a:solidFill>
                          <a:srgbClr val="2F5597"/>
                        </a:solidFill>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342900" indent="-342900">
                        <a:buFont typeface="Arial" panose="020B0604020202020204" pitchFamily="34" charset="0"/>
                        <a:buChar char="•"/>
                      </a:pPr>
                      <a:endParaRPr lang="en-GB" sz="2000" dirty="0">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lang="en-GB" sz="2000" dirty="0">
                          <a:solidFill>
                            <a:srgbClr val="AF3F33"/>
                          </a:solidFill>
                          <a:latin typeface="+mn-lt"/>
                        </a:rPr>
                        <a:t>When advice on IBIPs</a:t>
                      </a:r>
                      <a:r>
                        <a:rPr lang="en-GB" sz="2000" baseline="0" dirty="0">
                          <a:solidFill>
                            <a:srgbClr val="AF3F33"/>
                          </a:solidFill>
                          <a:latin typeface="+mn-lt"/>
                        </a:rPr>
                        <a:t> </a:t>
                      </a:r>
                      <a:r>
                        <a:rPr lang="en-GB" sz="2000" dirty="0">
                          <a:solidFill>
                            <a:srgbClr val="AF3F33"/>
                          </a:solidFill>
                          <a:latin typeface="+mn-lt"/>
                        </a:rPr>
                        <a:t>: intermediary </a:t>
                      </a:r>
                      <a:r>
                        <a:rPr lang="en-GB" sz="2000" b="0" dirty="0">
                          <a:solidFill>
                            <a:srgbClr val="AF3F33"/>
                          </a:solidFill>
                          <a:latin typeface="+mn-lt"/>
                        </a:rPr>
                        <a:t>and </a:t>
                      </a:r>
                      <a:r>
                        <a:rPr lang="en-GB" sz="2000" dirty="0">
                          <a:solidFill>
                            <a:srgbClr val="AF3F33"/>
                          </a:solidFill>
                          <a:latin typeface="+mn-lt"/>
                        </a:rPr>
                        <a:t>undertaking to do suitability test (obtain information re customer’s knowledge and experience in order to enable recommendation of suitable product). In case of cross-sales: overall package has to be suitable (</a:t>
                      </a:r>
                      <a:r>
                        <a:rPr lang="en-GB" sz="2000" b="1" dirty="0">
                          <a:solidFill>
                            <a:srgbClr val="AF3F33"/>
                          </a:solidFill>
                          <a:latin typeface="+mn-lt"/>
                        </a:rPr>
                        <a:t>art 30.1</a:t>
                      </a:r>
                      <a:r>
                        <a:rPr lang="en-GB" sz="2000" dirty="0">
                          <a:solidFill>
                            <a:srgbClr val="AF3F33"/>
                          </a:solidFill>
                          <a:latin typeface="+mn-lt"/>
                        </a:rPr>
                        <a: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48280523"/>
                  </a:ext>
                </a:extLst>
              </a:tr>
            </a:tbl>
          </a:graphicData>
        </a:graphic>
      </p:graphicFrame>
      <p:grpSp>
        <p:nvGrpSpPr>
          <p:cNvPr id="4" name="Groupe 3"/>
          <p:cNvGrpSpPr/>
          <p:nvPr/>
        </p:nvGrpSpPr>
        <p:grpSpPr>
          <a:xfrm>
            <a:off x="357809" y="469823"/>
            <a:ext cx="1172817" cy="1100560"/>
            <a:chOff x="447261" y="785191"/>
            <a:chExt cx="5406887" cy="4909931"/>
          </a:xfrm>
        </p:grpSpPr>
        <p:pic>
          <p:nvPicPr>
            <p:cNvPr id="6" name="Picture 4"/>
            <p:cNvPicPr>
              <a:picLocks noChangeAspect="1"/>
            </p:cNvPicPr>
            <p:nvPr/>
          </p:nvPicPr>
          <p:blipFill rotWithShape="1">
            <a:blip r:embed="rId3">
              <a:extLst>
                <a:ext uri="{28A0092B-C50C-407E-A947-70E740481C1C}">
                  <a14:useLocalDpi xmlns:a14="http://schemas.microsoft.com/office/drawing/2010/main" val="0"/>
                </a:ext>
              </a:extLst>
            </a:blip>
            <a:srcRect l="14196" t="14222" r="15679" b="21694"/>
            <a:stretch/>
          </p:blipFill>
          <p:spPr>
            <a:xfrm>
              <a:off x="447261" y="785191"/>
              <a:ext cx="5406887" cy="4909931"/>
            </a:xfrm>
            <a:prstGeom prst="rect">
              <a:avLst/>
            </a:prstGeom>
          </p:spPr>
        </p:pic>
        <p:pic>
          <p:nvPicPr>
            <p:cNvPr id="7" name="Imag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21090" y="2285525"/>
              <a:ext cx="2105641" cy="2105641"/>
            </a:xfrm>
            <a:prstGeom prst="rect">
              <a:avLst/>
            </a:prstGeom>
          </p:spPr>
        </p:pic>
        <p:pic>
          <p:nvPicPr>
            <p:cNvPr id="8" name="Imag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3327" y="2773018"/>
              <a:ext cx="1863086" cy="1863086"/>
            </a:xfrm>
            <a:prstGeom prst="rect">
              <a:avLst/>
            </a:prstGeom>
          </p:spPr>
        </p:pic>
      </p:grpSp>
    </p:spTree>
    <p:extLst>
      <p:ext uri="{BB962C8B-B14F-4D97-AF65-F5344CB8AC3E}">
        <p14:creationId xmlns:p14="http://schemas.microsoft.com/office/powerpoint/2010/main" val="2208430757"/>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619125"/>
            <a:ext cx="10515600" cy="1325563"/>
          </a:xfrm>
        </p:spPr>
        <p:txBody>
          <a:bodyPr rtlCol="0">
            <a:normAutofit/>
          </a:bodyPr>
          <a:lstStyle/>
          <a:p>
            <a:pPr>
              <a:defRPr/>
            </a:pPr>
            <a:br>
              <a:rPr lang="fr-BE" b="1" dirty="0">
                <a:solidFill>
                  <a:srgbClr val="002060"/>
                </a:solidFill>
                <a:latin typeface="Century Gothic" panose="020B0502020202020204" pitchFamily="34" charset="0"/>
                <a:cs typeface="Arial" panose="020B0604020202020204" pitchFamily="34" charset="0"/>
              </a:rPr>
            </a:br>
            <a:endParaRPr lang="fr-BE" dirty="0"/>
          </a:p>
        </p:txBody>
      </p:sp>
      <p:graphicFrame>
        <p:nvGraphicFramePr>
          <p:cNvPr id="5" name="Table 4"/>
          <p:cNvGraphicFramePr>
            <a:graphicFrameLocks noGrp="1"/>
          </p:cNvGraphicFramePr>
          <p:nvPr>
            <p:extLst/>
          </p:nvPr>
        </p:nvGraphicFramePr>
        <p:xfrm>
          <a:off x="552261" y="619124"/>
          <a:ext cx="11090496" cy="5242980"/>
        </p:xfrm>
        <a:graphic>
          <a:graphicData uri="http://schemas.openxmlformats.org/drawingml/2006/table">
            <a:tbl>
              <a:tblPr firstRow="1" bandRow="1">
                <a:tableStyleId>{BC89EF96-8CEA-46FF-86C4-4CE0E7609802}</a:tableStyleId>
              </a:tblPr>
              <a:tblGrid>
                <a:gridCol w="4879818">
                  <a:extLst>
                    <a:ext uri="{9D8B030D-6E8A-4147-A177-3AD203B41FA5}">
                      <a16:colId xmlns:a16="http://schemas.microsoft.com/office/drawing/2014/main" val="1661394995"/>
                    </a:ext>
                  </a:extLst>
                </a:gridCol>
                <a:gridCol w="1502875">
                  <a:extLst>
                    <a:ext uri="{9D8B030D-6E8A-4147-A177-3AD203B41FA5}">
                      <a16:colId xmlns:a16="http://schemas.microsoft.com/office/drawing/2014/main" val="2649393494"/>
                    </a:ext>
                  </a:extLst>
                </a:gridCol>
                <a:gridCol w="4707803">
                  <a:extLst>
                    <a:ext uri="{9D8B030D-6E8A-4147-A177-3AD203B41FA5}">
                      <a16:colId xmlns:a16="http://schemas.microsoft.com/office/drawing/2014/main" val="3193545899"/>
                    </a:ext>
                  </a:extLst>
                </a:gridCol>
              </a:tblGrid>
              <a:tr h="114550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000" dirty="0" err="1">
                          <a:solidFill>
                            <a:srgbClr val="2F5597"/>
                          </a:solidFill>
                          <a:latin typeface="+mn-lt"/>
                        </a:rPr>
                        <a:t>MiFID</a:t>
                      </a:r>
                      <a:r>
                        <a:rPr lang="fr-BE" sz="2000" dirty="0">
                          <a:solidFill>
                            <a:srgbClr val="2F5597"/>
                          </a:solidFill>
                          <a:latin typeface="+mn-lt"/>
                        </a:rPr>
                        <a:t> II </a:t>
                      </a:r>
                      <a:endParaRPr lang="en-GB" sz="1000" dirty="0">
                        <a:solidFill>
                          <a:srgbClr val="2F5597"/>
                        </a:solidFill>
                        <a:latin typeface="+mn-l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endParaRPr lang="en-GB" sz="1800" dirty="0">
                        <a:latin typeface="+mn-l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kumimoji="0" lang="fr-BE" sz="2000" u="none" strike="noStrike" kern="1200" cap="none" spc="0" normalizeH="0" baseline="0" noProof="0" dirty="0">
                          <a:ln>
                            <a:noFill/>
                          </a:ln>
                          <a:solidFill>
                            <a:schemeClr val="accent1">
                              <a:lumMod val="50000"/>
                            </a:schemeClr>
                          </a:solidFill>
                          <a:effectLst/>
                          <a:uLnTx/>
                          <a:uFillTx/>
                          <a:latin typeface="+mn-lt"/>
                        </a:rPr>
                        <a:t>IDD </a:t>
                      </a:r>
                      <a:endParaRPr lang="en-GB" sz="2000" dirty="0">
                        <a:solidFill>
                          <a:schemeClr val="accent1">
                            <a:lumMod val="50000"/>
                          </a:schemeClr>
                        </a:solidFill>
                        <a:latin typeface="+mn-l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extLst>
                  <a:ext uri="{0D108BD9-81ED-4DB2-BD59-A6C34878D82A}">
                    <a16:rowId xmlns:a16="http://schemas.microsoft.com/office/drawing/2014/main" val="3446707349"/>
                  </a:ext>
                </a:extLst>
              </a:tr>
              <a:tr h="1613321">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2000" u="none" strike="noStrike" kern="1200" cap="none" spc="0" normalizeH="0" baseline="0" noProof="0" dirty="0">
                          <a:ln>
                            <a:noFill/>
                          </a:ln>
                          <a:solidFill>
                            <a:srgbClr val="2F5597"/>
                          </a:solidFill>
                          <a:effectLst/>
                          <a:uLnTx/>
                          <a:uFillTx/>
                          <a:latin typeface="+mn-lt"/>
                        </a:rPr>
                        <a:t>If other services than advice/portfolio management: appropriateness test (ask information regarding client’s knowledge and experience in order to assess if appropriate). </a:t>
                      </a:r>
                    </a:p>
                  </a:txBody>
                  <a:tcPr>
                    <a:lnL w="12700" cmpd="sng">
                      <a:noFill/>
                    </a:lnL>
                    <a:lnR w="12700" cmpd="sng">
                      <a:noFill/>
                    </a:lnR>
                    <a:lnT w="25400" cmpd="sng">
                      <a:noFill/>
                    </a:lnT>
                    <a:lnB w="12700" cmpd="sng">
                      <a:noFill/>
                    </a:lnB>
                    <a:lnTlToBr w="12700" cmpd="sng">
                      <a:noFill/>
                      <a:prstDash val="solid"/>
                    </a:lnTlToBr>
                    <a:lnBlToTr w="12700" cmpd="sng">
                      <a:noFill/>
                      <a:prstDash val="solid"/>
                    </a:lnBlToTr>
                    <a:noFill/>
                  </a:tcPr>
                </a:tc>
                <a:tc>
                  <a:txBody>
                    <a:bodyPr/>
                    <a:lstStyle/>
                    <a:p>
                      <a:pPr marL="285750" indent="-285750">
                        <a:buFont typeface="Arial" panose="020B0604020202020204" pitchFamily="34" charset="0"/>
                        <a:buChar char="•"/>
                      </a:pPr>
                      <a:endParaRPr lang="en-GB" sz="1400" dirty="0">
                        <a:latin typeface="+mn-l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noFill/>
                  </a:tcPr>
                </a:tc>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2000" u="none" strike="noStrike" kern="1200" cap="none" spc="0" normalizeH="0" baseline="0" noProof="0" dirty="0">
                          <a:ln>
                            <a:noFill/>
                          </a:ln>
                          <a:solidFill>
                            <a:srgbClr val="AF3F33"/>
                          </a:solidFill>
                          <a:effectLst/>
                          <a:uLnTx/>
                          <a:uFillTx/>
                          <a:latin typeface="+mn-lt"/>
                        </a:rPr>
                        <a:t>If other activities and no advice: appropriateness test (ask information regarding customer’s knowledge and experience in order to assess if appropriate)</a:t>
                      </a:r>
                    </a:p>
                  </a:txBody>
                  <a:tcPr>
                    <a:lnL w="12700" cmpd="sng">
                      <a:noFill/>
                    </a:lnL>
                    <a:lnR w="12700" cmpd="sng">
                      <a:noFill/>
                    </a:lnR>
                    <a:lnT w="254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908692540"/>
                  </a:ext>
                </a:extLst>
              </a:tr>
              <a:tr h="2482032">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2000" b="1" u="none" strike="noStrike" kern="1200" cap="none" spc="0" normalizeH="0" baseline="0" noProof="0" dirty="0">
                          <a:ln>
                            <a:noFill/>
                          </a:ln>
                          <a:solidFill>
                            <a:srgbClr val="2F5597"/>
                          </a:solidFill>
                          <a:effectLst/>
                          <a:uLnTx/>
                          <a:uFillTx/>
                          <a:latin typeface="+mn-lt"/>
                        </a:rPr>
                        <a:t>No need for appropriateness </a:t>
                      </a:r>
                      <a:r>
                        <a:rPr kumimoji="0" lang="en-GB" sz="2000" u="none" strike="noStrike" kern="1200" cap="none" spc="0" normalizeH="0" baseline="0" noProof="0" dirty="0">
                          <a:ln>
                            <a:noFill/>
                          </a:ln>
                          <a:solidFill>
                            <a:srgbClr val="2F5597"/>
                          </a:solidFill>
                          <a:effectLst/>
                          <a:uLnTx/>
                          <a:uFillTx/>
                          <a:latin typeface="+mn-lt"/>
                        </a:rPr>
                        <a:t>test if execution or reception/transmission of client orders only if: See conditions in MIFID II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endParaRPr lang="en-GB" sz="1400" dirty="0">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2000" u="none" strike="noStrike" kern="1200" cap="none" spc="0" normalizeH="0" baseline="0" noProof="0" dirty="0">
                          <a:ln>
                            <a:noFill/>
                          </a:ln>
                          <a:solidFill>
                            <a:srgbClr val="AF3F33"/>
                          </a:solidFill>
                          <a:effectLst/>
                          <a:uLnTx/>
                          <a:uFillTx/>
                          <a:latin typeface="+mn-lt"/>
                        </a:rPr>
                        <a:t>MS </a:t>
                      </a:r>
                      <a:r>
                        <a:rPr kumimoji="0" lang="en-GB" sz="2000" b="1" u="none" strike="noStrike" kern="1200" cap="none" spc="0" normalizeH="0" baseline="0" noProof="0" dirty="0">
                          <a:ln>
                            <a:noFill/>
                          </a:ln>
                          <a:solidFill>
                            <a:srgbClr val="AF3F33"/>
                          </a:solidFill>
                          <a:effectLst/>
                          <a:uLnTx/>
                          <a:uFillTx/>
                          <a:latin typeface="+mn-lt"/>
                        </a:rPr>
                        <a:t>may</a:t>
                      </a:r>
                      <a:r>
                        <a:rPr kumimoji="0" lang="en-GB" sz="2000" u="none" strike="noStrike" kern="1200" cap="none" spc="0" normalizeH="0" baseline="0" noProof="0" dirty="0">
                          <a:ln>
                            <a:noFill/>
                          </a:ln>
                          <a:solidFill>
                            <a:srgbClr val="AF3F33"/>
                          </a:solidFill>
                          <a:effectLst/>
                          <a:uLnTx/>
                          <a:uFillTx/>
                          <a:latin typeface="+mn-lt"/>
                        </a:rPr>
                        <a:t> </a:t>
                      </a:r>
                      <a:r>
                        <a:rPr kumimoji="0" lang="en-GB" sz="2000" b="1" u="none" strike="noStrike" kern="1200" cap="none" spc="0" normalizeH="0" baseline="0" noProof="0" dirty="0">
                          <a:ln>
                            <a:noFill/>
                          </a:ln>
                          <a:solidFill>
                            <a:srgbClr val="AF3F33"/>
                          </a:solidFill>
                          <a:effectLst/>
                          <a:uLnTx/>
                          <a:uFillTx/>
                          <a:latin typeface="+mn-lt"/>
                        </a:rPr>
                        <a:t>provide</a:t>
                      </a:r>
                      <a:r>
                        <a:rPr kumimoji="0" lang="en-GB" sz="2000" u="none" strike="noStrike" kern="1200" cap="none" spc="0" normalizeH="0" baseline="0" noProof="0" dirty="0">
                          <a:ln>
                            <a:noFill/>
                          </a:ln>
                          <a:solidFill>
                            <a:srgbClr val="AF3F33"/>
                          </a:solidFill>
                          <a:effectLst/>
                          <a:uLnTx/>
                          <a:uFillTx/>
                          <a:latin typeface="+mn-lt"/>
                        </a:rPr>
                        <a:t> that where no advice is given, </a:t>
                      </a:r>
                      <a:r>
                        <a:rPr kumimoji="0" lang="en-GB" sz="2000" b="1" u="none" strike="noStrike" kern="1200" cap="none" spc="0" normalizeH="0" baseline="0" noProof="0" dirty="0">
                          <a:ln>
                            <a:noFill/>
                          </a:ln>
                          <a:solidFill>
                            <a:srgbClr val="AF3F33"/>
                          </a:solidFill>
                          <a:effectLst/>
                          <a:uLnTx/>
                          <a:uFillTx/>
                          <a:latin typeface="+mn-lt"/>
                        </a:rPr>
                        <a:t>no need for appropriateness </a:t>
                      </a:r>
                      <a:r>
                        <a:rPr kumimoji="0" lang="en-GB" sz="2000" u="none" strike="noStrike" kern="1200" cap="none" spc="0" normalizeH="0" baseline="0" noProof="0" dirty="0">
                          <a:ln>
                            <a:noFill/>
                          </a:ln>
                          <a:solidFill>
                            <a:srgbClr val="AF3F33"/>
                          </a:solidFill>
                          <a:effectLst/>
                          <a:uLnTx/>
                          <a:uFillTx/>
                          <a:latin typeface="+mn-lt"/>
                        </a:rPr>
                        <a:t>test if: see conditions in IDD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48280523"/>
                  </a:ext>
                </a:extLst>
              </a:tr>
            </a:tbl>
          </a:graphicData>
        </a:graphic>
      </p:graphicFrame>
      <p:grpSp>
        <p:nvGrpSpPr>
          <p:cNvPr id="8" name="Groupe 7"/>
          <p:cNvGrpSpPr/>
          <p:nvPr/>
        </p:nvGrpSpPr>
        <p:grpSpPr>
          <a:xfrm>
            <a:off x="357809" y="469823"/>
            <a:ext cx="1172817" cy="1100560"/>
            <a:chOff x="447261" y="785191"/>
            <a:chExt cx="5406887" cy="4909931"/>
          </a:xfrm>
        </p:grpSpPr>
        <p:pic>
          <p:nvPicPr>
            <p:cNvPr id="9" name="Picture 4"/>
            <p:cNvPicPr>
              <a:picLocks noChangeAspect="1"/>
            </p:cNvPicPr>
            <p:nvPr/>
          </p:nvPicPr>
          <p:blipFill rotWithShape="1">
            <a:blip r:embed="rId2">
              <a:extLst>
                <a:ext uri="{28A0092B-C50C-407E-A947-70E740481C1C}">
                  <a14:useLocalDpi xmlns:a14="http://schemas.microsoft.com/office/drawing/2010/main" val="0"/>
                </a:ext>
              </a:extLst>
            </a:blip>
            <a:srcRect l="14196" t="14222" r="15679" b="21694"/>
            <a:stretch/>
          </p:blipFill>
          <p:spPr>
            <a:xfrm>
              <a:off x="447261" y="785191"/>
              <a:ext cx="5406887" cy="4909931"/>
            </a:xfrm>
            <a:prstGeom prst="rect">
              <a:avLst/>
            </a:prstGeom>
          </p:spPr>
        </p:pic>
        <p:pic>
          <p:nvPicPr>
            <p:cNvPr id="10" name="Imag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21090" y="2285525"/>
              <a:ext cx="2105641" cy="2105641"/>
            </a:xfrm>
            <a:prstGeom prst="rect">
              <a:avLst/>
            </a:prstGeom>
          </p:spPr>
        </p:pic>
        <p:pic>
          <p:nvPicPr>
            <p:cNvPr id="15" name="Imag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3327" y="2773018"/>
              <a:ext cx="1863086" cy="1863086"/>
            </a:xfrm>
            <a:prstGeom prst="rect">
              <a:avLst/>
            </a:prstGeom>
          </p:spPr>
        </p:pic>
      </p:grpSp>
    </p:spTree>
    <p:extLst>
      <p:ext uri="{BB962C8B-B14F-4D97-AF65-F5344CB8AC3E}">
        <p14:creationId xmlns:p14="http://schemas.microsoft.com/office/powerpoint/2010/main" val="2468205378"/>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4294967295"/>
          </p:nvPr>
        </p:nvSpPr>
        <p:spPr>
          <a:xfrm>
            <a:off x="0" y="6521450"/>
            <a:ext cx="2133600" cy="365125"/>
          </a:xfrm>
          <a:prstGeom prst="rect">
            <a:avLst/>
          </a:prstGeom>
        </p:spPr>
        <p:txBody>
          <a:bodyPr/>
          <a:lstStyle/>
          <a:p>
            <a:pPr marL="0" marR="0" lvl="0" indent="0" algn="ctr" defTabSz="914400" eaLnBrk="1" fontAlgn="auto" latinLnBrk="0" hangingPunct="1">
              <a:lnSpc>
                <a:spcPct val="100000"/>
              </a:lnSpc>
              <a:spcBef>
                <a:spcPts val="0"/>
              </a:spcBef>
              <a:spcAft>
                <a:spcPts val="0"/>
              </a:spcAft>
              <a:buClrTx/>
              <a:buSzTx/>
              <a:buFontTx/>
              <a:buNone/>
              <a:tabLst/>
              <a:defRPr/>
            </a:pPr>
            <a:fld id="{6ECF81E8-6DE5-4C92-89BE-5D6CD56A8BF1}" type="slidenum">
              <a:rPr kumimoji="0" lang="en-US" sz="1400" b="0" i="0" u="none" strike="noStrike" kern="0" cap="none" spc="0" normalizeH="0" baseline="0" noProof="0">
                <a:ln>
                  <a:noFill/>
                </a:ln>
                <a:solidFill>
                  <a:schemeClr val="tx1">
                    <a:lumMod val="75000"/>
                    <a:lumOff val="25000"/>
                  </a:schemeClr>
                </a:solidFill>
                <a:effectLst/>
                <a:uLnTx/>
                <a:uFillTx/>
              </a:rPr>
              <a:pPr marL="0" marR="0" lvl="0" indent="0" algn="ctr" defTabSz="914400" eaLnBrk="1" fontAlgn="auto" latinLnBrk="0" hangingPunct="1">
                <a:lnSpc>
                  <a:spcPct val="100000"/>
                </a:lnSpc>
                <a:spcBef>
                  <a:spcPts val="0"/>
                </a:spcBef>
                <a:spcAft>
                  <a:spcPts val="0"/>
                </a:spcAft>
                <a:buClrTx/>
                <a:buSzTx/>
                <a:buFontTx/>
                <a:buNone/>
                <a:tabLst/>
                <a:defRPr/>
              </a:pPr>
              <a:t>32</a:t>
            </a:fld>
            <a:endParaRPr kumimoji="0" lang="en-US" sz="1400" b="0" i="0" u="none" strike="noStrike" kern="0" cap="none" spc="0" normalizeH="0" baseline="0" noProof="0" dirty="0">
              <a:ln>
                <a:noFill/>
              </a:ln>
              <a:solidFill>
                <a:schemeClr val="tx1">
                  <a:lumMod val="75000"/>
                  <a:lumOff val="25000"/>
                </a:schemeClr>
              </a:solidFill>
              <a:effectLst/>
              <a:uLnTx/>
              <a:uFillTx/>
            </a:endParaRPr>
          </a:p>
        </p:txBody>
      </p:sp>
      <p:sp>
        <p:nvSpPr>
          <p:cNvPr id="2" name="Title 1"/>
          <p:cNvSpPr>
            <a:spLocks noGrp="1"/>
          </p:cNvSpPr>
          <p:nvPr>
            <p:ph type="title" idx="4294967295"/>
          </p:nvPr>
        </p:nvSpPr>
        <p:spPr>
          <a:xfrm>
            <a:off x="0" y="619125"/>
            <a:ext cx="10515600" cy="1325563"/>
          </a:xfrm>
        </p:spPr>
        <p:txBody>
          <a:bodyPr rtlCol="0">
            <a:normAutofit/>
          </a:bodyPr>
          <a:lstStyle/>
          <a:p>
            <a:pPr>
              <a:defRPr/>
            </a:pPr>
            <a:br>
              <a:rPr lang="fr-BE" b="1" dirty="0">
                <a:solidFill>
                  <a:srgbClr val="002060"/>
                </a:solidFill>
                <a:latin typeface="Century Gothic" panose="020B0502020202020204" pitchFamily="34" charset="0"/>
                <a:cs typeface="Arial" panose="020B0604020202020204" pitchFamily="34" charset="0"/>
              </a:rPr>
            </a:br>
            <a:endParaRPr lang="fr-BE" dirty="0"/>
          </a:p>
        </p:txBody>
      </p:sp>
      <p:graphicFrame>
        <p:nvGraphicFramePr>
          <p:cNvPr id="5" name="Table 4"/>
          <p:cNvGraphicFramePr>
            <a:graphicFrameLocks noGrp="1"/>
          </p:cNvGraphicFramePr>
          <p:nvPr>
            <p:extLst>
              <p:ext uri="{D42A27DB-BD31-4B8C-83A1-F6EECF244321}">
                <p14:modId xmlns:p14="http://schemas.microsoft.com/office/powerpoint/2010/main" val="3886916926"/>
              </p:ext>
            </p:extLst>
          </p:nvPr>
        </p:nvGraphicFramePr>
        <p:xfrm>
          <a:off x="552261" y="619124"/>
          <a:ext cx="11090496" cy="5240861"/>
        </p:xfrm>
        <a:graphic>
          <a:graphicData uri="http://schemas.openxmlformats.org/drawingml/2006/table">
            <a:tbl>
              <a:tblPr firstRow="1" bandRow="1">
                <a:tableStyleId>{BC89EF96-8CEA-46FF-86C4-4CE0E7609802}</a:tableStyleId>
              </a:tblPr>
              <a:tblGrid>
                <a:gridCol w="4879818">
                  <a:extLst>
                    <a:ext uri="{9D8B030D-6E8A-4147-A177-3AD203B41FA5}">
                      <a16:colId xmlns:a16="http://schemas.microsoft.com/office/drawing/2014/main" val="1661394995"/>
                    </a:ext>
                  </a:extLst>
                </a:gridCol>
                <a:gridCol w="1502875">
                  <a:extLst>
                    <a:ext uri="{9D8B030D-6E8A-4147-A177-3AD203B41FA5}">
                      <a16:colId xmlns:a16="http://schemas.microsoft.com/office/drawing/2014/main" val="2649393494"/>
                    </a:ext>
                  </a:extLst>
                </a:gridCol>
                <a:gridCol w="4707803">
                  <a:extLst>
                    <a:ext uri="{9D8B030D-6E8A-4147-A177-3AD203B41FA5}">
                      <a16:colId xmlns:a16="http://schemas.microsoft.com/office/drawing/2014/main" val="3193545899"/>
                    </a:ext>
                  </a:extLst>
                </a:gridCol>
              </a:tblGrid>
              <a:tr h="114550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000" dirty="0" err="1">
                          <a:solidFill>
                            <a:srgbClr val="2F5597"/>
                          </a:solidFill>
                          <a:latin typeface="+mn-lt"/>
                        </a:rPr>
                        <a:t>MiFID</a:t>
                      </a:r>
                      <a:r>
                        <a:rPr lang="fr-BE" sz="2000" dirty="0">
                          <a:solidFill>
                            <a:srgbClr val="2F5597"/>
                          </a:solidFill>
                          <a:latin typeface="+mn-lt"/>
                        </a:rPr>
                        <a:t> II </a:t>
                      </a:r>
                      <a:endParaRPr lang="en-GB" sz="1000" dirty="0">
                        <a:solidFill>
                          <a:srgbClr val="2F5597"/>
                        </a:solidFill>
                        <a:latin typeface="+mn-l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endParaRPr lang="en-GB" sz="1800" dirty="0">
                        <a:latin typeface="+mn-l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kumimoji="0" lang="fr-BE" sz="2000" u="none" strike="noStrike" kern="1200" cap="none" spc="0" normalizeH="0" baseline="0" noProof="0" dirty="0">
                          <a:ln>
                            <a:noFill/>
                          </a:ln>
                          <a:solidFill>
                            <a:schemeClr val="accent1">
                              <a:lumMod val="50000"/>
                            </a:schemeClr>
                          </a:solidFill>
                          <a:effectLst/>
                          <a:uLnTx/>
                          <a:uFillTx/>
                          <a:latin typeface="+mn-lt"/>
                        </a:rPr>
                        <a:t>IDD </a:t>
                      </a:r>
                      <a:endParaRPr lang="en-GB" sz="2000" dirty="0">
                        <a:solidFill>
                          <a:schemeClr val="accent1">
                            <a:lumMod val="50000"/>
                          </a:schemeClr>
                        </a:solidFill>
                        <a:latin typeface="+mn-l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extLst>
                  <a:ext uri="{0D108BD9-81ED-4DB2-BD59-A6C34878D82A}">
                    <a16:rowId xmlns:a16="http://schemas.microsoft.com/office/drawing/2014/main" val="3446707349"/>
                  </a:ext>
                </a:extLst>
              </a:tr>
              <a:tr h="1613321">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endParaRPr kumimoji="0" lang="en-GB" sz="2000" u="none" strike="noStrike" kern="1200" cap="none" spc="0" normalizeH="0" baseline="0" noProof="0" dirty="0">
                        <a:ln>
                          <a:noFill/>
                        </a:ln>
                        <a:solidFill>
                          <a:srgbClr val="2F5597"/>
                        </a:solidFill>
                        <a:effectLst/>
                        <a:uLnTx/>
                        <a:uFillTx/>
                        <a:latin typeface="+mn-l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noFill/>
                  </a:tcPr>
                </a:tc>
                <a:tc>
                  <a:txBody>
                    <a:bodyPr/>
                    <a:lstStyle/>
                    <a:p>
                      <a:endParaRPr lang="en-GB" sz="1400" dirty="0">
                        <a:latin typeface="+mn-l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noFill/>
                  </a:tcPr>
                </a:tc>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2400" b="0" u="none" strike="noStrike" kern="1200" cap="none" spc="0" normalizeH="0" baseline="0" noProof="0" dirty="0">
                          <a:ln>
                            <a:noFill/>
                          </a:ln>
                          <a:solidFill>
                            <a:srgbClr val="AF3F33"/>
                          </a:solidFill>
                          <a:effectLst/>
                          <a:uLnTx/>
                          <a:uFillTx/>
                          <a:latin typeface="+mn-lt"/>
                        </a:rPr>
                        <a:t>Demands and needs test </a:t>
                      </a: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2400" b="0" u="none" strike="noStrike" kern="1200" cap="none" spc="0" normalizeH="0" baseline="0" noProof="0" dirty="0">
                          <a:ln>
                            <a:noFill/>
                          </a:ln>
                          <a:solidFill>
                            <a:srgbClr val="AF3F33"/>
                          </a:solidFill>
                          <a:effectLst/>
                          <a:uLnTx/>
                          <a:uFillTx/>
                          <a:latin typeface="+mn-lt"/>
                        </a:rPr>
                        <a:t>(</a:t>
                      </a:r>
                      <a:r>
                        <a:rPr kumimoji="0" lang="en-GB" sz="2400" b="0" u="none" strike="noStrike" kern="1200" cap="none" spc="0" normalizeH="0" baseline="0" noProof="0" dirty="0" err="1">
                          <a:ln>
                            <a:noFill/>
                          </a:ln>
                          <a:solidFill>
                            <a:srgbClr val="AF3F33"/>
                          </a:solidFill>
                          <a:effectLst/>
                          <a:uLnTx/>
                          <a:uFillTx/>
                          <a:latin typeface="+mn-lt"/>
                        </a:rPr>
                        <a:t>Cumul</a:t>
                      </a:r>
                      <a:r>
                        <a:rPr kumimoji="0" lang="en-GB" sz="2400" b="0" u="none" strike="noStrike" kern="1200" cap="none" spc="0" normalizeH="0" baseline="0" noProof="0" dirty="0">
                          <a:ln>
                            <a:noFill/>
                          </a:ln>
                          <a:solidFill>
                            <a:srgbClr val="AF3F33"/>
                          </a:solidFill>
                          <a:effectLst/>
                          <a:uLnTx/>
                          <a:uFillTx/>
                          <a:latin typeface="+mn-lt"/>
                        </a:rPr>
                        <a:t> with Suitability )</a:t>
                      </a:r>
                    </a:p>
                  </a:txBody>
                  <a:tcPr>
                    <a:lnL w="12700" cmpd="sng">
                      <a:noFill/>
                    </a:lnL>
                    <a:lnR w="12700" cmpd="sng">
                      <a:noFill/>
                    </a:lnR>
                    <a:lnT w="254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908692540"/>
                  </a:ext>
                </a:extLst>
              </a:tr>
              <a:tr h="2482032">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endParaRPr kumimoji="0" lang="en-GB" sz="2000" u="none" strike="noStrike" kern="1200" cap="none" spc="0" normalizeH="0" baseline="0" noProof="0" dirty="0">
                        <a:ln>
                          <a:noFill/>
                        </a:ln>
                        <a:solidFill>
                          <a:srgbClr val="2F5597"/>
                        </a:solidFill>
                        <a:effectLst/>
                        <a:uLnTx/>
                        <a:uFillTx/>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GB" sz="1400" dirty="0">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342900" marR="0" lvl="0" indent="-342900" algn="l"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endParaRPr kumimoji="0" lang="en-GB" sz="2000" u="none" strike="noStrike" kern="1200" cap="none" spc="0" normalizeH="0" baseline="0" noProof="0" dirty="0">
                        <a:ln>
                          <a:noFill/>
                        </a:ln>
                        <a:solidFill>
                          <a:srgbClr val="AF3F33"/>
                        </a:solidFill>
                        <a:effectLst/>
                        <a:uLnTx/>
                        <a:uFillTx/>
                        <a:latin typeface="+mn-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48280523"/>
                  </a:ext>
                </a:extLst>
              </a:tr>
            </a:tbl>
          </a:graphicData>
        </a:graphic>
      </p:graphicFrame>
      <p:grpSp>
        <p:nvGrpSpPr>
          <p:cNvPr id="11" name="Groupe 10"/>
          <p:cNvGrpSpPr/>
          <p:nvPr/>
        </p:nvGrpSpPr>
        <p:grpSpPr>
          <a:xfrm>
            <a:off x="357809" y="469823"/>
            <a:ext cx="1172817" cy="1100560"/>
            <a:chOff x="447261" y="785191"/>
            <a:chExt cx="5406887" cy="4909931"/>
          </a:xfrm>
        </p:grpSpPr>
        <p:pic>
          <p:nvPicPr>
            <p:cNvPr id="12" name="Picture 4"/>
            <p:cNvPicPr>
              <a:picLocks noChangeAspect="1"/>
            </p:cNvPicPr>
            <p:nvPr/>
          </p:nvPicPr>
          <p:blipFill rotWithShape="1">
            <a:blip r:embed="rId2">
              <a:extLst>
                <a:ext uri="{28A0092B-C50C-407E-A947-70E740481C1C}">
                  <a14:useLocalDpi xmlns:a14="http://schemas.microsoft.com/office/drawing/2010/main" val="0"/>
                </a:ext>
              </a:extLst>
            </a:blip>
            <a:srcRect l="14196" t="14222" r="15679" b="21694"/>
            <a:stretch/>
          </p:blipFill>
          <p:spPr>
            <a:xfrm>
              <a:off x="447261" y="785191"/>
              <a:ext cx="5406887" cy="4909931"/>
            </a:xfrm>
            <a:prstGeom prst="rect">
              <a:avLst/>
            </a:prstGeom>
          </p:spPr>
        </p:pic>
        <p:pic>
          <p:nvPicPr>
            <p:cNvPr id="13" name="Imag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21090" y="2285525"/>
              <a:ext cx="2105641" cy="2105641"/>
            </a:xfrm>
            <a:prstGeom prst="rect">
              <a:avLst/>
            </a:prstGeom>
          </p:spPr>
        </p:pic>
        <p:pic>
          <p:nvPicPr>
            <p:cNvPr id="14" name="Imag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3327" y="2773018"/>
              <a:ext cx="1863086" cy="1863086"/>
            </a:xfrm>
            <a:prstGeom prst="rect">
              <a:avLst/>
            </a:prstGeom>
          </p:spPr>
        </p:pic>
      </p:grpSp>
    </p:spTree>
    <p:extLst>
      <p:ext uri="{BB962C8B-B14F-4D97-AF65-F5344CB8AC3E}">
        <p14:creationId xmlns:p14="http://schemas.microsoft.com/office/powerpoint/2010/main" val="2806099528"/>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19"/>
          <p:cNvPicPr>
            <a:picLocks noChangeAspect="1"/>
          </p:cNvPicPr>
          <p:nvPr/>
        </p:nvPicPr>
        <p:blipFill>
          <a:blip r:embed="rId2">
            <a:duotone>
              <a:prstClr val="black"/>
              <a:schemeClr val="accent4">
                <a:tint val="45000"/>
                <a:satMod val="400000"/>
              </a:schemeClr>
            </a:duotone>
            <a:extLst>
              <a:ext uri="{28A0092B-C50C-407E-A947-70E740481C1C}">
                <a14:useLocalDpi xmlns:a14="http://schemas.microsoft.com/office/drawing/2010/main" val="0"/>
              </a:ext>
            </a:extLst>
          </a:blip>
          <a:stretch>
            <a:fillRect/>
          </a:stretch>
        </p:blipFill>
        <p:spPr>
          <a:xfrm>
            <a:off x="7504856" y="1021479"/>
            <a:ext cx="5135849" cy="2102375"/>
          </a:xfrm>
          <a:prstGeom prst="rect">
            <a:avLst/>
          </a:prstGeom>
        </p:spPr>
      </p:pic>
      <p:pic>
        <p:nvPicPr>
          <p:cNvPr id="17" name="Picture 23"/>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0800000">
            <a:off x="235142" y="4107054"/>
            <a:ext cx="4514162" cy="1847885"/>
          </a:xfrm>
          <a:prstGeom prst="rect">
            <a:avLst/>
          </a:prstGeom>
        </p:spPr>
      </p:pic>
      <p:pic>
        <p:nvPicPr>
          <p:cNvPr id="18" name="Picture 22"/>
          <p:cNvPicPr>
            <a:picLocks noChangeAspect="1"/>
          </p:cNvPicPr>
          <p:nvPr/>
        </p:nvPicPr>
        <p:blipFill>
          <a:blip r:embed="rId2">
            <a:duotone>
              <a:prstClr val="black"/>
              <a:schemeClr val="accent2">
                <a:tint val="45000"/>
                <a:satMod val="400000"/>
              </a:schemeClr>
            </a:duotone>
            <a:extLst>
              <a:ext uri="{28A0092B-C50C-407E-A947-70E740481C1C}">
                <a14:useLocalDpi xmlns:a14="http://schemas.microsoft.com/office/drawing/2010/main" val="0"/>
              </a:ext>
            </a:extLst>
          </a:blip>
          <a:stretch>
            <a:fillRect/>
          </a:stretch>
        </p:blipFill>
        <p:spPr>
          <a:xfrm rot="10643345" flipH="1">
            <a:off x="6478965" y="4571394"/>
            <a:ext cx="4330575" cy="1850176"/>
          </a:xfrm>
          <a:prstGeom prst="rect">
            <a:avLst/>
          </a:prstGeom>
        </p:spPr>
      </p:pic>
      <p:pic>
        <p:nvPicPr>
          <p:cNvPr id="19" name="Picture 21"/>
          <p:cNvPicPr>
            <a:picLocks noChangeAspect="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3001197">
            <a:off x="8278514" y="2646512"/>
            <a:ext cx="3435103" cy="3067844"/>
          </a:xfrm>
          <a:prstGeom prst="rect">
            <a:avLst/>
          </a:prstGeom>
        </p:spPr>
      </p:pic>
      <p:pic>
        <p:nvPicPr>
          <p:cNvPr id="20" name="Picture 20"/>
          <p:cNvPicPr>
            <a:picLocks noChangeAspect="1"/>
          </p:cNvPicPr>
          <p:nvPr/>
        </p:nvPicPr>
        <p:blipFill>
          <a:blip r:embed="rId3">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rot="20847717" flipH="1">
            <a:off x="-292549" y="494958"/>
            <a:ext cx="4920048" cy="3277739"/>
          </a:xfrm>
          <a:prstGeom prst="rect">
            <a:avLst/>
          </a:prstGeom>
        </p:spPr>
      </p:pic>
      <p:pic>
        <p:nvPicPr>
          <p:cNvPr id="21" name="Picture 14"/>
          <p:cNvPicPr>
            <a:picLocks noChangeAspect="1"/>
          </p:cNvPicPr>
          <p:nvPr/>
        </p:nvPicPr>
        <p:blipFill>
          <a:blip r:embed="rId4">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3465762" y="1636906"/>
            <a:ext cx="5044342" cy="3408872"/>
          </a:xfrm>
          <a:prstGeom prst="rect">
            <a:avLst/>
          </a:prstGeom>
        </p:spPr>
      </p:pic>
      <p:sp>
        <p:nvSpPr>
          <p:cNvPr id="22" name="TextBox 6"/>
          <p:cNvSpPr txBox="1"/>
          <p:nvPr/>
        </p:nvSpPr>
        <p:spPr>
          <a:xfrm>
            <a:off x="5061221" y="2959562"/>
            <a:ext cx="1931528" cy="147732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BE" b="1" i="0" u="none" strike="noStrike" kern="1200" cap="none" spc="0" normalizeH="0" baseline="0" noProof="0" dirty="0" err="1">
                <a:ln>
                  <a:noFill/>
                </a:ln>
                <a:solidFill>
                  <a:srgbClr val="6585CF">
                    <a:lumMod val="50000"/>
                  </a:srgbClr>
                </a:solidFill>
                <a:effectLst/>
                <a:uLnTx/>
                <a:uFillTx/>
                <a:ea typeface="+mn-ea"/>
                <a:cs typeface="+mn-cs"/>
              </a:rPr>
              <a:t>European</a:t>
            </a:r>
            <a:r>
              <a:rPr kumimoji="0" lang="fr-BE" b="1" i="0" u="none" strike="noStrike" kern="1200" cap="none" spc="0" normalizeH="0" baseline="0" noProof="0" dirty="0">
                <a:ln>
                  <a:noFill/>
                </a:ln>
                <a:solidFill>
                  <a:srgbClr val="6585CF">
                    <a:lumMod val="50000"/>
                  </a:srgbClr>
                </a:solidFill>
                <a:effectLst/>
                <a:uLnTx/>
                <a:uFillTx/>
                <a:ea typeface="+mn-ea"/>
                <a:cs typeface="+mn-cs"/>
              </a:rPr>
              <a:t> </a:t>
            </a:r>
            <a:r>
              <a:rPr kumimoji="0" lang="fr-BE" b="1" i="0" u="none" strike="noStrike" kern="1200" cap="none" spc="0" normalizeH="0" baseline="0" noProof="0" dirty="0" err="1">
                <a:ln>
                  <a:noFill/>
                </a:ln>
                <a:solidFill>
                  <a:srgbClr val="6585CF">
                    <a:lumMod val="50000"/>
                  </a:srgbClr>
                </a:solidFill>
                <a:effectLst/>
                <a:uLnTx/>
                <a:uFillTx/>
                <a:ea typeface="+mn-ea"/>
                <a:cs typeface="+mn-cs"/>
              </a:rPr>
              <a:t>Federation</a:t>
            </a:r>
            <a:r>
              <a:rPr kumimoji="0" lang="fr-BE" b="1" i="0" u="none" strike="noStrike" kern="1200" cap="none" spc="0" normalizeH="0" baseline="0" noProof="0" dirty="0">
                <a:ln>
                  <a:noFill/>
                </a:ln>
                <a:solidFill>
                  <a:srgbClr val="6585CF">
                    <a:lumMod val="50000"/>
                  </a:srgbClr>
                </a:solidFill>
                <a:effectLst/>
                <a:uLnTx/>
                <a:uFillTx/>
                <a:ea typeface="+mn-ea"/>
                <a:cs typeface="+mn-cs"/>
              </a:rPr>
              <a:t> of </a:t>
            </a:r>
            <a:r>
              <a:rPr kumimoji="0" lang="fr-BE" b="1" i="0" u="none" strike="noStrike" kern="1200" cap="none" spc="0" normalizeH="0" baseline="0" noProof="0" dirty="0" err="1">
                <a:ln>
                  <a:noFill/>
                </a:ln>
                <a:solidFill>
                  <a:srgbClr val="6585CF">
                    <a:lumMod val="50000"/>
                  </a:srgbClr>
                </a:solidFill>
                <a:effectLst/>
                <a:uLnTx/>
                <a:uFillTx/>
                <a:ea typeface="+mn-ea"/>
                <a:cs typeface="+mn-cs"/>
              </a:rPr>
              <a:t>Insurance</a:t>
            </a:r>
            <a:r>
              <a:rPr kumimoji="0" lang="fr-BE" b="1" i="0" u="none" strike="noStrike" kern="1200" cap="none" spc="0" normalizeH="0" baseline="0" noProof="0" dirty="0">
                <a:ln>
                  <a:noFill/>
                </a:ln>
                <a:solidFill>
                  <a:srgbClr val="6585CF">
                    <a:lumMod val="50000"/>
                  </a:srgbClr>
                </a:solidFill>
                <a:effectLst/>
                <a:uLnTx/>
                <a:uFillTx/>
                <a:ea typeface="+mn-ea"/>
                <a:cs typeface="+mn-cs"/>
              </a:rPr>
              <a:t> and Financial </a:t>
            </a:r>
            <a:r>
              <a:rPr kumimoji="0" lang="fr-BE" b="1" i="0" u="none" strike="noStrike" kern="1200" cap="none" spc="0" normalizeH="0" baseline="0" noProof="0" dirty="0" err="1">
                <a:ln>
                  <a:noFill/>
                </a:ln>
                <a:solidFill>
                  <a:srgbClr val="6585CF">
                    <a:lumMod val="50000"/>
                  </a:srgbClr>
                </a:solidFill>
                <a:effectLst/>
                <a:uLnTx/>
                <a:uFillTx/>
                <a:ea typeface="+mn-ea"/>
                <a:cs typeface="+mn-cs"/>
              </a:rPr>
              <a:t>Intermediaries</a:t>
            </a:r>
            <a:r>
              <a:rPr kumimoji="0" lang="fr-BE" b="1" i="0" u="none" strike="noStrike" kern="1200" cap="none" spc="0" normalizeH="0" baseline="0" noProof="0" dirty="0">
                <a:ln>
                  <a:noFill/>
                </a:ln>
                <a:solidFill>
                  <a:srgbClr val="6585CF">
                    <a:lumMod val="50000"/>
                  </a:srgbClr>
                </a:solidFill>
                <a:effectLst/>
                <a:uLnTx/>
                <a:uFillTx/>
                <a:ea typeface="+mn-ea"/>
                <a:cs typeface="+mn-cs"/>
              </a:rPr>
              <a:t>  </a:t>
            </a:r>
          </a:p>
        </p:txBody>
      </p:sp>
      <p:sp>
        <p:nvSpPr>
          <p:cNvPr id="23" name="Rectangle 22"/>
          <p:cNvSpPr/>
          <p:nvPr/>
        </p:nvSpPr>
        <p:spPr>
          <a:xfrm>
            <a:off x="9364381" y="3253203"/>
            <a:ext cx="1869555" cy="1323439"/>
          </a:xfrm>
          <a:prstGeom prst="rect">
            <a:avLst/>
          </a:prstGeom>
        </p:spPr>
        <p:txBody>
          <a:bodyPr wrap="square">
            <a:spAutoFit/>
          </a:bodyPr>
          <a:lstStyle/>
          <a:p>
            <a:pPr lvl="0" defTabSz="914400">
              <a:defRPr/>
            </a:pPr>
            <a:r>
              <a:rPr lang="en-US" sz="1600" b="1" dirty="0">
                <a:solidFill>
                  <a:schemeClr val="accent3">
                    <a:lumMod val="40000"/>
                    <a:lumOff val="60000"/>
                  </a:schemeClr>
                </a:solidFill>
              </a:rPr>
              <a:t>Represents the interests of intermediaries with </a:t>
            </a:r>
          </a:p>
          <a:p>
            <a:pPr lvl="0" defTabSz="914400">
              <a:defRPr/>
            </a:pPr>
            <a:r>
              <a:rPr lang="en-US" sz="1600" b="1" dirty="0">
                <a:solidFill>
                  <a:schemeClr val="accent3">
                    <a:lumMod val="40000"/>
                    <a:lumOff val="60000"/>
                  </a:schemeClr>
                </a:solidFill>
              </a:rPr>
              <a:t>European institutions</a:t>
            </a:r>
            <a:endParaRPr lang="fr-BE" sz="1600" b="1" dirty="0">
              <a:solidFill>
                <a:schemeClr val="accent3">
                  <a:lumMod val="40000"/>
                  <a:lumOff val="60000"/>
                </a:schemeClr>
              </a:solidFill>
            </a:endParaRPr>
          </a:p>
        </p:txBody>
      </p:sp>
      <p:sp>
        <p:nvSpPr>
          <p:cNvPr id="24" name="Rectangle 23"/>
          <p:cNvSpPr/>
          <p:nvPr/>
        </p:nvSpPr>
        <p:spPr>
          <a:xfrm>
            <a:off x="8969430" y="1593777"/>
            <a:ext cx="2485079" cy="646331"/>
          </a:xfrm>
          <a:prstGeom prst="rect">
            <a:avLst/>
          </a:prstGeom>
        </p:spPr>
        <p:txBody>
          <a:bodyPr wrap="square">
            <a:spAutoFit/>
          </a:bodyPr>
          <a:lstStyle/>
          <a:p>
            <a:pPr lvl="0" defTabSz="914400">
              <a:defRPr/>
            </a:pPr>
            <a:r>
              <a:rPr lang="en-US" b="1" dirty="0">
                <a:solidFill>
                  <a:srgbClr val="404040"/>
                </a:solidFill>
              </a:rPr>
              <a:t>53 member associations in 32 countries</a:t>
            </a:r>
          </a:p>
        </p:txBody>
      </p:sp>
      <p:sp>
        <p:nvSpPr>
          <p:cNvPr id="25" name="Rectangle 24"/>
          <p:cNvSpPr/>
          <p:nvPr/>
        </p:nvSpPr>
        <p:spPr>
          <a:xfrm>
            <a:off x="7573698" y="5216144"/>
            <a:ext cx="2557538" cy="830997"/>
          </a:xfrm>
          <a:prstGeom prst="rect">
            <a:avLst/>
          </a:prstGeom>
        </p:spPr>
        <p:txBody>
          <a:bodyPr wrap="square">
            <a:spAutoFit/>
          </a:bodyPr>
          <a:lstStyle/>
          <a:p>
            <a:pPr lvl="0" defTabSz="914400">
              <a:defRPr/>
            </a:pPr>
            <a:r>
              <a:rPr lang="en-US" sz="1600" b="1" dirty="0">
                <a:solidFill>
                  <a:srgbClr val="404040"/>
                </a:solidFill>
                <a:cs typeface="Calibri" panose="020F0502020204030204" pitchFamily="34" charset="0"/>
              </a:rPr>
              <a:t>Member of WFII (World Federation of Insurance Intermediaries)</a:t>
            </a:r>
          </a:p>
        </p:txBody>
      </p:sp>
      <p:sp>
        <p:nvSpPr>
          <p:cNvPr id="26" name="Rectangle 25"/>
          <p:cNvSpPr/>
          <p:nvPr/>
        </p:nvSpPr>
        <p:spPr>
          <a:xfrm>
            <a:off x="1486778" y="4788596"/>
            <a:ext cx="2860038" cy="646331"/>
          </a:xfrm>
          <a:prstGeom prst="rect">
            <a:avLst/>
          </a:prstGeom>
        </p:spPr>
        <p:txBody>
          <a:bodyPr wrap="square">
            <a:spAutoFit/>
          </a:bodyPr>
          <a:lstStyle/>
          <a:p>
            <a:pPr lvl="0" defTabSz="914400">
              <a:defRPr/>
            </a:pPr>
            <a:r>
              <a:rPr lang="en-US" b="1" dirty="0">
                <a:solidFill>
                  <a:srgbClr val="404040"/>
                </a:solidFill>
              </a:rPr>
              <a:t>Single voice of the profession at EU level </a:t>
            </a:r>
          </a:p>
        </p:txBody>
      </p:sp>
      <p:sp>
        <p:nvSpPr>
          <p:cNvPr id="27" name="Rectangle 26"/>
          <p:cNvSpPr/>
          <p:nvPr/>
        </p:nvSpPr>
        <p:spPr>
          <a:xfrm>
            <a:off x="1045023" y="1195582"/>
            <a:ext cx="2561223" cy="1200329"/>
          </a:xfrm>
          <a:prstGeom prst="rect">
            <a:avLst/>
          </a:prstGeom>
        </p:spPr>
        <p:txBody>
          <a:bodyPr wrap="square">
            <a:spAutoFit/>
          </a:bodyPr>
          <a:lstStyle/>
          <a:p>
            <a:pPr>
              <a:defRPr/>
            </a:pPr>
            <a:r>
              <a:rPr lang="en-US" b="1" dirty="0">
                <a:solidFill>
                  <a:schemeClr val="accent3">
                    <a:lumMod val="40000"/>
                    <a:lumOff val="60000"/>
                  </a:schemeClr>
                </a:solidFill>
              </a:rPr>
              <a:t>Established in Paris in 1937</a:t>
            </a:r>
          </a:p>
          <a:p>
            <a:pPr lvl="0">
              <a:defRPr/>
            </a:pPr>
            <a:r>
              <a:rPr lang="en-US" b="1" dirty="0">
                <a:solidFill>
                  <a:schemeClr val="accent3">
                    <a:lumMod val="40000"/>
                    <a:lumOff val="60000"/>
                  </a:schemeClr>
                </a:solidFill>
              </a:rPr>
              <a:t>Headquartered in Brussels since 1989 </a:t>
            </a:r>
          </a:p>
        </p:txBody>
      </p:sp>
      <p:pic>
        <p:nvPicPr>
          <p:cNvPr id="28" name="Picture 18"/>
          <p:cNvPicPr>
            <a:picLocks noChangeAspect="1"/>
          </p:cNvPicPr>
          <p:nvPr/>
        </p:nvPicPr>
        <p:blipFill rotWithShape="1">
          <a:blip r:embed="rId5" cstate="print">
            <a:extLst>
              <a:ext uri="{28A0092B-C50C-407E-A947-70E740481C1C}">
                <a14:useLocalDpi xmlns:a14="http://schemas.microsoft.com/office/drawing/2010/main" val="0"/>
              </a:ext>
            </a:extLst>
          </a:blip>
          <a:srcRect r="39523" b="-8446"/>
          <a:stretch/>
        </p:blipFill>
        <p:spPr>
          <a:xfrm>
            <a:off x="5310142" y="2369581"/>
            <a:ext cx="1433686" cy="655570"/>
          </a:xfrm>
          <a:prstGeom prst="rect">
            <a:avLst/>
          </a:prstGeom>
        </p:spPr>
      </p:pic>
    </p:spTree>
    <p:extLst>
      <p:ext uri="{BB962C8B-B14F-4D97-AF65-F5344CB8AC3E}">
        <p14:creationId xmlns:p14="http://schemas.microsoft.com/office/powerpoint/2010/main" val="1283933546"/>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480413" y="2322238"/>
            <a:ext cx="5336876" cy="2387600"/>
          </a:xfrm>
        </p:spPr>
        <p:txBody>
          <a:bodyPr>
            <a:normAutofit fontScale="90000"/>
          </a:bodyPr>
          <a:lstStyle/>
          <a:p>
            <a:pPr algn="r"/>
            <a:r>
              <a:rPr lang="fr-BE" dirty="0"/>
              <a:t>IDD and Bancassurance: identification of </a:t>
            </a:r>
            <a:r>
              <a:rPr lang="fr-BE" dirty="0" err="1"/>
              <a:t>potential</a:t>
            </a:r>
            <a:r>
              <a:rPr lang="fr-BE" dirty="0"/>
              <a:t> issues</a:t>
            </a:r>
            <a:br>
              <a:rPr lang="fr-BE" dirty="0"/>
            </a:br>
            <a:r>
              <a:rPr lang="fr-BE" dirty="0"/>
              <a:t>AIDA 2016</a:t>
            </a:r>
          </a:p>
        </p:txBody>
      </p:sp>
      <p:sp>
        <p:nvSpPr>
          <p:cNvPr id="3" name="Sous-titre 2"/>
          <p:cNvSpPr>
            <a:spLocks noGrp="1"/>
          </p:cNvSpPr>
          <p:nvPr>
            <p:ph type="subTitle" idx="1"/>
          </p:nvPr>
        </p:nvSpPr>
        <p:spPr>
          <a:xfrm>
            <a:off x="5480414" y="4993175"/>
            <a:ext cx="5336875" cy="1655762"/>
          </a:xfrm>
        </p:spPr>
        <p:txBody>
          <a:bodyPr/>
          <a:lstStyle/>
          <a:p>
            <a:pPr algn="r"/>
            <a:r>
              <a:rPr lang="fr-BE" dirty="0" err="1"/>
              <a:t>Presentation</a:t>
            </a:r>
            <a:r>
              <a:rPr lang="fr-BE" dirty="0"/>
              <a:t> by Nic De Maesschalck, BIPAR </a:t>
            </a:r>
            <a:r>
              <a:rPr lang="fr-BE" dirty="0" err="1"/>
              <a:t>Director</a:t>
            </a:r>
            <a:endParaRPr lang="fr-BE" dirty="0"/>
          </a:p>
        </p:txBody>
      </p:sp>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6945" t="23472" r="41250" b="6390"/>
          <a:stretch/>
        </p:blipFill>
        <p:spPr>
          <a:xfrm>
            <a:off x="866366" y="4264060"/>
            <a:ext cx="1543050" cy="2089116"/>
          </a:xfrm>
          <a:prstGeom prst="rect">
            <a:avLst/>
          </a:prstGeom>
        </p:spPr>
      </p:pic>
      <p:pic>
        <p:nvPicPr>
          <p:cNvPr id="7" name="Espace réservé du contenu 3"/>
          <p:cNvPicPr>
            <a:picLocks noChangeAspect="1"/>
          </p:cNvPicPr>
          <p:nvPr/>
        </p:nvPicPr>
        <p:blipFill rotWithShape="1">
          <a:blip r:embed="rId3">
            <a:extLst>
              <a:ext uri="{28A0092B-C50C-407E-A947-70E740481C1C}">
                <a14:useLocalDpi xmlns:a14="http://schemas.microsoft.com/office/drawing/2010/main" val="0"/>
              </a:ext>
            </a:extLst>
          </a:blip>
          <a:srcRect l="5848" t="19137" r="52830" b="20806"/>
          <a:stretch/>
        </p:blipFill>
        <p:spPr>
          <a:xfrm>
            <a:off x="1961741" y="436194"/>
            <a:ext cx="4162835" cy="6050332"/>
          </a:xfrm>
          <a:prstGeom prst="rect">
            <a:avLst/>
          </a:prstGeom>
        </p:spPr>
      </p:pic>
    </p:spTree>
    <p:extLst>
      <p:ext uri="{BB962C8B-B14F-4D97-AF65-F5344CB8AC3E}">
        <p14:creationId xmlns:p14="http://schemas.microsoft.com/office/powerpoint/2010/main" val="1856505801"/>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ext uri="{D42A27DB-BD31-4B8C-83A1-F6EECF244321}">
                <p14:modId xmlns:p14="http://schemas.microsoft.com/office/powerpoint/2010/main" val="1246115140"/>
              </p:ext>
            </p:extLst>
          </p:nvPr>
        </p:nvGraphicFramePr>
        <p:xfrm>
          <a:off x="750498" y="517584"/>
          <a:ext cx="10524227" cy="584008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12245701"/>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a:grpSpLocks noChangeAspect="1"/>
          </p:cNvGrpSpPr>
          <p:nvPr/>
        </p:nvGrpSpPr>
        <p:grpSpPr bwMode="auto">
          <a:xfrm>
            <a:off x="1698625" y="522288"/>
            <a:ext cx="8959850" cy="5830887"/>
            <a:chOff x="1070" y="329"/>
            <a:chExt cx="5644" cy="3673"/>
          </a:xfrm>
        </p:grpSpPr>
        <p:sp>
          <p:nvSpPr>
            <p:cNvPr id="5" name="AutoShape 3"/>
            <p:cNvSpPr>
              <a:spLocks noChangeAspect="1" noChangeArrowheads="1" noTextEdit="1"/>
            </p:cNvSpPr>
            <p:nvPr/>
          </p:nvSpPr>
          <p:spPr bwMode="auto">
            <a:xfrm>
              <a:off x="1070" y="329"/>
              <a:ext cx="5644" cy="3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BE"/>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0" y="329"/>
              <a:ext cx="5649" cy="3678"/>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 name="Rectangle 2"/>
          <p:cNvSpPr/>
          <p:nvPr/>
        </p:nvSpPr>
        <p:spPr>
          <a:xfrm>
            <a:off x="10609674" y="2976066"/>
            <a:ext cx="1582326" cy="923330"/>
          </a:xfrm>
          <a:prstGeom prst="rect">
            <a:avLst/>
          </a:prstGeom>
        </p:spPr>
        <p:txBody>
          <a:bodyPr wrap="square">
            <a:spAutoFit/>
          </a:bodyPr>
          <a:lstStyle/>
          <a:p>
            <a:r>
              <a:rPr lang="en-GB" dirty="0"/>
              <a:t>Source: Insurance Europe</a:t>
            </a:r>
          </a:p>
        </p:txBody>
      </p:sp>
    </p:spTree>
    <p:extLst>
      <p:ext uri="{BB962C8B-B14F-4D97-AF65-F5344CB8AC3E}">
        <p14:creationId xmlns:p14="http://schemas.microsoft.com/office/powerpoint/2010/main" val="3704119326"/>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idx="4294967295"/>
          </p:nvPr>
        </p:nvSpPr>
        <p:spPr>
          <a:xfrm>
            <a:off x="1549922" y="2014030"/>
            <a:ext cx="9144000" cy="2387600"/>
          </a:xfrm>
        </p:spPr>
        <p:txBody>
          <a:bodyPr>
            <a:noAutofit/>
          </a:bodyPr>
          <a:lstStyle/>
          <a:p>
            <a:pPr algn="ctr"/>
            <a:r>
              <a:rPr lang="fr-BE" sz="10300" dirty="0"/>
              <a:t>IDD and Bancassurance</a:t>
            </a:r>
            <a:endParaRPr lang="fr-BE" sz="3200" dirty="0"/>
          </a:p>
        </p:txBody>
      </p:sp>
    </p:spTree>
    <p:extLst>
      <p:ext uri="{BB962C8B-B14F-4D97-AF65-F5344CB8AC3E}">
        <p14:creationId xmlns:p14="http://schemas.microsoft.com/office/powerpoint/2010/main" val="353969223"/>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910468"/>
            <a:ext cx="10515600" cy="1325563"/>
          </a:xfrm>
        </p:spPr>
        <p:txBody>
          <a:bodyPr/>
          <a:lstStyle/>
          <a:p>
            <a:r>
              <a:rPr lang="fr-BE" dirty="0"/>
              <a:t>IDD and Bancassurance</a:t>
            </a:r>
          </a:p>
        </p:txBody>
      </p:sp>
      <p:sp>
        <p:nvSpPr>
          <p:cNvPr id="3" name="Espace réservé du contenu 2"/>
          <p:cNvSpPr>
            <a:spLocks noGrp="1"/>
          </p:cNvSpPr>
          <p:nvPr>
            <p:ph idx="1"/>
          </p:nvPr>
        </p:nvSpPr>
        <p:spPr>
          <a:xfrm>
            <a:off x="838200" y="2939143"/>
            <a:ext cx="10515600" cy="3237819"/>
          </a:xfrm>
        </p:spPr>
        <p:txBody>
          <a:bodyPr/>
          <a:lstStyle/>
          <a:p>
            <a:r>
              <a:rPr lang="en-GB" dirty="0"/>
              <a:t>IMD is activity based </a:t>
            </a:r>
          </a:p>
          <a:p>
            <a:r>
              <a:rPr lang="en-GB" dirty="0"/>
              <a:t>Revision of IMD  … discussion about substitutable products </a:t>
            </a:r>
          </a:p>
          <a:p>
            <a:endParaRPr lang="fr-BE" dirty="0"/>
          </a:p>
        </p:txBody>
      </p:sp>
    </p:spTree>
    <p:extLst>
      <p:ext uri="{BB962C8B-B14F-4D97-AF65-F5344CB8AC3E}">
        <p14:creationId xmlns:p14="http://schemas.microsoft.com/office/powerpoint/2010/main" val="3511673437"/>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910468"/>
            <a:ext cx="10515600" cy="1325563"/>
          </a:xfrm>
        </p:spPr>
        <p:txBody>
          <a:bodyPr/>
          <a:lstStyle/>
          <a:p>
            <a:r>
              <a:rPr lang="fr-BE" dirty="0"/>
              <a:t>IDD and Bancassurance</a:t>
            </a:r>
          </a:p>
        </p:txBody>
      </p:sp>
      <p:sp>
        <p:nvSpPr>
          <p:cNvPr id="3" name="Espace réservé du contenu 2"/>
          <p:cNvSpPr>
            <a:spLocks noGrp="1"/>
          </p:cNvSpPr>
          <p:nvPr>
            <p:ph idx="1"/>
          </p:nvPr>
        </p:nvSpPr>
        <p:spPr>
          <a:xfrm>
            <a:off x="838200" y="2449287"/>
            <a:ext cx="10515600" cy="3727676"/>
          </a:xfrm>
        </p:spPr>
        <p:txBody>
          <a:bodyPr>
            <a:normAutofit/>
          </a:bodyPr>
          <a:lstStyle/>
          <a:p>
            <a:pPr marL="0" indent="0">
              <a:buNone/>
            </a:pPr>
            <a:r>
              <a:rPr lang="en-GB" dirty="0"/>
              <a:t>EU Commissioner Barnier </a:t>
            </a:r>
            <a:r>
              <a:rPr lang="en-GB" sz="2000" dirty="0"/>
              <a:t>(2012)</a:t>
            </a:r>
            <a:r>
              <a:rPr lang="en-GB" dirty="0"/>
              <a:t>:</a:t>
            </a:r>
          </a:p>
          <a:p>
            <a:pPr marL="0" indent="0">
              <a:buNone/>
            </a:pPr>
            <a:endParaRPr lang="en-GB" b="1" i="1" dirty="0"/>
          </a:p>
          <a:p>
            <a:pPr marL="0" indent="0">
              <a:buNone/>
            </a:pPr>
            <a:r>
              <a:rPr lang="en-GB" b="1" i="1" dirty="0"/>
              <a:t>"the EU will not truly have learnt from the crisis unless it adopts strong measures to restore investors’ and consumers’ trust".</a:t>
            </a:r>
            <a:r>
              <a:rPr lang="en-GB" dirty="0"/>
              <a:t>  </a:t>
            </a:r>
          </a:p>
          <a:p>
            <a:pPr marL="0" indent="0">
              <a:buNone/>
            </a:pPr>
            <a:endParaRPr lang="en-GB" dirty="0"/>
          </a:p>
          <a:p>
            <a:pPr marL="0" indent="0">
              <a:buNone/>
            </a:pPr>
            <a:r>
              <a:rPr lang="en-GB" dirty="0"/>
              <a:t>He added that the insurance sector did not cause the crisis and that it should be distinguished from the banking sector.</a:t>
            </a:r>
          </a:p>
          <a:p>
            <a:endParaRPr lang="fr-BE" dirty="0"/>
          </a:p>
        </p:txBody>
      </p:sp>
    </p:spTree>
    <p:extLst>
      <p:ext uri="{BB962C8B-B14F-4D97-AF65-F5344CB8AC3E}">
        <p14:creationId xmlns:p14="http://schemas.microsoft.com/office/powerpoint/2010/main" val="3197036395"/>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57850" y="632882"/>
            <a:ext cx="5695950" cy="1472432"/>
          </a:xfrm>
        </p:spPr>
        <p:txBody>
          <a:bodyPr>
            <a:normAutofit/>
          </a:bodyPr>
          <a:lstStyle/>
          <a:p>
            <a:r>
              <a:rPr lang="en-GB" sz="2700"/>
              <a:t>Investment products are </a:t>
            </a:r>
            <a:r>
              <a:rPr lang="en-GB" sz="2700" dirty="0"/>
              <a:t>not insurance products</a:t>
            </a:r>
            <a:br>
              <a:rPr lang="en-GB" sz="3600" dirty="0"/>
            </a:br>
            <a:r>
              <a:rPr lang="en-GB" sz="3600" dirty="0"/>
              <a:t> </a:t>
            </a:r>
          </a:p>
        </p:txBody>
      </p:sp>
      <p:sp>
        <p:nvSpPr>
          <p:cNvPr id="3" name="Espace réservé du contenu 2"/>
          <p:cNvSpPr>
            <a:spLocks noGrp="1"/>
          </p:cNvSpPr>
          <p:nvPr>
            <p:ph idx="1"/>
          </p:nvPr>
        </p:nvSpPr>
        <p:spPr>
          <a:xfrm>
            <a:off x="838200" y="1746173"/>
            <a:ext cx="9938657" cy="3919841"/>
          </a:xfrm>
        </p:spPr>
        <p:txBody>
          <a:bodyPr>
            <a:normAutofit/>
          </a:bodyPr>
          <a:lstStyle/>
          <a:p>
            <a:endParaRPr lang="en-GB" dirty="0"/>
          </a:p>
          <a:p>
            <a:endParaRPr lang="en-GB" dirty="0"/>
          </a:p>
          <a:p>
            <a:pPr marL="0" indent="0">
              <a:buNone/>
            </a:pPr>
            <a:r>
              <a:rPr lang="en-GB" dirty="0"/>
              <a:t>    </a:t>
            </a:r>
          </a:p>
          <a:p>
            <a:endParaRPr lang="fr-BE"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30556" y="2105314"/>
            <a:ext cx="2057400" cy="1047750"/>
          </a:xfrm>
          <a:prstGeom prst="rect">
            <a:avLst/>
          </a:prstGeom>
        </p:spPr>
      </p:pic>
      <p:pic>
        <p:nvPicPr>
          <p:cNvPr id="2050" name="Picture 2" descr="http://www.teamshatter.com/wp-content/uploads/2013/01/insurance-policy.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50380" y="2225228"/>
            <a:ext cx="1583871" cy="1058001"/>
          </a:xfrm>
          <a:prstGeom prst="rect">
            <a:avLst/>
          </a:prstGeom>
          <a:noFill/>
          <a:extLst>
            <a:ext uri="{909E8E84-426E-40DD-AFC4-6F175D3DCCD1}">
              <a14:hiddenFill xmlns:a14="http://schemas.microsoft.com/office/drawing/2010/main">
                <a:solidFill>
                  <a:srgbClr val="FFFFFF"/>
                </a:solidFill>
              </a14:hiddenFill>
            </a:ext>
          </a:extLst>
        </p:spPr>
      </p:pic>
      <p:pic>
        <p:nvPicPr>
          <p:cNvPr id="6" name="Espace réservé du contenu 3"/>
          <p:cNvPicPr>
            <a:picLocks noChangeAspect="1"/>
          </p:cNvPicPr>
          <p:nvPr/>
        </p:nvPicPr>
        <p:blipFill rotWithShape="1">
          <a:blip r:embed="rId4">
            <a:extLst>
              <a:ext uri="{28A0092B-C50C-407E-A947-70E740481C1C}">
                <a14:useLocalDpi xmlns:a14="http://schemas.microsoft.com/office/drawing/2010/main" val="0"/>
              </a:ext>
            </a:extLst>
          </a:blip>
          <a:srcRect r="47328"/>
          <a:stretch/>
        </p:blipFill>
        <p:spPr>
          <a:xfrm>
            <a:off x="261257" y="632882"/>
            <a:ext cx="3909527" cy="7422370"/>
          </a:xfrm>
          <a:prstGeom prst="rect">
            <a:avLst/>
          </a:prstGeom>
        </p:spPr>
      </p:pic>
      <p:pic>
        <p:nvPicPr>
          <p:cNvPr id="5" name="Imag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080312" y="3034619"/>
            <a:ext cx="3744686" cy="3744686"/>
          </a:xfrm>
          <a:prstGeom prst="rect">
            <a:avLst/>
          </a:prstGeom>
        </p:spPr>
      </p:pic>
      <p:sp>
        <p:nvSpPr>
          <p:cNvPr id="7" name="TextBox 6"/>
          <p:cNvSpPr txBox="1"/>
          <p:nvPr/>
        </p:nvSpPr>
        <p:spPr>
          <a:xfrm>
            <a:off x="3589369" y="5378824"/>
            <a:ext cx="4136962" cy="646331"/>
          </a:xfrm>
          <a:prstGeom prst="rect">
            <a:avLst/>
          </a:prstGeom>
          <a:noFill/>
        </p:spPr>
        <p:txBody>
          <a:bodyPr wrap="square" rtlCol="0">
            <a:spAutoFit/>
          </a:bodyPr>
          <a:lstStyle/>
          <a:p>
            <a:r>
              <a:rPr lang="en-GB" dirty="0"/>
              <a:t>Distribution model in banking is not distribution model in insurance</a:t>
            </a:r>
          </a:p>
        </p:txBody>
      </p:sp>
      <p:sp>
        <p:nvSpPr>
          <p:cNvPr id="9" name="TextBox 8"/>
          <p:cNvSpPr txBox="1"/>
          <p:nvPr/>
        </p:nvSpPr>
        <p:spPr>
          <a:xfrm>
            <a:off x="5566490" y="1931726"/>
            <a:ext cx="1619250" cy="3770263"/>
          </a:xfrm>
          <a:prstGeom prst="rect">
            <a:avLst/>
          </a:prstGeom>
          <a:noFill/>
        </p:spPr>
        <p:txBody>
          <a:bodyPr wrap="square" rtlCol="0">
            <a:spAutoFit/>
          </a:bodyPr>
          <a:lstStyle/>
          <a:p>
            <a:r>
              <a:rPr lang="en-GB" sz="23900" dirty="0"/>
              <a:t>≠</a:t>
            </a:r>
          </a:p>
        </p:txBody>
      </p:sp>
    </p:spTree>
    <p:extLst>
      <p:ext uri="{BB962C8B-B14F-4D97-AF65-F5344CB8AC3E}">
        <p14:creationId xmlns:p14="http://schemas.microsoft.com/office/powerpoint/2010/main" val="975294985"/>
      </p:ext>
    </p:extLst>
  </p:cSld>
  <p:clrMapOvr>
    <a:masterClrMapping/>
  </p:clrMapOvr>
  <mc:AlternateContent xmlns:mc="http://schemas.openxmlformats.org/markup-compatibility/2006" xmlns:p14="http://schemas.microsoft.com/office/powerpoint/2010/main">
    <mc:Choice Requires="p14">
      <p:transition spd="slow">
        <p14:prism/>
      </p:transition>
    </mc:Choice>
    <mc:Fallback xmlns="">
      <p:transition spd="slow">
        <p:fade/>
      </p:transition>
    </mc:Fallback>
  </mc:AlternateContent>
</p:sld>
</file>

<file path=ppt/theme/theme1.xml><?xml version="1.0" encoding="utf-8"?>
<a:theme xmlns:a="http://schemas.openxmlformats.org/drawingml/2006/main" name="BIPAR2016">
  <a:themeElements>
    <a:clrScheme name="Personnalisé 1">
      <a:dk1>
        <a:sysClr val="windowText" lastClr="000000"/>
      </a:dk1>
      <a:lt1>
        <a:sysClr val="window" lastClr="FFFFFF"/>
      </a:lt1>
      <a:dk2>
        <a:srgbClr val="44546A"/>
      </a:dk2>
      <a:lt2>
        <a:srgbClr val="E7E6E6"/>
      </a:lt2>
      <a:accent1>
        <a:srgbClr val="E1644F"/>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ersonnalisé 1">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IDA 2016 template basis" id="{DC37ECBE-52A0-4BF1-A6A6-6B91B390427D}" vid="{BD1F2D0E-5CAD-4C47-B028-2FFE7AE466E6}"/>
    </a:ext>
  </a:ext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 to use</Template>
  <TotalTime>386</TotalTime>
  <Words>1546</Words>
  <Application>Microsoft Office PowerPoint</Application>
  <PresentationFormat>Widescreen</PresentationFormat>
  <Paragraphs>163</Paragraphs>
  <Slides>34</Slides>
  <Notes>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34</vt:i4>
      </vt:variant>
    </vt:vector>
  </HeadingPairs>
  <TitlesOfParts>
    <vt:vector size="43" baseType="lpstr">
      <vt:lpstr>A-OTF Shin Go Pro L</vt:lpstr>
      <vt:lpstr>Arial</vt:lpstr>
      <vt:lpstr>Calibri</vt:lpstr>
      <vt:lpstr>Calibri Light</vt:lpstr>
      <vt:lpstr>Century Gothic</vt:lpstr>
      <vt:lpstr>Clear Sans Medium</vt:lpstr>
      <vt:lpstr>Wingdings</vt:lpstr>
      <vt:lpstr>BIPAR2016</vt:lpstr>
      <vt:lpstr>Conception personnalisée</vt:lpstr>
      <vt:lpstr>IDD and Bancassurance: identification of potential issues AIDA 2016</vt:lpstr>
      <vt:lpstr>PowerPoint Presentation</vt:lpstr>
      <vt:lpstr>PowerPoint Presentation</vt:lpstr>
      <vt:lpstr>PowerPoint Presentation</vt:lpstr>
      <vt:lpstr>PowerPoint Presentation</vt:lpstr>
      <vt:lpstr>IDD and Bancassurance</vt:lpstr>
      <vt:lpstr>IDD and Bancassurance</vt:lpstr>
      <vt:lpstr>IDD and Bancassurance</vt:lpstr>
      <vt:lpstr>Investment products are not insurance products  </vt:lpstr>
      <vt:lpstr>IDD AND BANCASSURANCE</vt:lpstr>
      <vt:lpstr>IDD and Bancassurance - scope</vt:lpstr>
      <vt:lpstr>IDD and Bancassurance - scope</vt:lpstr>
      <vt:lpstr>IDD and Bancassurance - scope</vt:lpstr>
      <vt:lpstr>POG</vt:lpstr>
      <vt:lpstr>Product Oversight and Governance</vt:lpstr>
      <vt:lpstr>IDD - Article 25,2 on Product oversight and governance requirements</vt:lpstr>
      <vt:lpstr>IDD - Article 25,2 on Product oversight and governance requirements</vt:lpstr>
      <vt:lpstr>Cross-selling</vt:lpstr>
      <vt:lpstr>Cross-selling</vt:lpstr>
      <vt:lpstr>Cross-selling</vt:lpstr>
      <vt:lpstr>Cross-selling</vt:lpstr>
      <vt:lpstr>IBIPs</vt:lpstr>
      <vt:lpstr> IDD – ADDITIONAL REQUIREMENTS for the distribution of IBIPs  (Chapter VI – Article 26 – 30)  </vt:lpstr>
      <vt:lpstr> </vt:lpstr>
      <vt:lpstr>PowerPoint Presentation</vt:lpstr>
      <vt:lpstr> </vt:lpstr>
      <vt:lpstr> </vt:lpstr>
      <vt:lpstr> </vt:lpstr>
      <vt:lpstr> </vt:lpstr>
      <vt:lpstr> </vt:lpstr>
      <vt:lpstr> </vt:lpstr>
      <vt:lpstr> </vt:lpstr>
      <vt:lpstr>PowerPoint Presentation</vt:lpstr>
      <vt:lpstr>IDD and Bancassurance: identification of potential issues AIDA 2016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Aruna Manickam</dc:creator>
  <cp:lastModifiedBy>Nic De Maesschalck</cp:lastModifiedBy>
  <cp:revision>33</cp:revision>
  <cp:lastPrinted>2016-10-27T15:53:14Z</cp:lastPrinted>
  <dcterms:created xsi:type="dcterms:W3CDTF">2016-10-21T13:11:25Z</dcterms:created>
  <dcterms:modified xsi:type="dcterms:W3CDTF">2016-10-28T10:44:51Z</dcterms:modified>
</cp:coreProperties>
</file>