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96" r:id="rId4"/>
    <p:sldId id="298" r:id="rId5"/>
    <p:sldId id="299" r:id="rId6"/>
    <p:sldId id="300" r:id="rId7"/>
    <p:sldId id="301" r:id="rId8"/>
    <p:sldId id="303" r:id="rId9"/>
    <p:sldId id="304" r:id="rId10"/>
    <p:sldId id="305" r:id="rId11"/>
    <p:sldId id="302" r:id="rId12"/>
    <p:sldId id="311" r:id="rId13"/>
    <p:sldId id="307" r:id="rId14"/>
    <p:sldId id="310" r:id="rId15"/>
    <p:sldId id="312" r:id="rId16"/>
    <p:sldId id="306" r:id="rId17"/>
    <p:sldId id="293" r:id="rId18"/>
    <p:sldId id="313" r:id="rId19"/>
    <p:sldId id="294"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8"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084049-BFC4-4616-8F17-32E8172E2D96}" type="datetimeFigureOut">
              <a:rPr lang="pt-BR" smtClean="0"/>
              <a:t>30/10/2016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91340-B920-45A0-8B57-4A885864B6E5}" type="slidenum">
              <a:rPr lang="pt-BR" smtClean="0"/>
              <a:t>‹nº›</a:t>
            </a:fld>
            <a:endParaRPr lang="pt-BR"/>
          </a:p>
        </p:txBody>
      </p:sp>
    </p:spTree>
    <p:extLst>
      <p:ext uri="{BB962C8B-B14F-4D97-AF65-F5344CB8AC3E}">
        <p14:creationId xmlns:p14="http://schemas.microsoft.com/office/powerpoint/2010/main" val="674654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42511374-5326-4F4B-8E67-C436F6B858D3}" type="datetimeFigureOut">
              <a:rPr lang="pt-BR" smtClean="0"/>
              <a:t>30/10/2016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2218968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2511374-5326-4F4B-8E67-C436F6B858D3}" type="datetimeFigureOut">
              <a:rPr lang="pt-BR" smtClean="0"/>
              <a:t>30/10/2016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415226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2511374-5326-4F4B-8E67-C436F6B858D3}" type="datetimeFigureOut">
              <a:rPr lang="pt-BR" smtClean="0"/>
              <a:t>30/10/2016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58824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2511374-5326-4F4B-8E67-C436F6B858D3}" type="datetimeFigureOut">
              <a:rPr lang="pt-BR" smtClean="0"/>
              <a:t>30/10/2016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2235885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42511374-5326-4F4B-8E67-C436F6B858D3}" type="datetimeFigureOut">
              <a:rPr lang="pt-BR" smtClean="0"/>
              <a:t>30/10/2016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60226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42511374-5326-4F4B-8E67-C436F6B858D3}" type="datetimeFigureOut">
              <a:rPr lang="pt-BR" smtClean="0"/>
              <a:t>30/10/2016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947759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42511374-5326-4F4B-8E67-C436F6B858D3}" type="datetimeFigureOut">
              <a:rPr lang="pt-BR" smtClean="0"/>
              <a:t>30/10/2016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74752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42511374-5326-4F4B-8E67-C436F6B858D3}" type="datetimeFigureOut">
              <a:rPr lang="pt-BR" smtClean="0"/>
              <a:t>30/10/2016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1375554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2511374-5326-4F4B-8E67-C436F6B858D3}" type="datetimeFigureOut">
              <a:rPr lang="pt-BR" smtClean="0"/>
              <a:t>30/10/2016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4975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42511374-5326-4F4B-8E67-C436F6B858D3}" type="datetimeFigureOut">
              <a:rPr lang="pt-BR" smtClean="0"/>
              <a:t>30/10/2016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1890925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42511374-5326-4F4B-8E67-C436F6B858D3}" type="datetimeFigureOut">
              <a:rPr lang="pt-BR" smtClean="0"/>
              <a:t>30/10/2016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6D36056-E86E-419D-9874-1259B330B372}" type="slidenum">
              <a:rPr lang="pt-BR" smtClean="0"/>
              <a:t>‹nº›</a:t>
            </a:fld>
            <a:endParaRPr lang="pt-BR"/>
          </a:p>
        </p:txBody>
      </p:sp>
    </p:spTree>
    <p:extLst>
      <p:ext uri="{BB962C8B-B14F-4D97-AF65-F5344CB8AC3E}">
        <p14:creationId xmlns:p14="http://schemas.microsoft.com/office/powerpoint/2010/main" val="3006238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511374-5326-4F4B-8E67-C436F6B858D3}" type="datetimeFigureOut">
              <a:rPr lang="pt-BR" smtClean="0"/>
              <a:t>30/10/2016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D36056-E86E-419D-9874-1259B330B372}" type="slidenum">
              <a:rPr lang="pt-BR" smtClean="0"/>
              <a:t>‹nº›</a:t>
            </a:fld>
            <a:endParaRPr lang="pt-BR"/>
          </a:p>
        </p:txBody>
      </p:sp>
    </p:spTree>
    <p:extLst>
      <p:ext uri="{BB962C8B-B14F-4D97-AF65-F5344CB8AC3E}">
        <p14:creationId xmlns:p14="http://schemas.microsoft.com/office/powerpoint/2010/main" val="1427566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hyperlink" Target="mailto:jmsantos@santosbevilaqua.com.br"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ângulo 3"/>
          <p:cNvSpPr/>
          <p:nvPr/>
        </p:nvSpPr>
        <p:spPr>
          <a:xfrm>
            <a:off x="89756" y="1874663"/>
            <a:ext cx="8964488" cy="4216539"/>
          </a:xfrm>
          <a:prstGeom prst="rect">
            <a:avLst/>
          </a:prstGeom>
        </p:spPr>
        <p:txBody>
          <a:bodyPr wrap="square">
            <a:spAutoFit/>
          </a:bodyPr>
          <a:lstStyle/>
          <a:p>
            <a:pPr algn="ctr"/>
            <a:r>
              <a:rPr lang="en-US" sz="4800" b="1" dirty="0" err="1"/>
              <a:t>Bancassurance</a:t>
            </a:r>
            <a:r>
              <a:rPr lang="en-US" sz="4800" b="1" dirty="0"/>
              <a:t> in the Brazilian Market: Consumer Rights and Credit Insurance</a:t>
            </a:r>
            <a:endParaRPr kumimoji="1" lang="pt-BR" altLang="pt-BR" sz="4800" b="1" i="1" dirty="0"/>
          </a:p>
          <a:p>
            <a:pPr algn="ctr"/>
            <a:endParaRPr kumimoji="1" lang="pt-BR" altLang="pt-BR" sz="3600" i="1" dirty="0"/>
          </a:p>
          <a:p>
            <a:pPr algn="ctr"/>
            <a:r>
              <a:rPr kumimoji="1" lang="pt-BR" altLang="pt-BR" sz="4400" dirty="0" smtClean="0"/>
              <a:t>João </a:t>
            </a:r>
            <a:r>
              <a:rPr kumimoji="1" lang="pt-BR" altLang="pt-BR" sz="4400" dirty="0"/>
              <a:t>M</a:t>
            </a:r>
            <a:r>
              <a:rPr kumimoji="1" lang="pt-BR" altLang="pt-BR" sz="4400" dirty="0" smtClean="0"/>
              <a:t>arcelo dos </a:t>
            </a:r>
            <a:r>
              <a:rPr kumimoji="1" lang="pt-BR" altLang="pt-BR" sz="4400" dirty="0" smtClean="0"/>
              <a:t>Sa</a:t>
            </a:r>
            <a:r>
              <a:rPr kumimoji="1" lang="pt-BR" altLang="pt-BR" sz="4400" dirty="0" smtClean="0"/>
              <a:t>ntos</a:t>
            </a:r>
          </a:p>
          <a:p>
            <a:pPr algn="ctr"/>
            <a:r>
              <a:rPr kumimoji="1" lang="pt-BR" altLang="pt-BR" sz="4400" dirty="0" smtClean="0"/>
              <a:t>Brazil</a:t>
            </a:r>
            <a:endParaRPr kumimoji="1" lang="pt-BR" altLang="pt-BR" sz="4400" dirty="0"/>
          </a:p>
        </p:txBody>
      </p:sp>
    </p:spTree>
    <p:extLst>
      <p:ext uri="{BB962C8B-B14F-4D97-AF65-F5344CB8AC3E}">
        <p14:creationId xmlns:p14="http://schemas.microsoft.com/office/powerpoint/2010/main" val="3171192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254316"/>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293688" y="2189191"/>
            <a:ext cx="851535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800" dirty="0" smtClean="0"/>
          </a:p>
          <a:p>
            <a:r>
              <a:rPr lang="en-US" sz="2800" dirty="0" smtClean="0"/>
              <a:t>After 1998, the financial market was consolidated after a crisis, and the more fragile institutions disappeared. </a:t>
            </a:r>
          </a:p>
          <a:p>
            <a:endParaRPr lang="en-US" sz="2800" dirty="0"/>
          </a:p>
          <a:p>
            <a:r>
              <a:rPr lang="en-US" sz="2800" dirty="0" smtClean="0"/>
              <a:t>In this context, the Central Bank also developed a very consistent regulatory and supervisory environment.</a:t>
            </a:r>
            <a:endParaRPr lang="en-US" sz="2800" dirty="0"/>
          </a:p>
          <a:p>
            <a:endParaRPr lang="en-US" sz="2800" dirty="0" smtClean="0"/>
          </a:p>
        </p:txBody>
      </p:sp>
    </p:spTree>
    <p:extLst>
      <p:ext uri="{BB962C8B-B14F-4D97-AF65-F5344CB8AC3E}">
        <p14:creationId xmlns:p14="http://schemas.microsoft.com/office/powerpoint/2010/main" val="1951933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946091"/>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314325" y="1587441"/>
            <a:ext cx="851535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800" dirty="0" smtClean="0"/>
          </a:p>
          <a:p>
            <a:r>
              <a:rPr lang="en-US" sz="2800" dirty="0" smtClean="0"/>
              <a:t>As </a:t>
            </a:r>
            <a:r>
              <a:rPr lang="en-US" sz="2800" dirty="0"/>
              <a:t>a general rule, the insurance regulation follows the financial system regulation (internal controls, capital, transparency, auditing proceedings and others), but the ombudsman regulation is one recent and exceptional example of the financial regulation following the insurance regulation</a:t>
            </a:r>
            <a:r>
              <a:rPr lang="en-US" sz="2800" dirty="0" smtClean="0"/>
              <a:t>.</a:t>
            </a:r>
          </a:p>
          <a:p>
            <a:endParaRPr lang="en-US" sz="2800" dirty="0"/>
          </a:p>
          <a:p>
            <a:r>
              <a:rPr lang="en-US" sz="2800" dirty="0" smtClean="0"/>
              <a:t>This similarity is one more element that reinforce the competitive advantage of the </a:t>
            </a:r>
            <a:r>
              <a:rPr lang="en-US" sz="2800" dirty="0" err="1" smtClean="0"/>
              <a:t>bancassurance</a:t>
            </a:r>
            <a:r>
              <a:rPr lang="en-US" sz="2800" dirty="0" smtClean="0"/>
              <a:t> as a business model.</a:t>
            </a:r>
            <a:endParaRPr lang="en-US" sz="2800" dirty="0"/>
          </a:p>
          <a:p>
            <a:endParaRPr lang="en-US" sz="2800" dirty="0" smtClean="0"/>
          </a:p>
        </p:txBody>
      </p:sp>
    </p:spTree>
    <p:extLst>
      <p:ext uri="{BB962C8B-B14F-4D97-AF65-F5344CB8AC3E}">
        <p14:creationId xmlns:p14="http://schemas.microsoft.com/office/powerpoint/2010/main" val="892363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946091"/>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314325" y="1587441"/>
            <a:ext cx="851535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800" dirty="0" smtClean="0"/>
          </a:p>
          <a:p>
            <a:r>
              <a:rPr lang="en-US" sz="2800" dirty="0" smtClean="0"/>
              <a:t>The Brazilian Insurance </a:t>
            </a:r>
            <a:r>
              <a:rPr lang="en-US" sz="2800" dirty="0"/>
              <a:t>I</a:t>
            </a:r>
            <a:r>
              <a:rPr lang="en-US" sz="2800" dirty="0" smtClean="0"/>
              <a:t>ntermediation Law is very old and protect the brokers from the competition with other selling channels.</a:t>
            </a:r>
          </a:p>
          <a:p>
            <a:endParaRPr lang="en-US" sz="2800" dirty="0"/>
          </a:p>
          <a:p>
            <a:r>
              <a:rPr lang="en-US" sz="2800" dirty="0" smtClean="0"/>
              <a:t>But banks are even stronger than brokers. They were able to develop models compliant with the Law and, at the same time, adequate to incorporate all the competitive advantages of the </a:t>
            </a:r>
            <a:r>
              <a:rPr lang="en-US" sz="2800" dirty="0" err="1" smtClean="0"/>
              <a:t>bancassurance</a:t>
            </a:r>
            <a:r>
              <a:rPr lang="en-US" sz="2800" dirty="0" smtClean="0"/>
              <a:t>. </a:t>
            </a:r>
            <a:endParaRPr lang="en-US" sz="2800" dirty="0"/>
          </a:p>
          <a:p>
            <a:endParaRPr lang="en-US" sz="2800" dirty="0" smtClean="0"/>
          </a:p>
        </p:txBody>
      </p:sp>
    </p:spTree>
    <p:extLst>
      <p:ext uri="{BB962C8B-B14F-4D97-AF65-F5344CB8AC3E}">
        <p14:creationId xmlns:p14="http://schemas.microsoft.com/office/powerpoint/2010/main" val="1160879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254316"/>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251520" y="2164729"/>
            <a:ext cx="8640960"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dirty="0" smtClean="0"/>
              <a:t>Life insurance (including credit related products) and pension are the most important product in the </a:t>
            </a:r>
            <a:r>
              <a:rPr lang="en-US" sz="2800" dirty="0" err="1" smtClean="0"/>
              <a:t>bancassurance</a:t>
            </a:r>
            <a:r>
              <a:rPr lang="en-US" sz="2800" dirty="0" smtClean="0"/>
              <a:t> operations, but other lines like home insurance and automobile insurance are </a:t>
            </a:r>
            <a:r>
              <a:rPr lang="en-US" sz="2800" dirty="0" err="1" smtClean="0"/>
              <a:t>becaming</a:t>
            </a:r>
            <a:r>
              <a:rPr lang="en-US" sz="2800" dirty="0" smtClean="0"/>
              <a:t> more important to the </a:t>
            </a:r>
            <a:r>
              <a:rPr lang="en-US" sz="2800" dirty="0" err="1" smtClean="0"/>
              <a:t>bancassurance</a:t>
            </a:r>
            <a:r>
              <a:rPr lang="en-US" sz="2800" dirty="0" smtClean="0"/>
              <a:t> operations.</a:t>
            </a:r>
          </a:p>
          <a:p>
            <a:pPr marL="457200" indent="-457200">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2352647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026597"/>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143508" y="1722808"/>
            <a:ext cx="8856984"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dirty="0"/>
              <a:t>The consumer protection law in Brazil is already part of our culture</a:t>
            </a:r>
            <a:r>
              <a:rPr lang="en-US" sz="2800" dirty="0" smtClean="0"/>
              <a:t>.</a:t>
            </a:r>
          </a:p>
          <a:p>
            <a:endParaRPr lang="en-US" sz="2800" dirty="0"/>
          </a:p>
          <a:p>
            <a:r>
              <a:rPr lang="en-US" sz="2800" dirty="0" smtClean="0"/>
              <a:t>Also because </a:t>
            </a:r>
            <a:r>
              <a:rPr lang="en-US" sz="2800" dirty="0"/>
              <a:t>of </a:t>
            </a:r>
            <a:r>
              <a:rPr lang="en-US" sz="2800" dirty="0" smtClean="0"/>
              <a:t>that, </a:t>
            </a:r>
            <a:r>
              <a:rPr lang="en-US" sz="2800" dirty="0"/>
              <a:t>the level of transparency required by the insurance supervisor (SUSEP) and the financial system supervisor (Central Bank) is very high.</a:t>
            </a:r>
            <a:endParaRPr lang="pt-BR" sz="2800" dirty="0"/>
          </a:p>
          <a:p>
            <a:endParaRPr lang="en-US" sz="2800" dirty="0" smtClean="0"/>
          </a:p>
          <a:p>
            <a:r>
              <a:rPr lang="en-US" sz="2800" dirty="0" smtClean="0"/>
              <a:t>The </a:t>
            </a:r>
            <a:r>
              <a:rPr lang="en-US" sz="2800" dirty="0" err="1" smtClean="0"/>
              <a:t>bancassurance</a:t>
            </a:r>
            <a:r>
              <a:rPr lang="en-US" sz="2800" dirty="0" smtClean="0"/>
              <a:t> tends to present a low level of consumer complains, but </a:t>
            </a:r>
            <a:r>
              <a:rPr lang="en-US" sz="2800" dirty="0"/>
              <a:t>we do have some issues regarding the competition between the banks, and they can </a:t>
            </a:r>
            <a:r>
              <a:rPr lang="en-US" sz="2800" dirty="0" smtClean="0"/>
              <a:t>reflect </a:t>
            </a:r>
            <a:r>
              <a:rPr lang="en-US" sz="2800" dirty="0"/>
              <a:t>in the insurance selling</a:t>
            </a:r>
            <a:r>
              <a:rPr lang="en-US" sz="2800" dirty="0" smtClean="0"/>
              <a:t>.</a:t>
            </a:r>
            <a:endParaRPr lang="en-US" sz="2600" dirty="0" smtClean="0"/>
          </a:p>
          <a:p>
            <a:pPr marL="457200" indent="-457200">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900256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467544" y="1026597"/>
            <a:ext cx="81369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 – </a:t>
            </a:r>
            <a:r>
              <a:rPr kumimoji="1" lang="pt-BR" altLang="pt-BR" sz="3600" b="1" dirty="0" err="1" smtClean="0">
                <a:cs typeface="Times New Roman" panose="02020603050405020304" pitchFamily="18" charset="0"/>
              </a:rPr>
              <a:t>Credit</a:t>
            </a:r>
            <a:r>
              <a:rPr kumimoji="1" lang="pt-BR" altLang="pt-BR" sz="3600" b="1" dirty="0" smtClean="0">
                <a:cs typeface="Times New Roman" panose="02020603050405020304" pitchFamily="18" charset="0"/>
              </a:rPr>
              <a:t> </a:t>
            </a:r>
            <a:r>
              <a:rPr kumimoji="1" lang="pt-BR" altLang="pt-BR" sz="3600" b="1" dirty="0" err="1" smtClean="0">
                <a:cs typeface="Times New Roman" panose="02020603050405020304" pitchFamily="18" charset="0"/>
              </a:rPr>
              <a:t>Insurance</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300545" y="1621245"/>
            <a:ext cx="8856984"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dirty="0" smtClean="0"/>
              <a:t>In Brazil, personal credit related insurances are mostly sold by banks, together with loans, but credit card companies also contract credit insurance policies to be available to its clients.</a:t>
            </a:r>
          </a:p>
          <a:p>
            <a:endParaRPr lang="en-US" sz="2800" dirty="0"/>
          </a:p>
          <a:p>
            <a:r>
              <a:rPr lang="en-US" sz="2800" dirty="0" smtClean="0"/>
              <a:t>Exceptionally in the case of credit related insurance associated to agriculture loans, since </a:t>
            </a:r>
            <a:r>
              <a:rPr lang="en-US" sz="2800" dirty="0" err="1" smtClean="0"/>
              <a:t>june</a:t>
            </a:r>
            <a:r>
              <a:rPr lang="en-US" sz="2800" dirty="0" smtClean="0"/>
              <a:t>, 2016, if the bank imposes the insurance as a condition to the loan, it must (</a:t>
            </a:r>
            <a:r>
              <a:rPr lang="en-US" sz="2800" dirty="0" err="1" smtClean="0"/>
              <a:t>i</a:t>
            </a:r>
            <a:r>
              <a:rPr lang="en-US" sz="2800" dirty="0" smtClean="0"/>
              <a:t>) offer policies of at least two insurers and (ii) to accept the insurance policy of any other insurer purchased by the client.</a:t>
            </a:r>
            <a:endParaRPr lang="en-US" sz="2400" dirty="0" smtClean="0"/>
          </a:p>
        </p:txBody>
      </p:sp>
    </p:spTree>
    <p:extLst>
      <p:ext uri="{BB962C8B-B14F-4D97-AF65-F5344CB8AC3E}">
        <p14:creationId xmlns:p14="http://schemas.microsoft.com/office/powerpoint/2010/main" val="506303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395536" y="1254316"/>
            <a:ext cx="8424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 – Some </a:t>
            </a:r>
            <a:r>
              <a:rPr kumimoji="1" lang="pt-BR" altLang="pt-BR" sz="3600" b="1" dirty="0" err="1" smtClean="0">
                <a:cs typeface="Times New Roman" panose="02020603050405020304" pitchFamily="18" charset="0"/>
              </a:rPr>
              <a:t>Operations</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107504" y="1909421"/>
            <a:ext cx="8856984"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457200" indent="-457200">
              <a:buFont typeface="Arial" panose="020B0604020202020204" pitchFamily="34" charset="0"/>
              <a:buChar char="•"/>
            </a:pPr>
            <a:endParaRPr lang="en-US" sz="2400" b="1" dirty="0" smtClean="0"/>
          </a:p>
          <a:p>
            <a:pPr marL="457200" indent="-457200">
              <a:buFont typeface="Arial" panose="020B0604020202020204" pitchFamily="34" charset="0"/>
              <a:buChar char="•"/>
            </a:pPr>
            <a:r>
              <a:rPr lang="en-US" sz="2400" b="1" dirty="0" smtClean="0"/>
              <a:t>Bradesco Insurance Companies </a:t>
            </a:r>
            <a:r>
              <a:rPr lang="en-US" sz="2400" dirty="0" smtClean="0"/>
              <a:t>(largest Latin American insurance group), controlled by Bradesco Bank and its recently announced joint venture with </a:t>
            </a:r>
            <a:r>
              <a:rPr lang="en-US" sz="2400" b="1" dirty="0" smtClean="0"/>
              <a:t>Swiss Re </a:t>
            </a:r>
            <a:r>
              <a:rPr lang="en-US" sz="2400" dirty="0" smtClean="0"/>
              <a:t>to sell corporate insurances;</a:t>
            </a:r>
          </a:p>
          <a:p>
            <a:pPr marL="457200" indent="-457200">
              <a:buFont typeface="Arial" panose="020B0604020202020204" pitchFamily="34" charset="0"/>
              <a:buChar char="•"/>
            </a:pPr>
            <a:r>
              <a:rPr lang="en-US" sz="2400" dirty="0" smtClean="0"/>
              <a:t>Joint venture between </a:t>
            </a:r>
            <a:r>
              <a:rPr lang="en-US" sz="2400" b="1" dirty="0" err="1" smtClean="0"/>
              <a:t>Mapfre</a:t>
            </a:r>
            <a:r>
              <a:rPr lang="en-US" sz="2400" b="1" dirty="0" smtClean="0"/>
              <a:t> </a:t>
            </a:r>
            <a:r>
              <a:rPr lang="en-US" sz="2400" dirty="0" smtClean="0"/>
              <a:t>and </a:t>
            </a:r>
            <a:r>
              <a:rPr lang="en-US" sz="2400" b="1" dirty="0" smtClean="0"/>
              <a:t>Banco do Brasil</a:t>
            </a:r>
            <a:r>
              <a:rPr lang="en-US" sz="2400" dirty="0" smtClean="0"/>
              <a:t>, the largest Brazilian Bank);</a:t>
            </a:r>
          </a:p>
          <a:p>
            <a:pPr marL="457200" indent="-457200">
              <a:buFont typeface="Arial" panose="020B0604020202020204" pitchFamily="34" charset="0"/>
              <a:buChar char="•"/>
            </a:pPr>
            <a:r>
              <a:rPr lang="en-US" sz="2400" dirty="0" smtClean="0"/>
              <a:t>Transfer of some insurance operations and crossed ownership, between </a:t>
            </a:r>
            <a:r>
              <a:rPr lang="en-US" sz="2400" b="1" dirty="0" err="1" smtClean="0"/>
              <a:t>Itaú</a:t>
            </a:r>
            <a:r>
              <a:rPr lang="en-US" sz="2400" dirty="0" smtClean="0"/>
              <a:t> (the largest private Latin American bank) and </a:t>
            </a:r>
            <a:r>
              <a:rPr lang="en-US" sz="2400" b="1" dirty="0" smtClean="0"/>
              <a:t>Porto </a:t>
            </a:r>
            <a:r>
              <a:rPr lang="en-US" sz="2400" b="1" dirty="0" err="1" smtClean="0"/>
              <a:t>Seguro</a:t>
            </a:r>
            <a:r>
              <a:rPr lang="en-US" sz="2400" b="1" dirty="0" smtClean="0"/>
              <a:t> </a:t>
            </a:r>
            <a:r>
              <a:rPr lang="en-US" sz="2400" dirty="0" smtClean="0"/>
              <a:t>(the largest Latin American automobile insurance company);</a:t>
            </a:r>
          </a:p>
          <a:p>
            <a:pPr marL="457200" indent="-457200">
              <a:buFont typeface="Arial" panose="020B0604020202020204" pitchFamily="34" charset="0"/>
              <a:buChar char="•"/>
            </a:pPr>
            <a:r>
              <a:rPr lang="en-US" sz="2400" dirty="0" err="1" smtClean="0"/>
              <a:t>Caixa</a:t>
            </a:r>
            <a:r>
              <a:rPr lang="en-US" sz="2400" dirty="0" smtClean="0"/>
              <a:t> Seguros (joint venture of </a:t>
            </a:r>
            <a:r>
              <a:rPr lang="en-US" sz="2400" b="1" dirty="0" err="1" smtClean="0"/>
              <a:t>Caixa</a:t>
            </a:r>
            <a:r>
              <a:rPr lang="en-US" sz="2400" b="1" dirty="0" smtClean="0"/>
              <a:t> </a:t>
            </a:r>
            <a:r>
              <a:rPr lang="en-US" sz="2400" b="1" dirty="0" err="1" smtClean="0"/>
              <a:t>Economica</a:t>
            </a:r>
            <a:r>
              <a:rPr lang="en-US" sz="2400" b="1" dirty="0" smtClean="0"/>
              <a:t> Federal </a:t>
            </a:r>
            <a:r>
              <a:rPr lang="en-US" sz="2400" dirty="0" smtClean="0"/>
              <a:t>and </a:t>
            </a:r>
            <a:r>
              <a:rPr lang="en-US" sz="2400" b="1" dirty="0" smtClean="0"/>
              <a:t>CNP Assurances</a:t>
            </a:r>
            <a:r>
              <a:rPr lang="en-US" sz="2400" dirty="0"/>
              <a:t>.</a:t>
            </a:r>
            <a:endParaRPr lang="en-US" sz="2400" dirty="0" smtClean="0"/>
          </a:p>
          <a:p>
            <a:pPr marL="457200" indent="-457200">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409297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txBox="1">
            <a:spLocks noChangeArrowheads="1"/>
          </p:cNvSpPr>
          <p:nvPr/>
        </p:nvSpPr>
        <p:spPr>
          <a:xfrm>
            <a:off x="862013" y="914400"/>
            <a:ext cx="7772400" cy="64239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altLang="pt-BR" sz="4000" i="1" dirty="0">
              <a:cs typeface="Times New Roman" panose="02020603050405020304" pitchFamily="18" charset="0"/>
            </a:endParaRPr>
          </a:p>
        </p:txBody>
      </p:sp>
      <p:sp>
        <p:nvSpPr>
          <p:cNvPr id="6" name="Rectangle 3"/>
          <p:cNvSpPr txBox="1">
            <a:spLocks noChangeArrowheads="1"/>
          </p:cNvSpPr>
          <p:nvPr/>
        </p:nvSpPr>
        <p:spPr>
          <a:xfrm>
            <a:off x="260350" y="1895475"/>
            <a:ext cx="8515350" cy="448585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
              </a:lnSpc>
              <a:buFont typeface="Wingdings" panose="05000000000000000000" pitchFamily="2" charset="2"/>
              <a:buNone/>
            </a:pPr>
            <a:endParaRPr lang="pt-BR" altLang="pt-BR" sz="2800" dirty="0" smtClean="0">
              <a:cs typeface="Times New Roman" panose="02020603050405020304" pitchFamily="18" charset="0"/>
            </a:endParaRPr>
          </a:p>
          <a:p>
            <a:pPr algn="just">
              <a:buFont typeface="Wingdings" panose="05000000000000000000" pitchFamily="2" charset="2"/>
              <a:buNone/>
            </a:pPr>
            <a:endParaRPr lang="pt-BR" altLang="pt-BR" dirty="0" smtClean="0">
              <a:cs typeface="Times New Roman" panose="02020603050405020304" pitchFamily="18" charset="0"/>
            </a:endParaRPr>
          </a:p>
          <a:p>
            <a:pPr>
              <a:buFont typeface="Wingdings" panose="05000000000000000000" pitchFamily="2" charset="2"/>
              <a:buChar char="ü"/>
            </a:pPr>
            <a:endParaRPr lang="pt-BR" altLang="pt-BR" dirty="0"/>
          </a:p>
        </p:txBody>
      </p:sp>
      <p:sp>
        <p:nvSpPr>
          <p:cNvPr id="7" name="Rectangle 2"/>
          <p:cNvSpPr txBox="1">
            <a:spLocks noChangeArrowheads="1"/>
          </p:cNvSpPr>
          <p:nvPr/>
        </p:nvSpPr>
        <p:spPr>
          <a:xfrm>
            <a:off x="862013" y="954187"/>
            <a:ext cx="7377778" cy="70926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pt-BR" sz="3600" b="1" dirty="0" smtClean="0">
                <a:latin typeface="+mn-lt"/>
                <a:cs typeface="Times New Roman" panose="02020603050405020304" pitchFamily="18" charset="0"/>
              </a:rPr>
              <a:t>Conclusion</a:t>
            </a:r>
            <a:r>
              <a:rPr lang="en-US" altLang="pt-BR" sz="3600" dirty="0" smtClean="0">
                <a:latin typeface="+mn-lt"/>
                <a:cs typeface="Times New Roman" panose="02020603050405020304" pitchFamily="18" charset="0"/>
              </a:rPr>
              <a:t>	</a:t>
            </a:r>
            <a:r>
              <a:rPr lang="pt-BR" altLang="pt-BR" sz="3600" dirty="0" smtClean="0">
                <a:latin typeface="+mn-lt"/>
                <a:cs typeface="Times New Roman" panose="02020603050405020304" pitchFamily="18" charset="0"/>
              </a:rPr>
              <a:t/>
            </a:r>
            <a:br>
              <a:rPr lang="pt-BR" altLang="pt-BR" sz="3600" dirty="0" smtClean="0">
                <a:latin typeface="+mn-lt"/>
                <a:cs typeface="Times New Roman" panose="02020603050405020304" pitchFamily="18" charset="0"/>
              </a:rPr>
            </a:br>
            <a:r>
              <a:rPr lang="en-US" altLang="pt-BR" dirty="0" smtClean="0">
                <a:cs typeface="Times New Roman" panose="02020603050405020304" pitchFamily="18" charset="0"/>
              </a:rPr>
              <a:t> </a:t>
            </a:r>
            <a:r>
              <a:rPr lang="pt-BR" altLang="pt-BR" dirty="0" smtClean="0">
                <a:cs typeface="Times New Roman" panose="02020603050405020304" pitchFamily="18" charset="0"/>
              </a:rPr>
              <a:t/>
            </a:r>
            <a:br>
              <a:rPr lang="pt-BR" altLang="pt-BR" dirty="0" smtClean="0">
                <a:cs typeface="Times New Roman" panose="02020603050405020304" pitchFamily="18" charset="0"/>
              </a:rPr>
            </a:br>
            <a:endParaRPr lang="pt-BR" altLang="pt-BR" dirty="0">
              <a:cs typeface="Times New Roman" panose="02020603050405020304" pitchFamily="18" charset="0"/>
            </a:endParaRPr>
          </a:p>
        </p:txBody>
      </p:sp>
      <p:sp>
        <p:nvSpPr>
          <p:cNvPr id="8" name="Rectangle 3"/>
          <p:cNvSpPr txBox="1">
            <a:spLocks noChangeArrowheads="1"/>
          </p:cNvSpPr>
          <p:nvPr/>
        </p:nvSpPr>
        <p:spPr>
          <a:xfrm>
            <a:off x="53529" y="2002136"/>
            <a:ext cx="8928992"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3038" indent="0" algn="just">
              <a:buFontTx/>
              <a:buNone/>
            </a:pPr>
            <a:r>
              <a:rPr lang="en-US" altLang="pt-BR" sz="2800" dirty="0" err="1" smtClean="0">
                <a:cs typeface="Times New Roman" panose="02020603050405020304" pitchFamily="18" charset="0"/>
              </a:rPr>
              <a:t>Bancassurance</a:t>
            </a:r>
            <a:r>
              <a:rPr lang="en-US" altLang="pt-BR" sz="2800" dirty="0" smtClean="0">
                <a:cs typeface="Times New Roman" panose="02020603050405020304" pitchFamily="18" charset="0"/>
              </a:rPr>
              <a:t> </a:t>
            </a:r>
            <a:r>
              <a:rPr lang="en-US" altLang="pt-BR" sz="2800" dirty="0" smtClean="0">
                <a:cs typeface="Times New Roman" panose="02020603050405020304" pitchFamily="18" charset="0"/>
              </a:rPr>
              <a:t>is a reality in the Brazilian </a:t>
            </a:r>
            <a:r>
              <a:rPr lang="en-US" altLang="pt-BR" sz="2800" dirty="0" smtClean="0">
                <a:cs typeface="Times New Roman" panose="02020603050405020304" pitchFamily="18" charset="0"/>
              </a:rPr>
              <a:t>m</a:t>
            </a:r>
            <a:r>
              <a:rPr lang="en-US" altLang="pt-BR" sz="2800" dirty="0" smtClean="0">
                <a:cs typeface="Times New Roman" panose="02020603050405020304" pitchFamily="18" charset="0"/>
              </a:rPr>
              <a:t>arket, mostly because of the very strong and sophisticated structure of the banks and of the financial market. </a:t>
            </a:r>
          </a:p>
          <a:p>
            <a:pPr marL="173038" indent="0" algn="just">
              <a:buFontTx/>
              <a:buNone/>
            </a:pPr>
            <a:endParaRPr lang="en-US" altLang="pt-BR" sz="2800" dirty="0">
              <a:cs typeface="Times New Roman" panose="02020603050405020304" pitchFamily="18" charset="0"/>
            </a:endParaRPr>
          </a:p>
          <a:p>
            <a:pPr marL="173038" indent="0" algn="just">
              <a:buFontTx/>
              <a:buNone/>
            </a:pPr>
            <a:r>
              <a:rPr lang="en-US" altLang="pt-BR" sz="2800" dirty="0" smtClean="0">
                <a:cs typeface="Times New Roman" panose="02020603050405020304" pitchFamily="18" charset="0"/>
              </a:rPr>
              <a:t>There are risks </a:t>
            </a:r>
            <a:r>
              <a:rPr lang="en-US" altLang="pt-BR" sz="2800" dirty="0" smtClean="0">
                <a:cs typeface="Times New Roman" panose="02020603050405020304" pitchFamily="18" charset="0"/>
              </a:rPr>
              <a:t>related to the adequacy of the selling proceedings of the banks, but, until this moment, we do not identify any major problem to the consumers resulting from </a:t>
            </a:r>
            <a:r>
              <a:rPr lang="en-US" altLang="pt-BR" sz="2800" dirty="0" err="1" smtClean="0">
                <a:cs typeface="Times New Roman" panose="02020603050405020304" pitchFamily="18" charset="0"/>
              </a:rPr>
              <a:t>bancassurance</a:t>
            </a:r>
            <a:r>
              <a:rPr lang="en-US" altLang="pt-BR" sz="2800" dirty="0" smtClean="0">
                <a:cs typeface="Times New Roman" panose="02020603050405020304" pitchFamily="18" charset="0"/>
              </a:rPr>
              <a:t> operations.</a:t>
            </a:r>
          </a:p>
        </p:txBody>
      </p:sp>
    </p:spTree>
    <p:extLst>
      <p:ext uri="{BB962C8B-B14F-4D97-AF65-F5344CB8AC3E}">
        <p14:creationId xmlns:p14="http://schemas.microsoft.com/office/powerpoint/2010/main" val="3587821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txBox="1">
            <a:spLocks noChangeArrowheads="1"/>
          </p:cNvSpPr>
          <p:nvPr/>
        </p:nvSpPr>
        <p:spPr>
          <a:xfrm>
            <a:off x="862013" y="914400"/>
            <a:ext cx="7772400" cy="64239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altLang="pt-BR" sz="4000" i="1" dirty="0">
              <a:cs typeface="Times New Roman" panose="02020603050405020304" pitchFamily="18" charset="0"/>
            </a:endParaRPr>
          </a:p>
        </p:txBody>
      </p:sp>
      <p:sp>
        <p:nvSpPr>
          <p:cNvPr id="6" name="Rectangle 3"/>
          <p:cNvSpPr txBox="1">
            <a:spLocks noChangeArrowheads="1"/>
          </p:cNvSpPr>
          <p:nvPr/>
        </p:nvSpPr>
        <p:spPr>
          <a:xfrm>
            <a:off x="260350" y="1895475"/>
            <a:ext cx="8515350" cy="448585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
              </a:lnSpc>
              <a:buFont typeface="Wingdings" panose="05000000000000000000" pitchFamily="2" charset="2"/>
              <a:buNone/>
            </a:pPr>
            <a:endParaRPr lang="pt-BR" altLang="pt-BR" sz="2800" dirty="0" smtClean="0">
              <a:cs typeface="Times New Roman" panose="02020603050405020304" pitchFamily="18" charset="0"/>
            </a:endParaRPr>
          </a:p>
          <a:p>
            <a:pPr algn="just">
              <a:buFont typeface="Wingdings" panose="05000000000000000000" pitchFamily="2" charset="2"/>
              <a:buNone/>
            </a:pPr>
            <a:endParaRPr lang="pt-BR" altLang="pt-BR" dirty="0" smtClean="0">
              <a:cs typeface="Times New Roman" panose="02020603050405020304" pitchFamily="18" charset="0"/>
            </a:endParaRPr>
          </a:p>
          <a:p>
            <a:pPr>
              <a:buFont typeface="Wingdings" panose="05000000000000000000" pitchFamily="2" charset="2"/>
              <a:buChar char="ü"/>
            </a:pPr>
            <a:endParaRPr lang="pt-BR" altLang="pt-BR" dirty="0"/>
          </a:p>
        </p:txBody>
      </p:sp>
      <p:sp>
        <p:nvSpPr>
          <p:cNvPr id="7" name="Rectangle 2"/>
          <p:cNvSpPr txBox="1">
            <a:spLocks noChangeArrowheads="1"/>
          </p:cNvSpPr>
          <p:nvPr/>
        </p:nvSpPr>
        <p:spPr>
          <a:xfrm>
            <a:off x="862013" y="954187"/>
            <a:ext cx="7377778" cy="70926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pt-BR" sz="3600" b="1" dirty="0" smtClean="0">
                <a:latin typeface="+mn-lt"/>
                <a:cs typeface="Times New Roman" panose="02020603050405020304" pitchFamily="18" charset="0"/>
              </a:rPr>
              <a:t>Conclusion</a:t>
            </a:r>
            <a:r>
              <a:rPr lang="en-US" altLang="pt-BR" sz="3600" dirty="0" smtClean="0">
                <a:latin typeface="+mn-lt"/>
                <a:cs typeface="Times New Roman" panose="02020603050405020304" pitchFamily="18" charset="0"/>
              </a:rPr>
              <a:t>	</a:t>
            </a:r>
            <a:r>
              <a:rPr lang="pt-BR" altLang="pt-BR" sz="3600" dirty="0" smtClean="0">
                <a:latin typeface="+mn-lt"/>
                <a:cs typeface="Times New Roman" panose="02020603050405020304" pitchFamily="18" charset="0"/>
              </a:rPr>
              <a:t/>
            </a:r>
            <a:br>
              <a:rPr lang="pt-BR" altLang="pt-BR" sz="3600" dirty="0" smtClean="0">
                <a:latin typeface="+mn-lt"/>
                <a:cs typeface="Times New Roman" panose="02020603050405020304" pitchFamily="18" charset="0"/>
              </a:rPr>
            </a:br>
            <a:r>
              <a:rPr lang="en-US" altLang="pt-BR" dirty="0" smtClean="0">
                <a:cs typeface="Times New Roman" panose="02020603050405020304" pitchFamily="18" charset="0"/>
              </a:rPr>
              <a:t> </a:t>
            </a:r>
            <a:r>
              <a:rPr lang="pt-BR" altLang="pt-BR" dirty="0" smtClean="0">
                <a:cs typeface="Times New Roman" panose="02020603050405020304" pitchFamily="18" charset="0"/>
              </a:rPr>
              <a:t/>
            </a:r>
            <a:br>
              <a:rPr lang="pt-BR" altLang="pt-BR" dirty="0" smtClean="0">
                <a:cs typeface="Times New Roman" panose="02020603050405020304" pitchFamily="18" charset="0"/>
              </a:rPr>
            </a:br>
            <a:endParaRPr lang="pt-BR" altLang="pt-BR" dirty="0">
              <a:cs typeface="Times New Roman" panose="02020603050405020304" pitchFamily="18" charset="0"/>
            </a:endParaRPr>
          </a:p>
        </p:txBody>
      </p:sp>
      <p:sp>
        <p:nvSpPr>
          <p:cNvPr id="8" name="Rectangle 3"/>
          <p:cNvSpPr txBox="1">
            <a:spLocks noChangeArrowheads="1"/>
          </p:cNvSpPr>
          <p:nvPr/>
        </p:nvSpPr>
        <p:spPr>
          <a:xfrm>
            <a:off x="467544" y="1587799"/>
            <a:ext cx="7992888"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3038" indent="0" algn="just">
              <a:buFontTx/>
              <a:buNone/>
            </a:pPr>
            <a:endParaRPr lang="en-US" altLang="pt-BR" sz="2800" dirty="0">
              <a:cs typeface="Times New Roman" panose="02020603050405020304" pitchFamily="18" charset="0"/>
            </a:endParaRPr>
          </a:p>
          <a:p>
            <a:pPr marL="0" indent="0" algn="just">
              <a:buFontTx/>
              <a:buNone/>
            </a:pPr>
            <a:r>
              <a:rPr lang="en-US" altLang="pt-BR" sz="2800" dirty="0" smtClean="0">
                <a:cs typeface="Times New Roman" panose="02020603050405020304" pitchFamily="18" charset="0"/>
              </a:rPr>
              <a:t>Recently, some specific rules were issued to regulate the credit related insurance associated to agriculture loans, but it does not seem to be a new pattern to be applied to other lines and even to other credit related insurance operations.</a:t>
            </a:r>
            <a:endParaRPr lang="pt-BR" altLang="pt-BR" sz="2800" dirty="0"/>
          </a:p>
        </p:txBody>
      </p:sp>
    </p:spTree>
    <p:extLst>
      <p:ext uri="{BB962C8B-B14F-4D97-AF65-F5344CB8AC3E}">
        <p14:creationId xmlns:p14="http://schemas.microsoft.com/office/powerpoint/2010/main" val="3319052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2"/>
          <p:cNvSpPr txBox="1">
            <a:spLocks noChangeArrowheads="1"/>
          </p:cNvSpPr>
          <p:nvPr/>
        </p:nvSpPr>
        <p:spPr>
          <a:xfrm>
            <a:off x="352917" y="1004266"/>
            <a:ext cx="7772400" cy="64239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altLang="pt-BR" sz="4000" i="1" dirty="0">
              <a:cs typeface="Times New Roman" panose="02020603050405020304" pitchFamily="18" charset="0"/>
            </a:endParaRPr>
          </a:p>
        </p:txBody>
      </p:sp>
      <p:sp>
        <p:nvSpPr>
          <p:cNvPr id="6" name="Rectangle 3"/>
          <p:cNvSpPr txBox="1">
            <a:spLocks noChangeArrowheads="1"/>
          </p:cNvSpPr>
          <p:nvPr/>
        </p:nvSpPr>
        <p:spPr>
          <a:xfrm>
            <a:off x="260350" y="1895475"/>
            <a:ext cx="8515350" cy="448585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5000"/>
              </a:lnSpc>
              <a:buFont typeface="Wingdings" panose="05000000000000000000" pitchFamily="2" charset="2"/>
              <a:buNone/>
            </a:pPr>
            <a:endParaRPr lang="pt-BR" altLang="pt-BR" sz="2800" dirty="0" smtClean="0">
              <a:cs typeface="Times New Roman" panose="02020603050405020304" pitchFamily="18" charset="0"/>
            </a:endParaRPr>
          </a:p>
          <a:p>
            <a:pPr algn="just">
              <a:buFont typeface="Wingdings" panose="05000000000000000000" pitchFamily="2" charset="2"/>
              <a:buNone/>
            </a:pPr>
            <a:endParaRPr lang="pt-BR" altLang="pt-BR" dirty="0" smtClean="0">
              <a:cs typeface="Times New Roman" panose="02020603050405020304" pitchFamily="18" charset="0"/>
            </a:endParaRPr>
          </a:p>
          <a:p>
            <a:pPr>
              <a:buFont typeface="Wingdings" panose="05000000000000000000" pitchFamily="2" charset="2"/>
              <a:buChar char="ü"/>
            </a:pPr>
            <a:endParaRPr lang="pt-BR" altLang="pt-BR" dirty="0"/>
          </a:p>
        </p:txBody>
      </p:sp>
      <p:sp>
        <p:nvSpPr>
          <p:cNvPr id="2" name="Retângulo 1"/>
          <p:cNvSpPr/>
          <p:nvPr/>
        </p:nvSpPr>
        <p:spPr>
          <a:xfrm>
            <a:off x="2167412" y="1292715"/>
            <a:ext cx="6147988" cy="830997"/>
          </a:xfrm>
          <a:prstGeom prst="rect">
            <a:avLst/>
          </a:prstGeom>
        </p:spPr>
        <p:txBody>
          <a:bodyPr wrap="square">
            <a:spAutoFit/>
          </a:bodyPr>
          <a:lstStyle/>
          <a:p>
            <a:pPr>
              <a:spcAft>
                <a:spcPts val="0"/>
              </a:spcAft>
            </a:pPr>
            <a:r>
              <a:rPr lang="pt-BR" sz="2800" b="1" cap="small" dirty="0">
                <a:latin typeface="Arial" panose="020B0604020202020204" pitchFamily="34" charset="0"/>
                <a:ea typeface="Times New Roman" panose="02020603050405020304" pitchFamily="18" charset="0"/>
              </a:rPr>
              <a:t>João Marcelo </a:t>
            </a:r>
            <a:r>
              <a:rPr lang="pt-BR" sz="2800" b="1" cap="small" dirty="0" smtClean="0">
                <a:latin typeface="Arial" panose="020B0604020202020204" pitchFamily="34" charset="0"/>
                <a:ea typeface="Times New Roman" panose="02020603050405020304" pitchFamily="18" charset="0"/>
              </a:rPr>
              <a:t>dos Santos</a:t>
            </a:r>
            <a:endParaRPr lang="pt-BR" sz="2800" b="1" dirty="0">
              <a:latin typeface="Times New Roman" panose="02020603050405020304" pitchFamily="18" charset="0"/>
              <a:ea typeface="Times New Roman" panose="02020603050405020304" pitchFamily="18" charset="0"/>
            </a:endParaRPr>
          </a:p>
          <a:p>
            <a:pPr algn="just">
              <a:spcAft>
                <a:spcPts val="0"/>
              </a:spcAft>
              <a:tabLst>
                <a:tab pos="228600" algn="l"/>
              </a:tabLst>
            </a:pPr>
            <a:r>
              <a:rPr lang="pt-BR" sz="2000" dirty="0">
                <a:latin typeface="Arial" panose="020B0604020202020204" pitchFamily="34" charset="0"/>
                <a:ea typeface="Times New Roman" panose="02020603050405020304" pitchFamily="18" charset="0"/>
              </a:rPr>
              <a:t> </a:t>
            </a:r>
            <a:r>
              <a:rPr lang="en-US" sz="2000" u="sng" dirty="0" smtClean="0">
                <a:solidFill>
                  <a:srgbClr val="0000FF"/>
                </a:solidFill>
                <a:latin typeface="Arial" panose="020B0604020202020204" pitchFamily="34" charset="0"/>
                <a:ea typeface="Times New Roman" panose="02020603050405020304" pitchFamily="18" charset="0"/>
                <a:hlinkClick r:id="rId5"/>
              </a:rPr>
              <a:t>jmsantos@santosbevilaqua.com.br</a:t>
            </a:r>
            <a:endParaRPr lang="pt-BR" sz="2000" dirty="0">
              <a:effectLst/>
              <a:latin typeface="Times New Roman" panose="02020603050405020304" pitchFamily="18" charset="0"/>
              <a:ea typeface="Times New Roman" panose="02020603050405020304" pitchFamily="18" charset="0"/>
            </a:endParaRPr>
          </a:p>
        </p:txBody>
      </p:sp>
      <p:sp>
        <p:nvSpPr>
          <p:cNvPr id="3" name="CaixaDeTexto 2"/>
          <p:cNvSpPr txBox="1"/>
          <p:nvPr/>
        </p:nvSpPr>
        <p:spPr>
          <a:xfrm>
            <a:off x="172274" y="3062242"/>
            <a:ext cx="4320480" cy="3477875"/>
          </a:xfrm>
          <a:prstGeom prst="rect">
            <a:avLst/>
          </a:prstGeom>
          <a:noFill/>
        </p:spPr>
        <p:txBody>
          <a:bodyPr wrap="square" rtlCol="0">
            <a:spAutoFit/>
          </a:bodyPr>
          <a:lstStyle/>
          <a:p>
            <a:r>
              <a:rPr lang="en-US" sz="2000" b="1" dirty="0" smtClean="0"/>
              <a:t>Master </a:t>
            </a:r>
            <a:r>
              <a:rPr lang="en-US" sz="2000" b="1" dirty="0"/>
              <a:t>of Tax Law </a:t>
            </a:r>
            <a:r>
              <a:rPr lang="en-US" sz="2000" dirty="0"/>
              <a:t>from</a:t>
            </a:r>
          </a:p>
          <a:p>
            <a:r>
              <a:rPr lang="pt-BR" sz="2000" dirty="0"/>
              <a:t>Universidade Cândido Mendes -</a:t>
            </a:r>
          </a:p>
          <a:p>
            <a:r>
              <a:rPr lang="pt-BR" sz="2000" dirty="0"/>
              <a:t>2003.</a:t>
            </a:r>
          </a:p>
          <a:p>
            <a:r>
              <a:rPr lang="pt-BR" sz="2000" b="1" dirty="0" err="1" smtClean="0"/>
              <a:t>Founding</a:t>
            </a:r>
            <a:r>
              <a:rPr lang="pt-BR" sz="2000" b="1" dirty="0" smtClean="0"/>
              <a:t> </a:t>
            </a:r>
            <a:r>
              <a:rPr lang="pt-BR" sz="2000" b="1" dirty="0" err="1"/>
              <a:t>partner</a:t>
            </a:r>
            <a:r>
              <a:rPr lang="pt-BR" sz="2000" b="1" dirty="0"/>
              <a:t> </a:t>
            </a:r>
            <a:r>
              <a:rPr lang="pt-BR" sz="2000" b="1" dirty="0" err="1"/>
              <a:t>of</a:t>
            </a:r>
            <a:r>
              <a:rPr lang="pt-BR" sz="2000" b="1" dirty="0"/>
              <a:t> Santos</a:t>
            </a:r>
          </a:p>
          <a:p>
            <a:r>
              <a:rPr lang="pt-BR" sz="2000" b="1" dirty="0"/>
              <a:t>Bevilaqua Advogados</a:t>
            </a:r>
            <a:r>
              <a:rPr lang="pt-BR" sz="2000" dirty="0" smtClean="0"/>
              <a:t>.</a:t>
            </a:r>
            <a:r>
              <a:rPr lang="en-US" sz="2000" dirty="0"/>
              <a:t> </a:t>
            </a:r>
            <a:endParaRPr lang="en-US" sz="2000" dirty="0" smtClean="0"/>
          </a:p>
          <a:p>
            <a:r>
              <a:rPr lang="en-US" sz="2000" dirty="0" smtClean="0"/>
              <a:t> Member </a:t>
            </a:r>
            <a:r>
              <a:rPr lang="en-US" sz="2000" dirty="0"/>
              <a:t>of the </a:t>
            </a:r>
            <a:r>
              <a:rPr lang="en-US" sz="2000" b="1" dirty="0"/>
              <a:t>International </a:t>
            </a:r>
            <a:r>
              <a:rPr lang="en-US" sz="2000" b="1" dirty="0" smtClean="0"/>
              <a:t>Insurance Law </a:t>
            </a:r>
            <a:r>
              <a:rPr lang="en-US" sz="2000" b="1" dirty="0"/>
              <a:t>Association – AIDA </a:t>
            </a:r>
            <a:r>
              <a:rPr lang="en-US" sz="2000" dirty="0"/>
              <a:t>and </a:t>
            </a:r>
            <a:r>
              <a:rPr lang="en-US" sz="2000" dirty="0" smtClean="0"/>
              <a:t>Chairman of </a:t>
            </a:r>
            <a:r>
              <a:rPr lang="en-US" sz="2000" dirty="0"/>
              <a:t>the Board of Distinguished </a:t>
            </a:r>
            <a:r>
              <a:rPr lang="en-US" sz="2000" dirty="0" smtClean="0"/>
              <a:t>Academic of </a:t>
            </a:r>
            <a:r>
              <a:rPr lang="en-US" sz="2000" dirty="0"/>
              <a:t>the </a:t>
            </a:r>
            <a:r>
              <a:rPr lang="en-US" sz="2000" b="1" dirty="0"/>
              <a:t>National Insurance and </a:t>
            </a:r>
            <a:r>
              <a:rPr lang="en-US" sz="2000" b="1" dirty="0" smtClean="0"/>
              <a:t>Social </a:t>
            </a:r>
            <a:r>
              <a:rPr lang="pt-BR" sz="2000" b="1" dirty="0" smtClean="0"/>
              <a:t>Security </a:t>
            </a:r>
            <a:r>
              <a:rPr lang="pt-BR" sz="2000" b="1" dirty="0" err="1"/>
              <a:t>Academy</a:t>
            </a:r>
            <a:r>
              <a:rPr lang="pt-BR" sz="2000" b="1" dirty="0"/>
              <a:t> - ANSP</a:t>
            </a:r>
            <a:r>
              <a:rPr lang="pt-BR" sz="2000" dirty="0"/>
              <a:t>.</a:t>
            </a:r>
          </a:p>
          <a:p>
            <a:endParaRPr lang="pt-BR" sz="2000" dirty="0"/>
          </a:p>
        </p:txBody>
      </p:sp>
      <p:sp>
        <p:nvSpPr>
          <p:cNvPr id="8" name="Retângulo 7"/>
          <p:cNvSpPr/>
          <p:nvPr/>
        </p:nvSpPr>
        <p:spPr>
          <a:xfrm>
            <a:off x="4580830" y="2525830"/>
            <a:ext cx="4572000" cy="3785652"/>
          </a:xfrm>
          <a:prstGeom prst="rect">
            <a:avLst/>
          </a:prstGeom>
        </p:spPr>
        <p:txBody>
          <a:bodyPr>
            <a:spAutoFit/>
          </a:bodyPr>
          <a:lstStyle/>
          <a:p>
            <a:r>
              <a:rPr lang="en-US" sz="2000" b="1" dirty="0"/>
              <a:t>Deputy Superintendent of the</a:t>
            </a:r>
          </a:p>
          <a:p>
            <a:r>
              <a:rPr lang="en-US" sz="2000" b="1" dirty="0"/>
              <a:t>Superintendence of Private Insurance (SUSEP)</a:t>
            </a:r>
            <a:r>
              <a:rPr lang="en-US" sz="2000" dirty="0"/>
              <a:t> </a:t>
            </a:r>
            <a:r>
              <a:rPr lang="en-US" sz="2000" dirty="0" smtClean="0"/>
              <a:t>- Brazilian </a:t>
            </a:r>
            <a:r>
              <a:rPr lang="en-US" sz="2000" dirty="0"/>
              <a:t>agency of supervision and </a:t>
            </a:r>
            <a:r>
              <a:rPr lang="en-US" sz="2000" dirty="0" smtClean="0"/>
              <a:t>regulation of </a:t>
            </a:r>
            <a:r>
              <a:rPr lang="en-US" sz="2000" dirty="0"/>
              <a:t>insurance and reinsurance, where he led </a:t>
            </a:r>
            <a:r>
              <a:rPr lang="en-US" sz="2000" dirty="0" smtClean="0"/>
              <a:t>the first </a:t>
            </a:r>
            <a:r>
              <a:rPr lang="en-US" sz="2000" dirty="0"/>
              <a:t>phase of implementation, in Brazil, of the</a:t>
            </a:r>
          </a:p>
          <a:p>
            <a:r>
              <a:rPr lang="en-US" sz="2000" dirty="0"/>
              <a:t>regulatory standards of the international</a:t>
            </a:r>
          </a:p>
          <a:p>
            <a:r>
              <a:rPr lang="en-US" sz="2000" dirty="0"/>
              <a:t>Association of Insurance Supervisors - IAIS </a:t>
            </a:r>
            <a:r>
              <a:rPr lang="en-US" sz="2000" dirty="0" smtClean="0"/>
              <a:t>- and </a:t>
            </a:r>
            <a:r>
              <a:rPr lang="en-US" sz="2000" dirty="0"/>
              <a:t>the opening of the Brazilian </a:t>
            </a:r>
            <a:r>
              <a:rPr lang="en-US" sz="2000" dirty="0" smtClean="0"/>
              <a:t>reinsurance market</a:t>
            </a:r>
            <a:r>
              <a:rPr lang="en-US" sz="2000" dirty="0"/>
              <a:t>, with the publication of </a:t>
            </a:r>
            <a:r>
              <a:rPr lang="en-US" sz="2000" dirty="0" smtClean="0"/>
              <a:t>Complementary Law </a:t>
            </a:r>
            <a:r>
              <a:rPr lang="en-US" sz="2000" dirty="0"/>
              <a:t>n. 126/2007 - 2003 - 2007.</a:t>
            </a:r>
            <a:endParaRPr lang="en-US" sz="2000" dirty="0"/>
          </a:p>
        </p:txBody>
      </p:sp>
      <p:pic>
        <p:nvPicPr>
          <p:cNvPr id="9" name="Imagem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82624" y="914400"/>
            <a:ext cx="1384030" cy="2075833"/>
          </a:xfrm>
          <a:prstGeom prst="rect">
            <a:avLst/>
          </a:prstGeom>
        </p:spPr>
      </p:pic>
    </p:spTree>
    <p:extLst>
      <p:ext uri="{BB962C8B-B14F-4D97-AF65-F5344CB8AC3E}">
        <p14:creationId xmlns:p14="http://schemas.microsoft.com/office/powerpoint/2010/main" val="2550697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254316"/>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 Basic </a:t>
            </a:r>
            <a:r>
              <a:rPr kumimoji="1" lang="pt-BR" altLang="pt-BR" sz="3600" b="1" dirty="0" err="1" smtClean="0">
                <a:cs typeface="Times New Roman" panose="02020603050405020304" pitchFamily="18" charset="0"/>
              </a:rPr>
              <a:t>Elements</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314325" y="1832422"/>
            <a:ext cx="851535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endParaRPr kumimoji="1" lang="en-US" altLang="pt-BR" sz="2800" dirty="0">
              <a:cs typeface="Times New Roman" panose="02020603050405020304" pitchFamily="18" charset="0"/>
            </a:endParaRPr>
          </a:p>
          <a:p>
            <a:pPr algn="just" eaLnBrk="1" hangingPunct="1"/>
            <a:r>
              <a:rPr kumimoji="1" lang="en-US" altLang="pt-BR" sz="2800" dirty="0" smtClean="0">
                <a:cs typeface="Times New Roman" panose="02020603050405020304" pitchFamily="18" charset="0"/>
              </a:rPr>
              <a:t>Basically, </a:t>
            </a:r>
            <a:r>
              <a:rPr kumimoji="1" lang="en-US" altLang="pt-BR" sz="2800" dirty="0" err="1" smtClean="0">
                <a:cs typeface="Times New Roman" panose="02020603050405020304" pitchFamily="18" charset="0"/>
              </a:rPr>
              <a:t>bancassurance</a:t>
            </a:r>
            <a:r>
              <a:rPr kumimoji="1" lang="en-US" altLang="pt-BR" sz="2800" dirty="0" smtClean="0">
                <a:cs typeface="Times New Roman" panose="02020603050405020304" pitchFamily="18" charset="0"/>
              </a:rPr>
              <a:t> is the distribution of insurance by banks. </a:t>
            </a:r>
          </a:p>
          <a:p>
            <a:pPr algn="just" eaLnBrk="1" hangingPunct="1"/>
            <a:endParaRPr kumimoji="1" lang="en-US" altLang="pt-BR" sz="2800" dirty="0">
              <a:cs typeface="Times New Roman" panose="02020603050405020304" pitchFamily="18" charset="0"/>
            </a:endParaRPr>
          </a:p>
          <a:p>
            <a:pPr algn="just" eaLnBrk="1" hangingPunct="1"/>
            <a:r>
              <a:rPr kumimoji="1" lang="en-US" altLang="pt-BR" sz="2800" dirty="0" smtClean="0">
                <a:cs typeface="Times New Roman" panose="02020603050405020304" pitchFamily="18" charset="0"/>
              </a:rPr>
              <a:t>As a general rule, in a </a:t>
            </a:r>
            <a:r>
              <a:rPr kumimoji="1" lang="en-US" altLang="pt-BR" sz="2800" dirty="0" err="1" smtClean="0">
                <a:cs typeface="Times New Roman" panose="02020603050405020304" pitchFamily="18" charset="0"/>
              </a:rPr>
              <a:t>bancassurance</a:t>
            </a:r>
            <a:r>
              <a:rPr kumimoji="1" lang="en-US" altLang="pt-BR" sz="2800" dirty="0" smtClean="0">
                <a:cs typeface="Times New Roman" panose="02020603050405020304" pitchFamily="18" charset="0"/>
              </a:rPr>
              <a:t> operation, </a:t>
            </a:r>
            <a:r>
              <a:rPr kumimoji="1" lang="en-US" altLang="pt-BR" sz="2800" dirty="0" smtClean="0">
                <a:cs typeface="Times New Roman" panose="02020603050405020304" pitchFamily="18" charset="0"/>
              </a:rPr>
              <a:t>there is (</a:t>
            </a:r>
            <a:r>
              <a:rPr kumimoji="1" lang="en-US" altLang="pt-BR" sz="2800" dirty="0" err="1" smtClean="0">
                <a:cs typeface="Times New Roman" panose="02020603050405020304" pitchFamily="18" charset="0"/>
              </a:rPr>
              <a:t>i</a:t>
            </a:r>
            <a:r>
              <a:rPr kumimoji="1" lang="en-US" altLang="pt-BR" sz="2800" dirty="0" smtClean="0">
                <a:cs typeface="Times New Roman" panose="02020603050405020304" pitchFamily="18" charset="0"/>
              </a:rPr>
              <a:t>) an insurance company owned by a bank or vice-versa, (ii) a financial group that include insurance companies and banks or (iii) joint ventures between insurers and banks, incorporated to organize and execute the sale of insurance in the bank channel. </a:t>
            </a:r>
            <a:r>
              <a:rPr kumimoji="1" lang="pt-BR" altLang="pt-BR" sz="2800" dirty="0">
                <a:cs typeface="Times New Roman" panose="02020603050405020304" pitchFamily="18" charset="0"/>
              </a:rPr>
              <a:t> </a:t>
            </a:r>
          </a:p>
        </p:txBody>
      </p:sp>
    </p:spTree>
    <p:extLst>
      <p:ext uri="{BB962C8B-B14F-4D97-AF65-F5344CB8AC3E}">
        <p14:creationId xmlns:p14="http://schemas.microsoft.com/office/powerpoint/2010/main" val="4046622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254316"/>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 Basic </a:t>
            </a:r>
            <a:r>
              <a:rPr kumimoji="1" lang="pt-BR" altLang="pt-BR" sz="3600" b="1" dirty="0" err="1" smtClean="0">
                <a:cs typeface="Times New Roman" panose="02020603050405020304" pitchFamily="18" charset="0"/>
              </a:rPr>
              <a:t>Elements</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314325" y="2050970"/>
            <a:ext cx="851535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endParaRPr kumimoji="1" lang="en-US" altLang="pt-BR" sz="2800" i="1" dirty="0">
              <a:cs typeface="Times New Roman" panose="02020603050405020304" pitchFamily="18" charset="0"/>
            </a:endParaRPr>
          </a:p>
          <a:p>
            <a:r>
              <a:rPr lang="en-US" sz="2800" dirty="0" smtClean="0"/>
              <a:t>In the </a:t>
            </a:r>
            <a:r>
              <a:rPr lang="en-US" sz="2800" dirty="0" err="1" smtClean="0"/>
              <a:t>bancassurance</a:t>
            </a:r>
            <a:r>
              <a:rPr lang="en-US" sz="2800" dirty="0" smtClean="0"/>
              <a:t>, the </a:t>
            </a:r>
            <a:r>
              <a:rPr lang="en-US" sz="2800" dirty="0"/>
              <a:t>bank is </a:t>
            </a:r>
            <a:r>
              <a:rPr lang="en-US" sz="2800" dirty="0" smtClean="0"/>
              <a:t>able to </a:t>
            </a:r>
            <a:r>
              <a:rPr lang="en-US" sz="2800" dirty="0"/>
              <a:t>generate a new stream of revenue from its </a:t>
            </a:r>
            <a:r>
              <a:rPr lang="en-US" sz="2800" dirty="0" smtClean="0"/>
              <a:t>clients base. The </a:t>
            </a:r>
            <a:r>
              <a:rPr lang="en-US" sz="2800" dirty="0"/>
              <a:t>insurer benefits from marketing products through the bank’s </a:t>
            </a:r>
            <a:r>
              <a:rPr lang="en-US" sz="2800" dirty="0" smtClean="0"/>
              <a:t>branches </a:t>
            </a:r>
            <a:r>
              <a:rPr lang="en-US" sz="2800" dirty="0"/>
              <a:t>and </a:t>
            </a:r>
            <a:r>
              <a:rPr lang="en-US" sz="2800" dirty="0" smtClean="0"/>
              <a:t>agents. The insurer may also benefit from the strong brand of the bank and vice-versa, both having the opportunity to reinforce their relationship with the clients.</a:t>
            </a:r>
            <a:endParaRPr lang="pt-BR" sz="2800" dirty="0"/>
          </a:p>
          <a:p>
            <a:pPr algn="just" eaLnBrk="1" hangingPunct="1"/>
            <a:r>
              <a:rPr kumimoji="1" lang="pt-BR" altLang="pt-BR" sz="2800" i="1" dirty="0">
                <a:cs typeface="Times New Roman" panose="02020603050405020304" pitchFamily="18" charset="0"/>
              </a:rPr>
              <a:t> </a:t>
            </a:r>
          </a:p>
        </p:txBody>
      </p:sp>
    </p:spTree>
    <p:extLst>
      <p:ext uri="{BB962C8B-B14F-4D97-AF65-F5344CB8AC3E}">
        <p14:creationId xmlns:p14="http://schemas.microsoft.com/office/powerpoint/2010/main" val="995115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1403648" y="1270471"/>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 Basic </a:t>
            </a:r>
            <a:r>
              <a:rPr kumimoji="1" lang="pt-BR" altLang="pt-BR" sz="3600" b="1" dirty="0" err="1" smtClean="0">
                <a:cs typeface="Times New Roman" panose="02020603050405020304" pitchFamily="18" charset="0"/>
              </a:rPr>
              <a:t>Elements</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683568" y="2492896"/>
            <a:ext cx="8136905"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dirty="0"/>
              <a:t>T</a:t>
            </a:r>
            <a:r>
              <a:rPr lang="en-US" sz="2800" dirty="0" smtClean="0"/>
              <a:t>he insurances sold in the </a:t>
            </a:r>
            <a:r>
              <a:rPr lang="en-US" sz="2800" dirty="0" err="1" smtClean="0"/>
              <a:t>bancassurance</a:t>
            </a:r>
            <a:r>
              <a:rPr lang="en-US" sz="2800" dirty="0" smtClean="0"/>
              <a:t> operations tends to be associated to simple underwriting proceedings. </a:t>
            </a:r>
          </a:p>
          <a:p>
            <a:endParaRPr lang="en-US" sz="2800" dirty="0" smtClean="0"/>
          </a:p>
          <a:p>
            <a:r>
              <a:rPr lang="en-US" sz="2800" dirty="0" err="1" smtClean="0"/>
              <a:t>Bancassurance</a:t>
            </a:r>
            <a:r>
              <a:rPr lang="en-US" sz="2800" dirty="0" smtClean="0"/>
              <a:t> is more concentrated in life insurance, but other lines, like automobile and home insurance, have been sold by banks.</a:t>
            </a:r>
          </a:p>
          <a:p>
            <a:endParaRPr lang="en-US" sz="2600" dirty="0" smtClean="0"/>
          </a:p>
        </p:txBody>
      </p:sp>
    </p:spTree>
    <p:extLst>
      <p:ext uri="{BB962C8B-B14F-4D97-AF65-F5344CB8AC3E}">
        <p14:creationId xmlns:p14="http://schemas.microsoft.com/office/powerpoint/2010/main" val="1607080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1115616" y="984583"/>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a:t>
            </a:r>
            <a:r>
              <a:rPr kumimoji="1" lang="pt-BR" altLang="pt-BR" sz="3600" b="1" dirty="0" err="1" smtClean="0">
                <a:cs typeface="Times New Roman" panose="02020603050405020304" pitchFamily="18" charset="0"/>
              </a:rPr>
              <a:t>the</a:t>
            </a:r>
            <a:r>
              <a:rPr kumimoji="1" lang="pt-BR" altLang="pt-BR" sz="3600" b="1" dirty="0" smtClean="0">
                <a:cs typeface="Times New Roman" panose="02020603050405020304" pitchFamily="18" charset="0"/>
              </a:rPr>
              <a:t> World</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179512" y="1625933"/>
            <a:ext cx="8784976"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600" dirty="0" smtClean="0"/>
              <a:t>The </a:t>
            </a:r>
            <a:r>
              <a:rPr lang="en-US" sz="2600" dirty="0"/>
              <a:t>level of </a:t>
            </a:r>
            <a:r>
              <a:rPr lang="en-US" sz="2600" dirty="0" err="1"/>
              <a:t>bancassurance</a:t>
            </a:r>
            <a:r>
              <a:rPr lang="en-US" sz="2600" dirty="0"/>
              <a:t> activity varies </a:t>
            </a:r>
            <a:r>
              <a:rPr lang="en-US" sz="2600" dirty="0" smtClean="0"/>
              <a:t>between </a:t>
            </a:r>
            <a:r>
              <a:rPr lang="en-US" sz="2600" dirty="0"/>
              <a:t>the world’s </a:t>
            </a:r>
            <a:r>
              <a:rPr lang="en-US" sz="2600" dirty="0" smtClean="0"/>
              <a:t>countries. </a:t>
            </a:r>
          </a:p>
          <a:p>
            <a:endParaRPr lang="en-US" sz="2600" dirty="0"/>
          </a:p>
          <a:p>
            <a:r>
              <a:rPr lang="en-US" sz="2600" dirty="0" smtClean="0"/>
              <a:t>The </a:t>
            </a:r>
            <a:r>
              <a:rPr lang="en-US" sz="2600" dirty="0" err="1" smtClean="0"/>
              <a:t>bancassurance</a:t>
            </a:r>
            <a:r>
              <a:rPr lang="en-US" sz="2600" dirty="0" smtClean="0"/>
              <a:t> operations were initially executed in Europe, being very important in some countries. </a:t>
            </a:r>
          </a:p>
          <a:p>
            <a:endParaRPr lang="en-US" sz="2600" dirty="0"/>
          </a:p>
          <a:p>
            <a:r>
              <a:rPr lang="en-US" sz="2600" dirty="0" smtClean="0"/>
              <a:t>In Canada and USA, the </a:t>
            </a:r>
            <a:r>
              <a:rPr lang="en-US" sz="2600" dirty="0" err="1" smtClean="0"/>
              <a:t>bancassurance</a:t>
            </a:r>
            <a:r>
              <a:rPr lang="en-US" sz="2600" dirty="0" smtClean="0"/>
              <a:t> is limited by the regulation.</a:t>
            </a:r>
          </a:p>
          <a:p>
            <a:endParaRPr lang="en-US" sz="2600" dirty="0" smtClean="0"/>
          </a:p>
          <a:p>
            <a:r>
              <a:rPr lang="en-US" sz="2600" dirty="0" smtClean="0"/>
              <a:t>In Latin America, banks are, as a general rule, a very important selling channel to the insurers, but its relevance is different depending on the country. </a:t>
            </a:r>
            <a:endParaRPr lang="en-US" sz="2600" dirty="0"/>
          </a:p>
          <a:p>
            <a:r>
              <a:rPr lang="en-US" sz="2400" dirty="0" smtClean="0"/>
              <a:t> </a:t>
            </a:r>
            <a:endParaRPr lang="en-US" sz="2400" dirty="0"/>
          </a:p>
          <a:p>
            <a:endParaRPr lang="en-US" sz="2800" dirty="0" smtClean="0"/>
          </a:p>
        </p:txBody>
      </p:sp>
    </p:spTree>
    <p:extLst>
      <p:ext uri="{BB962C8B-B14F-4D97-AF65-F5344CB8AC3E}">
        <p14:creationId xmlns:p14="http://schemas.microsoft.com/office/powerpoint/2010/main" val="218022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254316"/>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a:t>
            </a:r>
            <a:r>
              <a:rPr kumimoji="1" lang="pt-BR" altLang="pt-BR" sz="3600" b="1" dirty="0" err="1" smtClean="0">
                <a:cs typeface="Times New Roman" panose="02020603050405020304" pitchFamily="18" charset="0"/>
              </a:rPr>
              <a:t>Europe</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431540" y="2250690"/>
            <a:ext cx="8280920"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600" dirty="0" smtClean="0"/>
              <a:t>In Europe, the </a:t>
            </a:r>
            <a:r>
              <a:rPr lang="en-US" sz="2600" dirty="0" err="1" smtClean="0"/>
              <a:t>bancassurance</a:t>
            </a:r>
            <a:r>
              <a:rPr lang="en-US" sz="2600" dirty="0" smtClean="0"/>
              <a:t> is a very important selling channel of insurance in countries like France, Turkey, Portugal and Italy.</a:t>
            </a:r>
          </a:p>
          <a:p>
            <a:endParaRPr lang="en-US" sz="2600" dirty="0"/>
          </a:p>
          <a:p>
            <a:r>
              <a:rPr lang="en-US" sz="2600" dirty="0" smtClean="0"/>
              <a:t>The regulators, in some countries, have been worried about the competition of insurance companies in the banks branches. In certain cases, the regulation imposed to the banks the obligation to offer to their clients more than one option of insurance company and product.</a:t>
            </a:r>
            <a:endParaRPr lang="en-US" sz="2800" dirty="0" smtClean="0"/>
          </a:p>
        </p:txBody>
      </p:sp>
    </p:spTree>
    <p:extLst>
      <p:ext uri="{BB962C8B-B14F-4D97-AF65-F5344CB8AC3E}">
        <p14:creationId xmlns:p14="http://schemas.microsoft.com/office/powerpoint/2010/main" val="1790085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254316"/>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a:t>
            </a:r>
            <a:r>
              <a:rPr kumimoji="1" lang="pt-BR" altLang="pt-BR" sz="3600" b="1" dirty="0" err="1" smtClean="0">
                <a:cs typeface="Times New Roman" panose="02020603050405020304" pitchFamily="18" charset="0"/>
              </a:rPr>
              <a:t>Latin</a:t>
            </a:r>
            <a:r>
              <a:rPr kumimoji="1" lang="pt-BR" altLang="pt-BR" sz="3600" b="1" dirty="0" smtClean="0">
                <a:cs typeface="Times New Roman" panose="02020603050405020304" pitchFamily="18" charset="0"/>
              </a:rPr>
              <a:t> </a:t>
            </a:r>
            <a:r>
              <a:rPr kumimoji="1" lang="pt-BR" altLang="pt-BR" sz="3600" b="1" dirty="0" err="1" smtClean="0">
                <a:cs typeface="Times New Roman" panose="02020603050405020304" pitchFamily="18" charset="0"/>
              </a:rPr>
              <a:t>America</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293688" y="2189191"/>
            <a:ext cx="851535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600" dirty="0" smtClean="0"/>
              <a:t>In Latin America, </a:t>
            </a:r>
            <a:r>
              <a:rPr lang="en-US" sz="2600" dirty="0" err="1" smtClean="0"/>
              <a:t>bancassurance</a:t>
            </a:r>
            <a:r>
              <a:rPr lang="en-US" sz="2600" dirty="0" smtClean="0"/>
              <a:t> is more important in Chile, Colombia, </a:t>
            </a:r>
            <a:r>
              <a:rPr lang="en-US" sz="2600" dirty="0"/>
              <a:t>M</a:t>
            </a:r>
            <a:r>
              <a:rPr lang="en-US" sz="2600" dirty="0" smtClean="0"/>
              <a:t>exico and Brazil.</a:t>
            </a:r>
          </a:p>
          <a:p>
            <a:endParaRPr lang="en-US" sz="2600" dirty="0"/>
          </a:p>
          <a:p>
            <a:r>
              <a:rPr lang="en-US" sz="2600" dirty="0" smtClean="0"/>
              <a:t>Mexican and Brazilian banks played a key role in drafting the regulation of accumulation tax favored products, and it is clearly reflected on their ability to sell this products.</a:t>
            </a:r>
          </a:p>
          <a:p>
            <a:endParaRPr lang="en-US" sz="2600" dirty="0"/>
          </a:p>
          <a:p>
            <a:r>
              <a:rPr lang="en-US" sz="2600" dirty="0" smtClean="0"/>
              <a:t>In Argentina, the </a:t>
            </a:r>
            <a:r>
              <a:rPr lang="en-US" sz="2600" dirty="0" err="1" smtClean="0"/>
              <a:t>bancassurance</a:t>
            </a:r>
            <a:r>
              <a:rPr lang="en-US" sz="2600" dirty="0" smtClean="0"/>
              <a:t> is not very important yet.</a:t>
            </a:r>
          </a:p>
          <a:p>
            <a:endParaRPr lang="en-US" sz="2600" dirty="0"/>
          </a:p>
          <a:p>
            <a:endParaRPr lang="en-US" sz="2800" dirty="0" smtClean="0"/>
          </a:p>
        </p:txBody>
      </p:sp>
    </p:spTree>
    <p:extLst>
      <p:ext uri="{BB962C8B-B14F-4D97-AF65-F5344CB8AC3E}">
        <p14:creationId xmlns:p14="http://schemas.microsoft.com/office/powerpoint/2010/main" val="1837330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254316"/>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293688" y="2102937"/>
            <a:ext cx="85153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altLang="pt-BR" sz="2800" dirty="0">
                <a:cs typeface="Times New Roman" panose="02020603050405020304" pitchFamily="18" charset="0"/>
              </a:rPr>
              <a:t> </a:t>
            </a:r>
            <a:endParaRPr lang="en-US" sz="2800" dirty="0" smtClean="0"/>
          </a:p>
        </p:txBody>
      </p:sp>
      <p:pic>
        <p:nvPicPr>
          <p:cNvPr id="2" name="Imagem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8635" y="4282282"/>
            <a:ext cx="3007895" cy="1975108"/>
          </a:xfrm>
          <a:prstGeom prst="rect">
            <a:avLst/>
          </a:prstGeom>
        </p:spPr>
      </p:pic>
      <p:pic>
        <p:nvPicPr>
          <p:cNvPr id="3" name="Imagem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28635" y="2097610"/>
            <a:ext cx="3007895" cy="2005264"/>
          </a:xfrm>
          <a:prstGeom prst="rect">
            <a:avLst/>
          </a:prstGeom>
        </p:spPr>
      </p:pic>
      <p:pic>
        <p:nvPicPr>
          <p:cNvPr id="9" name="Imagem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46370" y="2097059"/>
            <a:ext cx="2919401" cy="1948218"/>
          </a:xfrm>
          <a:prstGeom prst="rect">
            <a:avLst/>
          </a:prstGeom>
        </p:spPr>
      </p:pic>
      <p:pic>
        <p:nvPicPr>
          <p:cNvPr id="10" name="Imagem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46370" y="4311122"/>
            <a:ext cx="2919401" cy="1946267"/>
          </a:xfrm>
          <a:prstGeom prst="rect">
            <a:avLst/>
          </a:prstGeom>
        </p:spPr>
      </p:pic>
    </p:spTree>
    <p:extLst>
      <p:ext uri="{BB962C8B-B14F-4D97-AF65-F5344CB8AC3E}">
        <p14:creationId xmlns:p14="http://schemas.microsoft.com/office/powerpoint/2010/main" val="2003447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453337"/>
            <a:ext cx="9144000" cy="144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3725" y="0"/>
            <a:ext cx="60102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1337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Box 3"/>
          <p:cNvSpPr txBox="1">
            <a:spLocks noChangeArrowheads="1"/>
          </p:cNvSpPr>
          <p:nvPr/>
        </p:nvSpPr>
        <p:spPr bwMode="auto">
          <a:xfrm>
            <a:off x="777081" y="1254316"/>
            <a:ext cx="7589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kumimoji="1" lang="pt-BR" altLang="pt-BR" sz="3600" b="1" dirty="0" err="1" smtClean="0">
                <a:cs typeface="Times New Roman" panose="02020603050405020304" pitchFamily="18" charset="0"/>
              </a:rPr>
              <a:t>Bancassurance</a:t>
            </a:r>
            <a:r>
              <a:rPr kumimoji="1" lang="pt-BR" altLang="pt-BR" sz="3600" b="1" dirty="0" smtClean="0">
                <a:cs typeface="Times New Roman" panose="02020603050405020304" pitchFamily="18" charset="0"/>
              </a:rPr>
              <a:t> in Brazil</a:t>
            </a:r>
            <a:endParaRPr kumimoji="1" lang="pt-BR" altLang="pt-BR" sz="3600" b="1" dirty="0">
              <a:solidFill>
                <a:schemeClr val="tx1"/>
              </a:solidFill>
              <a:latin typeface="Times New Roman" panose="02020603050405020304" pitchFamily="18" charset="0"/>
            </a:endParaRPr>
          </a:p>
        </p:txBody>
      </p:sp>
      <p:sp>
        <p:nvSpPr>
          <p:cNvPr id="7" name="Text Box 2"/>
          <p:cNvSpPr txBox="1">
            <a:spLocks noChangeArrowheads="1"/>
          </p:cNvSpPr>
          <p:nvPr/>
        </p:nvSpPr>
        <p:spPr bwMode="auto">
          <a:xfrm>
            <a:off x="293688" y="2189191"/>
            <a:ext cx="851535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pt-BR" sz="2800" dirty="0">
                <a:cs typeface="Times New Roman" panose="02020603050405020304" pitchFamily="18" charset="0"/>
              </a:rPr>
              <a:t>The </a:t>
            </a:r>
            <a:r>
              <a:rPr lang="en-US" altLang="pt-BR" sz="2800" dirty="0" err="1">
                <a:cs typeface="Times New Roman" panose="02020603050405020304" pitchFamily="18" charset="0"/>
              </a:rPr>
              <a:t>bancassurance</a:t>
            </a:r>
            <a:r>
              <a:rPr lang="en-US" altLang="pt-BR" sz="2800" dirty="0">
                <a:cs typeface="Times New Roman" panose="02020603050405020304" pitchFamily="18" charset="0"/>
              </a:rPr>
              <a:t> in Brazil </a:t>
            </a:r>
            <a:r>
              <a:rPr lang="en-US" altLang="pt-BR" sz="2800" dirty="0" smtClean="0">
                <a:cs typeface="Times New Roman" panose="02020603050405020304" pitchFamily="18" charset="0"/>
              </a:rPr>
              <a:t>is benefited </a:t>
            </a:r>
            <a:r>
              <a:rPr lang="en-US" altLang="pt-BR" sz="2800" dirty="0">
                <a:cs typeface="Times New Roman" panose="02020603050405020304" pitchFamily="18" charset="0"/>
              </a:rPr>
              <a:t>from a very sophisticated and strong financial </a:t>
            </a:r>
            <a:r>
              <a:rPr lang="en-US" altLang="pt-BR" sz="2800" dirty="0" smtClean="0">
                <a:cs typeface="Times New Roman" panose="02020603050405020304" pitchFamily="18" charset="0"/>
              </a:rPr>
              <a:t>sector.</a:t>
            </a:r>
          </a:p>
          <a:p>
            <a:endParaRPr lang="pt-BR" altLang="pt-BR" sz="2800" dirty="0">
              <a:cs typeface="Times New Roman" panose="02020603050405020304" pitchFamily="18" charset="0"/>
            </a:endParaRPr>
          </a:p>
          <a:p>
            <a:r>
              <a:rPr lang="en-US" sz="2800" dirty="0" smtClean="0"/>
              <a:t>During the period of 1960 – 1994, the banks had to develop IT structures to deal with a very high inflation (in some moments, higher than 40% in month). They also incorporated a large number of branches and agencies to support a necessarily intense relationship with its clients.</a:t>
            </a:r>
          </a:p>
        </p:txBody>
      </p:sp>
    </p:spTree>
    <p:extLst>
      <p:ext uri="{BB962C8B-B14F-4D97-AF65-F5344CB8AC3E}">
        <p14:creationId xmlns:p14="http://schemas.microsoft.com/office/powerpoint/2010/main" val="255515547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3818</TotalTime>
  <Words>1199</Words>
  <Application>Microsoft Office PowerPoint</Application>
  <PresentationFormat>Apresentação na tela (4:3)</PresentationFormat>
  <Paragraphs>97</Paragraphs>
  <Slides>19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19</vt:i4>
      </vt:variant>
    </vt:vector>
  </HeadingPairs>
  <TitlesOfParts>
    <vt:vector size="24" baseType="lpstr">
      <vt:lpstr>Arial</vt:lpstr>
      <vt:lpstr>Calibri</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Ana Rita Petraroli</dc:creator>
  <cp:lastModifiedBy>João Marcelo Santos</cp:lastModifiedBy>
  <cp:revision>56</cp:revision>
  <dcterms:created xsi:type="dcterms:W3CDTF">2016-10-10T14:22:16Z</dcterms:created>
  <dcterms:modified xsi:type="dcterms:W3CDTF">2016-11-01T16:07:55Z</dcterms:modified>
</cp:coreProperties>
</file>