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42" r:id="rId2"/>
    <p:sldId id="491" r:id="rId3"/>
    <p:sldId id="495" r:id="rId4"/>
    <p:sldId id="496" r:id="rId5"/>
    <p:sldId id="492" r:id="rId6"/>
    <p:sldId id="494" r:id="rId7"/>
    <p:sldId id="497" r:id="rId8"/>
    <p:sldId id="446" r:id="rId9"/>
    <p:sldId id="447" r:id="rId10"/>
    <p:sldId id="490" r:id="rId11"/>
    <p:sldId id="484" r:id="rId12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5B51A3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5B51A3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5B51A3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5B51A3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5B51A3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5B51A3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5B51A3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5B51A3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5B51A3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pos="2880">
          <p15:clr>
            <a:srgbClr val="A4A3A4"/>
          </p15:clr>
        </p15:guide>
        <p15:guide id="4" pos="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193"/>
    <a:srgbClr val="3F3F93"/>
    <a:srgbClr val="5B51A3"/>
    <a:srgbClr val="6953A1"/>
    <a:srgbClr val="64599B"/>
    <a:srgbClr val="72609E"/>
    <a:srgbClr val="6A619D"/>
    <a:srgbClr val="5F5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4" autoAdjust="0"/>
    <p:restoredTop sz="97943" autoAdjust="0"/>
  </p:normalViewPr>
  <p:slideViewPr>
    <p:cSldViewPr>
      <p:cViewPr varScale="1">
        <p:scale>
          <a:sx n="71" d="100"/>
          <a:sy n="71" d="100"/>
        </p:scale>
        <p:origin x="426" y="60"/>
      </p:cViewPr>
      <p:guideLst>
        <p:guide orient="horz" pos="2160"/>
        <p:guide orient="horz" pos="346"/>
        <p:guide pos="2880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B95FA-125F-45C5-9734-6FB1510F15E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486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486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26BA3-9543-47AF-B2B1-747B1B360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71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6275" cy="4940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866" y="4"/>
            <a:ext cx="2946275" cy="4940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95A95-CC8C-44DB-9673-EA8B94DE6169}" type="datetimeFigureOut">
              <a:rPr lang="nl-NL" smtClean="0"/>
              <a:t>5-1-2017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386" y="4690947"/>
            <a:ext cx="5436909" cy="44430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4" y="9378518"/>
            <a:ext cx="2946275" cy="4940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866" y="9378518"/>
            <a:ext cx="2946275" cy="4940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CE97C-A0BE-4E48-9AB3-18B0ABBCB5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918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CE97C-A0BE-4E48-9AB3-18B0ABBCB52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98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5B51A3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5B51A3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5B51A3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5B51A3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5B51A3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B51A3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B51A3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B51A3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B51A3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EE56E3-B8DB-4328-A0A6-8B8997C5A732}" type="slidenum">
              <a:rPr lang="en-GB" altLang="nl-NL" sz="12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GB" altLang="nl-NL" sz="1200">
              <a:solidFill>
                <a:schemeClr val="tx1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3200">
                <a:solidFill>
                  <a:srgbClr val="5B51A3"/>
                </a:solidFill>
                <a:latin typeface="Times New Roman" pitchFamily="18" charset="0"/>
              </a:defRPr>
            </a:lvl1pPr>
            <a:lvl2pPr marL="742950" indent="-285750" defTabSz="920750" eaLnBrk="0" hangingPunct="0">
              <a:defRPr sz="3200">
                <a:solidFill>
                  <a:srgbClr val="5B51A3"/>
                </a:solidFill>
                <a:latin typeface="Times New Roman" pitchFamily="18" charset="0"/>
              </a:defRPr>
            </a:lvl2pPr>
            <a:lvl3pPr marL="1143000" indent="-228600" defTabSz="920750" eaLnBrk="0" hangingPunct="0">
              <a:defRPr sz="3200">
                <a:solidFill>
                  <a:srgbClr val="5B51A3"/>
                </a:solidFill>
                <a:latin typeface="Times New Roman" pitchFamily="18" charset="0"/>
              </a:defRPr>
            </a:lvl3pPr>
            <a:lvl4pPr marL="1600200" indent="-228600" defTabSz="920750" eaLnBrk="0" hangingPunct="0">
              <a:defRPr sz="3200">
                <a:solidFill>
                  <a:srgbClr val="5B51A3"/>
                </a:solidFill>
                <a:latin typeface="Times New Roman" pitchFamily="18" charset="0"/>
              </a:defRPr>
            </a:lvl4pPr>
            <a:lvl5pPr marL="2057400" indent="-228600" defTabSz="920750" eaLnBrk="0" hangingPunct="0">
              <a:defRPr sz="3200">
                <a:solidFill>
                  <a:srgbClr val="5B51A3"/>
                </a:solidFill>
                <a:latin typeface="Times New Roman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B51A3"/>
                </a:solidFill>
                <a:latin typeface="Times New Roman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B51A3"/>
                </a:solidFill>
                <a:latin typeface="Times New Roman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B51A3"/>
                </a:solidFill>
                <a:latin typeface="Times New Roman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B51A3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CE68F2-3827-41F2-917F-B584F22DB1DA}" type="slidenum">
              <a:rPr lang="nl-NL" altLang="nl-NL"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eaLnBrk="1" hangingPunct="1"/>
              <a:t>6</a:t>
            </a:fld>
            <a:endParaRPr lang="nl-NL" altLang="nl-NL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47713"/>
            <a:ext cx="4919662" cy="36893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689992"/>
            <a:ext cx="4991100" cy="44404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5B51A3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5B51A3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5B51A3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5B51A3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5B51A3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B51A3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B51A3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B51A3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B51A3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C04342-E470-4F62-B522-024E1C8BC960}" type="slidenum">
              <a:rPr lang="en-GB" sz="12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3F3F9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3F3F9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1735832" cy="457200"/>
          </a:xfrm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GB"/>
              <a:t>Meeting with the Swedish Credit Insurance Association (KFF) - 26/04/2016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31840" y="6248400"/>
            <a:ext cx="1296144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D4FB0-5F1C-4858-8C0B-7E55604465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Meeting with the Swedish Credit Insurance Association (KFF) - 26/04/2016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9BEE5-05D9-4101-B7E3-AB3F0B049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Meeting with the Swedish Credit Insurance Association (KFF) - 26/04/2016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ABC1F-9922-4C95-BF1A-540CA6D10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Meeting with the Swedish Credit Insurance Association (KFF) - 26/04/2016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BEC9C-BC86-44E4-AB09-C81E12B52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Meeting with the Swedish Credit Insurance Association (KFF) - 26/04/2016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B6A53-A0BB-4174-B76A-09474EC92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Meeting with the Swedish Credit Insurance Association (KFF) - 26/04/2016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F2AC6-3784-4C1C-BC58-3A2BDA47C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Meeting with the Swedish Credit Insurance Association (KFF) - 26/04/2016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9B3AF-29D4-4E2C-AD70-4D439327B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59" y="44624"/>
            <a:ext cx="7772400" cy="720080"/>
          </a:xfrm>
        </p:spPr>
        <p:txBody>
          <a:bodyPr/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15816" y="5301208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Meeting with the Swedish Credit Insurance Association (KFF) - 26/04/2016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4101" y="6453336"/>
            <a:ext cx="432048" cy="241176"/>
          </a:xfrm>
          <a:ln/>
        </p:spPr>
        <p:txBody>
          <a:bodyPr/>
          <a:lstStyle>
            <a:lvl1pPr algn="ctr">
              <a:defRPr sz="1400" b="1">
                <a:solidFill>
                  <a:srgbClr val="3F3F93"/>
                </a:solidFill>
              </a:defRPr>
            </a:lvl1pPr>
          </a:lstStyle>
          <a:p>
            <a:pPr>
              <a:defRPr/>
            </a:pPr>
            <a:fld id="{E84C5679-DB98-40D7-AD68-6B9FB2CDFC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Meeting with the Swedish Credit Insurance Association (KFF) - 26/04/2016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85D97-B347-4BDD-9F71-8C47B52BC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Meeting with the Swedish Credit Insurance Association (KFF) - 26/04/2016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59BA3-3CF9-4A65-8A8C-01A7667FD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Meeting with the Swedish Credit Insurance Association (KFF) - 26/04/2016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4E895-0D38-425C-B679-2C8D6863D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31841" y="6219825"/>
            <a:ext cx="158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4B01CAB-6B56-4A8E-8135-81DC0551B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ICISA_tif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86600" y="5805264"/>
            <a:ext cx="18986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23850" y="692696"/>
            <a:ext cx="8463280" cy="0"/>
          </a:xfrm>
          <a:prstGeom prst="line">
            <a:avLst/>
          </a:prstGeom>
          <a:noFill/>
          <a:ln w="38100">
            <a:solidFill>
              <a:srgbClr val="3F3F9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H="1">
            <a:off x="323850" y="6414864"/>
            <a:ext cx="6508750" cy="0"/>
          </a:xfrm>
          <a:prstGeom prst="line">
            <a:avLst/>
          </a:prstGeom>
          <a:noFill/>
          <a:ln w="38100">
            <a:solidFill>
              <a:srgbClr val="3F419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Meeting with the Swedish Credit Insurance Association (KFF) - 26/04/2016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F3F9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F3F93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F3F93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F3F93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F3F93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F4193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F4193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F4193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F4193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F3F9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F3F9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F3F9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F3F9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F3F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F419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F419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F419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F41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tecis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9" Type="http://schemas.openxmlformats.org/officeDocument/2006/relationships/image" Target="../media/image39.jpeg"/><Relationship Id="rId21" Type="http://schemas.openxmlformats.org/officeDocument/2006/relationships/image" Target="../media/image21.jpeg"/><Relationship Id="rId34" Type="http://schemas.openxmlformats.org/officeDocument/2006/relationships/image" Target="../media/image34.jpeg"/><Relationship Id="rId42" Type="http://schemas.openxmlformats.org/officeDocument/2006/relationships/image" Target="../media/image42.jpeg"/><Relationship Id="rId47" Type="http://schemas.openxmlformats.org/officeDocument/2006/relationships/image" Target="../media/image47.jpeg"/><Relationship Id="rId50" Type="http://schemas.openxmlformats.org/officeDocument/2006/relationships/image" Target="../media/image50.jpeg"/><Relationship Id="rId55" Type="http://schemas.openxmlformats.org/officeDocument/2006/relationships/image" Target="../media/image55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9" Type="http://schemas.openxmlformats.org/officeDocument/2006/relationships/image" Target="../media/image29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32" Type="http://schemas.openxmlformats.org/officeDocument/2006/relationships/image" Target="../media/image32.jpeg"/><Relationship Id="rId37" Type="http://schemas.openxmlformats.org/officeDocument/2006/relationships/image" Target="../media/image37.jpeg"/><Relationship Id="rId40" Type="http://schemas.openxmlformats.org/officeDocument/2006/relationships/image" Target="../media/image40.jpeg"/><Relationship Id="rId45" Type="http://schemas.openxmlformats.org/officeDocument/2006/relationships/image" Target="../media/image45.jpeg"/><Relationship Id="rId53" Type="http://schemas.openxmlformats.org/officeDocument/2006/relationships/image" Target="../media/image53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jpeg"/><Relationship Id="rId44" Type="http://schemas.openxmlformats.org/officeDocument/2006/relationships/image" Target="../media/image44.jpeg"/><Relationship Id="rId52" Type="http://schemas.openxmlformats.org/officeDocument/2006/relationships/image" Target="../media/image52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Relationship Id="rId35" Type="http://schemas.openxmlformats.org/officeDocument/2006/relationships/image" Target="../media/image35.jpeg"/><Relationship Id="rId43" Type="http://schemas.openxmlformats.org/officeDocument/2006/relationships/image" Target="../media/image43.jpeg"/><Relationship Id="rId48" Type="http://schemas.openxmlformats.org/officeDocument/2006/relationships/image" Target="../media/image48.jpeg"/><Relationship Id="rId8" Type="http://schemas.openxmlformats.org/officeDocument/2006/relationships/image" Target="../media/image8.jpeg"/><Relationship Id="rId51" Type="http://schemas.openxmlformats.org/officeDocument/2006/relationships/image" Target="../media/image51.jpeg"/><Relationship Id="rId3" Type="http://schemas.openxmlformats.org/officeDocument/2006/relationships/image" Target="../media/image3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33" Type="http://schemas.openxmlformats.org/officeDocument/2006/relationships/image" Target="../media/image33.jpeg"/><Relationship Id="rId38" Type="http://schemas.openxmlformats.org/officeDocument/2006/relationships/image" Target="../media/image38.jpeg"/><Relationship Id="rId46" Type="http://schemas.openxmlformats.org/officeDocument/2006/relationships/image" Target="../media/image46.jpeg"/><Relationship Id="rId20" Type="http://schemas.openxmlformats.org/officeDocument/2006/relationships/image" Target="../media/image20.jpeg"/><Relationship Id="rId41" Type="http://schemas.openxmlformats.org/officeDocument/2006/relationships/image" Target="../media/image41.jpeg"/><Relationship Id="rId54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36" Type="http://schemas.openxmlformats.org/officeDocument/2006/relationships/image" Target="../media/image36.jpeg"/><Relationship Id="rId49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124744"/>
            <a:ext cx="837085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Credit Insurance and consumer credit</a:t>
            </a:r>
          </a:p>
          <a:p>
            <a:r>
              <a:rPr lang="en-GB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different business model</a:t>
            </a:r>
          </a:p>
          <a:p>
            <a:endParaRPr lang="en-GB" sz="2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Nijhout – Executive Director ICISA</a:t>
            </a:r>
          </a:p>
          <a:p>
            <a:endParaRPr lang="en-GB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610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640960" cy="720080"/>
          </a:xfrm>
        </p:spPr>
        <p:txBody>
          <a:bodyPr/>
          <a:lstStyle/>
          <a:p>
            <a:pPr algn="l"/>
            <a:r>
              <a:rPr lang="nl-NL" sz="3200" dirty="0">
                <a:latin typeface="Arial" pitchFamily="34" charset="0"/>
                <a:cs typeface="Arial" pitchFamily="34" charset="0"/>
              </a:rPr>
              <a:t>The Trade Credit Insurance &amp; Surety Academy</a:t>
            </a:r>
            <a:br>
              <a:rPr lang="nl-NL" sz="3200" dirty="0">
                <a:latin typeface="Arial" pitchFamily="34" charset="0"/>
                <a:cs typeface="Arial" pitchFamily="34" charset="0"/>
              </a:rPr>
            </a:b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8640960" cy="5436604"/>
          </a:xfrm>
        </p:spPr>
        <p:txBody>
          <a:bodyPr/>
          <a:lstStyle/>
          <a:p>
            <a:pPr marL="0" indent="0" eaLnBrk="1" hangingPunct="1">
              <a:buNone/>
            </a:pPr>
            <a:endParaRPr lang="nl-NL" sz="24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nl-NL" dirty="0">
                <a:latin typeface="Arial" pitchFamily="34" charset="0"/>
                <a:cs typeface="Arial" pitchFamily="34" charset="0"/>
              </a:rPr>
              <a:t>Training Seminars</a:t>
            </a:r>
          </a:p>
          <a:p>
            <a:pPr lvl="1" eaLnBrk="1" hangingPunct="1"/>
            <a:r>
              <a:rPr lang="nl-NL" sz="2400" dirty="0">
                <a:latin typeface="Arial" pitchFamily="34" charset="0"/>
                <a:cs typeface="Arial" pitchFamily="34" charset="0"/>
              </a:rPr>
              <a:t>Basic and Advanced Training Seminars</a:t>
            </a:r>
          </a:p>
          <a:p>
            <a:pPr lvl="2"/>
            <a:r>
              <a:rPr lang="nl-NL" sz="2000" dirty="0">
                <a:latin typeface="Arial" pitchFamily="34" charset="0"/>
                <a:cs typeface="Arial" pitchFamily="34" charset="0"/>
              </a:rPr>
              <a:t>Trade Credit Insurance</a:t>
            </a:r>
          </a:p>
          <a:p>
            <a:pPr lvl="2"/>
            <a:r>
              <a:rPr lang="nl-NL" sz="2000" dirty="0">
                <a:latin typeface="Arial" pitchFamily="34" charset="0"/>
                <a:cs typeface="Arial" pitchFamily="34" charset="0"/>
              </a:rPr>
              <a:t>Surety Bond Insurance</a:t>
            </a:r>
          </a:p>
          <a:p>
            <a:pPr lvl="1"/>
            <a:r>
              <a:rPr lang="nl-NL" sz="2400" dirty="0">
                <a:latin typeface="Arial" pitchFamily="34" charset="0"/>
                <a:cs typeface="Arial" pitchFamily="34" charset="0"/>
              </a:rPr>
              <a:t>Participants 15 max. </a:t>
            </a:r>
          </a:p>
          <a:p>
            <a:pPr lvl="1"/>
            <a:endParaRPr lang="nl-NL" dirty="0">
              <a:latin typeface="Arial" pitchFamily="34" charset="0"/>
              <a:cs typeface="Arial" pitchFamily="34" charset="0"/>
            </a:endParaRPr>
          </a:p>
          <a:p>
            <a:pPr marL="914400" lvl="2" indent="0">
              <a:buNone/>
            </a:pPr>
            <a:endParaRPr lang="nl-NL" sz="2000" dirty="0">
              <a:latin typeface="Arial" pitchFamily="34" charset="0"/>
              <a:cs typeface="Arial" pitchFamily="34" charset="0"/>
            </a:endParaRPr>
          </a:p>
          <a:p>
            <a:r>
              <a:rPr lang="nl-NL" dirty="0">
                <a:latin typeface="Arial" pitchFamily="34" charset="0"/>
                <a:cs typeface="Arial" pitchFamily="34" charset="0"/>
              </a:rPr>
              <a:t>Tailor-made in-house</a:t>
            </a:r>
          </a:p>
          <a:p>
            <a:pPr eaLnBrk="1" hangingPunct="1"/>
            <a:endParaRPr lang="nl-NL" sz="24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nl-NL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info@stecis.org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		www.stecis.org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68960"/>
            <a:ext cx="3672408" cy="15841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31841" y="6381327"/>
            <a:ext cx="1584175" cy="295697"/>
          </a:xfrm>
        </p:spPr>
        <p:txBody>
          <a:bodyPr/>
          <a:lstStyle/>
          <a:p>
            <a:pPr>
              <a:defRPr/>
            </a:pPr>
            <a:fld id="{D02BEC9C-BC86-44E4-AB09-C81E12B5234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45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3029" y="116632"/>
            <a:ext cx="7989888" cy="648072"/>
          </a:xfrm>
        </p:spPr>
        <p:txBody>
          <a:bodyPr/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THANK YOU!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908720"/>
            <a:ext cx="8531448" cy="4464496"/>
          </a:xfrm>
        </p:spPr>
        <p:txBody>
          <a:bodyPr/>
          <a:lstStyle/>
          <a:p>
            <a:pPr marL="452438" lvl="1">
              <a:lnSpc>
                <a:spcPct val="90000"/>
              </a:lnSpc>
              <a:spcBef>
                <a:spcPct val="30000"/>
              </a:spcBef>
              <a:buClr>
                <a:srgbClr val="C10037"/>
              </a:buClr>
              <a:buSzPct val="70000"/>
              <a:defRPr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3131840" y="6381328"/>
            <a:ext cx="1296144" cy="324272"/>
          </a:xfrm>
        </p:spPr>
        <p:txBody>
          <a:bodyPr/>
          <a:lstStyle/>
          <a:p>
            <a:pPr>
              <a:defRPr/>
            </a:pPr>
            <a:fld id="{03BD4FB0-5F1C-4858-8C0B-7E55604465E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J:\Logo's\Supporting tra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1459"/>
            <a:ext cx="478447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22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K:\ICISA\SECRETARIAT\PUBLICATIONS + COMMUNICATION\Yearbook - Directory\Logos ICISA Members\LOGOS + Logo Slider Website\Zur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720150"/>
            <a:ext cx="1308788" cy="60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61141" y="24980"/>
            <a:ext cx="7989888" cy="49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aseline="0">
                <a:solidFill>
                  <a:srgbClr val="3F3F93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F3F93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F3F93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F3F93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F3F93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F4193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F4193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F4193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F4193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8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ICISA members</a:t>
            </a:r>
          </a:p>
        </p:txBody>
      </p:sp>
      <p:sp>
        <p:nvSpPr>
          <p:cNvPr id="7" name="Tijdelijke aanduiding voor dianummer 1"/>
          <p:cNvSpPr>
            <a:spLocks noGrp="1"/>
          </p:cNvSpPr>
          <p:nvPr>
            <p:ph type="sldNum" sz="quarter" idx="4294967295"/>
          </p:nvPr>
        </p:nvSpPr>
        <p:spPr>
          <a:xfrm>
            <a:off x="3131840" y="6248400"/>
            <a:ext cx="1296144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2</a:t>
            </a:r>
          </a:p>
        </p:txBody>
      </p:sp>
      <p:pic>
        <p:nvPicPr>
          <p:cNvPr id="8" name="Picture 2" descr="K:\ICISA\SECRETARIAT\PUBLICATIONS + COMMUNICATION\Yearbook - Directory\Logos ICISA Members\LOGOS + Logo Slider Website\ACE - _2c_pos_mat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458" y="3956091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K:\ICISA\SECRETARIAT\PUBLICATIONS + COMMUNICATION\Yearbook - Directory\Logos ICISA Members\LOGOS + Logo Slider Website\Afianzado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58" y="689234"/>
            <a:ext cx="1406371" cy="47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K:\ICISA\SECRETARIAT\PUBLICATIONS + COMMUNICATION\Yearbook - Directory\Logos ICISA Members\LOGOS + Logo Slider Website\ArgoSurety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375" y="618183"/>
            <a:ext cx="1968473" cy="52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:\ICISA\SECRETARIAT\PUBLICATIONS + COMMUNICATION\Yearbook - Directory\Logos ICISA Members\LOGOS + Logo Slider Website\AXA Winterthur logo (69kb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331" y="5128832"/>
            <a:ext cx="1326806" cy="31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K:\ICISA\SECRETARIAT\PUBLICATIONS + COMMUNICATION\Yearbook - Directory\Logos ICISA Members\LOGOS + Logo Slider Website\China 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2" y="1338083"/>
            <a:ext cx="2288662" cy="26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K:\ICISA\SECRETARIAT\PUBLICATIONS + COMMUNICATION\Yearbook - Directory\Logos ICISA Members\LOGOS + Logo Slider Website\COFACE\Coface with signature (29JAN14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461" y="2789992"/>
            <a:ext cx="1405546" cy="68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K:\ICISA\SECRETARIAT\PUBLICATIONS + COMMUNICATION\Yearbook - Directory\Logos ICISA Members\LOGOS + Logo Slider Website\COSEC new 2014 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3" y="3450397"/>
            <a:ext cx="1250133" cy="26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K:\ICISA\SECRETARIAT\PUBLICATIONS + COMMUNICATION\Yearbook - Directory\Logos ICISA Members\LOGOS + Logo Slider Website\Credimundi (NOV2013) 2 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110" y="4653109"/>
            <a:ext cx="1543113" cy="21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K:\ICISA\SECRETARIAT\PUBLICATIONS + COMMUNICATION\Yearbook - Directory\Logos ICISA Members\LOGOS + Logo Slider Website\ECIC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34" y="1150407"/>
            <a:ext cx="1522460" cy="42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" descr="K:\ICISA\SECRETARIAT\PUBLICATIONS + COMMUNICATION\Yearbook - Directory\Logos ICISA Members\LOGOS + Logo Slider Website\FIANZAS ATLAS - logo atlas nuevo la empresa a mi medida1_resize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813" y="2717348"/>
            <a:ext cx="1194340" cy="50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K:\ICISA\SECRETARIAT\PUBLICATIONS + COMMUNICATION\Yearbook - Directory\Logos ICISA Members\LOGOS + Logo Slider Website\GCNA NEW Log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037" y="5049169"/>
            <a:ext cx="1569868" cy="47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4625" y="5669869"/>
            <a:ext cx="2701339" cy="36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1" descr="K:\ICISA\SECRETARIAT\PUBLICATIONS + COMMUNICATION\Yearbook - Directory\Logos ICISA Members\LOGOS + Logo Slider Website\QBE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091" y="625302"/>
            <a:ext cx="566428" cy="63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K:\ICISA\SECRETARIAT\PUBLICATIONS + COMMUNICATION\Yearbook - Directory\Logos ICISA Members\LOGOS + Logo Slider Website\SACEBT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048" y="2311747"/>
            <a:ext cx="1110613" cy="26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3" descr="K:\ICISA\SECRETARIAT\PUBLICATIONS + COMMUNICATION\Yearbook - Directory\Logos ICISA Members\LOGOS + Logo Slider Website\SGI Logo NEW 2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672" y="2717271"/>
            <a:ext cx="1421551" cy="2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5" descr="K:\ICISA\SECRETARIAT\PUBLICATIONS + COMMUNICATION\Yearbook - Directory\Logos ICISA Members\LOGOS + Logo Slider Website\Tokio Marine new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803928" cy="73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K:\ICISA\SECRETARIAT\PUBLICATIONS + COMMUNICATION\Yearbook - Directory\Logos ICISA Members\LOGOS + Logo Slider Website\Askrindo 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2" y="2836421"/>
            <a:ext cx="1272220" cy="30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1" descr="K:\ICISA\SECRETARIAT\PUBLICATIONS + COMMUNICATION\Yearbook - Directory\Logos ICISA Members\LOGOS + Logo Slider Website\ICIC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225379"/>
            <a:ext cx="1289321" cy="31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199" y="4504643"/>
            <a:ext cx="1199222" cy="6242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66" y="1363925"/>
            <a:ext cx="813590" cy="61754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435" y="4025054"/>
            <a:ext cx="1352237" cy="43673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58" y="5063703"/>
            <a:ext cx="727424" cy="3309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90" y="3278154"/>
            <a:ext cx="1005682" cy="5108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305" y="5775974"/>
            <a:ext cx="1294601" cy="21367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985" y="3216902"/>
            <a:ext cx="1226384" cy="46698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71" y="5562275"/>
            <a:ext cx="1219820" cy="3754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188" y="4635957"/>
            <a:ext cx="1255812" cy="33440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55" y="2119988"/>
            <a:ext cx="798165" cy="56384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766" y="1479417"/>
            <a:ext cx="1009752" cy="52473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12" y="3567805"/>
            <a:ext cx="2495399" cy="22123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050" y="2234747"/>
            <a:ext cx="802380" cy="47654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44" y="2802164"/>
            <a:ext cx="724467" cy="27680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755" y="3994444"/>
            <a:ext cx="923091" cy="16970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733" y="4471476"/>
            <a:ext cx="1101521" cy="447493"/>
          </a:xfrm>
          <a:prstGeom prst="rect">
            <a:avLst/>
          </a:prstGeom>
        </p:spPr>
      </p:pic>
      <p:pic>
        <p:nvPicPr>
          <p:cNvPr id="52" name="Picture 20" descr="K:\ICISA\SECRETARIAT\PUBLICATIONS + COMMUNICATION\Yearbook - Directory\Logos ICISA Members\LOGOS + Logo Slider Website\Nationale Borg (43kb)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92159"/>
            <a:ext cx="1659357" cy="3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0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856" y="4581128"/>
            <a:ext cx="1141771" cy="37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12" y="5157192"/>
            <a:ext cx="1713741" cy="373956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76371"/>
            <a:ext cx="1396644" cy="375104"/>
          </a:xfrm>
          <a:prstGeom prst="rect">
            <a:avLst/>
          </a:prstGeom>
        </p:spPr>
      </p:pic>
      <p:pic>
        <p:nvPicPr>
          <p:cNvPr id="1026" name="Picture 2" descr="K:\ICISA\SECRETARIAT\PUBLICATIONS + COMMUNICATION\Yearbook - Directory\2015\Members\Arch Re\ARCH RE.jp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13" y="721261"/>
            <a:ext cx="1213717" cy="34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ICISA\SECRETARIAT\PUBLICATIONS + COMMUNICATION\Yearbook - Directory\2015\Members\Catlin Re\XL_Catlin_logo_black_rgb JPG (30NOV15).jp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985" y="3908977"/>
            <a:ext cx="562499" cy="56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:\ICISA\SECRETARIAT\PUBLICATIONS + COMMUNICATION\Yearbook - Directory\2015\Members\Lombard\Lombard Logo white and blue dots (30NOV15)1.jp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900" y="2143665"/>
            <a:ext cx="647407" cy="68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K:\ICISA\SECRETARIAT\PUBLICATIONS + COMMUNICATION\Yearbook - Directory\2015\Members\Qatar Re\Qatar Re_Logo JPG 1.jp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56" y="5229200"/>
            <a:ext cx="694403" cy="65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:\ICISA\SECRETARIAT\PUBLICATIONS + COMMUNICATION\Yearbook - Directory\2015\Members\Sompo Japan\Sompo Japan Nipponkoa (September 2015).jp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392" y="3889149"/>
            <a:ext cx="749590" cy="9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:\ICISA\SECRETARIAT\PUBLICATIONS + COMMUNICATION\Yearbook - Directory\Logos ICISA Members\LOGOS + Logo Slider Website\Travelers - High Res logo JPG (17NOV15).jp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83" y="3412059"/>
            <a:ext cx="1150728" cy="27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K:\ICISA\SECRETARIAT\PUBLICATIONS + COMMUNICATION\Yearbook - Directory\Logos ICISA Members\LOGOS + Logo Slider Website\SWISS RE - New logo (03SEP15).jp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95400"/>
            <a:ext cx="1271556" cy="30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:\ICISA\SECRETARIAT\PUBLICATIONS + COMMUNICATION\Yearbook - Directory\Logos ICISA Members\LOGOS + Logo Slider Website\Tryg Garanti Red_2D_RGB.jp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725" y="861862"/>
            <a:ext cx="1203178" cy="26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K:\ICISA\SECRETARIAT\PUBLICATIONS + COMMUNICATION\Yearbook - Directory\Logos ICISA Members\LOGOS + Logo Slider Website\EULER HERMES\EH new Logo impression with tagline (26APR12).jp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877" y="3875744"/>
            <a:ext cx="1560802" cy="37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53" y="1649205"/>
            <a:ext cx="1420542" cy="401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84" y="2222296"/>
            <a:ext cx="930866" cy="2824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412777"/>
            <a:ext cx="898794" cy="6425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40" y="2589589"/>
            <a:ext cx="1147905" cy="2125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58" y="3157186"/>
            <a:ext cx="1420542" cy="143740"/>
          </a:xfrm>
          <a:prstGeom prst="rect">
            <a:avLst/>
          </a:prstGeom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187" y="1572811"/>
            <a:ext cx="1215553" cy="66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677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764704"/>
            <a:ext cx="7772400" cy="1224136"/>
          </a:xfrm>
        </p:spPr>
        <p:txBody>
          <a:bodyPr/>
          <a:lstStyle/>
          <a:p>
            <a:pPr algn="l" eaLnBrk="1" hangingPunct="1"/>
            <a:r>
              <a:rPr lang="en-GB" altLang="nl-NL" b="1" dirty="0">
                <a:latin typeface="Arial" panose="020B0604020202020204" pitchFamily="34" charset="0"/>
                <a:cs typeface="Arial" panose="020B0604020202020204" pitchFamily="34" charset="0"/>
              </a:rPr>
              <a:t>Credit Insurance is not a Financial Guarantee!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60575"/>
            <a:ext cx="7772400" cy="3744913"/>
          </a:xfrm>
        </p:spPr>
        <p:txBody>
          <a:bodyPr/>
          <a:lstStyle/>
          <a:p>
            <a:pPr eaLnBrk="1" hangingPunct="1"/>
            <a:endParaRPr lang="en-GB" altLang="nl-NL" sz="2800" dirty="0"/>
          </a:p>
          <a:p>
            <a:pPr eaLnBrk="1" hangingPunct="1"/>
            <a:r>
              <a:rPr lang="en-GB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Conditional</a:t>
            </a:r>
          </a:p>
          <a:p>
            <a:pPr eaLnBrk="1" hangingPunct="1"/>
            <a:r>
              <a:rPr lang="en-GB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Direct link with delivery of goods or services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47813" y="6248400"/>
            <a:ext cx="5832475" cy="457200"/>
          </a:xfrm>
        </p:spPr>
        <p:txBody>
          <a:bodyPr/>
          <a:lstStyle/>
          <a:p>
            <a:pPr>
              <a:defRPr/>
            </a:pPr>
            <a:endParaRPr lang="en-US" sz="1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5" name="Picture 9" descr="C:\Documents and Settings\rnijhout\Local Settings\Temporary Internet Files\Content.IE5\KY3FH5UV\MC90003708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789363"/>
            <a:ext cx="193357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81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124" y="-159970"/>
            <a:ext cx="7772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Reasons for non-payment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270478" y="6453336"/>
            <a:ext cx="589554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fld id="{9AEFD468-13DB-4482-BA06-D549E20FEF9C}" type="slidenum">
              <a:rPr lang="en-GB" b="1">
                <a:solidFill>
                  <a:srgbClr val="3F3F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lang="en-GB" b="1" dirty="0">
              <a:solidFill>
                <a:srgbClr val="3F3F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38" y="1135191"/>
            <a:ext cx="8456612" cy="41088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271463" indent="-271463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n"/>
              <a:tabLst>
                <a:tab pos="2065338" algn="l"/>
              </a:tabLst>
              <a:defRPr sz="1600"/>
            </a:lvl1pPr>
          </a:lstStyle>
          <a:p>
            <a:pPr lvl="0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buyer is insolvent, i.e. declared bankrupt or allowed to defer payments following a court or similar decision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buyer has absconded, which amounts to a type of fraud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buyer is able to pay but cannot pay due to currency restrictions or a steep devaluation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goods never arrived and the buyer considers himself absolved from payment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12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8625" y="571500"/>
            <a:ext cx="8572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kern="0" dirty="0">
                <a:solidFill>
                  <a:srgbClr val="3F3F9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Role of Trade Credit Insurer</a:t>
            </a:r>
          </a:p>
        </p:txBody>
      </p:sp>
      <p:sp>
        <p:nvSpPr>
          <p:cNvPr id="26627" name="Rectangle 2"/>
          <p:cNvSpPr txBox="1">
            <a:spLocks noChangeArrowheads="1"/>
          </p:cNvSpPr>
          <p:nvPr/>
        </p:nvSpPr>
        <p:spPr bwMode="auto">
          <a:xfrm>
            <a:off x="450850" y="0"/>
            <a:ext cx="82423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rgbClr val="5B51A3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5B51A3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5B51A3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5B51A3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5B51A3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B51A3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B51A3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B51A3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B51A3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br>
              <a:rPr lang="en-GB" altLang="nl-NL" sz="2400">
                <a:solidFill>
                  <a:srgbClr val="3F3F93"/>
                </a:solidFill>
              </a:rPr>
            </a:br>
            <a:r>
              <a:rPr lang="en-GB" altLang="nl-NL" sz="2400">
                <a:solidFill>
                  <a:srgbClr val="3F3F93"/>
                </a:solidFill>
              </a:rPr>
              <a:t>		</a:t>
            </a:r>
          </a:p>
        </p:txBody>
      </p:sp>
      <p:sp>
        <p:nvSpPr>
          <p:cNvPr id="26628" name="Rectangle 3"/>
          <p:cNvSpPr txBox="1">
            <a:spLocks noChangeArrowheads="1"/>
          </p:cNvSpPr>
          <p:nvPr/>
        </p:nvSpPr>
        <p:spPr bwMode="auto">
          <a:xfrm>
            <a:off x="928688" y="4071938"/>
            <a:ext cx="78644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rgbClr val="5B51A3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5B51A3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5B51A3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5B51A3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5B51A3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B51A3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B51A3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B51A3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B51A3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nl-NL" sz="1800" dirty="0">
                <a:solidFill>
                  <a:srgbClr val="3F3F93"/>
                </a:solidFill>
                <a:latin typeface="Arial" panose="020B0604020202020204" pitchFamily="34" charset="0"/>
              </a:rPr>
              <a:t>Trade credit insurers provide three main services:</a:t>
            </a:r>
          </a:p>
          <a:p>
            <a:pPr eaLnBrk="1" hangingPunct="1">
              <a:spcBef>
                <a:spcPct val="20000"/>
              </a:spcBef>
            </a:pPr>
            <a:endParaRPr lang="en-GB" altLang="nl-NL" sz="1800" dirty="0">
              <a:solidFill>
                <a:srgbClr val="3F3F93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nl-NL" sz="1800" dirty="0">
                <a:solidFill>
                  <a:srgbClr val="3F3F93"/>
                </a:solidFill>
                <a:latin typeface="Arial" panose="020B0604020202020204" pitchFamily="34" charset="0"/>
              </a:rPr>
              <a:t>Risk management through ongoing assessment of present and future creditworthiness of buyers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nl-NL" sz="1800" dirty="0">
                <a:solidFill>
                  <a:srgbClr val="3F3F93"/>
                </a:solidFill>
                <a:latin typeface="Arial" panose="020B0604020202020204" pitchFamily="34" charset="0"/>
              </a:rPr>
              <a:t>Collection services for unpaid debts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nl-NL" sz="1800" dirty="0">
                <a:solidFill>
                  <a:srgbClr val="3F3F93"/>
                </a:solidFill>
                <a:latin typeface="Arial" panose="020B0604020202020204" pitchFamily="34" charset="0"/>
              </a:rPr>
              <a:t>Claims payment for delayed or unpaid receivables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GB" altLang="nl-NL" dirty="0">
              <a:solidFill>
                <a:srgbClr val="3F3F93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GB" altLang="nl-NL" dirty="0">
              <a:solidFill>
                <a:srgbClr val="3F3F93"/>
              </a:solidFill>
            </a:endParaRPr>
          </a:p>
        </p:txBody>
      </p:sp>
      <p:grpSp>
        <p:nvGrpSpPr>
          <p:cNvPr id="26629" name="Group 39"/>
          <p:cNvGrpSpPr>
            <a:grpSpLocks/>
          </p:cNvGrpSpPr>
          <p:nvPr/>
        </p:nvGrpSpPr>
        <p:grpSpPr bwMode="auto">
          <a:xfrm>
            <a:off x="642938" y="1643063"/>
            <a:ext cx="8081962" cy="1931987"/>
            <a:chOff x="385" y="663"/>
            <a:chExt cx="5091" cy="1217"/>
          </a:xfrm>
        </p:grpSpPr>
        <p:sp>
          <p:nvSpPr>
            <p:cNvPr id="26631" name="Text Box 4"/>
            <p:cNvSpPr txBox="1">
              <a:spLocks noChangeArrowheads="1"/>
            </p:cNvSpPr>
            <p:nvPr/>
          </p:nvSpPr>
          <p:spPr bwMode="auto">
            <a:xfrm>
              <a:off x="728" y="800"/>
              <a:ext cx="746" cy="19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en-GB" altLang="nl-NL" sz="1400"/>
                <a:t>Policyholder</a:t>
              </a:r>
            </a:p>
          </p:txBody>
        </p:sp>
        <p:sp>
          <p:nvSpPr>
            <p:cNvPr id="26632" name="Text Box 5"/>
            <p:cNvSpPr txBox="1">
              <a:spLocks noChangeArrowheads="1"/>
            </p:cNvSpPr>
            <p:nvPr/>
          </p:nvSpPr>
          <p:spPr bwMode="auto">
            <a:xfrm>
              <a:off x="2290" y="799"/>
              <a:ext cx="998" cy="218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en-GB" altLang="nl-NL" sz="1600" b="1" i="1"/>
                <a:t>Credit Insurer</a:t>
              </a:r>
            </a:p>
          </p:txBody>
        </p:sp>
        <p:sp>
          <p:nvSpPr>
            <p:cNvPr id="26633" name="Text Box 6"/>
            <p:cNvSpPr txBox="1">
              <a:spLocks noChangeArrowheads="1"/>
            </p:cNvSpPr>
            <p:nvPr/>
          </p:nvSpPr>
          <p:spPr bwMode="auto">
            <a:xfrm>
              <a:off x="4604" y="1063"/>
              <a:ext cx="872" cy="21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en-GB" altLang="nl-NL" sz="1600"/>
                <a:t>Reinsurer 2 </a:t>
              </a:r>
            </a:p>
          </p:txBody>
        </p:sp>
        <p:sp>
          <p:nvSpPr>
            <p:cNvPr id="26634" name="Text Box 7"/>
            <p:cNvSpPr txBox="1">
              <a:spLocks noChangeArrowheads="1"/>
            </p:cNvSpPr>
            <p:nvPr/>
          </p:nvSpPr>
          <p:spPr bwMode="auto">
            <a:xfrm>
              <a:off x="728" y="1653"/>
              <a:ext cx="600" cy="21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en-GB" altLang="nl-NL" sz="1600"/>
                <a:t>Buyer 1</a:t>
              </a:r>
            </a:p>
          </p:txBody>
        </p:sp>
        <p:sp>
          <p:nvSpPr>
            <p:cNvPr id="26635" name="Text Box 8"/>
            <p:cNvSpPr txBox="1">
              <a:spLocks noChangeArrowheads="1"/>
            </p:cNvSpPr>
            <p:nvPr/>
          </p:nvSpPr>
          <p:spPr bwMode="auto">
            <a:xfrm>
              <a:off x="1374" y="1653"/>
              <a:ext cx="600" cy="21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en-GB" altLang="nl-NL" sz="1600"/>
                <a:t>Buyer 2</a:t>
              </a:r>
            </a:p>
          </p:txBody>
        </p:sp>
        <p:sp>
          <p:nvSpPr>
            <p:cNvPr id="26636" name="Text Box 9"/>
            <p:cNvSpPr txBox="1">
              <a:spLocks noChangeArrowheads="1"/>
            </p:cNvSpPr>
            <p:nvPr/>
          </p:nvSpPr>
          <p:spPr bwMode="auto">
            <a:xfrm>
              <a:off x="2235" y="1653"/>
              <a:ext cx="600" cy="21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en-GB" altLang="nl-NL" sz="1600"/>
                <a:t>Buyer n</a:t>
              </a:r>
            </a:p>
          </p:txBody>
        </p:sp>
        <p:cxnSp>
          <p:nvCxnSpPr>
            <p:cNvPr id="26637" name="AutoShape 10"/>
            <p:cNvCxnSpPr>
              <a:cxnSpLocks noChangeShapeType="1"/>
              <a:stCxn id="26635" idx="3"/>
              <a:endCxn id="26636" idx="1"/>
            </p:cNvCxnSpPr>
            <p:nvPr/>
          </p:nvCxnSpPr>
          <p:spPr bwMode="auto">
            <a:xfrm>
              <a:off x="1974" y="1762"/>
              <a:ext cx="261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38" name="Text Box 11"/>
            <p:cNvSpPr txBox="1">
              <a:spLocks noChangeArrowheads="1"/>
            </p:cNvSpPr>
            <p:nvPr/>
          </p:nvSpPr>
          <p:spPr bwMode="auto">
            <a:xfrm>
              <a:off x="4604" y="800"/>
              <a:ext cx="872" cy="21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en-GB" altLang="nl-NL" sz="1600"/>
                <a:t>Reinsurer 1 </a:t>
              </a:r>
            </a:p>
          </p:txBody>
        </p:sp>
        <p:sp>
          <p:nvSpPr>
            <p:cNvPr id="26639" name="Text Box 12"/>
            <p:cNvSpPr txBox="1">
              <a:spLocks noChangeArrowheads="1"/>
            </p:cNvSpPr>
            <p:nvPr/>
          </p:nvSpPr>
          <p:spPr bwMode="auto">
            <a:xfrm>
              <a:off x="4604" y="1381"/>
              <a:ext cx="872" cy="21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en-GB" altLang="nl-NL" sz="1600"/>
                <a:t>Reinsurer n </a:t>
              </a:r>
            </a:p>
          </p:txBody>
        </p:sp>
        <p:cxnSp>
          <p:nvCxnSpPr>
            <p:cNvPr id="26640" name="AutoShape 13"/>
            <p:cNvCxnSpPr>
              <a:cxnSpLocks noChangeShapeType="1"/>
              <a:stCxn id="26633" idx="2"/>
              <a:endCxn id="26639" idx="0"/>
            </p:cNvCxnSpPr>
            <p:nvPr/>
          </p:nvCxnSpPr>
          <p:spPr bwMode="auto">
            <a:xfrm>
              <a:off x="5040" y="1281"/>
              <a:ext cx="0" cy="1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1" name="Text Box 14"/>
            <p:cNvSpPr txBox="1">
              <a:spLocks noChangeArrowheads="1"/>
            </p:cNvSpPr>
            <p:nvPr/>
          </p:nvSpPr>
          <p:spPr bwMode="auto">
            <a:xfrm>
              <a:off x="4604" y="1662"/>
              <a:ext cx="872" cy="21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en-GB" altLang="nl-NL" sz="1600"/>
                <a:t>Other</a:t>
              </a:r>
            </a:p>
          </p:txBody>
        </p:sp>
        <p:sp>
          <p:nvSpPr>
            <p:cNvPr id="26642" name="Line 15"/>
            <p:cNvSpPr>
              <a:spLocks noChangeShapeType="1"/>
            </p:cNvSpPr>
            <p:nvPr/>
          </p:nvSpPr>
          <p:spPr bwMode="auto">
            <a:xfrm flipH="1">
              <a:off x="838" y="1018"/>
              <a:ext cx="1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643" name="Text Box 16"/>
            <p:cNvSpPr txBox="1">
              <a:spLocks noChangeArrowheads="1"/>
            </p:cNvSpPr>
            <p:nvPr/>
          </p:nvSpPr>
          <p:spPr bwMode="auto">
            <a:xfrm>
              <a:off x="385" y="1200"/>
              <a:ext cx="4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r>
                <a:rPr lang="en-GB" altLang="nl-NL" sz="1200"/>
                <a:t>Goods / Services</a:t>
              </a:r>
            </a:p>
          </p:txBody>
        </p:sp>
        <p:sp>
          <p:nvSpPr>
            <p:cNvPr id="26644" name="Line 17"/>
            <p:cNvSpPr>
              <a:spLocks noChangeShapeType="1"/>
            </p:cNvSpPr>
            <p:nvPr/>
          </p:nvSpPr>
          <p:spPr bwMode="auto">
            <a:xfrm flipV="1">
              <a:off x="884" y="1018"/>
              <a:ext cx="1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645" name="Text Box 18"/>
            <p:cNvSpPr txBox="1">
              <a:spLocks noChangeArrowheads="1"/>
            </p:cNvSpPr>
            <p:nvPr/>
          </p:nvSpPr>
          <p:spPr bwMode="auto">
            <a:xfrm>
              <a:off x="839" y="1245"/>
              <a:ext cx="5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r>
                <a:rPr lang="en-GB" altLang="nl-NL" sz="1200"/>
                <a:t>Payments</a:t>
              </a:r>
            </a:p>
          </p:txBody>
        </p:sp>
        <p:sp>
          <p:nvSpPr>
            <p:cNvPr id="26646" name="Line 19"/>
            <p:cNvSpPr>
              <a:spLocks noChangeShapeType="1"/>
            </p:cNvSpPr>
            <p:nvPr/>
          </p:nvSpPr>
          <p:spPr bwMode="auto">
            <a:xfrm>
              <a:off x="1474" y="88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647" name="Text Box 20"/>
            <p:cNvSpPr txBox="1">
              <a:spLocks noChangeArrowheads="1"/>
            </p:cNvSpPr>
            <p:nvPr/>
          </p:nvSpPr>
          <p:spPr bwMode="auto">
            <a:xfrm>
              <a:off x="1610" y="709"/>
              <a:ext cx="5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r>
                <a:rPr lang="en-GB" altLang="nl-NL" sz="1200" dirty="0"/>
                <a:t>Premiums</a:t>
              </a:r>
            </a:p>
          </p:txBody>
        </p:sp>
        <p:sp>
          <p:nvSpPr>
            <p:cNvPr id="26648" name="Text Box 21"/>
            <p:cNvSpPr txBox="1">
              <a:spLocks noChangeArrowheads="1"/>
            </p:cNvSpPr>
            <p:nvPr/>
          </p:nvSpPr>
          <p:spPr bwMode="auto">
            <a:xfrm>
              <a:off x="1474" y="890"/>
              <a:ext cx="86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r>
                <a:rPr lang="en-GB" altLang="nl-NL" sz="1200"/>
                <a:t>Claim Payments</a:t>
              </a:r>
            </a:p>
          </p:txBody>
        </p:sp>
        <p:sp>
          <p:nvSpPr>
            <p:cNvPr id="26649" name="Line 22"/>
            <p:cNvSpPr>
              <a:spLocks noChangeShapeType="1"/>
            </p:cNvSpPr>
            <p:nvPr/>
          </p:nvSpPr>
          <p:spPr bwMode="auto">
            <a:xfrm flipH="1" flipV="1">
              <a:off x="1474" y="92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650" name="Line 23"/>
            <p:cNvSpPr>
              <a:spLocks noChangeShapeType="1"/>
            </p:cNvSpPr>
            <p:nvPr/>
          </p:nvSpPr>
          <p:spPr bwMode="auto">
            <a:xfrm>
              <a:off x="3288" y="799"/>
              <a:ext cx="13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651" name="Text Box 24"/>
            <p:cNvSpPr txBox="1">
              <a:spLocks noChangeArrowheads="1"/>
            </p:cNvSpPr>
            <p:nvPr/>
          </p:nvSpPr>
          <p:spPr bwMode="auto">
            <a:xfrm>
              <a:off x="3742" y="663"/>
              <a:ext cx="5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r>
                <a:rPr lang="en-GB" altLang="nl-NL" sz="1200"/>
                <a:t>Premiums</a:t>
              </a:r>
            </a:p>
          </p:txBody>
        </p:sp>
        <p:sp>
          <p:nvSpPr>
            <p:cNvPr id="26652" name="Text Box 25"/>
            <p:cNvSpPr txBox="1">
              <a:spLocks noChangeArrowheads="1"/>
            </p:cNvSpPr>
            <p:nvPr/>
          </p:nvSpPr>
          <p:spPr bwMode="auto">
            <a:xfrm>
              <a:off x="3651" y="845"/>
              <a:ext cx="86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r>
                <a:rPr lang="en-GB" altLang="nl-NL" sz="1200"/>
                <a:t>Claim Payments</a:t>
              </a:r>
            </a:p>
          </p:txBody>
        </p:sp>
        <p:sp>
          <p:nvSpPr>
            <p:cNvPr id="26653" name="Line 26"/>
            <p:cNvSpPr>
              <a:spLocks noChangeShapeType="1"/>
            </p:cNvSpPr>
            <p:nvPr/>
          </p:nvSpPr>
          <p:spPr bwMode="auto">
            <a:xfrm flipH="1" flipV="1">
              <a:off x="3288" y="844"/>
              <a:ext cx="131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654" name="Line 27"/>
            <p:cNvSpPr>
              <a:spLocks noChangeShapeType="1"/>
            </p:cNvSpPr>
            <p:nvPr/>
          </p:nvSpPr>
          <p:spPr bwMode="auto">
            <a:xfrm flipH="1" flipV="1">
              <a:off x="1111" y="1018"/>
              <a:ext cx="59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655" name="Line 28"/>
            <p:cNvSpPr>
              <a:spLocks noChangeShapeType="1"/>
            </p:cNvSpPr>
            <p:nvPr/>
          </p:nvSpPr>
          <p:spPr bwMode="auto">
            <a:xfrm>
              <a:off x="1066" y="1018"/>
              <a:ext cx="589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656" name="Line 29"/>
            <p:cNvSpPr>
              <a:spLocks noChangeShapeType="1"/>
            </p:cNvSpPr>
            <p:nvPr/>
          </p:nvSpPr>
          <p:spPr bwMode="auto">
            <a:xfrm flipH="1" flipV="1">
              <a:off x="1429" y="1018"/>
              <a:ext cx="1179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657" name="Line 30"/>
            <p:cNvSpPr>
              <a:spLocks noChangeShapeType="1"/>
            </p:cNvSpPr>
            <p:nvPr/>
          </p:nvSpPr>
          <p:spPr bwMode="auto">
            <a:xfrm>
              <a:off x="1338" y="1018"/>
              <a:ext cx="1179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658" name="Line 31"/>
            <p:cNvSpPr>
              <a:spLocks noChangeShapeType="1"/>
            </p:cNvSpPr>
            <p:nvPr/>
          </p:nvSpPr>
          <p:spPr bwMode="auto">
            <a:xfrm flipH="1" flipV="1">
              <a:off x="3288" y="927"/>
              <a:ext cx="131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659" name="Line 32"/>
            <p:cNvSpPr>
              <a:spLocks noChangeShapeType="1"/>
            </p:cNvSpPr>
            <p:nvPr/>
          </p:nvSpPr>
          <p:spPr bwMode="auto">
            <a:xfrm>
              <a:off x="3288" y="882"/>
              <a:ext cx="131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660" name="Line 33"/>
            <p:cNvSpPr>
              <a:spLocks noChangeShapeType="1"/>
            </p:cNvSpPr>
            <p:nvPr/>
          </p:nvSpPr>
          <p:spPr bwMode="auto">
            <a:xfrm flipH="1" flipV="1">
              <a:off x="3288" y="973"/>
              <a:ext cx="1316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661" name="Line 34"/>
            <p:cNvSpPr>
              <a:spLocks noChangeShapeType="1"/>
            </p:cNvSpPr>
            <p:nvPr/>
          </p:nvSpPr>
          <p:spPr bwMode="auto">
            <a:xfrm flipH="1" flipV="1">
              <a:off x="3288" y="1018"/>
              <a:ext cx="1316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662" name="Line 35"/>
            <p:cNvSpPr>
              <a:spLocks noChangeShapeType="1"/>
            </p:cNvSpPr>
            <p:nvPr/>
          </p:nvSpPr>
          <p:spPr bwMode="auto">
            <a:xfrm>
              <a:off x="3288" y="972"/>
              <a:ext cx="1316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663" name="Line 36"/>
            <p:cNvSpPr>
              <a:spLocks noChangeShapeType="1"/>
            </p:cNvSpPr>
            <p:nvPr/>
          </p:nvSpPr>
          <p:spPr bwMode="auto">
            <a:xfrm>
              <a:off x="3288" y="926"/>
              <a:ext cx="131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664" name="Line 37"/>
            <p:cNvSpPr>
              <a:spLocks noChangeShapeType="1"/>
            </p:cNvSpPr>
            <p:nvPr/>
          </p:nvSpPr>
          <p:spPr bwMode="auto">
            <a:xfrm flipH="1" flipV="1">
              <a:off x="2018" y="1063"/>
              <a:ext cx="59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665" name="Text Box 38"/>
            <p:cNvSpPr txBox="1">
              <a:spLocks noChangeArrowheads="1"/>
            </p:cNvSpPr>
            <p:nvPr/>
          </p:nvSpPr>
          <p:spPr bwMode="auto">
            <a:xfrm>
              <a:off x="2381" y="1245"/>
              <a:ext cx="5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5B51A3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r>
                <a:rPr lang="en-GB" altLang="nl-NL" sz="1200"/>
                <a:t>Default</a:t>
              </a:r>
            </a:p>
          </p:txBody>
        </p:sp>
      </p:grpSp>
      <p:sp>
        <p:nvSpPr>
          <p:cNvPr id="26630" name="TextBox 40"/>
          <p:cNvSpPr txBox="1">
            <a:spLocks noChangeArrowheads="1"/>
          </p:cNvSpPr>
          <p:nvPr/>
        </p:nvSpPr>
        <p:spPr bwMode="auto">
          <a:xfrm>
            <a:off x="4071938" y="6357938"/>
            <a:ext cx="2492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5B51A3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5B51A3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5B51A3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5B51A3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5B51A3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B51A3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B51A3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B51A3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B51A3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45C5114B-B904-42D6-8CAA-4BC824AFB33A}" type="slidenum">
              <a:rPr lang="en-US" altLang="nl-NL" sz="1000">
                <a:solidFill>
                  <a:schemeClr val="tx1"/>
                </a:solidFill>
              </a:rPr>
              <a:pPr eaLnBrk="1" hangingPunct="1"/>
              <a:t>5</a:t>
            </a:fld>
            <a:endParaRPr lang="en-US" altLang="nl-NL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00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76375" y="6248400"/>
            <a:ext cx="6119813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5B51A3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5B51A3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5B51A3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5B51A3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5B51A3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B51A3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B51A3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B51A3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B51A3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nl-NL" sz="10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44625"/>
            <a:ext cx="8242300" cy="720079"/>
          </a:xfrm>
          <a:noFill/>
        </p:spPr>
        <p:txBody>
          <a:bodyPr/>
          <a:lstStyle/>
          <a:p>
            <a:r>
              <a:rPr lang="en-GB" altLang="nl-NL" b="1" dirty="0">
                <a:latin typeface="Arial" panose="020B0604020202020204" pitchFamily="34" charset="0"/>
                <a:cs typeface="Arial" panose="020B0604020202020204" pitchFamily="34" charset="0"/>
              </a:rPr>
              <a:t>What is credit insurance?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419100" y="1008063"/>
            <a:ext cx="8042275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Trade credit insurance insures suppliers against the risk of non-payment of goods or services by their buyers: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buyer situated in the same country as the supplier (domestic risk)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buyer situated in another country (export risk)</a:t>
            </a:r>
          </a:p>
          <a:p>
            <a:pPr>
              <a:lnSpc>
                <a:spcPct val="120000"/>
              </a:lnSpc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covered? 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non-payment as a result of insolvency of the buyer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non-payment after an agreed number of months after due-date (protracted default)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risk of non-payment following an event outside the control of the buyer or the seller (political risk cover), e.g. risk that money cannot be transferred from one country to another. </a:t>
            </a:r>
          </a:p>
          <a:p>
            <a:pPr>
              <a:lnSpc>
                <a:spcPct val="120000"/>
              </a:lnSpc>
              <a:defRPr/>
            </a:pPr>
            <a:endParaRPr lang="nl-NL" sz="1800" b="1" dirty="0"/>
          </a:p>
        </p:txBody>
      </p:sp>
    </p:spTree>
    <p:extLst>
      <p:ext uri="{BB962C8B-B14F-4D97-AF65-F5344CB8AC3E}">
        <p14:creationId xmlns:p14="http://schemas.microsoft.com/office/powerpoint/2010/main" val="3470979946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124" y="-159970"/>
            <a:ext cx="7772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Non-payment when solvent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270478" y="6453336"/>
            <a:ext cx="589554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fld id="{9AEFD468-13DB-4482-BA06-D549E20FEF9C}" type="slidenum">
              <a:rPr lang="en-GB" b="1">
                <a:solidFill>
                  <a:srgbClr val="3F3F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en-GB" b="1" dirty="0">
              <a:solidFill>
                <a:srgbClr val="3F3F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38" y="1135191"/>
            <a:ext cx="8456612" cy="41857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271463" indent="-271463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n"/>
              <a:tabLst>
                <a:tab pos="2065338" algn="l"/>
              </a:tabLst>
              <a:defRPr sz="1600"/>
            </a:lvl1pPr>
          </a:lstStyle>
          <a:p>
            <a:pPr lvl="0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buyer is solvent, 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but does not (want to) pay</a:t>
            </a:r>
          </a:p>
          <a:p>
            <a:pPr lvl="0"/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Payment is not received for (other) unknown reasons</a:t>
            </a:r>
          </a:p>
          <a:p>
            <a:pPr lvl="0"/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Protracted Default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6-month waiting period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Considered equal to insolvency under the policy</a:t>
            </a:r>
          </a:p>
        </p:txBody>
      </p:sp>
    </p:spTree>
    <p:extLst>
      <p:ext uri="{BB962C8B-B14F-4D97-AF65-F5344CB8AC3E}">
        <p14:creationId xmlns:p14="http://schemas.microsoft.com/office/powerpoint/2010/main" val="2908494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30" y="177210"/>
            <a:ext cx="8136904" cy="49006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Technology Trends | Digitalisation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275422" y="6453336"/>
            <a:ext cx="59218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fld id="{9AEFD468-13DB-4482-BA06-D549E20FEF9C}" type="slidenum">
              <a:rPr lang="en-GB" b="1">
                <a:solidFill>
                  <a:srgbClr val="3F3F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8</a:t>
            </a:fld>
            <a:endParaRPr lang="en-GB" b="1" dirty="0">
              <a:solidFill>
                <a:srgbClr val="3F3F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38" y="1135191"/>
            <a:ext cx="8456612" cy="27853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271463" indent="-271463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n"/>
              <a:tabLst>
                <a:tab pos="2065338" algn="l"/>
              </a:tabLst>
              <a:defRPr sz="1600"/>
            </a:lvl1pPr>
          </a:lstStyle>
          <a:p>
            <a:pPr>
              <a:spcAft>
                <a:spcPts val="1800"/>
              </a:spcAft>
              <a:buClr>
                <a:srgbClr val="3F4193"/>
              </a:buClr>
            </a:pP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New” on-line retail platforms (e.g. Amazon and Alibaba) already account for 12% of the global trade.</a:t>
            </a:r>
          </a:p>
          <a:p>
            <a:pPr>
              <a:spcAft>
                <a:spcPts val="2400"/>
              </a:spcAft>
              <a:buClr>
                <a:srgbClr val="3F3F93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Digitalisation is approaching an advanced level which enables significant changes of existing business models</a:t>
            </a:r>
          </a:p>
          <a:p>
            <a:pPr>
              <a:spcAft>
                <a:spcPts val="2400"/>
              </a:spcAft>
              <a:buClr>
                <a:srgbClr val="3F3F93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Successful translation of B2C concepts to B2B global market places.</a:t>
            </a:r>
          </a:p>
          <a:p>
            <a:pPr>
              <a:spcAft>
                <a:spcPts val="2400"/>
              </a:spcAft>
              <a:buClr>
                <a:srgbClr val="3F3F93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Standardised trade finance flows allow seamless connectivity between involved parties</a:t>
            </a:r>
          </a:p>
        </p:txBody>
      </p:sp>
    </p:spTree>
    <p:extLst>
      <p:ext uri="{BB962C8B-B14F-4D97-AF65-F5344CB8AC3E}">
        <p14:creationId xmlns:p14="http://schemas.microsoft.com/office/powerpoint/2010/main" val="1417905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124" y="-159970"/>
            <a:ext cx="7772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Technology Trends | Digitalisation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270478" y="6453336"/>
            <a:ext cx="589554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fld id="{9AEFD468-13DB-4482-BA06-D549E20FEF9C}" type="slidenum">
              <a:rPr lang="en-GB" b="1">
                <a:solidFill>
                  <a:srgbClr val="3F3F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9</a:t>
            </a:fld>
            <a:endParaRPr lang="en-GB" b="1" dirty="0">
              <a:solidFill>
                <a:srgbClr val="3F3F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38" y="1135191"/>
            <a:ext cx="8456612" cy="23544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271463" indent="-271463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n"/>
              <a:tabLst>
                <a:tab pos="2065338" algn="l"/>
              </a:tabLst>
              <a:defRPr sz="1600"/>
            </a:lvl1pPr>
          </a:lstStyle>
          <a:p>
            <a:pPr>
              <a:spcAft>
                <a:spcPts val="1800"/>
              </a:spcAft>
              <a:buClr>
                <a:srgbClr val="3F3F93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Fintech,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Insurtech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developments outpace regulation and legal framework</a:t>
            </a:r>
          </a:p>
          <a:p>
            <a:pPr marL="742950" lvl="1" indent="-285750">
              <a:spcAft>
                <a:spcPts val="1800"/>
              </a:spcAft>
              <a:buClr>
                <a:srgbClr val="3F3F93"/>
              </a:buClr>
              <a:buFont typeface="Wingdings" panose="05000000000000000000" pitchFamily="2" charset="2"/>
              <a:buChar char="n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connectivity with customers, brokers and 3</a:t>
            </a:r>
            <a:r>
              <a:rPr lang="en-GB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parties</a:t>
            </a:r>
          </a:p>
          <a:p>
            <a:pPr marL="742950" lvl="1" indent="-285750">
              <a:spcAft>
                <a:spcPts val="1800"/>
              </a:spcAft>
              <a:buClr>
                <a:srgbClr val="3F3F93"/>
              </a:buClr>
              <a:buFont typeface="Wingdings" panose="05000000000000000000" pitchFamily="2" charset="2"/>
              <a:buChar char="n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meeting future customer expectations by using digital technology to interact with them</a:t>
            </a:r>
          </a:p>
          <a:p>
            <a:pPr marL="742950" lvl="1" indent="-285750">
              <a:spcAft>
                <a:spcPts val="1800"/>
              </a:spcAft>
              <a:buClr>
                <a:srgbClr val="3F3F93"/>
              </a:buClr>
              <a:buFont typeface="Wingdings" panose="05000000000000000000" pitchFamily="2" charset="2"/>
              <a:buChar char="n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working together with digital goliaths</a:t>
            </a:r>
          </a:p>
        </p:txBody>
      </p:sp>
    </p:spTree>
    <p:extLst>
      <p:ext uri="{BB962C8B-B14F-4D97-AF65-F5344CB8AC3E}">
        <p14:creationId xmlns:p14="http://schemas.microsoft.com/office/powerpoint/2010/main" val="401293678"/>
      </p:ext>
    </p:extLst>
  </p:cSld>
  <p:clrMapOvr>
    <a:masterClrMapping/>
  </p:clrMapOvr>
</p:sld>
</file>

<file path=ppt/theme/theme1.xml><?xml version="1.0" encoding="utf-8"?>
<a:theme xmlns:a="http://schemas.openxmlformats.org/drawingml/2006/main" name="ICISA PowerPoint TEMPLAT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5B51A3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5B51A3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453</Words>
  <Application>Microsoft Office PowerPoint</Application>
  <PresentationFormat>On-screen Show (4:3)</PresentationFormat>
  <Paragraphs>93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ICISA PowerPoint TEMPLATE</vt:lpstr>
      <vt:lpstr>PowerPoint Presentation</vt:lpstr>
      <vt:lpstr>PowerPoint Presentation</vt:lpstr>
      <vt:lpstr>Credit Insurance is not a Financial Guarantee!</vt:lpstr>
      <vt:lpstr>Reasons for non-payment</vt:lpstr>
      <vt:lpstr>PowerPoint Presentation</vt:lpstr>
      <vt:lpstr>What is credit insurance?</vt:lpstr>
      <vt:lpstr>Non-payment when solvent</vt:lpstr>
      <vt:lpstr>Technology Trends | Digitalisation</vt:lpstr>
      <vt:lpstr>Technology Trends | Digitalisation</vt:lpstr>
      <vt:lpstr>The Trade Credit Insurance &amp; Surety Academy </vt:lpstr>
      <vt:lpstr>  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presentation</dc:title>
  <dc:creator>Robert Nijhout</dc:creator>
  <cp:lastModifiedBy>Nousia, Kyriaki</cp:lastModifiedBy>
  <cp:revision>271</cp:revision>
  <cp:lastPrinted>2016-04-25T09:56:11Z</cp:lastPrinted>
  <dcterms:created xsi:type="dcterms:W3CDTF">2010-03-25T08:30:48Z</dcterms:created>
  <dcterms:modified xsi:type="dcterms:W3CDTF">2017-01-05T11:53:01Z</dcterms:modified>
</cp:coreProperties>
</file>