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0" r:id="rId3"/>
    <p:sldId id="316" r:id="rId4"/>
    <p:sldId id="330" r:id="rId5"/>
    <p:sldId id="308" r:id="rId6"/>
    <p:sldId id="338" r:id="rId7"/>
    <p:sldId id="290" r:id="rId8"/>
    <p:sldId id="309" r:id="rId9"/>
    <p:sldId id="332" r:id="rId10"/>
    <p:sldId id="315" r:id="rId11"/>
    <p:sldId id="307" r:id="rId12"/>
    <p:sldId id="298" r:id="rId13"/>
    <p:sldId id="306" r:id="rId14"/>
    <p:sldId id="297" r:id="rId15"/>
    <p:sldId id="331" r:id="rId16"/>
    <p:sldId id="322" r:id="rId17"/>
    <p:sldId id="313" r:id="rId18"/>
    <p:sldId id="296" r:id="rId19"/>
    <p:sldId id="319" r:id="rId20"/>
    <p:sldId id="314" r:id="rId21"/>
    <p:sldId id="299" r:id="rId22"/>
    <p:sldId id="301" r:id="rId23"/>
    <p:sldId id="300" r:id="rId24"/>
    <p:sldId id="318" r:id="rId25"/>
    <p:sldId id="334" r:id="rId26"/>
    <p:sldId id="337" r:id="rId27"/>
    <p:sldId id="336" r:id="rId28"/>
    <p:sldId id="335" r:id="rId29"/>
    <p:sldId id="333" r:id="rId30"/>
    <p:sldId id="275" r:id="rId31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Medium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00"/>
    <a:srgbClr val="FF6600"/>
    <a:srgbClr val="008000"/>
    <a:srgbClr val="660066"/>
    <a:srgbClr val="FFCCFF"/>
    <a:srgbClr val="FF7C80"/>
    <a:srgbClr val="CC0099"/>
    <a:srgbClr val="BBB8C8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60" autoAdjust="0"/>
    <p:restoredTop sz="94662" autoAdjust="0"/>
  </p:normalViewPr>
  <p:slideViewPr>
    <p:cSldViewPr>
      <p:cViewPr>
        <p:scale>
          <a:sx n="110" d="100"/>
          <a:sy n="110" d="100"/>
        </p:scale>
        <p:origin x="-250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86BF9-B8A6-4770-A7E3-6A0488CAFEE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AT"/>
        </a:p>
      </dgm:t>
    </dgm:pt>
    <dgm:pt modelId="{BF0C4E80-1D00-4E95-8BE4-2BF2816796A1}">
      <dgm:prSet/>
      <dgm:spPr/>
      <dgm:t>
        <a:bodyPr/>
        <a:lstStyle/>
        <a:p>
          <a:pPr rtl="0"/>
          <a:r>
            <a:rPr lang="de-AT" dirty="0" smtClean="0"/>
            <a:t>1. </a:t>
          </a:r>
          <a:r>
            <a:rPr lang="de-AT" dirty="0" err="1" smtClean="0"/>
            <a:t>Scope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definitions</a:t>
          </a:r>
          <a:endParaRPr lang="de-AT" dirty="0"/>
        </a:p>
      </dgm:t>
    </dgm:pt>
    <dgm:pt modelId="{99050DD1-24FC-4C18-9607-ECEF00693020}" type="parTrans" cxnId="{AC8EBFBB-F6C6-4802-B695-388A192A55E8}">
      <dgm:prSet/>
      <dgm:spPr/>
      <dgm:t>
        <a:bodyPr/>
        <a:lstStyle/>
        <a:p>
          <a:endParaRPr lang="de-AT"/>
        </a:p>
      </dgm:t>
    </dgm:pt>
    <dgm:pt modelId="{6BD62A4F-7CE3-48C8-91B1-C453F88F232A}" type="sibTrans" cxnId="{AC8EBFBB-F6C6-4802-B695-388A192A55E8}">
      <dgm:prSet/>
      <dgm:spPr/>
      <dgm:t>
        <a:bodyPr/>
        <a:lstStyle/>
        <a:p>
          <a:endParaRPr lang="de-AT"/>
        </a:p>
      </dgm:t>
    </dgm:pt>
    <dgm:pt modelId="{0C5D6442-A2B2-448D-A71B-8EC61891ECAC}">
      <dgm:prSet/>
      <dgm:spPr/>
      <dgm:t>
        <a:bodyPr/>
        <a:lstStyle/>
        <a:p>
          <a:pPr rtl="0"/>
          <a:r>
            <a:rPr lang="de-AT" dirty="0" smtClean="0"/>
            <a:t>2. Registration </a:t>
          </a:r>
          <a:r>
            <a:rPr lang="de-AT" dirty="0" err="1" smtClean="0"/>
            <a:t>requirements</a:t>
          </a:r>
          <a:endParaRPr lang="de-AT" dirty="0"/>
        </a:p>
      </dgm:t>
    </dgm:pt>
    <dgm:pt modelId="{92EB6D2B-1B11-4B6E-80D5-2BD7C1E92F23}" type="parTrans" cxnId="{83756CFF-5F3E-4228-ABFC-AC2AE74B30DA}">
      <dgm:prSet/>
      <dgm:spPr/>
      <dgm:t>
        <a:bodyPr/>
        <a:lstStyle/>
        <a:p>
          <a:endParaRPr lang="de-AT"/>
        </a:p>
      </dgm:t>
    </dgm:pt>
    <dgm:pt modelId="{009002AC-1688-4E91-AA2D-DAA9F5B1FC37}" type="sibTrans" cxnId="{83756CFF-5F3E-4228-ABFC-AC2AE74B30DA}">
      <dgm:prSet/>
      <dgm:spPr/>
      <dgm:t>
        <a:bodyPr/>
        <a:lstStyle/>
        <a:p>
          <a:endParaRPr lang="de-AT"/>
        </a:p>
      </dgm:t>
    </dgm:pt>
    <dgm:pt modelId="{0F2D4DD7-E659-4FA9-BD8D-D54B53B45E8C}">
      <dgm:prSet/>
      <dgm:spPr/>
      <dgm:t>
        <a:bodyPr/>
        <a:lstStyle/>
        <a:p>
          <a:pPr rtl="0"/>
          <a:r>
            <a:rPr lang="de-AT" dirty="0" smtClean="0"/>
            <a:t>3. Freedom </a:t>
          </a:r>
          <a:r>
            <a:rPr lang="de-AT" dirty="0" err="1" smtClean="0"/>
            <a:t>to</a:t>
          </a:r>
          <a:r>
            <a:rPr lang="de-AT" dirty="0" smtClean="0"/>
            <a:t> </a:t>
          </a:r>
          <a:r>
            <a:rPr lang="de-AT" dirty="0" err="1" smtClean="0"/>
            <a:t>provide</a:t>
          </a:r>
          <a:r>
            <a:rPr lang="de-AT" dirty="0" smtClean="0"/>
            <a:t> </a:t>
          </a:r>
          <a:r>
            <a:rPr lang="de-AT" dirty="0" err="1" smtClean="0"/>
            <a:t>services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freedom</a:t>
          </a:r>
          <a:r>
            <a:rPr lang="de-AT" dirty="0" smtClean="0"/>
            <a:t> 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establishment</a:t>
          </a:r>
          <a:endParaRPr lang="de-AT" dirty="0"/>
        </a:p>
      </dgm:t>
    </dgm:pt>
    <dgm:pt modelId="{3E6E288C-ECD5-4BFF-8FAF-6946A6BA985A}" type="parTrans" cxnId="{0B1EA8C9-D8E6-4438-BC19-A31646E5CA0D}">
      <dgm:prSet/>
      <dgm:spPr/>
      <dgm:t>
        <a:bodyPr/>
        <a:lstStyle/>
        <a:p>
          <a:endParaRPr lang="de-AT"/>
        </a:p>
      </dgm:t>
    </dgm:pt>
    <dgm:pt modelId="{0FCA5475-BDBB-4891-9D6E-7A475A8F8AE3}" type="sibTrans" cxnId="{0B1EA8C9-D8E6-4438-BC19-A31646E5CA0D}">
      <dgm:prSet/>
      <dgm:spPr/>
      <dgm:t>
        <a:bodyPr/>
        <a:lstStyle/>
        <a:p>
          <a:endParaRPr lang="de-AT"/>
        </a:p>
      </dgm:t>
    </dgm:pt>
    <dgm:pt modelId="{B3ED92B4-B1E6-496F-A2DC-A3CD7A36C36A}">
      <dgm:prSet/>
      <dgm:spPr/>
      <dgm:t>
        <a:bodyPr/>
        <a:lstStyle/>
        <a:p>
          <a:pPr rtl="0"/>
          <a:r>
            <a:rPr lang="de-AT" dirty="0" smtClean="0"/>
            <a:t>4. Organisational </a:t>
          </a:r>
          <a:r>
            <a:rPr lang="de-AT" dirty="0" err="1" smtClean="0"/>
            <a:t>requirements</a:t>
          </a:r>
          <a:endParaRPr lang="de-AT" dirty="0"/>
        </a:p>
      </dgm:t>
    </dgm:pt>
    <dgm:pt modelId="{78A3E995-12AA-45FC-B0E4-B1E9C8AAAC92}" type="parTrans" cxnId="{EEAB53D1-61AC-42D4-9659-F116F1E5BAFF}">
      <dgm:prSet/>
      <dgm:spPr/>
      <dgm:t>
        <a:bodyPr/>
        <a:lstStyle/>
        <a:p>
          <a:endParaRPr lang="de-AT"/>
        </a:p>
      </dgm:t>
    </dgm:pt>
    <dgm:pt modelId="{B93877BA-52F5-40B8-B7A0-25607327D4C2}" type="sibTrans" cxnId="{EEAB53D1-61AC-42D4-9659-F116F1E5BAFF}">
      <dgm:prSet/>
      <dgm:spPr/>
      <dgm:t>
        <a:bodyPr/>
        <a:lstStyle/>
        <a:p>
          <a:endParaRPr lang="de-AT"/>
        </a:p>
      </dgm:t>
    </dgm:pt>
    <dgm:pt modelId="{FEF7EE25-6E24-4E7C-AF32-CE45E322619F}">
      <dgm:prSet/>
      <dgm:spPr/>
      <dgm:t>
        <a:bodyPr/>
        <a:lstStyle/>
        <a:p>
          <a:pPr rtl="0"/>
          <a:r>
            <a:rPr lang="de-AT" dirty="0" smtClean="0"/>
            <a:t>5. Information </a:t>
          </a:r>
          <a:r>
            <a:rPr lang="de-AT" dirty="0" err="1" smtClean="0"/>
            <a:t>requirements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conduct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business</a:t>
          </a:r>
          <a:r>
            <a:rPr lang="de-AT" dirty="0" smtClean="0"/>
            <a:t> </a:t>
          </a:r>
          <a:r>
            <a:rPr lang="de-AT" dirty="0" err="1" smtClean="0"/>
            <a:t>rules</a:t>
          </a:r>
          <a:endParaRPr lang="de-AT" dirty="0"/>
        </a:p>
      </dgm:t>
    </dgm:pt>
    <dgm:pt modelId="{762C60F1-6D2E-4626-8ADE-8E9D6C8EB116}" type="parTrans" cxnId="{62BB3CA7-0977-4A83-8486-D89FB7FE7EDC}">
      <dgm:prSet/>
      <dgm:spPr/>
      <dgm:t>
        <a:bodyPr/>
        <a:lstStyle/>
        <a:p>
          <a:endParaRPr lang="de-AT"/>
        </a:p>
      </dgm:t>
    </dgm:pt>
    <dgm:pt modelId="{42E2EEE0-04F1-4603-A5B8-4210A3C82CFD}" type="sibTrans" cxnId="{62BB3CA7-0977-4A83-8486-D89FB7FE7EDC}">
      <dgm:prSet/>
      <dgm:spPr/>
      <dgm:t>
        <a:bodyPr/>
        <a:lstStyle/>
        <a:p>
          <a:endParaRPr lang="de-AT"/>
        </a:p>
      </dgm:t>
    </dgm:pt>
    <dgm:pt modelId="{A7B3AC8C-29BC-48E6-8B8F-2CBE582FD4AB}">
      <dgm:prSet/>
      <dgm:spPr/>
      <dgm:t>
        <a:bodyPr/>
        <a:lstStyle/>
        <a:p>
          <a:pPr rtl="0"/>
          <a:r>
            <a:rPr lang="de-AT" dirty="0" smtClean="0"/>
            <a:t>6. Additional </a:t>
          </a:r>
          <a:r>
            <a:rPr lang="de-AT" dirty="0" err="1" smtClean="0"/>
            <a:t>requirements</a:t>
          </a:r>
          <a:r>
            <a:rPr lang="de-AT" dirty="0" smtClean="0"/>
            <a:t> in </a:t>
          </a:r>
          <a:r>
            <a:rPr lang="de-AT" dirty="0" err="1" smtClean="0"/>
            <a:t>relation</a:t>
          </a:r>
          <a:r>
            <a:rPr lang="de-AT" dirty="0" smtClean="0"/>
            <a:t> </a:t>
          </a:r>
          <a:r>
            <a:rPr lang="de-AT" dirty="0" err="1" smtClean="0"/>
            <a:t>to</a:t>
          </a:r>
          <a:r>
            <a:rPr lang="de-AT" dirty="0" smtClean="0"/>
            <a:t> </a:t>
          </a:r>
          <a:r>
            <a:rPr lang="de-AT" dirty="0" err="1" smtClean="0"/>
            <a:t>insurance-based</a:t>
          </a:r>
          <a:r>
            <a:rPr lang="de-AT" dirty="0" smtClean="0"/>
            <a:t> </a:t>
          </a:r>
          <a:r>
            <a:rPr lang="de-AT" dirty="0" err="1" smtClean="0"/>
            <a:t>investment</a:t>
          </a:r>
          <a:r>
            <a:rPr lang="de-AT" dirty="0" smtClean="0"/>
            <a:t> </a:t>
          </a:r>
          <a:r>
            <a:rPr lang="de-AT" dirty="0" err="1" smtClean="0"/>
            <a:t>products</a:t>
          </a:r>
          <a:endParaRPr lang="de-AT" dirty="0"/>
        </a:p>
      </dgm:t>
    </dgm:pt>
    <dgm:pt modelId="{ABB00E58-2D04-43F5-B45E-F0D74BA66F9B}" type="parTrans" cxnId="{55A86986-C044-44AB-988F-67913CD58FF1}">
      <dgm:prSet/>
      <dgm:spPr/>
      <dgm:t>
        <a:bodyPr/>
        <a:lstStyle/>
        <a:p>
          <a:endParaRPr lang="de-AT"/>
        </a:p>
      </dgm:t>
    </dgm:pt>
    <dgm:pt modelId="{A47A4100-B5D7-469E-B496-ECE987665D16}" type="sibTrans" cxnId="{55A86986-C044-44AB-988F-67913CD58FF1}">
      <dgm:prSet/>
      <dgm:spPr/>
      <dgm:t>
        <a:bodyPr/>
        <a:lstStyle/>
        <a:p>
          <a:endParaRPr lang="de-AT"/>
        </a:p>
      </dgm:t>
    </dgm:pt>
    <dgm:pt modelId="{45546E7D-10B1-4A3D-A9D6-1F0300C9487F}">
      <dgm:prSet/>
      <dgm:spPr/>
      <dgm:t>
        <a:bodyPr/>
        <a:lstStyle/>
        <a:p>
          <a:pPr rtl="0"/>
          <a:r>
            <a:rPr lang="de-AT" dirty="0" smtClean="0"/>
            <a:t>7. </a:t>
          </a:r>
          <a:r>
            <a:rPr lang="de-AT" dirty="0" err="1" smtClean="0"/>
            <a:t>Sanctions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other</a:t>
          </a:r>
          <a:r>
            <a:rPr lang="de-AT" dirty="0" smtClean="0"/>
            <a:t> </a:t>
          </a:r>
          <a:r>
            <a:rPr lang="de-AT" dirty="0" err="1" smtClean="0"/>
            <a:t>measures</a:t>
          </a:r>
          <a:endParaRPr lang="de-AT" dirty="0"/>
        </a:p>
      </dgm:t>
    </dgm:pt>
    <dgm:pt modelId="{D15E1304-4B82-4310-B177-E70F854FC64A}" type="parTrans" cxnId="{E767A3B5-43E8-4A8D-B2EC-6679F81AAC78}">
      <dgm:prSet/>
      <dgm:spPr/>
      <dgm:t>
        <a:bodyPr/>
        <a:lstStyle/>
        <a:p>
          <a:endParaRPr lang="de-AT"/>
        </a:p>
      </dgm:t>
    </dgm:pt>
    <dgm:pt modelId="{DD95CDB6-CA32-4E0A-AE6A-E7094F7C13A6}" type="sibTrans" cxnId="{E767A3B5-43E8-4A8D-B2EC-6679F81AAC78}">
      <dgm:prSet/>
      <dgm:spPr/>
      <dgm:t>
        <a:bodyPr/>
        <a:lstStyle/>
        <a:p>
          <a:endParaRPr lang="de-AT"/>
        </a:p>
      </dgm:t>
    </dgm:pt>
    <dgm:pt modelId="{704A0E2C-6BF6-4BB8-82DF-F734A89C9ED0}">
      <dgm:prSet/>
      <dgm:spPr/>
      <dgm:t>
        <a:bodyPr/>
        <a:lstStyle/>
        <a:p>
          <a:pPr rtl="0"/>
          <a:r>
            <a:rPr lang="de-AT" dirty="0" smtClean="0"/>
            <a:t>8. Final </a:t>
          </a:r>
          <a:r>
            <a:rPr lang="de-AT" dirty="0" err="1" smtClean="0"/>
            <a:t>provisions</a:t>
          </a:r>
          <a:endParaRPr lang="de-AT" dirty="0"/>
        </a:p>
      </dgm:t>
    </dgm:pt>
    <dgm:pt modelId="{02EE0A50-A45E-48FB-8235-388401446599}" type="parTrans" cxnId="{A0B210AA-F2EC-410C-8C8E-1FBBD69449CC}">
      <dgm:prSet/>
      <dgm:spPr/>
      <dgm:t>
        <a:bodyPr/>
        <a:lstStyle/>
        <a:p>
          <a:endParaRPr lang="de-AT"/>
        </a:p>
      </dgm:t>
    </dgm:pt>
    <dgm:pt modelId="{E0779EDD-E423-4896-B692-CA2E42FC29CC}" type="sibTrans" cxnId="{A0B210AA-F2EC-410C-8C8E-1FBBD69449CC}">
      <dgm:prSet/>
      <dgm:spPr/>
      <dgm:t>
        <a:bodyPr/>
        <a:lstStyle/>
        <a:p>
          <a:endParaRPr lang="de-AT"/>
        </a:p>
      </dgm:t>
    </dgm:pt>
    <dgm:pt modelId="{71471C17-A15E-4641-9F35-D1748B0F82F4}">
      <dgm:prSet/>
      <dgm:spPr/>
      <dgm:t>
        <a:bodyPr/>
        <a:lstStyle/>
        <a:p>
          <a:r>
            <a:rPr lang="de-AT" dirty="0" smtClean="0"/>
            <a:t>Annex I: Minimum professional </a:t>
          </a:r>
          <a:r>
            <a:rPr lang="de-AT" dirty="0" err="1" smtClean="0"/>
            <a:t>knowledge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competence</a:t>
          </a:r>
          <a:r>
            <a:rPr lang="de-AT" dirty="0" smtClean="0"/>
            <a:t> </a:t>
          </a:r>
          <a:r>
            <a:rPr lang="de-AT" dirty="0" err="1" smtClean="0"/>
            <a:t>requirements</a:t>
          </a:r>
          <a:endParaRPr lang="de-AT" dirty="0"/>
        </a:p>
      </dgm:t>
    </dgm:pt>
    <dgm:pt modelId="{2399AFB0-1CBF-4A64-8071-988E8BCFF031}" type="parTrans" cxnId="{C8EEABF0-88FA-43E7-AC7B-A04D6982267D}">
      <dgm:prSet/>
      <dgm:spPr/>
      <dgm:t>
        <a:bodyPr/>
        <a:lstStyle/>
        <a:p>
          <a:endParaRPr lang="de-AT"/>
        </a:p>
      </dgm:t>
    </dgm:pt>
    <dgm:pt modelId="{4F0B3D53-6FB8-4180-B7A1-20A4C83F9FB2}" type="sibTrans" cxnId="{C8EEABF0-88FA-43E7-AC7B-A04D6982267D}">
      <dgm:prSet/>
      <dgm:spPr/>
      <dgm:t>
        <a:bodyPr/>
        <a:lstStyle/>
        <a:p>
          <a:endParaRPr lang="de-AT"/>
        </a:p>
      </dgm:t>
    </dgm:pt>
    <dgm:pt modelId="{6615C973-E556-466A-9BBD-47A272132DDB}" type="pres">
      <dgm:prSet presAssocID="{82886BF9-B8A6-4770-A7E3-6A0488CAFE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B9CADB94-5A00-48F6-BB71-77CBB7A2B966}" type="pres">
      <dgm:prSet presAssocID="{BF0C4E80-1D00-4E95-8BE4-2BF2816796A1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71C98443-E98E-4EE6-896A-9CD5DA724A1B}" type="pres">
      <dgm:prSet presAssocID="{6BD62A4F-7CE3-48C8-91B1-C453F88F232A}" presName="spacer" presStyleCnt="0"/>
      <dgm:spPr/>
    </dgm:pt>
    <dgm:pt modelId="{1D5208C8-8939-4DFE-87E4-AB62EF1423DC}" type="pres">
      <dgm:prSet presAssocID="{0C5D6442-A2B2-448D-A71B-8EC61891ECAC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90CB2A3-D0BE-42E8-9505-9229DBEE2EE5}" type="pres">
      <dgm:prSet presAssocID="{009002AC-1688-4E91-AA2D-DAA9F5B1FC37}" presName="spacer" presStyleCnt="0"/>
      <dgm:spPr/>
    </dgm:pt>
    <dgm:pt modelId="{81C5B131-C8A3-427B-8644-0D931E21F46D}" type="pres">
      <dgm:prSet presAssocID="{0F2D4DD7-E659-4FA9-BD8D-D54B53B45E8C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58FA1C7-A3CF-4E9C-A055-78326BA5F2A6}" type="pres">
      <dgm:prSet presAssocID="{0FCA5475-BDBB-4891-9D6E-7A475A8F8AE3}" presName="spacer" presStyleCnt="0"/>
      <dgm:spPr/>
    </dgm:pt>
    <dgm:pt modelId="{5EFDA9C1-A574-4881-B1F1-E8270ACF1279}" type="pres">
      <dgm:prSet presAssocID="{B3ED92B4-B1E6-496F-A2DC-A3CD7A36C36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13792A2-C628-487B-825E-92D2E4EA8E3A}" type="pres">
      <dgm:prSet presAssocID="{B93877BA-52F5-40B8-B7A0-25607327D4C2}" presName="spacer" presStyleCnt="0"/>
      <dgm:spPr/>
    </dgm:pt>
    <dgm:pt modelId="{4FD893AD-2EAF-4CF2-BE34-889B37A551DF}" type="pres">
      <dgm:prSet presAssocID="{FEF7EE25-6E24-4E7C-AF32-CE45E322619F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4A61A6E-45AB-438C-A10B-B63D562AEB66}" type="pres">
      <dgm:prSet presAssocID="{42E2EEE0-04F1-4603-A5B8-4210A3C82CFD}" presName="spacer" presStyleCnt="0"/>
      <dgm:spPr/>
    </dgm:pt>
    <dgm:pt modelId="{1B76EDF8-8FAF-443D-A792-8790EC2E90F3}" type="pres">
      <dgm:prSet presAssocID="{A7B3AC8C-29BC-48E6-8B8F-2CBE582FD4AB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D26727D-4240-4580-8E3F-3B0C7DB05B85}" type="pres">
      <dgm:prSet presAssocID="{A47A4100-B5D7-469E-B496-ECE987665D16}" presName="spacer" presStyleCnt="0"/>
      <dgm:spPr/>
    </dgm:pt>
    <dgm:pt modelId="{3F1923DD-BB5A-4BC6-8521-7B34CE157ACA}" type="pres">
      <dgm:prSet presAssocID="{45546E7D-10B1-4A3D-A9D6-1F0300C9487F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23140F9-2638-42FB-BEEC-559BF708DB86}" type="pres">
      <dgm:prSet presAssocID="{DD95CDB6-CA32-4E0A-AE6A-E7094F7C13A6}" presName="spacer" presStyleCnt="0"/>
      <dgm:spPr/>
    </dgm:pt>
    <dgm:pt modelId="{05C6A831-95F1-4AF4-896B-0BFB833CFB66}" type="pres">
      <dgm:prSet presAssocID="{704A0E2C-6BF6-4BB8-82DF-F734A89C9ED0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06417819-9142-4215-8A19-019611FD4892}" type="pres">
      <dgm:prSet presAssocID="{E0779EDD-E423-4896-B692-CA2E42FC29CC}" presName="spacer" presStyleCnt="0"/>
      <dgm:spPr/>
    </dgm:pt>
    <dgm:pt modelId="{9B9B31E0-F7E9-4459-96C4-95E656E388F0}" type="pres">
      <dgm:prSet presAssocID="{71471C17-A15E-4641-9F35-D1748B0F82F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A0B210AA-F2EC-410C-8C8E-1FBBD69449CC}" srcId="{82886BF9-B8A6-4770-A7E3-6A0488CAFEEC}" destId="{704A0E2C-6BF6-4BB8-82DF-F734A89C9ED0}" srcOrd="7" destOrd="0" parTransId="{02EE0A50-A45E-48FB-8235-388401446599}" sibTransId="{E0779EDD-E423-4896-B692-CA2E42FC29CC}"/>
    <dgm:cxn modelId="{B28042E5-D00B-412E-AF31-29D189ABAAB5}" type="presOf" srcId="{71471C17-A15E-4641-9F35-D1748B0F82F4}" destId="{9B9B31E0-F7E9-4459-96C4-95E656E388F0}" srcOrd="0" destOrd="0" presId="urn:microsoft.com/office/officeart/2005/8/layout/vList2"/>
    <dgm:cxn modelId="{55A86986-C044-44AB-988F-67913CD58FF1}" srcId="{82886BF9-B8A6-4770-A7E3-6A0488CAFEEC}" destId="{A7B3AC8C-29BC-48E6-8B8F-2CBE582FD4AB}" srcOrd="5" destOrd="0" parTransId="{ABB00E58-2D04-43F5-B45E-F0D74BA66F9B}" sibTransId="{A47A4100-B5D7-469E-B496-ECE987665D16}"/>
    <dgm:cxn modelId="{5BAF93F1-DB91-4DB8-9A28-0EFE407FC8B4}" type="presOf" srcId="{82886BF9-B8A6-4770-A7E3-6A0488CAFEEC}" destId="{6615C973-E556-466A-9BBD-47A272132DDB}" srcOrd="0" destOrd="0" presId="urn:microsoft.com/office/officeart/2005/8/layout/vList2"/>
    <dgm:cxn modelId="{6F8F61AD-0929-44D7-80A6-AF17FF9633F3}" type="presOf" srcId="{45546E7D-10B1-4A3D-A9D6-1F0300C9487F}" destId="{3F1923DD-BB5A-4BC6-8521-7B34CE157ACA}" srcOrd="0" destOrd="0" presId="urn:microsoft.com/office/officeart/2005/8/layout/vList2"/>
    <dgm:cxn modelId="{96B3A55A-0A6C-4053-B96E-B43AAB0FB8CB}" type="presOf" srcId="{FEF7EE25-6E24-4E7C-AF32-CE45E322619F}" destId="{4FD893AD-2EAF-4CF2-BE34-889B37A551DF}" srcOrd="0" destOrd="0" presId="urn:microsoft.com/office/officeart/2005/8/layout/vList2"/>
    <dgm:cxn modelId="{E767A3B5-43E8-4A8D-B2EC-6679F81AAC78}" srcId="{82886BF9-B8A6-4770-A7E3-6A0488CAFEEC}" destId="{45546E7D-10B1-4A3D-A9D6-1F0300C9487F}" srcOrd="6" destOrd="0" parTransId="{D15E1304-4B82-4310-B177-E70F854FC64A}" sibTransId="{DD95CDB6-CA32-4E0A-AE6A-E7094F7C13A6}"/>
    <dgm:cxn modelId="{62BB3CA7-0977-4A83-8486-D89FB7FE7EDC}" srcId="{82886BF9-B8A6-4770-A7E3-6A0488CAFEEC}" destId="{FEF7EE25-6E24-4E7C-AF32-CE45E322619F}" srcOrd="4" destOrd="0" parTransId="{762C60F1-6D2E-4626-8ADE-8E9D6C8EB116}" sibTransId="{42E2EEE0-04F1-4603-A5B8-4210A3C82CFD}"/>
    <dgm:cxn modelId="{433714C5-6DE2-4644-9DE4-E83EE2FDE72B}" type="presOf" srcId="{B3ED92B4-B1E6-496F-A2DC-A3CD7A36C36A}" destId="{5EFDA9C1-A574-4881-B1F1-E8270ACF1279}" srcOrd="0" destOrd="0" presId="urn:microsoft.com/office/officeart/2005/8/layout/vList2"/>
    <dgm:cxn modelId="{83756CFF-5F3E-4228-ABFC-AC2AE74B30DA}" srcId="{82886BF9-B8A6-4770-A7E3-6A0488CAFEEC}" destId="{0C5D6442-A2B2-448D-A71B-8EC61891ECAC}" srcOrd="1" destOrd="0" parTransId="{92EB6D2B-1B11-4B6E-80D5-2BD7C1E92F23}" sibTransId="{009002AC-1688-4E91-AA2D-DAA9F5B1FC37}"/>
    <dgm:cxn modelId="{C8EEABF0-88FA-43E7-AC7B-A04D6982267D}" srcId="{82886BF9-B8A6-4770-A7E3-6A0488CAFEEC}" destId="{71471C17-A15E-4641-9F35-D1748B0F82F4}" srcOrd="8" destOrd="0" parTransId="{2399AFB0-1CBF-4A64-8071-988E8BCFF031}" sibTransId="{4F0B3D53-6FB8-4180-B7A1-20A4C83F9FB2}"/>
    <dgm:cxn modelId="{0E62CAEB-44B0-40DB-9DAF-6EC045A6ED5C}" type="presOf" srcId="{704A0E2C-6BF6-4BB8-82DF-F734A89C9ED0}" destId="{05C6A831-95F1-4AF4-896B-0BFB833CFB66}" srcOrd="0" destOrd="0" presId="urn:microsoft.com/office/officeart/2005/8/layout/vList2"/>
    <dgm:cxn modelId="{0B1EA8C9-D8E6-4438-BC19-A31646E5CA0D}" srcId="{82886BF9-B8A6-4770-A7E3-6A0488CAFEEC}" destId="{0F2D4DD7-E659-4FA9-BD8D-D54B53B45E8C}" srcOrd="2" destOrd="0" parTransId="{3E6E288C-ECD5-4BFF-8FAF-6946A6BA985A}" sibTransId="{0FCA5475-BDBB-4891-9D6E-7A475A8F8AE3}"/>
    <dgm:cxn modelId="{EEAB53D1-61AC-42D4-9659-F116F1E5BAFF}" srcId="{82886BF9-B8A6-4770-A7E3-6A0488CAFEEC}" destId="{B3ED92B4-B1E6-496F-A2DC-A3CD7A36C36A}" srcOrd="3" destOrd="0" parTransId="{78A3E995-12AA-45FC-B0E4-B1E9C8AAAC92}" sibTransId="{B93877BA-52F5-40B8-B7A0-25607327D4C2}"/>
    <dgm:cxn modelId="{AC8EBFBB-F6C6-4802-B695-388A192A55E8}" srcId="{82886BF9-B8A6-4770-A7E3-6A0488CAFEEC}" destId="{BF0C4E80-1D00-4E95-8BE4-2BF2816796A1}" srcOrd="0" destOrd="0" parTransId="{99050DD1-24FC-4C18-9607-ECEF00693020}" sibTransId="{6BD62A4F-7CE3-48C8-91B1-C453F88F232A}"/>
    <dgm:cxn modelId="{011F2422-A7CC-405E-9C47-CBD3486719E6}" type="presOf" srcId="{0F2D4DD7-E659-4FA9-BD8D-D54B53B45E8C}" destId="{81C5B131-C8A3-427B-8644-0D931E21F46D}" srcOrd="0" destOrd="0" presId="urn:microsoft.com/office/officeart/2005/8/layout/vList2"/>
    <dgm:cxn modelId="{FDCF53C2-4AC6-4D5C-BDF8-7BCB606CC5F2}" type="presOf" srcId="{BF0C4E80-1D00-4E95-8BE4-2BF2816796A1}" destId="{B9CADB94-5A00-48F6-BB71-77CBB7A2B966}" srcOrd="0" destOrd="0" presId="urn:microsoft.com/office/officeart/2005/8/layout/vList2"/>
    <dgm:cxn modelId="{1B69C50E-0E3D-4AAB-9860-01318AB2CF51}" type="presOf" srcId="{0C5D6442-A2B2-448D-A71B-8EC61891ECAC}" destId="{1D5208C8-8939-4DFE-87E4-AB62EF1423DC}" srcOrd="0" destOrd="0" presId="urn:microsoft.com/office/officeart/2005/8/layout/vList2"/>
    <dgm:cxn modelId="{E3AC0CA2-E2D6-49B5-8C12-9965E55336EA}" type="presOf" srcId="{A7B3AC8C-29BC-48E6-8B8F-2CBE582FD4AB}" destId="{1B76EDF8-8FAF-443D-A792-8790EC2E90F3}" srcOrd="0" destOrd="0" presId="urn:microsoft.com/office/officeart/2005/8/layout/vList2"/>
    <dgm:cxn modelId="{B35DC9EA-9386-4B77-B48B-0D9B4A90F4A2}" type="presParOf" srcId="{6615C973-E556-466A-9BBD-47A272132DDB}" destId="{B9CADB94-5A00-48F6-BB71-77CBB7A2B966}" srcOrd="0" destOrd="0" presId="urn:microsoft.com/office/officeart/2005/8/layout/vList2"/>
    <dgm:cxn modelId="{D7D4E399-BEBE-48D1-800C-770697EC4A2A}" type="presParOf" srcId="{6615C973-E556-466A-9BBD-47A272132DDB}" destId="{71C98443-E98E-4EE6-896A-9CD5DA724A1B}" srcOrd="1" destOrd="0" presId="urn:microsoft.com/office/officeart/2005/8/layout/vList2"/>
    <dgm:cxn modelId="{6A3272CB-C000-4B91-AC63-231421B70934}" type="presParOf" srcId="{6615C973-E556-466A-9BBD-47A272132DDB}" destId="{1D5208C8-8939-4DFE-87E4-AB62EF1423DC}" srcOrd="2" destOrd="0" presId="urn:microsoft.com/office/officeart/2005/8/layout/vList2"/>
    <dgm:cxn modelId="{DA1BC648-911B-4DA3-9D2E-391CA3176C7F}" type="presParOf" srcId="{6615C973-E556-466A-9BBD-47A272132DDB}" destId="{190CB2A3-D0BE-42E8-9505-9229DBEE2EE5}" srcOrd="3" destOrd="0" presId="urn:microsoft.com/office/officeart/2005/8/layout/vList2"/>
    <dgm:cxn modelId="{1D933D23-DBC8-438B-B0D8-C645FBA09BFF}" type="presParOf" srcId="{6615C973-E556-466A-9BBD-47A272132DDB}" destId="{81C5B131-C8A3-427B-8644-0D931E21F46D}" srcOrd="4" destOrd="0" presId="urn:microsoft.com/office/officeart/2005/8/layout/vList2"/>
    <dgm:cxn modelId="{97D918B6-B418-44F6-A644-E6EB66385638}" type="presParOf" srcId="{6615C973-E556-466A-9BBD-47A272132DDB}" destId="{958FA1C7-A3CF-4E9C-A055-78326BA5F2A6}" srcOrd="5" destOrd="0" presId="urn:microsoft.com/office/officeart/2005/8/layout/vList2"/>
    <dgm:cxn modelId="{0B343010-7ADF-441D-8E24-A2D92CA1B4E2}" type="presParOf" srcId="{6615C973-E556-466A-9BBD-47A272132DDB}" destId="{5EFDA9C1-A574-4881-B1F1-E8270ACF1279}" srcOrd="6" destOrd="0" presId="urn:microsoft.com/office/officeart/2005/8/layout/vList2"/>
    <dgm:cxn modelId="{43AA9C57-A8C6-4C96-A538-55FBEE95CE1C}" type="presParOf" srcId="{6615C973-E556-466A-9BBD-47A272132DDB}" destId="{313792A2-C628-487B-825E-92D2E4EA8E3A}" srcOrd="7" destOrd="0" presId="urn:microsoft.com/office/officeart/2005/8/layout/vList2"/>
    <dgm:cxn modelId="{34153BE2-7313-413F-8EAD-5E7623F33B27}" type="presParOf" srcId="{6615C973-E556-466A-9BBD-47A272132DDB}" destId="{4FD893AD-2EAF-4CF2-BE34-889B37A551DF}" srcOrd="8" destOrd="0" presId="urn:microsoft.com/office/officeart/2005/8/layout/vList2"/>
    <dgm:cxn modelId="{C1085301-37A9-4024-A190-5741E289CD6D}" type="presParOf" srcId="{6615C973-E556-466A-9BBD-47A272132DDB}" destId="{64A61A6E-45AB-438C-A10B-B63D562AEB66}" srcOrd="9" destOrd="0" presId="urn:microsoft.com/office/officeart/2005/8/layout/vList2"/>
    <dgm:cxn modelId="{810F7E47-546D-4711-8866-A9F5CDFF4804}" type="presParOf" srcId="{6615C973-E556-466A-9BBD-47A272132DDB}" destId="{1B76EDF8-8FAF-443D-A792-8790EC2E90F3}" srcOrd="10" destOrd="0" presId="urn:microsoft.com/office/officeart/2005/8/layout/vList2"/>
    <dgm:cxn modelId="{5BC5ABE5-CBD3-4851-A720-68CB142437AC}" type="presParOf" srcId="{6615C973-E556-466A-9BBD-47A272132DDB}" destId="{5D26727D-4240-4580-8E3F-3B0C7DB05B85}" srcOrd="11" destOrd="0" presId="urn:microsoft.com/office/officeart/2005/8/layout/vList2"/>
    <dgm:cxn modelId="{2CE82A20-C470-4485-BB64-C1F9173DA8BB}" type="presParOf" srcId="{6615C973-E556-466A-9BBD-47A272132DDB}" destId="{3F1923DD-BB5A-4BC6-8521-7B34CE157ACA}" srcOrd="12" destOrd="0" presId="urn:microsoft.com/office/officeart/2005/8/layout/vList2"/>
    <dgm:cxn modelId="{8086F0A1-DB71-4AEE-BF02-0607EE262E7A}" type="presParOf" srcId="{6615C973-E556-466A-9BBD-47A272132DDB}" destId="{B23140F9-2638-42FB-BEEC-559BF708DB86}" srcOrd="13" destOrd="0" presId="urn:microsoft.com/office/officeart/2005/8/layout/vList2"/>
    <dgm:cxn modelId="{746720C6-B0FC-473C-A6CB-C7B2EC1D30AE}" type="presParOf" srcId="{6615C973-E556-466A-9BBD-47A272132DDB}" destId="{05C6A831-95F1-4AF4-896B-0BFB833CFB66}" srcOrd="14" destOrd="0" presId="urn:microsoft.com/office/officeart/2005/8/layout/vList2"/>
    <dgm:cxn modelId="{F488DD94-4728-4528-98B1-A5B52C93768C}" type="presParOf" srcId="{6615C973-E556-466A-9BBD-47A272132DDB}" destId="{06417819-9142-4215-8A19-019611FD4892}" srcOrd="15" destOrd="0" presId="urn:microsoft.com/office/officeart/2005/8/layout/vList2"/>
    <dgm:cxn modelId="{C09C60CA-4E38-499F-87DE-240120680BD5}" type="presParOf" srcId="{6615C973-E556-466A-9BBD-47A272132DDB}" destId="{9B9B31E0-F7E9-4459-96C4-95E656E388F0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6F23AB-CBA4-4C24-9C34-302F81C4D73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AT"/>
        </a:p>
      </dgm:t>
    </dgm:pt>
    <dgm:pt modelId="{A0DC18CA-DD2A-480B-92D7-176001F16967}">
      <dgm:prSet/>
      <dgm:spPr/>
      <dgm:t>
        <a:bodyPr/>
        <a:lstStyle/>
        <a:p>
          <a:pPr rtl="0"/>
          <a:r>
            <a:rPr lang="de-AT" dirty="0" smtClean="0"/>
            <a:t>17. General </a:t>
          </a:r>
          <a:r>
            <a:rPr lang="de-AT" dirty="0" err="1" smtClean="0"/>
            <a:t>Principle</a:t>
          </a:r>
          <a:endParaRPr lang="de-AT" dirty="0"/>
        </a:p>
      </dgm:t>
    </dgm:pt>
    <dgm:pt modelId="{97EB352B-F6A7-49FE-8B6C-A16C7603E0E7}" type="parTrans" cxnId="{4DE5392F-7EB8-4297-9023-6FFAF8B932F0}">
      <dgm:prSet/>
      <dgm:spPr/>
      <dgm:t>
        <a:bodyPr/>
        <a:lstStyle/>
        <a:p>
          <a:endParaRPr lang="de-AT"/>
        </a:p>
      </dgm:t>
    </dgm:pt>
    <dgm:pt modelId="{ADE4AEDB-863B-470F-8D3E-27D8E90B5C34}" type="sibTrans" cxnId="{4DE5392F-7EB8-4297-9023-6FFAF8B932F0}">
      <dgm:prSet/>
      <dgm:spPr/>
      <dgm:t>
        <a:bodyPr/>
        <a:lstStyle/>
        <a:p>
          <a:endParaRPr lang="de-AT"/>
        </a:p>
      </dgm:t>
    </dgm:pt>
    <dgm:pt modelId="{2427F9BE-1F95-4EA3-BB23-C7809527F7EB}">
      <dgm:prSet/>
      <dgm:spPr/>
      <dgm:t>
        <a:bodyPr/>
        <a:lstStyle/>
        <a:p>
          <a:pPr rtl="0"/>
          <a:r>
            <a:rPr lang="de-AT" dirty="0" smtClean="0"/>
            <a:t>18. General </a:t>
          </a:r>
          <a:r>
            <a:rPr lang="de-AT" dirty="0" err="1" smtClean="0"/>
            <a:t>information</a:t>
          </a:r>
          <a:r>
            <a:rPr lang="de-AT" dirty="0" smtClean="0"/>
            <a:t> </a:t>
          </a:r>
          <a:r>
            <a:rPr lang="de-AT" dirty="0" err="1" smtClean="0"/>
            <a:t>provided</a:t>
          </a:r>
          <a:r>
            <a:rPr lang="de-AT" dirty="0" smtClean="0"/>
            <a:t> </a:t>
          </a:r>
          <a:r>
            <a:rPr lang="de-AT" dirty="0" err="1" smtClean="0"/>
            <a:t>by</a:t>
          </a:r>
          <a:r>
            <a:rPr lang="de-AT" dirty="0" smtClean="0"/>
            <a:t> </a:t>
          </a:r>
          <a:r>
            <a:rPr lang="de-AT" dirty="0" err="1" smtClean="0"/>
            <a:t>the</a:t>
          </a:r>
          <a:r>
            <a:rPr lang="de-AT" dirty="0" smtClean="0"/>
            <a:t> </a:t>
          </a:r>
          <a:r>
            <a:rPr lang="de-AT" dirty="0" err="1" smtClean="0"/>
            <a:t>insurance</a:t>
          </a:r>
          <a:r>
            <a:rPr lang="de-AT" dirty="0" smtClean="0"/>
            <a:t> </a:t>
          </a:r>
          <a:r>
            <a:rPr lang="de-AT" dirty="0" err="1" smtClean="0"/>
            <a:t>intermediary</a:t>
          </a:r>
          <a:r>
            <a:rPr lang="de-AT" dirty="0" smtClean="0"/>
            <a:t> </a:t>
          </a:r>
          <a:r>
            <a:rPr lang="de-AT" dirty="0" err="1" smtClean="0"/>
            <a:t>or</a:t>
          </a:r>
          <a:r>
            <a:rPr lang="de-AT" dirty="0" smtClean="0"/>
            <a:t> </a:t>
          </a:r>
          <a:r>
            <a:rPr lang="de-AT" dirty="0" err="1" smtClean="0"/>
            <a:t>insurance</a:t>
          </a:r>
          <a:r>
            <a:rPr lang="de-AT" dirty="0" smtClean="0"/>
            <a:t> </a:t>
          </a:r>
          <a:r>
            <a:rPr lang="de-AT" dirty="0" err="1" smtClean="0"/>
            <a:t>undertaking</a:t>
          </a:r>
          <a:endParaRPr lang="de-AT" dirty="0"/>
        </a:p>
      </dgm:t>
    </dgm:pt>
    <dgm:pt modelId="{A3BA5F14-5492-4184-8515-C5362A134A47}" type="parTrans" cxnId="{0DEFE895-B59A-4F68-828A-15C3078C1438}">
      <dgm:prSet/>
      <dgm:spPr/>
      <dgm:t>
        <a:bodyPr/>
        <a:lstStyle/>
        <a:p>
          <a:endParaRPr lang="de-AT"/>
        </a:p>
      </dgm:t>
    </dgm:pt>
    <dgm:pt modelId="{9152E18B-BC29-477E-8A29-BC569862B119}" type="sibTrans" cxnId="{0DEFE895-B59A-4F68-828A-15C3078C1438}">
      <dgm:prSet/>
      <dgm:spPr/>
      <dgm:t>
        <a:bodyPr/>
        <a:lstStyle/>
        <a:p>
          <a:endParaRPr lang="de-AT"/>
        </a:p>
      </dgm:t>
    </dgm:pt>
    <dgm:pt modelId="{A10D5025-B077-4A03-B14E-1A01006955F7}">
      <dgm:prSet/>
      <dgm:spPr/>
      <dgm:t>
        <a:bodyPr/>
        <a:lstStyle/>
        <a:p>
          <a:pPr rtl="0"/>
          <a:r>
            <a:rPr lang="de-AT" dirty="0" smtClean="0"/>
            <a:t>19. </a:t>
          </a:r>
          <a:r>
            <a:rPr lang="de-AT" dirty="0" err="1" smtClean="0"/>
            <a:t>Conflict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interest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transparency</a:t>
          </a:r>
          <a:endParaRPr lang="de-AT" dirty="0"/>
        </a:p>
      </dgm:t>
    </dgm:pt>
    <dgm:pt modelId="{9F614D27-D945-467C-AF78-F13B94EEBA92}" type="parTrans" cxnId="{D4AAF550-5E32-49CD-86CC-983D2A1D8E72}">
      <dgm:prSet/>
      <dgm:spPr/>
      <dgm:t>
        <a:bodyPr/>
        <a:lstStyle/>
        <a:p>
          <a:endParaRPr lang="de-AT"/>
        </a:p>
      </dgm:t>
    </dgm:pt>
    <dgm:pt modelId="{F09F539D-3289-4134-8F5D-309ACEE54E8D}" type="sibTrans" cxnId="{D4AAF550-5E32-49CD-86CC-983D2A1D8E72}">
      <dgm:prSet/>
      <dgm:spPr/>
      <dgm:t>
        <a:bodyPr/>
        <a:lstStyle/>
        <a:p>
          <a:endParaRPr lang="de-AT"/>
        </a:p>
      </dgm:t>
    </dgm:pt>
    <dgm:pt modelId="{53B82802-260D-4DE3-B2D1-315B074C3A3C}">
      <dgm:prSet/>
      <dgm:spPr/>
      <dgm:t>
        <a:bodyPr/>
        <a:lstStyle/>
        <a:p>
          <a:pPr rtl="0"/>
          <a:r>
            <a:rPr lang="de-AT" dirty="0" smtClean="0"/>
            <a:t>20. </a:t>
          </a:r>
          <a:r>
            <a:rPr lang="de-AT" dirty="0" err="1" smtClean="0"/>
            <a:t>Advice</a:t>
          </a:r>
          <a:r>
            <a:rPr lang="de-AT" dirty="0" smtClean="0"/>
            <a:t>,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standards</a:t>
          </a:r>
          <a:r>
            <a:rPr lang="de-AT" dirty="0" smtClean="0"/>
            <a:t> </a:t>
          </a:r>
          <a:r>
            <a:rPr lang="de-AT" dirty="0" err="1" smtClean="0"/>
            <a:t>for</a:t>
          </a:r>
          <a:r>
            <a:rPr lang="de-AT" dirty="0" smtClean="0"/>
            <a:t> </a:t>
          </a:r>
          <a:r>
            <a:rPr lang="de-AT" dirty="0" err="1" smtClean="0"/>
            <a:t>sales</a:t>
          </a:r>
          <a:r>
            <a:rPr lang="de-AT" dirty="0" smtClean="0"/>
            <a:t> </a:t>
          </a:r>
          <a:r>
            <a:rPr lang="de-AT" dirty="0" err="1" smtClean="0"/>
            <a:t>where</a:t>
          </a:r>
          <a:r>
            <a:rPr lang="de-AT" dirty="0" smtClean="0"/>
            <a:t> </a:t>
          </a:r>
          <a:r>
            <a:rPr lang="de-AT" dirty="0" err="1" smtClean="0"/>
            <a:t>no</a:t>
          </a:r>
          <a:r>
            <a:rPr lang="de-AT" dirty="0" smtClean="0"/>
            <a:t> </a:t>
          </a:r>
          <a:r>
            <a:rPr lang="de-AT" dirty="0" err="1" smtClean="0"/>
            <a:t>advice</a:t>
          </a:r>
          <a:r>
            <a:rPr lang="de-AT" dirty="0" smtClean="0"/>
            <a:t> </a:t>
          </a:r>
          <a:r>
            <a:rPr lang="de-AT" dirty="0" err="1" smtClean="0"/>
            <a:t>is</a:t>
          </a:r>
          <a:r>
            <a:rPr lang="de-AT" dirty="0" smtClean="0"/>
            <a:t> </a:t>
          </a:r>
          <a:r>
            <a:rPr lang="de-AT" dirty="0" err="1" smtClean="0"/>
            <a:t>given</a:t>
          </a:r>
          <a:endParaRPr lang="de-AT" dirty="0"/>
        </a:p>
      </dgm:t>
    </dgm:pt>
    <dgm:pt modelId="{702A3176-5B41-44F2-AB58-29908A5DC1DA}" type="parTrans" cxnId="{19A05F3D-6627-4661-87EC-02E025C3538C}">
      <dgm:prSet/>
      <dgm:spPr/>
      <dgm:t>
        <a:bodyPr/>
        <a:lstStyle/>
        <a:p>
          <a:endParaRPr lang="de-AT"/>
        </a:p>
      </dgm:t>
    </dgm:pt>
    <dgm:pt modelId="{9C4ECDB0-4771-4F6A-B365-061A8622DA0C}" type="sibTrans" cxnId="{19A05F3D-6627-4661-87EC-02E025C3538C}">
      <dgm:prSet/>
      <dgm:spPr/>
      <dgm:t>
        <a:bodyPr/>
        <a:lstStyle/>
        <a:p>
          <a:endParaRPr lang="de-AT"/>
        </a:p>
      </dgm:t>
    </dgm:pt>
    <dgm:pt modelId="{0338D9A0-6DAB-4C9A-B719-B4786F84F4E7}">
      <dgm:prSet/>
      <dgm:spPr/>
      <dgm:t>
        <a:bodyPr/>
        <a:lstStyle/>
        <a:p>
          <a:pPr rtl="0"/>
          <a:r>
            <a:rPr lang="de-AT" dirty="0" smtClean="0"/>
            <a:t>21. Information </a:t>
          </a:r>
          <a:r>
            <a:rPr lang="de-AT" dirty="0" err="1" smtClean="0"/>
            <a:t>provided</a:t>
          </a:r>
          <a:r>
            <a:rPr lang="de-AT" dirty="0" smtClean="0"/>
            <a:t> </a:t>
          </a:r>
          <a:r>
            <a:rPr lang="de-AT" dirty="0" err="1" smtClean="0"/>
            <a:t>by</a:t>
          </a:r>
          <a:r>
            <a:rPr lang="de-AT" dirty="0" smtClean="0"/>
            <a:t> </a:t>
          </a:r>
          <a:r>
            <a:rPr lang="de-AT" dirty="0" err="1" smtClean="0"/>
            <a:t>ancillary</a:t>
          </a:r>
          <a:r>
            <a:rPr lang="de-AT" dirty="0" smtClean="0"/>
            <a:t> </a:t>
          </a:r>
          <a:r>
            <a:rPr lang="de-AT" dirty="0" err="1" smtClean="0"/>
            <a:t>insurance</a:t>
          </a:r>
          <a:r>
            <a:rPr lang="de-AT" dirty="0" smtClean="0"/>
            <a:t> intermediaries</a:t>
          </a:r>
          <a:endParaRPr lang="de-AT" dirty="0"/>
        </a:p>
      </dgm:t>
    </dgm:pt>
    <dgm:pt modelId="{00CDBEC9-67C7-49F4-A795-0C62A920C7F2}" type="parTrans" cxnId="{D25BA871-1098-4809-821E-E609BDA47AC4}">
      <dgm:prSet/>
      <dgm:spPr/>
      <dgm:t>
        <a:bodyPr/>
        <a:lstStyle/>
        <a:p>
          <a:endParaRPr lang="de-AT"/>
        </a:p>
      </dgm:t>
    </dgm:pt>
    <dgm:pt modelId="{D30A233A-CF80-428C-B614-07F0939B5535}" type="sibTrans" cxnId="{D25BA871-1098-4809-821E-E609BDA47AC4}">
      <dgm:prSet/>
      <dgm:spPr/>
      <dgm:t>
        <a:bodyPr/>
        <a:lstStyle/>
        <a:p>
          <a:endParaRPr lang="de-AT"/>
        </a:p>
      </dgm:t>
    </dgm:pt>
    <dgm:pt modelId="{649BA92A-4FEE-4474-9717-CFC39844CFB7}">
      <dgm:prSet/>
      <dgm:spPr/>
      <dgm:t>
        <a:bodyPr/>
        <a:lstStyle/>
        <a:p>
          <a:pPr rtl="0"/>
          <a:r>
            <a:rPr lang="de-AT" dirty="0" smtClean="0"/>
            <a:t>22. Information </a:t>
          </a:r>
          <a:r>
            <a:rPr lang="de-AT" dirty="0" err="1" smtClean="0"/>
            <a:t>exemptions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flexibility</a:t>
          </a:r>
          <a:r>
            <a:rPr lang="de-AT" dirty="0" smtClean="0"/>
            <a:t> </a:t>
          </a:r>
          <a:r>
            <a:rPr lang="de-AT" dirty="0" err="1" smtClean="0"/>
            <a:t>clause</a:t>
          </a:r>
          <a:endParaRPr lang="de-AT" dirty="0"/>
        </a:p>
      </dgm:t>
    </dgm:pt>
    <dgm:pt modelId="{74DC3D5D-1600-4B2B-BFF7-3333DDD218B8}" type="parTrans" cxnId="{96249A4C-F426-4BB4-A90B-7A6B3FA7179B}">
      <dgm:prSet/>
      <dgm:spPr/>
      <dgm:t>
        <a:bodyPr/>
        <a:lstStyle/>
        <a:p>
          <a:endParaRPr lang="de-AT"/>
        </a:p>
      </dgm:t>
    </dgm:pt>
    <dgm:pt modelId="{5166BE23-7195-4D3F-B2CB-AF2D9D60129A}" type="sibTrans" cxnId="{96249A4C-F426-4BB4-A90B-7A6B3FA7179B}">
      <dgm:prSet/>
      <dgm:spPr/>
      <dgm:t>
        <a:bodyPr/>
        <a:lstStyle/>
        <a:p>
          <a:endParaRPr lang="de-AT"/>
        </a:p>
      </dgm:t>
    </dgm:pt>
    <dgm:pt modelId="{B89D15E8-556B-4F39-B88B-A8A9E7B89A04}">
      <dgm:prSet/>
      <dgm:spPr/>
      <dgm:t>
        <a:bodyPr/>
        <a:lstStyle/>
        <a:p>
          <a:pPr rtl="0"/>
          <a:r>
            <a:rPr lang="de-AT" dirty="0" smtClean="0"/>
            <a:t>23. Information </a:t>
          </a:r>
          <a:r>
            <a:rPr lang="de-AT" dirty="0" err="1" smtClean="0"/>
            <a:t>conditions</a:t>
          </a:r>
          <a:endParaRPr lang="de-AT" dirty="0"/>
        </a:p>
      </dgm:t>
    </dgm:pt>
    <dgm:pt modelId="{4C4CC685-144D-44A7-AF87-5E06A54DE695}" type="parTrans" cxnId="{25BC99E5-D2EF-4B80-9282-B4E3E9412B8C}">
      <dgm:prSet/>
      <dgm:spPr/>
      <dgm:t>
        <a:bodyPr/>
        <a:lstStyle/>
        <a:p>
          <a:endParaRPr lang="de-AT"/>
        </a:p>
      </dgm:t>
    </dgm:pt>
    <dgm:pt modelId="{D8FE00E6-CB69-4B5A-8D9D-54820B759D22}" type="sibTrans" cxnId="{25BC99E5-D2EF-4B80-9282-B4E3E9412B8C}">
      <dgm:prSet/>
      <dgm:spPr/>
      <dgm:t>
        <a:bodyPr/>
        <a:lstStyle/>
        <a:p>
          <a:endParaRPr lang="de-AT"/>
        </a:p>
      </dgm:t>
    </dgm:pt>
    <dgm:pt modelId="{0E5CB2BA-DDB5-4196-932F-AC90B455E932}">
      <dgm:prSet/>
      <dgm:spPr/>
      <dgm:t>
        <a:bodyPr/>
        <a:lstStyle/>
        <a:p>
          <a:pPr rtl="0"/>
          <a:r>
            <a:rPr lang="de-AT" dirty="0" smtClean="0"/>
            <a:t>24. Cross-</a:t>
          </a:r>
          <a:r>
            <a:rPr lang="de-AT" dirty="0" err="1" smtClean="0"/>
            <a:t>selling</a:t>
          </a:r>
          <a:endParaRPr lang="de-AT" dirty="0"/>
        </a:p>
      </dgm:t>
    </dgm:pt>
    <dgm:pt modelId="{A460C68C-054B-4F26-A9A5-4EAB47546AA6}" type="parTrans" cxnId="{73F35E67-669C-4BBA-8046-DD1F3BC0E0D3}">
      <dgm:prSet/>
      <dgm:spPr/>
      <dgm:t>
        <a:bodyPr/>
        <a:lstStyle/>
        <a:p>
          <a:endParaRPr lang="de-AT"/>
        </a:p>
      </dgm:t>
    </dgm:pt>
    <dgm:pt modelId="{F9C688E6-A03D-4EC3-9E44-7067BE53D3EA}" type="sibTrans" cxnId="{73F35E67-669C-4BBA-8046-DD1F3BC0E0D3}">
      <dgm:prSet/>
      <dgm:spPr/>
      <dgm:t>
        <a:bodyPr/>
        <a:lstStyle/>
        <a:p>
          <a:endParaRPr lang="de-AT"/>
        </a:p>
      </dgm:t>
    </dgm:pt>
    <dgm:pt modelId="{9D9665E2-41D1-4885-9B59-CE2AB713A5CF}">
      <dgm:prSet/>
      <dgm:spPr/>
      <dgm:t>
        <a:bodyPr/>
        <a:lstStyle/>
        <a:p>
          <a:pPr rtl="0"/>
          <a:r>
            <a:rPr lang="de-AT" dirty="0" smtClean="0"/>
            <a:t>25. </a:t>
          </a:r>
          <a:r>
            <a:rPr lang="de-AT" dirty="0" err="1" smtClean="0"/>
            <a:t>Product</a:t>
          </a:r>
          <a:r>
            <a:rPr lang="de-AT" dirty="0" smtClean="0"/>
            <a:t> </a:t>
          </a:r>
          <a:r>
            <a:rPr lang="de-AT" dirty="0" err="1" smtClean="0"/>
            <a:t>oversight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governance</a:t>
          </a:r>
          <a:r>
            <a:rPr lang="de-AT" dirty="0" smtClean="0"/>
            <a:t> </a:t>
          </a:r>
          <a:r>
            <a:rPr lang="de-AT" dirty="0" err="1" smtClean="0"/>
            <a:t>requirements</a:t>
          </a:r>
          <a:endParaRPr lang="de-AT" dirty="0"/>
        </a:p>
      </dgm:t>
    </dgm:pt>
    <dgm:pt modelId="{1E121C09-6314-4773-814B-6C4D4E1E1457}" type="parTrans" cxnId="{57D4C59D-4C67-477C-862F-E2A165F0771B}">
      <dgm:prSet/>
      <dgm:spPr/>
      <dgm:t>
        <a:bodyPr/>
        <a:lstStyle/>
        <a:p>
          <a:endParaRPr lang="de-AT"/>
        </a:p>
      </dgm:t>
    </dgm:pt>
    <dgm:pt modelId="{1A70A699-19E1-443A-821B-C039C919BD37}" type="sibTrans" cxnId="{57D4C59D-4C67-477C-862F-E2A165F0771B}">
      <dgm:prSet/>
      <dgm:spPr/>
      <dgm:t>
        <a:bodyPr/>
        <a:lstStyle/>
        <a:p>
          <a:endParaRPr lang="de-AT"/>
        </a:p>
      </dgm:t>
    </dgm:pt>
    <dgm:pt modelId="{254D3A1E-7DDD-450F-AD51-8C38CBCA4B82}">
      <dgm:prSet/>
      <dgm:spPr/>
      <dgm:t>
        <a:bodyPr/>
        <a:lstStyle/>
        <a:p>
          <a:pPr rtl="0"/>
          <a:r>
            <a:rPr lang="de-AT" dirty="0" smtClean="0"/>
            <a:t>26. </a:t>
          </a:r>
          <a:r>
            <a:rPr lang="de-AT" dirty="0" err="1" smtClean="0"/>
            <a:t>Scope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additional </a:t>
          </a:r>
          <a:r>
            <a:rPr lang="de-AT" dirty="0" err="1" smtClean="0"/>
            <a:t>requirements</a:t>
          </a:r>
          <a:endParaRPr lang="de-AT" dirty="0"/>
        </a:p>
      </dgm:t>
    </dgm:pt>
    <dgm:pt modelId="{B49A53A4-E6D6-462E-91ED-8C87DA2114A3}" type="parTrans" cxnId="{2A2AB5F0-5225-423C-84DE-FB1C04A3FA47}">
      <dgm:prSet/>
      <dgm:spPr/>
      <dgm:t>
        <a:bodyPr/>
        <a:lstStyle/>
        <a:p>
          <a:endParaRPr lang="de-AT"/>
        </a:p>
      </dgm:t>
    </dgm:pt>
    <dgm:pt modelId="{260C25FC-C9DB-495E-B081-F123E24B8EFE}" type="sibTrans" cxnId="{2A2AB5F0-5225-423C-84DE-FB1C04A3FA47}">
      <dgm:prSet/>
      <dgm:spPr/>
      <dgm:t>
        <a:bodyPr/>
        <a:lstStyle/>
        <a:p>
          <a:endParaRPr lang="de-AT"/>
        </a:p>
      </dgm:t>
    </dgm:pt>
    <dgm:pt modelId="{865C92C5-AF60-49CC-B201-ED5520260086}">
      <dgm:prSet/>
      <dgm:spPr/>
      <dgm:t>
        <a:bodyPr/>
        <a:lstStyle/>
        <a:p>
          <a:pPr rtl="0"/>
          <a:r>
            <a:rPr lang="de-AT" dirty="0" smtClean="0"/>
            <a:t>28. </a:t>
          </a:r>
          <a:r>
            <a:rPr lang="de-AT" dirty="0" err="1" smtClean="0"/>
            <a:t>Conflicts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interest</a:t>
          </a:r>
          <a:endParaRPr lang="de-AT" dirty="0"/>
        </a:p>
      </dgm:t>
    </dgm:pt>
    <dgm:pt modelId="{1DF6B766-149E-40D6-9B47-075AB9900670}" type="parTrans" cxnId="{2B11DDD9-52FD-4ADA-9AA6-5A0B90F4DE0E}">
      <dgm:prSet/>
      <dgm:spPr/>
      <dgm:t>
        <a:bodyPr/>
        <a:lstStyle/>
        <a:p>
          <a:endParaRPr lang="de-AT"/>
        </a:p>
      </dgm:t>
    </dgm:pt>
    <dgm:pt modelId="{A14BD5A5-B33E-43E1-B544-484703F9E440}" type="sibTrans" cxnId="{2B11DDD9-52FD-4ADA-9AA6-5A0B90F4DE0E}">
      <dgm:prSet/>
      <dgm:spPr/>
      <dgm:t>
        <a:bodyPr/>
        <a:lstStyle/>
        <a:p>
          <a:endParaRPr lang="de-AT"/>
        </a:p>
      </dgm:t>
    </dgm:pt>
    <dgm:pt modelId="{F4A502AA-7093-4F21-9089-35236991899C}">
      <dgm:prSet/>
      <dgm:spPr/>
      <dgm:t>
        <a:bodyPr/>
        <a:lstStyle/>
        <a:p>
          <a:pPr rtl="0"/>
          <a:r>
            <a:rPr lang="de-AT" dirty="0" smtClean="0"/>
            <a:t>29. Information </a:t>
          </a:r>
          <a:r>
            <a:rPr lang="de-AT" dirty="0" err="1" smtClean="0"/>
            <a:t>to</a:t>
          </a:r>
          <a:r>
            <a:rPr lang="de-AT" dirty="0" smtClean="0"/>
            <a:t> </a:t>
          </a:r>
          <a:r>
            <a:rPr lang="de-AT" dirty="0" err="1" smtClean="0"/>
            <a:t>customers</a:t>
          </a:r>
          <a:endParaRPr lang="de-AT" dirty="0"/>
        </a:p>
      </dgm:t>
    </dgm:pt>
    <dgm:pt modelId="{E78B9801-4BB0-4B81-9CA8-859F365E68ED}" type="parTrans" cxnId="{6D083A60-552F-4673-91B8-774514726FFB}">
      <dgm:prSet/>
      <dgm:spPr/>
      <dgm:t>
        <a:bodyPr/>
        <a:lstStyle/>
        <a:p>
          <a:endParaRPr lang="de-AT"/>
        </a:p>
      </dgm:t>
    </dgm:pt>
    <dgm:pt modelId="{A01742E1-6F9F-4183-99AA-43F6668303C9}" type="sibTrans" cxnId="{6D083A60-552F-4673-91B8-774514726FFB}">
      <dgm:prSet/>
      <dgm:spPr/>
      <dgm:t>
        <a:bodyPr/>
        <a:lstStyle/>
        <a:p>
          <a:endParaRPr lang="de-AT"/>
        </a:p>
      </dgm:t>
    </dgm:pt>
    <dgm:pt modelId="{E6DF6A2D-2F4F-48C0-A735-3001D79FD7DF}">
      <dgm:prSet/>
      <dgm:spPr/>
      <dgm:t>
        <a:bodyPr/>
        <a:lstStyle/>
        <a:p>
          <a:pPr rtl="0"/>
          <a:r>
            <a:rPr lang="de-AT" dirty="0" smtClean="0"/>
            <a:t>30. Assessment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suitability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appropriateness</a:t>
          </a:r>
          <a:r>
            <a:rPr lang="de-AT" dirty="0" smtClean="0"/>
            <a:t> </a:t>
          </a:r>
          <a:r>
            <a:rPr lang="de-AT" dirty="0" err="1" smtClean="0"/>
            <a:t>and</a:t>
          </a:r>
          <a:r>
            <a:rPr lang="de-AT" dirty="0" smtClean="0"/>
            <a:t> </a:t>
          </a:r>
          <a:r>
            <a:rPr lang="de-AT" dirty="0" err="1" smtClean="0"/>
            <a:t>reporting</a:t>
          </a:r>
          <a:r>
            <a:rPr lang="de-AT" dirty="0" smtClean="0"/>
            <a:t> </a:t>
          </a:r>
          <a:r>
            <a:rPr lang="de-AT" dirty="0" err="1" smtClean="0"/>
            <a:t>to</a:t>
          </a:r>
          <a:r>
            <a:rPr lang="de-AT" dirty="0" smtClean="0"/>
            <a:t> </a:t>
          </a:r>
          <a:r>
            <a:rPr lang="de-AT" dirty="0" err="1" smtClean="0"/>
            <a:t>customers</a:t>
          </a:r>
          <a:endParaRPr lang="de-AT" dirty="0"/>
        </a:p>
      </dgm:t>
    </dgm:pt>
    <dgm:pt modelId="{B00E6D71-F9CE-4F06-BAE5-C5B9003991B1}" type="parTrans" cxnId="{3E7BFD16-6E60-4124-8858-FF92B7BCB534}">
      <dgm:prSet/>
      <dgm:spPr/>
      <dgm:t>
        <a:bodyPr/>
        <a:lstStyle/>
        <a:p>
          <a:endParaRPr lang="de-AT"/>
        </a:p>
      </dgm:t>
    </dgm:pt>
    <dgm:pt modelId="{A26BB7B4-BB4C-4ACE-886E-6AD529F98FA3}" type="sibTrans" cxnId="{3E7BFD16-6E60-4124-8858-FF92B7BCB534}">
      <dgm:prSet/>
      <dgm:spPr/>
      <dgm:t>
        <a:bodyPr/>
        <a:lstStyle/>
        <a:p>
          <a:endParaRPr lang="de-AT"/>
        </a:p>
      </dgm:t>
    </dgm:pt>
    <dgm:pt modelId="{25C5A46A-09EC-4951-828F-4E0E3497703C}">
      <dgm:prSet/>
      <dgm:spPr/>
      <dgm:t>
        <a:bodyPr/>
        <a:lstStyle/>
        <a:p>
          <a:r>
            <a:rPr lang="de-AT" dirty="0" smtClean="0"/>
            <a:t>27. </a:t>
          </a:r>
          <a:r>
            <a:rPr lang="de-AT" dirty="0" err="1" smtClean="0"/>
            <a:t>Prevention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conflicts</a:t>
          </a:r>
          <a:r>
            <a:rPr lang="de-AT" dirty="0" smtClean="0"/>
            <a:t> </a:t>
          </a:r>
          <a:r>
            <a:rPr lang="de-AT" dirty="0" err="1" smtClean="0"/>
            <a:t>of</a:t>
          </a:r>
          <a:r>
            <a:rPr lang="de-AT" dirty="0" smtClean="0"/>
            <a:t> </a:t>
          </a:r>
          <a:r>
            <a:rPr lang="de-AT" dirty="0" err="1" smtClean="0"/>
            <a:t>interest</a:t>
          </a:r>
          <a:endParaRPr lang="de-AT" dirty="0"/>
        </a:p>
      </dgm:t>
    </dgm:pt>
    <dgm:pt modelId="{1CADCE2F-8C1F-43D2-877C-E744AE05BD0E}" type="parTrans" cxnId="{0D3363C4-5016-4099-A7FD-BCDB04F862E6}">
      <dgm:prSet/>
      <dgm:spPr/>
      <dgm:t>
        <a:bodyPr/>
        <a:lstStyle/>
        <a:p>
          <a:endParaRPr lang="de-AT"/>
        </a:p>
      </dgm:t>
    </dgm:pt>
    <dgm:pt modelId="{12E41517-9DB0-4C19-A22C-5C460001B378}" type="sibTrans" cxnId="{0D3363C4-5016-4099-A7FD-BCDB04F862E6}">
      <dgm:prSet/>
      <dgm:spPr/>
      <dgm:t>
        <a:bodyPr/>
        <a:lstStyle/>
        <a:p>
          <a:endParaRPr lang="de-AT"/>
        </a:p>
      </dgm:t>
    </dgm:pt>
    <dgm:pt modelId="{D4CB6313-4B56-48F2-A28F-B83BEFCF7985}" type="pres">
      <dgm:prSet presAssocID="{846F23AB-CBA4-4C24-9C34-302F81C4D7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448C67D0-CE5B-4F0F-B3F5-2F820F2C7811}" type="pres">
      <dgm:prSet presAssocID="{A0DC18CA-DD2A-480B-92D7-176001F16967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10D108E-8BCF-4892-9BB5-252187895A3A}" type="pres">
      <dgm:prSet presAssocID="{ADE4AEDB-863B-470F-8D3E-27D8E90B5C34}" presName="spacer" presStyleCnt="0"/>
      <dgm:spPr/>
    </dgm:pt>
    <dgm:pt modelId="{95952139-C8C3-40FB-9568-17534FB9DA18}" type="pres">
      <dgm:prSet presAssocID="{2427F9BE-1F95-4EA3-BB23-C7809527F7E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22AF9F7-7C08-47EA-8B61-D10432FB193A}" type="pres">
      <dgm:prSet presAssocID="{9152E18B-BC29-477E-8A29-BC569862B119}" presName="spacer" presStyleCnt="0"/>
      <dgm:spPr/>
    </dgm:pt>
    <dgm:pt modelId="{04FEEB18-9C08-40FA-BE36-2DFE72500A7D}" type="pres">
      <dgm:prSet presAssocID="{A10D5025-B077-4A03-B14E-1A01006955F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FD415E8-0490-4166-BFE5-4FA90DCA7535}" type="pres">
      <dgm:prSet presAssocID="{F09F539D-3289-4134-8F5D-309ACEE54E8D}" presName="spacer" presStyleCnt="0"/>
      <dgm:spPr/>
    </dgm:pt>
    <dgm:pt modelId="{323261FE-AAA8-4593-A5D2-9BCE53AAE1D6}" type="pres">
      <dgm:prSet presAssocID="{53B82802-260D-4DE3-B2D1-315B074C3A3C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758E378-1A20-4D2C-9417-05CB9B4388BF}" type="pres">
      <dgm:prSet presAssocID="{9C4ECDB0-4771-4F6A-B365-061A8622DA0C}" presName="spacer" presStyleCnt="0"/>
      <dgm:spPr/>
    </dgm:pt>
    <dgm:pt modelId="{F1EBD8A5-D505-4740-85B1-17B4771094BB}" type="pres">
      <dgm:prSet presAssocID="{0338D9A0-6DAB-4C9A-B719-B4786F84F4E7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04982520-42CC-4525-A200-D8484A594209}" type="pres">
      <dgm:prSet presAssocID="{D30A233A-CF80-428C-B614-07F0939B5535}" presName="spacer" presStyleCnt="0"/>
      <dgm:spPr/>
    </dgm:pt>
    <dgm:pt modelId="{CD2DE0B9-62FC-432C-8362-70240EE20ACC}" type="pres">
      <dgm:prSet presAssocID="{649BA92A-4FEE-4474-9717-CFC39844CFB7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FCC556F-9A23-4ECC-93FC-776AC5C08BE7}" type="pres">
      <dgm:prSet presAssocID="{5166BE23-7195-4D3F-B2CB-AF2D9D60129A}" presName="spacer" presStyleCnt="0"/>
      <dgm:spPr/>
    </dgm:pt>
    <dgm:pt modelId="{F7F7DC9A-16AE-4B5A-8EF0-F7BD8264BECD}" type="pres">
      <dgm:prSet presAssocID="{B89D15E8-556B-4F39-B88B-A8A9E7B89A04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539D938-0AA3-4A00-AF7D-21CDCDCC7179}" type="pres">
      <dgm:prSet presAssocID="{D8FE00E6-CB69-4B5A-8D9D-54820B759D22}" presName="spacer" presStyleCnt="0"/>
      <dgm:spPr/>
    </dgm:pt>
    <dgm:pt modelId="{5A41F2B0-A81C-4DE6-81E6-9D7208E6AAA0}" type="pres">
      <dgm:prSet presAssocID="{0E5CB2BA-DDB5-4196-932F-AC90B455E932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EF21BA3-D995-4D5A-BFFD-BE59C7A6102D}" type="pres">
      <dgm:prSet presAssocID="{F9C688E6-A03D-4EC3-9E44-7067BE53D3EA}" presName="spacer" presStyleCnt="0"/>
      <dgm:spPr/>
    </dgm:pt>
    <dgm:pt modelId="{21F40C2B-11F2-41AD-A6AD-4D490EF2561B}" type="pres">
      <dgm:prSet presAssocID="{9D9665E2-41D1-4885-9B59-CE2AB713A5CF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82E0AD1-1C49-4053-A41C-C724D0215F1C}" type="pres">
      <dgm:prSet presAssocID="{1A70A699-19E1-443A-821B-C039C919BD37}" presName="spacer" presStyleCnt="0"/>
      <dgm:spPr/>
    </dgm:pt>
    <dgm:pt modelId="{3A4CAA05-977C-4896-8962-C09AED35BB10}" type="pres">
      <dgm:prSet presAssocID="{254D3A1E-7DDD-450F-AD51-8C38CBCA4B82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927675B-3611-4959-96B4-7D3E49E0F735}" type="pres">
      <dgm:prSet presAssocID="{260C25FC-C9DB-495E-B081-F123E24B8EFE}" presName="spacer" presStyleCnt="0"/>
      <dgm:spPr/>
    </dgm:pt>
    <dgm:pt modelId="{B98F04A4-ECA8-4250-B82A-12347AD2C614}" type="pres">
      <dgm:prSet presAssocID="{25C5A46A-09EC-4951-828F-4E0E3497703C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904A2CD-3647-4469-84F8-4AC09620F58F}" type="pres">
      <dgm:prSet presAssocID="{12E41517-9DB0-4C19-A22C-5C460001B378}" presName="spacer" presStyleCnt="0"/>
      <dgm:spPr/>
    </dgm:pt>
    <dgm:pt modelId="{3720A8D2-09AF-4CE7-8228-04A17BF03009}" type="pres">
      <dgm:prSet presAssocID="{865C92C5-AF60-49CC-B201-ED5520260086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1494B2C-F1A4-4093-A98A-EF7F4BD2FA40}" type="pres">
      <dgm:prSet presAssocID="{A14BD5A5-B33E-43E1-B544-484703F9E440}" presName="spacer" presStyleCnt="0"/>
      <dgm:spPr/>
    </dgm:pt>
    <dgm:pt modelId="{436AC31A-F774-4EED-A18F-56E005B8D8A5}" type="pres">
      <dgm:prSet presAssocID="{F4A502AA-7093-4F21-9089-35236991899C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593CA16-03E9-4A3D-8C2C-788D57AB7D18}" type="pres">
      <dgm:prSet presAssocID="{A01742E1-6F9F-4183-99AA-43F6668303C9}" presName="spacer" presStyleCnt="0"/>
      <dgm:spPr/>
    </dgm:pt>
    <dgm:pt modelId="{62A41A0C-29D1-4FE6-B320-842E35805FF3}" type="pres">
      <dgm:prSet presAssocID="{E6DF6A2D-2F4F-48C0-A735-3001D79FD7DF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29D0C493-F013-4AF8-8D0A-74CD289844BA}" type="presOf" srcId="{9D9665E2-41D1-4885-9B59-CE2AB713A5CF}" destId="{21F40C2B-11F2-41AD-A6AD-4D490EF2561B}" srcOrd="0" destOrd="0" presId="urn:microsoft.com/office/officeart/2005/8/layout/vList2"/>
    <dgm:cxn modelId="{25BC99E5-D2EF-4B80-9282-B4E3E9412B8C}" srcId="{846F23AB-CBA4-4C24-9C34-302F81C4D73D}" destId="{B89D15E8-556B-4F39-B88B-A8A9E7B89A04}" srcOrd="6" destOrd="0" parTransId="{4C4CC685-144D-44A7-AF87-5E06A54DE695}" sibTransId="{D8FE00E6-CB69-4B5A-8D9D-54820B759D22}"/>
    <dgm:cxn modelId="{2A2AB5F0-5225-423C-84DE-FB1C04A3FA47}" srcId="{846F23AB-CBA4-4C24-9C34-302F81C4D73D}" destId="{254D3A1E-7DDD-450F-AD51-8C38CBCA4B82}" srcOrd="9" destOrd="0" parTransId="{B49A53A4-E6D6-462E-91ED-8C87DA2114A3}" sibTransId="{260C25FC-C9DB-495E-B081-F123E24B8EFE}"/>
    <dgm:cxn modelId="{FAC3E61B-54DA-4389-B229-1C468D90D34B}" type="presOf" srcId="{A0DC18CA-DD2A-480B-92D7-176001F16967}" destId="{448C67D0-CE5B-4F0F-B3F5-2F820F2C7811}" srcOrd="0" destOrd="0" presId="urn:microsoft.com/office/officeart/2005/8/layout/vList2"/>
    <dgm:cxn modelId="{60E9CC1B-B65A-4123-933F-3A941F51D675}" type="presOf" srcId="{649BA92A-4FEE-4474-9717-CFC39844CFB7}" destId="{CD2DE0B9-62FC-432C-8362-70240EE20ACC}" srcOrd="0" destOrd="0" presId="urn:microsoft.com/office/officeart/2005/8/layout/vList2"/>
    <dgm:cxn modelId="{0ADA32BC-39E3-4708-9936-B97AD08E4903}" type="presOf" srcId="{0E5CB2BA-DDB5-4196-932F-AC90B455E932}" destId="{5A41F2B0-A81C-4DE6-81E6-9D7208E6AAA0}" srcOrd="0" destOrd="0" presId="urn:microsoft.com/office/officeart/2005/8/layout/vList2"/>
    <dgm:cxn modelId="{23B75F67-6906-41E0-91C4-93736762AF56}" type="presOf" srcId="{846F23AB-CBA4-4C24-9C34-302F81C4D73D}" destId="{D4CB6313-4B56-48F2-A28F-B83BEFCF7985}" srcOrd="0" destOrd="0" presId="urn:microsoft.com/office/officeart/2005/8/layout/vList2"/>
    <dgm:cxn modelId="{0DEFE895-B59A-4F68-828A-15C3078C1438}" srcId="{846F23AB-CBA4-4C24-9C34-302F81C4D73D}" destId="{2427F9BE-1F95-4EA3-BB23-C7809527F7EB}" srcOrd="1" destOrd="0" parTransId="{A3BA5F14-5492-4184-8515-C5362A134A47}" sibTransId="{9152E18B-BC29-477E-8A29-BC569862B119}"/>
    <dgm:cxn modelId="{BCE0FC78-934F-4BDA-B6A8-7F0C08D284B8}" type="presOf" srcId="{F4A502AA-7093-4F21-9089-35236991899C}" destId="{436AC31A-F774-4EED-A18F-56E005B8D8A5}" srcOrd="0" destOrd="0" presId="urn:microsoft.com/office/officeart/2005/8/layout/vList2"/>
    <dgm:cxn modelId="{3E7BFD16-6E60-4124-8858-FF92B7BCB534}" srcId="{846F23AB-CBA4-4C24-9C34-302F81C4D73D}" destId="{E6DF6A2D-2F4F-48C0-A735-3001D79FD7DF}" srcOrd="13" destOrd="0" parTransId="{B00E6D71-F9CE-4F06-BAE5-C5B9003991B1}" sibTransId="{A26BB7B4-BB4C-4ACE-886E-6AD529F98FA3}"/>
    <dgm:cxn modelId="{96249A4C-F426-4BB4-A90B-7A6B3FA7179B}" srcId="{846F23AB-CBA4-4C24-9C34-302F81C4D73D}" destId="{649BA92A-4FEE-4474-9717-CFC39844CFB7}" srcOrd="5" destOrd="0" parTransId="{74DC3D5D-1600-4B2B-BFF7-3333DDD218B8}" sibTransId="{5166BE23-7195-4D3F-B2CB-AF2D9D60129A}"/>
    <dgm:cxn modelId="{89CCE1B9-E6CD-4FFB-BA9D-4C55DFFFBDE2}" type="presOf" srcId="{E6DF6A2D-2F4F-48C0-A735-3001D79FD7DF}" destId="{62A41A0C-29D1-4FE6-B320-842E35805FF3}" srcOrd="0" destOrd="0" presId="urn:microsoft.com/office/officeart/2005/8/layout/vList2"/>
    <dgm:cxn modelId="{0D3363C4-5016-4099-A7FD-BCDB04F862E6}" srcId="{846F23AB-CBA4-4C24-9C34-302F81C4D73D}" destId="{25C5A46A-09EC-4951-828F-4E0E3497703C}" srcOrd="10" destOrd="0" parTransId="{1CADCE2F-8C1F-43D2-877C-E744AE05BD0E}" sibTransId="{12E41517-9DB0-4C19-A22C-5C460001B378}"/>
    <dgm:cxn modelId="{57D4C59D-4C67-477C-862F-E2A165F0771B}" srcId="{846F23AB-CBA4-4C24-9C34-302F81C4D73D}" destId="{9D9665E2-41D1-4885-9B59-CE2AB713A5CF}" srcOrd="8" destOrd="0" parTransId="{1E121C09-6314-4773-814B-6C4D4E1E1457}" sibTransId="{1A70A699-19E1-443A-821B-C039C919BD37}"/>
    <dgm:cxn modelId="{19A05F3D-6627-4661-87EC-02E025C3538C}" srcId="{846F23AB-CBA4-4C24-9C34-302F81C4D73D}" destId="{53B82802-260D-4DE3-B2D1-315B074C3A3C}" srcOrd="3" destOrd="0" parTransId="{702A3176-5B41-44F2-AB58-29908A5DC1DA}" sibTransId="{9C4ECDB0-4771-4F6A-B365-061A8622DA0C}"/>
    <dgm:cxn modelId="{73F35E67-669C-4BBA-8046-DD1F3BC0E0D3}" srcId="{846F23AB-CBA4-4C24-9C34-302F81C4D73D}" destId="{0E5CB2BA-DDB5-4196-932F-AC90B455E932}" srcOrd="7" destOrd="0" parTransId="{A460C68C-054B-4F26-A9A5-4EAB47546AA6}" sibTransId="{F9C688E6-A03D-4EC3-9E44-7067BE53D3EA}"/>
    <dgm:cxn modelId="{A13B726E-FD4E-4A4C-9A59-01FD1C79670C}" type="presOf" srcId="{25C5A46A-09EC-4951-828F-4E0E3497703C}" destId="{B98F04A4-ECA8-4250-B82A-12347AD2C614}" srcOrd="0" destOrd="0" presId="urn:microsoft.com/office/officeart/2005/8/layout/vList2"/>
    <dgm:cxn modelId="{3565C7B4-CED6-434C-9924-3297F86D1EAF}" type="presOf" srcId="{254D3A1E-7DDD-450F-AD51-8C38CBCA4B82}" destId="{3A4CAA05-977C-4896-8962-C09AED35BB10}" srcOrd="0" destOrd="0" presId="urn:microsoft.com/office/officeart/2005/8/layout/vList2"/>
    <dgm:cxn modelId="{BD3A67B0-56A7-4127-A1F7-24C464A1EFE2}" type="presOf" srcId="{A10D5025-B077-4A03-B14E-1A01006955F7}" destId="{04FEEB18-9C08-40FA-BE36-2DFE72500A7D}" srcOrd="0" destOrd="0" presId="urn:microsoft.com/office/officeart/2005/8/layout/vList2"/>
    <dgm:cxn modelId="{F5A7F35F-4C72-4187-B7F5-F782FB5FBADC}" type="presOf" srcId="{0338D9A0-6DAB-4C9A-B719-B4786F84F4E7}" destId="{F1EBD8A5-D505-4740-85B1-17B4771094BB}" srcOrd="0" destOrd="0" presId="urn:microsoft.com/office/officeart/2005/8/layout/vList2"/>
    <dgm:cxn modelId="{D25BA871-1098-4809-821E-E609BDA47AC4}" srcId="{846F23AB-CBA4-4C24-9C34-302F81C4D73D}" destId="{0338D9A0-6DAB-4C9A-B719-B4786F84F4E7}" srcOrd="4" destOrd="0" parTransId="{00CDBEC9-67C7-49F4-A795-0C62A920C7F2}" sibTransId="{D30A233A-CF80-428C-B614-07F0939B5535}"/>
    <dgm:cxn modelId="{2B11DDD9-52FD-4ADA-9AA6-5A0B90F4DE0E}" srcId="{846F23AB-CBA4-4C24-9C34-302F81C4D73D}" destId="{865C92C5-AF60-49CC-B201-ED5520260086}" srcOrd="11" destOrd="0" parTransId="{1DF6B766-149E-40D6-9B47-075AB9900670}" sibTransId="{A14BD5A5-B33E-43E1-B544-484703F9E440}"/>
    <dgm:cxn modelId="{4DE5392F-7EB8-4297-9023-6FFAF8B932F0}" srcId="{846F23AB-CBA4-4C24-9C34-302F81C4D73D}" destId="{A0DC18CA-DD2A-480B-92D7-176001F16967}" srcOrd="0" destOrd="0" parTransId="{97EB352B-F6A7-49FE-8B6C-A16C7603E0E7}" sibTransId="{ADE4AEDB-863B-470F-8D3E-27D8E90B5C34}"/>
    <dgm:cxn modelId="{8149A98C-0F08-4E27-9726-D290E7601282}" type="presOf" srcId="{865C92C5-AF60-49CC-B201-ED5520260086}" destId="{3720A8D2-09AF-4CE7-8228-04A17BF03009}" srcOrd="0" destOrd="0" presId="urn:microsoft.com/office/officeart/2005/8/layout/vList2"/>
    <dgm:cxn modelId="{B2B34A49-6D8F-4169-983E-ED9ACB1A50F7}" type="presOf" srcId="{B89D15E8-556B-4F39-B88B-A8A9E7B89A04}" destId="{F7F7DC9A-16AE-4B5A-8EF0-F7BD8264BECD}" srcOrd="0" destOrd="0" presId="urn:microsoft.com/office/officeart/2005/8/layout/vList2"/>
    <dgm:cxn modelId="{64D0B2FC-71BC-4E65-9D6F-A9BCCD75C840}" type="presOf" srcId="{2427F9BE-1F95-4EA3-BB23-C7809527F7EB}" destId="{95952139-C8C3-40FB-9568-17534FB9DA18}" srcOrd="0" destOrd="0" presId="urn:microsoft.com/office/officeart/2005/8/layout/vList2"/>
    <dgm:cxn modelId="{6D083A60-552F-4673-91B8-774514726FFB}" srcId="{846F23AB-CBA4-4C24-9C34-302F81C4D73D}" destId="{F4A502AA-7093-4F21-9089-35236991899C}" srcOrd="12" destOrd="0" parTransId="{E78B9801-4BB0-4B81-9CA8-859F365E68ED}" sibTransId="{A01742E1-6F9F-4183-99AA-43F6668303C9}"/>
    <dgm:cxn modelId="{D4AAF550-5E32-49CD-86CC-983D2A1D8E72}" srcId="{846F23AB-CBA4-4C24-9C34-302F81C4D73D}" destId="{A10D5025-B077-4A03-B14E-1A01006955F7}" srcOrd="2" destOrd="0" parTransId="{9F614D27-D945-467C-AF78-F13B94EEBA92}" sibTransId="{F09F539D-3289-4134-8F5D-309ACEE54E8D}"/>
    <dgm:cxn modelId="{DE14649E-E456-42C8-8007-13B923237648}" type="presOf" srcId="{53B82802-260D-4DE3-B2D1-315B074C3A3C}" destId="{323261FE-AAA8-4593-A5D2-9BCE53AAE1D6}" srcOrd="0" destOrd="0" presId="urn:microsoft.com/office/officeart/2005/8/layout/vList2"/>
    <dgm:cxn modelId="{5D753C2D-B90A-43E8-AD80-8573524DEFAE}" type="presParOf" srcId="{D4CB6313-4B56-48F2-A28F-B83BEFCF7985}" destId="{448C67D0-CE5B-4F0F-B3F5-2F820F2C7811}" srcOrd="0" destOrd="0" presId="urn:microsoft.com/office/officeart/2005/8/layout/vList2"/>
    <dgm:cxn modelId="{D4FE5A90-E241-4014-87A4-D7A30648C92D}" type="presParOf" srcId="{D4CB6313-4B56-48F2-A28F-B83BEFCF7985}" destId="{110D108E-8BCF-4892-9BB5-252187895A3A}" srcOrd="1" destOrd="0" presId="urn:microsoft.com/office/officeart/2005/8/layout/vList2"/>
    <dgm:cxn modelId="{16AAFF3C-8A7B-4089-AD2E-D8D7C1318989}" type="presParOf" srcId="{D4CB6313-4B56-48F2-A28F-B83BEFCF7985}" destId="{95952139-C8C3-40FB-9568-17534FB9DA18}" srcOrd="2" destOrd="0" presId="urn:microsoft.com/office/officeart/2005/8/layout/vList2"/>
    <dgm:cxn modelId="{7DBB9A2F-F49D-45FA-B831-513FF9C0E027}" type="presParOf" srcId="{D4CB6313-4B56-48F2-A28F-B83BEFCF7985}" destId="{822AF9F7-7C08-47EA-8B61-D10432FB193A}" srcOrd="3" destOrd="0" presId="urn:microsoft.com/office/officeart/2005/8/layout/vList2"/>
    <dgm:cxn modelId="{8BBAAD04-0571-4EFE-A980-7D73005AB555}" type="presParOf" srcId="{D4CB6313-4B56-48F2-A28F-B83BEFCF7985}" destId="{04FEEB18-9C08-40FA-BE36-2DFE72500A7D}" srcOrd="4" destOrd="0" presId="urn:microsoft.com/office/officeart/2005/8/layout/vList2"/>
    <dgm:cxn modelId="{43E5559A-A68D-4D53-BA13-6A989A3DB8EE}" type="presParOf" srcId="{D4CB6313-4B56-48F2-A28F-B83BEFCF7985}" destId="{DFD415E8-0490-4166-BFE5-4FA90DCA7535}" srcOrd="5" destOrd="0" presId="urn:microsoft.com/office/officeart/2005/8/layout/vList2"/>
    <dgm:cxn modelId="{694D1ADE-29F6-4039-830F-5166DD90E355}" type="presParOf" srcId="{D4CB6313-4B56-48F2-A28F-B83BEFCF7985}" destId="{323261FE-AAA8-4593-A5D2-9BCE53AAE1D6}" srcOrd="6" destOrd="0" presId="urn:microsoft.com/office/officeart/2005/8/layout/vList2"/>
    <dgm:cxn modelId="{02467FB3-65CC-4EA6-BABB-31DEE8A2E24C}" type="presParOf" srcId="{D4CB6313-4B56-48F2-A28F-B83BEFCF7985}" destId="{F758E378-1A20-4D2C-9417-05CB9B4388BF}" srcOrd="7" destOrd="0" presId="urn:microsoft.com/office/officeart/2005/8/layout/vList2"/>
    <dgm:cxn modelId="{ACAB9E77-3488-4C92-88BA-C2A721F1774B}" type="presParOf" srcId="{D4CB6313-4B56-48F2-A28F-B83BEFCF7985}" destId="{F1EBD8A5-D505-4740-85B1-17B4771094BB}" srcOrd="8" destOrd="0" presId="urn:microsoft.com/office/officeart/2005/8/layout/vList2"/>
    <dgm:cxn modelId="{DE70A223-2D6F-45D6-A6EE-BA833BA3A871}" type="presParOf" srcId="{D4CB6313-4B56-48F2-A28F-B83BEFCF7985}" destId="{04982520-42CC-4525-A200-D8484A594209}" srcOrd="9" destOrd="0" presId="urn:microsoft.com/office/officeart/2005/8/layout/vList2"/>
    <dgm:cxn modelId="{636457B1-2B92-4C52-88EC-61BA6EA0F106}" type="presParOf" srcId="{D4CB6313-4B56-48F2-A28F-B83BEFCF7985}" destId="{CD2DE0B9-62FC-432C-8362-70240EE20ACC}" srcOrd="10" destOrd="0" presId="urn:microsoft.com/office/officeart/2005/8/layout/vList2"/>
    <dgm:cxn modelId="{B2C989A0-A717-4642-8A9F-5E4559A46163}" type="presParOf" srcId="{D4CB6313-4B56-48F2-A28F-B83BEFCF7985}" destId="{1FCC556F-9A23-4ECC-93FC-776AC5C08BE7}" srcOrd="11" destOrd="0" presId="urn:microsoft.com/office/officeart/2005/8/layout/vList2"/>
    <dgm:cxn modelId="{634FD3CD-570A-4428-8552-8CDEFE43896B}" type="presParOf" srcId="{D4CB6313-4B56-48F2-A28F-B83BEFCF7985}" destId="{F7F7DC9A-16AE-4B5A-8EF0-F7BD8264BECD}" srcOrd="12" destOrd="0" presId="urn:microsoft.com/office/officeart/2005/8/layout/vList2"/>
    <dgm:cxn modelId="{C2F023A4-3BCC-4E8C-B5A8-EC6CD65D2CC9}" type="presParOf" srcId="{D4CB6313-4B56-48F2-A28F-B83BEFCF7985}" destId="{8539D938-0AA3-4A00-AF7D-21CDCDCC7179}" srcOrd="13" destOrd="0" presId="urn:microsoft.com/office/officeart/2005/8/layout/vList2"/>
    <dgm:cxn modelId="{D9F69B7B-E5AF-4BCB-BCC0-7C8CF091E9F0}" type="presParOf" srcId="{D4CB6313-4B56-48F2-A28F-B83BEFCF7985}" destId="{5A41F2B0-A81C-4DE6-81E6-9D7208E6AAA0}" srcOrd="14" destOrd="0" presId="urn:microsoft.com/office/officeart/2005/8/layout/vList2"/>
    <dgm:cxn modelId="{366DAC5A-57A4-493D-B3B6-69BF18102EC0}" type="presParOf" srcId="{D4CB6313-4B56-48F2-A28F-B83BEFCF7985}" destId="{6EF21BA3-D995-4D5A-BFFD-BE59C7A6102D}" srcOrd="15" destOrd="0" presId="urn:microsoft.com/office/officeart/2005/8/layout/vList2"/>
    <dgm:cxn modelId="{99DF93C0-3DA2-41A8-9A04-51382B687339}" type="presParOf" srcId="{D4CB6313-4B56-48F2-A28F-B83BEFCF7985}" destId="{21F40C2B-11F2-41AD-A6AD-4D490EF2561B}" srcOrd="16" destOrd="0" presId="urn:microsoft.com/office/officeart/2005/8/layout/vList2"/>
    <dgm:cxn modelId="{04620A8B-70C4-4393-B052-E8E65131CB38}" type="presParOf" srcId="{D4CB6313-4B56-48F2-A28F-B83BEFCF7985}" destId="{982E0AD1-1C49-4053-A41C-C724D0215F1C}" srcOrd="17" destOrd="0" presId="urn:microsoft.com/office/officeart/2005/8/layout/vList2"/>
    <dgm:cxn modelId="{DAC2949F-415B-476E-8529-4692993C9D57}" type="presParOf" srcId="{D4CB6313-4B56-48F2-A28F-B83BEFCF7985}" destId="{3A4CAA05-977C-4896-8962-C09AED35BB10}" srcOrd="18" destOrd="0" presId="urn:microsoft.com/office/officeart/2005/8/layout/vList2"/>
    <dgm:cxn modelId="{39D1E31C-02B1-40A5-9964-C8825158813C}" type="presParOf" srcId="{D4CB6313-4B56-48F2-A28F-B83BEFCF7985}" destId="{1927675B-3611-4959-96B4-7D3E49E0F735}" srcOrd="19" destOrd="0" presId="urn:microsoft.com/office/officeart/2005/8/layout/vList2"/>
    <dgm:cxn modelId="{0E61B4F9-C772-412F-8A01-B708A009380A}" type="presParOf" srcId="{D4CB6313-4B56-48F2-A28F-B83BEFCF7985}" destId="{B98F04A4-ECA8-4250-B82A-12347AD2C614}" srcOrd="20" destOrd="0" presId="urn:microsoft.com/office/officeart/2005/8/layout/vList2"/>
    <dgm:cxn modelId="{00638DC7-23F8-4526-9CA9-F31BE6B814F5}" type="presParOf" srcId="{D4CB6313-4B56-48F2-A28F-B83BEFCF7985}" destId="{C904A2CD-3647-4469-84F8-4AC09620F58F}" srcOrd="21" destOrd="0" presId="urn:microsoft.com/office/officeart/2005/8/layout/vList2"/>
    <dgm:cxn modelId="{7320E15E-4DF2-4052-87E0-0F99006E5019}" type="presParOf" srcId="{D4CB6313-4B56-48F2-A28F-B83BEFCF7985}" destId="{3720A8D2-09AF-4CE7-8228-04A17BF03009}" srcOrd="22" destOrd="0" presId="urn:microsoft.com/office/officeart/2005/8/layout/vList2"/>
    <dgm:cxn modelId="{E47F868E-A558-42E3-BA2F-7EAF4D7DD22A}" type="presParOf" srcId="{D4CB6313-4B56-48F2-A28F-B83BEFCF7985}" destId="{E1494B2C-F1A4-4093-A98A-EF7F4BD2FA40}" srcOrd="23" destOrd="0" presId="urn:microsoft.com/office/officeart/2005/8/layout/vList2"/>
    <dgm:cxn modelId="{407AF0F8-78DF-4C64-A0A7-3825DEA47D40}" type="presParOf" srcId="{D4CB6313-4B56-48F2-A28F-B83BEFCF7985}" destId="{436AC31A-F774-4EED-A18F-56E005B8D8A5}" srcOrd="24" destOrd="0" presId="urn:microsoft.com/office/officeart/2005/8/layout/vList2"/>
    <dgm:cxn modelId="{A5F42602-00EC-49AE-AB39-AB3D14418A14}" type="presParOf" srcId="{D4CB6313-4B56-48F2-A28F-B83BEFCF7985}" destId="{D593CA16-03E9-4A3D-8C2C-788D57AB7D18}" srcOrd="25" destOrd="0" presId="urn:microsoft.com/office/officeart/2005/8/layout/vList2"/>
    <dgm:cxn modelId="{F289770D-B23B-49A3-B3E8-121B85D828C8}" type="presParOf" srcId="{D4CB6313-4B56-48F2-A28F-B83BEFCF7985}" destId="{62A41A0C-29D1-4FE6-B320-842E35805FF3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ADB94-5A00-48F6-BB71-77CBB7A2B966}">
      <dsp:nvSpPr>
        <dsp:cNvPr id="0" name=""/>
        <dsp:cNvSpPr/>
      </dsp:nvSpPr>
      <dsp:spPr>
        <a:xfrm>
          <a:off x="0" y="125465"/>
          <a:ext cx="8407400" cy="4334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1. </a:t>
          </a:r>
          <a:r>
            <a:rPr lang="de-AT" sz="1900" kern="1200" dirty="0" err="1" smtClean="0"/>
            <a:t>Scope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and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definitions</a:t>
          </a:r>
          <a:endParaRPr lang="de-AT" sz="1900" kern="1200" dirty="0"/>
        </a:p>
      </dsp:txBody>
      <dsp:txXfrm>
        <a:off x="21161" y="146626"/>
        <a:ext cx="8365078" cy="391163"/>
      </dsp:txXfrm>
    </dsp:sp>
    <dsp:sp modelId="{1D5208C8-8939-4DFE-87E4-AB62EF1423DC}">
      <dsp:nvSpPr>
        <dsp:cNvPr id="0" name=""/>
        <dsp:cNvSpPr/>
      </dsp:nvSpPr>
      <dsp:spPr>
        <a:xfrm>
          <a:off x="0" y="613670"/>
          <a:ext cx="8407400" cy="433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2. Registration </a:t>
          </a:r>
          <a:r>
            <a:rPr lang="de-AT" sz="1900" kern="1200" dirty="0" err="1" smtClean="0"/>
            <a:t>requirements</a:t>
          </a:r>
          <a:endParaRPr lang="de-AT" sz="1900" kern="1200" dirty="0"/>
        </a:p>
      </dsp:txBody>
      <dsp:txXfrm>
        <a:off x="21161" y="634831"/>
        <a:ext cx="8365078" cy="391163"/>
      </dsp:txXfrm>
    </dsp:sp>
    <dsp:sp modelId="{81C5B131-C8A3-427B-8644-0D931E21F46D}">
      <dsp:nvSpPr>
        <dsp:cNvPr id="0" name=""/>
        <dsp:cNvSpPr/>
      </dsp:nvSpPr>
      <dsp:spPr>
        <a:xfrm>
          <a:off x="0" y="1101875"/>
          <a:ext cx="8407400" cy="4334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3. Freedom </a:t>
          </a:r>
          <a:r>
            <a:rPr lang="de-AT" sz="1900" kern="1200" dirty="0" err="1" smtClean="0"/>
            <a:t>to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provide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services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and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freedom</a:t>
          </a:r>
          <a:r>
            <a:rPr lang="de-AT" sz="1900" kern="1200" dirty="0" smtClean="0"/>
            <a:t>  </a:t>
          </a:r>
          <a:r>
            <a:rPr lang="de-AT" sz="1900" kern="1200" dirty="0" err="1" smtClean="0"/>
            <a:t>of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establishment</a:t>
          </a:r>
          <a:endParaRPr lang="de-AT" sz="1900" kern="1200" dirty="0"/>
        </a:p>
      </dsp:txBody>
      <dsp:txXfrm>
        <a:off x="21161" y="1123036"/>
        <a:ext cx="8365078" cy="391163"/>
      </dsp:txXfrm>
    </dsp:sp>
    <dsp:sp modelId="{5EFDA9C1-A574-4881-B1F1-E8270ACF1279}">
      <dsp:nvSpPr>
        <dsp:cNvPr id="0" name=""/>
        <dsp:cNvSpPr/>
      </dsp:nvSpPr>
      <dsp:spPr>
        <a:xfrm>
          <a:off x="0" y="1590080"/>
          <a:ext cx="8407400" cy="4334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4. Organisational </a:t>
          </a:r>
          <a:r>
            <a:rPr lang="de-AT" sz="1900" kern="1200" dirty="0" err="1" smtClean="0"/>
            <a:t>requirements</a:t>
          </a:r>
          <a:endParaRPr lang="de-AT" sz="1900" kern="1200" dirty="0"/>
        </a:p>
      </dsp:txBody>
      <dsp:txXfrm>
        <a:off x="21161" y="1611241"/>
        <a:ext cx="8365078" cy="391163"/>
      </dsp:txXfrm>
    </dsp:sp>
    <dsp:sp modelId="{4FD893AD-2EAF-4CF2-BE34-889B37A551DF}">
      <dsp:nvSpPr>
        <dsp:cNvPr id="0" name=""/>
        <dsp:cNvSpPr/>
      </dsp:nvSpPr>
      <dsp:spPr>
        <a:xfrm>
          <a:off x="0" y="2078286"/>
          <a:ext cx="8407400" cy="4334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5. Information </a:t>
          </a:r>
          <a:r>
            <a:rPr lang="de-AT" sz="1900" kern="1200" dirty="0" err="1" smtClean="0"/>
            <a:t>requirements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and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conduct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of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business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rules</a:t>
          </a:r>
          <a:endParaRPr lang="de-AT" sz="1900" kern="1200" dirty="0"/>
        </a:p>
      </dsp:txBody>
      <dsp:txXfrm>
        <a:off x="21161" y="2099447"/>
        <a:ext cx="8365078" cy="391163"/>
      </dsp:txXfrm>
    </dsp:sp>
    <dsp:sp modelId="{1B76EDF8-8FAF-443D-A792-8790EC2E90F3}">
      <dsp:nvSpPr>
        <dsp:cNvPr id="0" name=""/>
        <dsp:cNvSpPr/>
      </dsp:nvSpPr>
      <dsp:spPr>
        <a:xfrm>
          <a:off x="0" y="2566491"/>
          <a:ext cx="8407400" cy="4334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6. Additional </a:t>
          </a:r>
          <a:r>
            <a:rPr lang="de-AT" sz="1900" kern="1200" dirty="0" err="1" smtClean="0"/>
            <a:t>requirements</a:t>
          </a:r>
          <a:r>
            <a:rPr lang="de-AT" sz="1900" kern="1200" dirty="0" smtClean="0"/>
            <a:t> in </a:t>
          </a:r>
          <a:r>
            <a:rPr lang="de-AT" sz="1900" kern="1200" dirty="0" err="1" smtClean="0"/>
            <a:t>relation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to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insurance-based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investment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products</a:t>
          </a:r>
          <a:endParaRPr lang="de-AT" sz="1900" kern="1200" dirty="0"/>
        </a:p>
      </dsp:txBody>
      <dsp:txXfrm>
        <a:off x="21161" y="2587652"/>
        <a:ext cx="8365078" cy="391163"/>
      </dsp:txXfrm>
    </dsp:sp>
    <dsp:sp modelId="{3F1923DD-BB5A-4BC6-8521-7B34CE157ACA}">
      <dsp:nvSpPr>
        <dsp:cNvPr id="0" name=""/>
        <dsp:cNvSpPr/>
      </dsp:nvSpPr>
      <dsp:spPr>
        <a:xfrm>
          <a:off x="0" y="3054696"/>
          <a:ext cx="8407400" cy="433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7. </a:t>
          </a:r>
          <a:r>
            <a:rPr lang="de-AT" sz="1900" kern="1200" dirty="0" err="1" smtClean="0"/>
            <a:t>Sanctions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and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other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measures</a:t>
          </a:r>
          <a:endParaRPr lang="de-AT" sz="1900" kern="1200" dirty="0"/>
        </a:p>
      </dsp:txBody>
      <dsp:txXfrm>
        <a:off x="21161" y="3075857"/>
        <a:ext cx="8365078" cy="391163"/>
      </dsp:txXfrm>
    </dsp:sp>
    <dsp:sp modelId="{05C6A831-95F1-4AF4-896B-0BFB833CFB66}">
      <dsp:nvSpPr>
        <dsp:cNvPr id="0" name=""/>
        <dsp:cNvSpPr/>
      </dsp:nvSpPr>
      <dsp:spPr>
        <a:xfrm>
          <a:off x="0" y="3542901"/>
          <a:ext cx="8407400" cy="4334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8. Final </a:t>
          </a:r>
          <a:r>
            <a:rPr lang="de-AT" sz="1900" kern="1200" dirty="0" err="1" smtClean="0"/>
            <a:t>provisions</a:t>
          </a:r>
          <a:endParaRPr lang="de-AT" sz="1900" kern="1200" dirty="0"/>
        </a:p>
      </dsp:txBody>
      <dsp:txXfrm>
        <a:off x="21161" y="3564062"/>
        <a:ext cx="8365078" cy="391163"/>
      </dsp:txXfrm>
    </dsp:sp>
    <dsp:sp modelId="{9B9B31E0-F7E9-4459-96C4-95E656E388F0}">
      <dsp:nvSpPr>
        <dsp:cNvPr id="0" name=""/>
        <dsp:cNvSpPr/>
      </dsp:nvSpPr>
      <dsp:spPr>
        <a:xfrm>
          <a:off x="0" y="4031106"/>
          <a:ext cx="8407400" cy="4334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/>
            <a:t>Annex I: Minimum professional </a:t>
          </a:r>
          <a:r>
            <a:rPr lang="de-AT" sz="1900" kern="1200" dirty="0" err="1" smtClean="0"/>
            <a:t>knowledge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and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competence</a:t>
          </a:r>
          <a:r>
            <a:rPr lang="de-AT" sz="1900" kern="1200" dirty="0" smtClean="0"/>
            <a:t> </a:t>
          </a:r>
          <a:r>
            <a:rPr lang="de-AT" sz="1900" kern="1200" dirty="0" err="1" smtClean="0"/>
            <a:t>requirements</a:t>
          </a:r>
          <a:endParaRPr lang="de-AT" sz="1900" kern="1200" dirty="0"/>
        </a:p>
      </dsp:txBody>
      <dsp:txXfrm>
        <a:off x="21161" y="4052267"/>
        <a:ext cx="8365078" cy="391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45" cy="4968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11" y="1"/>
            <a:ext cx="2946144" cy="4968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9731"/>
            <a:ext cx="2946145" cy="4968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11" y="9429731"/>
            <a:ext cx="2946144" cy="4968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78E429C-4ADB-425E-868D-4EE62996520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6397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45" cy="4968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11" y="1"/>
            <a:ext cx="2946144" cy="4968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pPr lvl="0"/>
            <a:endParaRPr lang="de-AT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254" y="4715667"/>
            <a:ext cx="5437168" cy="4467221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9731"/>
            <a:ext cx="2946145" cy="4968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11" y="9429731"/>
            <a:ext cx="2946144" cy="4968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DDE85C-79D7-4889-BED4-ECC0341E9CC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97695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AT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8E10BE-9C2F-41B3-B6B7-BC26F14FB729}" type="slidenum">
              <a:rPr lang="de-AT" smtClean="0"/>
              <a:pPr>
                <a:defRPr/>
              </a:pPr>
              <a:t>1</a:t>
            </a:fld>
            <a:endParaRPr lang="de-AT"/>
          </a:p>
        </p:txBody>
      </p:sp>
      <p:sp>
        <p:nvSpPr>
          <p:cNvPr id="2" name="Kopfzeilenplatzhalt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DE85C-79D7-4889-BED4-ECC0341E9CC0}" type="slidenum">
              <a:rPr lang="de-AT" smtClean="0"/>
              <a:pPr>
                <a:defRPr/>
              </a:pPr>
              <a:t>18</a:t>
            </a:fld>
            <a:endParaRPr lang="de-AT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446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DE85C-79D7-4889-BED4-ECC0341E9CC0}" type="slidenum">
              <a:rPr lang="de-AT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de-AT">
              <a:solidFill>
                <a:prstClr val="black"/>
              </a:solidFill>
            </a:endParaRP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6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DE85C-79D7-4889-BED4-ECC0341E9CC0}" type="slidenum">
              <a:rPr lang="de-AT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de-AT">
              <a:solidFill>
                <a:prstClr val="black"/>
              </a:solidFill>
            </a:endParaRP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4461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DDE85C-79D7-4889-BED4-ECC0341E9CC0}" type="slidenum">
              <a:rPr lang="de-AT" smtClean="0"/>
              <a:pPr>
                <a:defRPr/>
              </a:pPr>
              <a:t>24</a:t>
            </a:fld>
            <a:endParaRPr lang="de-AT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66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7336C5D-E38E-4B34-93E4-9039B5EB1D29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B8B69E-7F94-4DE7-B801-558154A5B51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823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4F7F-4A45-4974-A014-D9BC0109C065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C8D7B-A3EF-46B6-B926-7884753F600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118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F77336-3C66-41EC-BABC-5BB9B0DE7685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2B733FB-95D8-4110-B41E-13C1FC206B0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025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4EA6-94E5-4A70-9CED-D7D096C4900E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F6CB4-633E-4BA4-BCB6-5C61C37F674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623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F26D59-1B8A-4457-88BD-C74F37AB009C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CDFC1D3-62C1-4C68-B49A-BEBFAE0924E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715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07A7-6376-452F-BE55-D9AE880ADE5D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BC021-A6E5-434E-AD4C-D75F395111E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50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2E31D-7C78-43C1-A893-15FD53686D25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2460-B90D-4DC7-BFCA-5E7A825D4FD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08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6213-1B48-425B-A75E-13A6CD35C0E5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44E0D-0270-4F64-A56A-B2C0D8D0BD4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920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C53DF3-5455-4EAC-998A-C60996CE89D0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5D54F-E77B-454E-B9E9-1CDD81E9552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872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130184-1366-47E0-9F30-C7732005ACD7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9EC7B7-F2A1-4AD3-8DBB-21A633507CC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3355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917698-CB54-4E64-AA84-062DF6FCC9A8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780A1-9A1E-414B-8525-89BE2899FFF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344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653CDD-8C5B-42C5-BFF7-71A87406DB07}" type="datetime1">
              <a:rPr lang="de-AT"/>
              <a:pPr>
                <a:defRPr/>
              </a:pPr>
              <a:t>02.11.2016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250FA9-DDC5-4550-A127-89D405CAA1C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9" r:id="rId2"/>
    <p:sldLayoutId id="2147483805" r:id="rId3"/>
    <p:sldLayoutId id="2147483800" r:id="rId4"/>
    <p:sldLayoutId id="2147483801" r:id="rId5"/>
    <p:sldLayoutId id="2147483802" r:id="rId6"/>
    <p:sldLayoutId id="2147483806" r:id="rId7"/>
    <p:sldLayoutId id="2147483807" r:id="rId8"/>
    <p:sldLayoutId id="2147483808" r:id="rId9"/>
    <p:sldLayoutId id="2147483803" r:id="rId10"/>
    <p:sldLayoutId id="214748380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7E848D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38988" y="4652963"/>
            <a:ext cx="19812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dirty="0" smtClean="0"/>
              <a:t>MARTIN RAMHARTER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2638"/>
            <a:ext cx="6324600" cy="360861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800" dirty="0" err="1" smtClean="0"/>
              <a:t>Europeanisation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consumer</a:t>
            </a:r>
            <a:r>
              <a:rPr lang="de-AT" sz="2800" dirty="0" smtClean="0"/>
              <a:t> </a:t>
            </a:r>
            <a:r>
              <a:rPr lang="de-AT" sz="2800" dirty="0" err="1" smtClean="0"/>
              <a:t>protection</a:t>
            </a:r>
            <a:r>
              <a:rPr lang="de-AT" sz="2800" dirty="0" smtClean="0"/>
              <a:t> </a:t>
            </a:r>
            <a:r>
              <a:rPr lang="de-AT" sz="2800" dirty="0" err="1" smtClean="0"/>
              <a:t>law</a:t>
            </a:r>
            <a:r>
              <a:rPr lang="de-AT" sz="2800" dirty="0" smtClean="0"/>
              <a:t> on </a:t>
            </a:r>
            <a:r>
              <a:rPr lang="de-AT" sz="2800" dirty="0" err="1" smtClean="0"/>
              <a:t>bankassurance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1400" dirty="0" err="1" smtClean="0"/>
              <a:t>the</a:t>
            </a:r>
            <a:r>
              <a:rPr lang="de-AT" sz="1400" dirty="0" smtClean="0"/>
              <a:t> </a:t>
            </a:r>
            <a:r>
              <a:rPr lang="de-AT" sz="1400" dirty="0" err="1" smtClean="0"/>
              <a:t>case</a:t>
            </a:r>
            <a:r>
              <a:rPr lang="de-AT" sz="1400" dirty="0" smtClean="0"/>
              <a:t> </a:t>
            </a:r>
            <a:r>
              <a:rPr lang="de-AT" sz="1400" dirty="0" err="1" smtClean="0"/>
              <a:t>of</a:t>
            </a:r>
            <a:r>
              <a:rPr lang="de-AT" sz="1400" dirty="0" smtClean="0"/>
              <a:t> </a:t>
            </a:r>
            <a:r>
              <a:rPr lang="de-AT" sz="1400" dirty="0" err="1" smtClean="0"/>
              <a:t>austria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/>
              <a:t/>
            </a:r>
            <a:br>
              <a:rPr lang="de-AT" sz="2800" dirty="0"/>
            </a:br>
            <a:endParaRPr lang="de-A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400" cy="4878090"/>
          </a:xfrm>
        </p:spPr>
        <p:txBody>
          <a:bodyPr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Complaints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(Art 14)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procedures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allow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register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complaints</a:t>
            </a: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n all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cases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complainants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shall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receive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replies</a:t>
            </a: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b="1" dirty="0">
                <a:solidFill>
                  <a:srgbClr val="660033"/>
                </a:solidFill>
              </a:rPr>
              <a:t>i</a:t>
            </a:r>
            <a:r>
              <a:rPr lang="de-AT" sz="1900" b="1" dirty="0" smtClean="0">
                <a:solidFill>
                  <a:srgbClr val="660033"/>
                </a:solidFill>
              </a:rPr>
              <a:t>nternal</a:t>
            </a:r>
            <a:r>
              <a:rPr lang="de-AT" sz="19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(cf EIOPA-GL)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 smtClean="0">
                <a:solidFill>
                  <a:srgbClr val="660033"/>
                </a:solidFill>
              </a:rPr>
              <a:t>external</a:t>
            </a:r>
            <a:r>
              <a:rPr lang="de-AT" sz="1900" b="1" dirty="0" smtClean="0">
                <a:solidFill>
                  <a:srgbClr val="660033"/>
                </a:solidFill>
              </a:rPr>
              <a:t> </a:t>
            </a:r>
            <a:r>
              <a:rPr lang="de-AT" sz="1900" dirty="0" err="1" smtClean="0">
                <a:solidFill>
                  <a:schemeClr val="tx1"/>
                </a:solidFill>
              </a:rPr>
              <a:t>complaint</a:t>
            </a:r>
            <a:r>
              <a:rPr lang="de-AT" sz="1900" dirty="0" smtClean="0">
                <a:solidFill>
                  <a:schemeClr val="tx1"/>
                </a:solidFill>
              </a:rPr>
              <a:t> </a:t>
            </a:r>
            <a:r>
              <a:rPr lang="de-AT" sz="1900" dirty="0" err="1" smtClean="0">
                <a:solidFill>
                  <a:schemeClr val="tx1"/>
                </a:solidFill>
              </a:rPr>
              <a:t>points</a:t>
            </a:r>
            <a:endParaRPr lang="de-AT" sz="1900" dirty="0" smtClean="0">
              <a:solidFill>
                <a:schemeClr val="tx1"/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Out-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-court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redress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/ ADR 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(Art 15)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dequate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effective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impartial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independent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out-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-court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complaint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redress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procedures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disputes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between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between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 smtClean="0">
                <a:solidFill>
                  <a:srgbClr val="660033"/>
                </a:solidFill>
              </a:rPr>
              <a:t>customers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>
                <a:solidFill>
                  <a:srgbClr val="660033"/>
                </a:solidFill>
              </a:rPr>
              <a:t>insurance</a:t>
            </a:r>
            <a:r>
              <a:rPr lang="de-AT" sz="1900" b="1" dirty="0">
                <a:solidFill>
                  <a:srgbClr val="660033"/>
                </a:solidFill>
              </a:rPr>
              <a:t> </a:t>
            </a:r>
            <a:r>
              <a:rPr lang="de-AT" sz="1900" b="1" dirty="0" err="1">
                <a:solidFill>
                  <a:srgbClr val="660033"/>
                </a:solidFill>
              </a:rPr>
              <a:t>distributors</a:t>
            </a:r>
            <a:endParaRPr lang="de-AT" sz="1900" b="1" dirty="0">
              <a:solidFill>
                <a:srgbClr val="660033"/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Complaints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out-</a:t>
            </a:r>
            <a:r>
              <a:rPr lang="de-AT" sz="2400" dirty="0" err="1" smtClean="0"/>
              <a:t>of</a:t>
            </a:r>
            <a:r>
              <a:rPr lang="de-AT" sz="2400" dirty="0" smtClean="0"/>
              <a:t>-court </a:t>
            </a:r>
            <a:r>
              <a:rPr lang="de-AT" sz="2400" dirty="0" err="1" smtClean="0"/>
              <a:t>redress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74489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520559"/>
              </p:ext>
            </p:extLst>
          </p:nvPr>
        </p:nvGraphicFramePr>
        <p:xfrm>
          <a:off x="381000" y="1719262"/>
          <a:ext cx="8407400" cy="4662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Information </a:t>
            </a:r>
            <a:r>
              <a:rPr lang="de-AT" sz="2400" dirty="0" err="1" smtClean="0"/>
              <a:t>requirements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br>
              <a:rPr lang="de-AT" sz="2400" dirty="0" smtClean="0"/>
            </a:br>
            <a:r>
              <a:rPr lang="de-AT" sz="2400" dirty="0" err="1" smtClean="0"/>
              <a:t>conduct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business</a:t>
            </a:r>
            <a:r>
              <a:rPr lang="de-AT" sz="2400" dirty="0" smtClean="0"/>
              <a:t> </a:t>
            </a:r>
            <a:r>
              <a:rPr lang="de-AT" sz="2400" dirty="0" err="1" smtClean="0"/>
              <a:t>rules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6121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511480" cy="4950098"/>
          </a:xfrm>
        </p:spPr>
        <p:txBody>
          <a:bodyPr>
            <a:normAutofit fontScale="85000" lnSpcReduction="20000"/>
          </a:bodyPr>
          <a:lstStyle/>
          <a:p>
            <a:pPr marL="388620" indent="-342900" eaLnBrk="1" fontAlgn="auto" hangingPunct="1">
              <a:spcAft>
                <a:spcPts val="0"/>
              </a:spcAft>
              <a:defRPr/>
            </a:pP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General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principle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(Art </a:t>
            </a:r>
            <a:r>
              <a:rPr lang="de-AT" sz="2100" b="1" dirty="0">
                <a:solidFill>
                  <a:schemeClr val="tx1">
                    <a:lumMod val="50000"/>
                  </a:schemeClr>
                </a:solidFill>
              </a:rPr>
              <a:t>17)</a:t>
            </a: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o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bligation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honestly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fairly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professionally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accordance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with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smtClean="0">
                <a:solidFill>
                  <a:srgbClr val="660033"/>
                </a:solidFill>
              </a:rPr>
              <a:t>b e s t   i n t e r e s t   o f   t h e   c u s t o m e r</a:t>
            </a:r>
            <a:endParaRPr lang="de-AT" b="1" dirty="0">
              <a:solidFill>
                <a:srgbClr val="660033"/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Oversight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&amp;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Governance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(Art 25)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endParaRPr lang="de-AT" b="1" dirty="0" smtClean="0">
              <a:solidFill>
                <a:srgbClr val="660066"/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b="1" cap="all" dirty="0" err="1" smtClean="0">
                <a:solidFill>
                  <a:srgbClr val="660033"/>
                </a:solidFill>
              </a:rPr>
              <a:t>Product</a:t>
            </a:r>
            <a:r>
              <a:rPr lang="de-AT" b="1" cap="all" dirty="0" smtClean="0">
                <a:solidFill>
                  <a:srgbClr val="660033"/>
                </a:solidFill>
              </a:rPr>
              <a:t> </a:t>
            </a:r>
            <a:r>
              <a:rPr lang="de-AT" b="1" cap="all" dirty="0" err="1" smtClean="0">
                <a:solidFill>
                  <a:srgbClr val="660033"/>
                </a:solidFill>
              </a:rPr>
              <a:t>approval</a:t>
            </a:r>
            <a:r>
              <a:rPr lang="de-AT" b="1" cap="all" dirty="0" smtClean="0">
                <a:solidFill>
                  <a:srgbClr val="660033"/>
                </a:solidFill>
              </a:rPr>
              <a:t> </a:t>
            </a:r>
            <a:r>
              <a:rPr lang="de-AT" b="1" cap="all" dirty="0" err="1" smtClean="0">
                <a:solidFill>
                  <a:srgbClr val="660033"/>
                </a:solidFill>
              </a:rPr>
              <a:t>process</a:t>
            </a:r>
            <a:r>
              <a:rPr lang="de-AT" b="1" cap="all" dirty="0" smtClean="0">
                <a:solidFill>
                  <a:srgbClr val="660033"/>
                </a:solidFill>
              </a:rPr>
              <a:t> </a:t>
            </a: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specification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identified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target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market</a:t>
            </a: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ssessment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relevant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risks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onsistent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distribution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strategy</a:t>
            </a: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e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nsure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that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distributed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identified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target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market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manufacturers</a:t>
            </a: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understand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regularly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review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m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ake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available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distributors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all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appropriate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distributors</a:t>
            </a: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h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ave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in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place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adequate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arrangements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obtain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880745" lvl="2" indent="-285750" eaLnBrk="1" fontAlgn="auto" hangingPunct="1">
              <a:spcAft>
                <a:spcPts val="0"/>
              </a:spcAft>
              <a:defRPr/>
            </a:pP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understand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characteristics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&amp;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identified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target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market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each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endParaRPr lang="de-AT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Delegated</a:t>
            </a:r>
            <a:r>
              <a:rPr lang="de-A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acts</a:t>
            </a:r>
            <a:r>
              <a:rPr lang="de-A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by</a:t>
            </a:r>
            <a:r>
              <a:rPr lang="de-A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COM</a:t>
            </a:r>
          </a:p>
          <a:p>
            <a:pPr marL="606108" lvl="1" indent="-28575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Exemption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large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risks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General </a:t>
            </a:r>
            <a:r>
              <a:rPr lang="de-AT" sz="2400" dirty="0" err="1" smtClean="0"/>
              <a:t>principle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br>
              <a:rPr lang="de-AT" sz="2400" dirty="0" smtClean="0"/>
            </a:br>
            <a:r>
              <a:rPr lang="de-AT" sz="2400" dirty="0" err="1" smtClean="0"/>
              <a:t>product</a:t>
            </a:r>
            <a:r>
              <a:rPr lang="de-AT" sz="2400" dirty="0" smtClean="0"/>
              <a:t> </a:t>
            </a:r>
            <a:r>
              <a:rPr lang="de-AT" sz="2400" dirty="0" err="1" smtClean="0"/>
              <a:t>oversight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governance</a:t>
            </a:r>
            <a:endParaRPr lang="de-AT" sz="2400" dirty="0"/>
          </a:p>
        </p:txBody>
      </p:sp>
      <p:sp>
        <p:nvSpPr>
          <p:cNvPr id="4" name="Rechteck 3"/>
          <p:cNvSpPr/>
          <p:nvPr/>
        </p:nvSpPr>
        <p:spPr>
          <a:xfrm>
            <a:off x="6911125" y="3771787"/>
            <a:ext cx="1440160" cy="122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bg1">
                    <a:lumMod val="65000"/>
                  </a:schemeClr>
                </a:solidFill>
              </a:rPr>
              <a:t>EIOPA</a:t>
            </a:r>
          </a:p>
          <a:p>
            <a:pPr algn="ctr"/>
            <a:r>
              <a:rPr lang="de-AT" sz="1400" dirty="0" err="1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de-AT" sz="1400" dirty="0" err="1" smtClean="0">
                <a:solidFill>
                  <a:schemeClr val="bg1">
                    <a:lumMod val="65000"/>
                  </a:schemeClr>
                </a:solidFill>
              </a:rPr>
              <a:t>reparatory</a:t>
            </a:r>
            <a:r>
              <a:rPr lang="de-AT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bg1">
                    <a:lumMod val="65000"/>
                  </a:schemeClr>
                </a:solidFill>
              </a:rPr>
              <a:t>guidelines</a:t>
            </a:r>
            <a:endParaRPr lang="de-AT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940215" y="3140968"/>
            <a:ext cx="4086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>
                <a:solidFill>
                  <a:srgbClr val="660033"/>
                </a:solidFill>
              </a:rPr>
              <a:t>p</a:t>
            </a:r>
            <a:r>
              <a:rPr lang="de-AT" sz="1200" b="1" dirty="0" smtClean="0">
                <a:solidFill>
                  <a:srgbClr val="660033"/>
                </a:solidFill>
              </a:rPr>
              <a:t> r o d u c t   h a s   t o   b e   c o n s i  s t e n t   w i t h   t h e </a:t>
            </a:r>
          </a:p>
          <a:p>
            <a:pPr algn="ctr"/>
            <a:r>
              <a:rPr lang="de-AT" sz="1200" b="1" dirty="0">
                <a:solidFill>
                  <a:srgbClr val="660033"/>
                </a:solidFill>
              </a:rPr>
              <a:t>n</a:t>
            </a:r>
            <a:r>
              <a:rPr lang="de-AT" sz="1200" b="1" dirty="0" smtClean="0">
                <a:solidFill>
                  <a:srgbClr val="660033"/>
                </a:solidFill>
              </a:rPr>
              <a:t> e </a:t>
            </a:r>
            <a:r>
              <a:rPr lang="de-AT" sz="1200" b="1" dirty="0" err="1" smtClean="0">
                <a:solidFill>
                  <a:srgbClr val="660033"/>
                </a:solidFill>
              </a:rPr>
              <a:t>e</a:t>
            </a:r>
            <a:r>
              <a:rPr lang="de-AT" sz="1200" b="1" dirty="0" smtClean="0">
                <a:solidFill>
                  <a:srgbClr val="660033"/>
                </a:solidFill>
              </a:rPr>
              <a:t> d s   o f   t h e   t a r g e t   m a r k e t</a:t>
            </a:r>
            <a:endParaRPr lang="de-AT" sz="14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662065"/>
          </a:xfrm>
        </p:spPr>
        <p:txBody>
          <a:bodyPr>
            <a:normAutofit fontScale="92500" lnSpcReduction="20000"/>
          </a:bodyPr>
          <a:lstStyle/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General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principle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regards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(Art 17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para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2)</a:t>
            </a:r>
            <a:endParaRPr lang="de-AT" sz="2100" b="1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air,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clear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not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misleading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m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arketing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communications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shall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be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clearly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identifiable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such</a:t>
            </a: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General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provided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by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intermediary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(Art 18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lit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a)</a:t>
            </a:r>
            <a:endParaRPr lang="de-AT" sz="2100" b="1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dentity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address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status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w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hether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provides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advice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omplaints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handling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&amp; out-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-court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complaint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redress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procedures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register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w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hether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represents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customer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on behalf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Information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condition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(Art 23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general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rule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p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aper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default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)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urable medium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website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/>
              <a:t>Information </a:t>
            </a:r>
            <a:r>
              <a:rPr lang="de-AT" sz="2400" dirty="0" err="1"/>
              <a:t>requirements</a:t>
            </a:r>
            <a:r>
              <a:rPr lang="de-AT" sz="2400" dirty="0"/>
              <a:t> </a:t>
            </a:r>
            <a:r>
              <a:rPr lang="de-AT" sz="2400" dirty="0" err="1"/>
              <a:t>and</a:t>
            </a:r>
            <a:r>
              <a:rPr lang="de-AT" sz="2400" dirty="0"/>
              <a:t> </a:t>
            </a:r>
            <a:br>
              <a:rPr lang="de-AT" sz="2400" dirty="0"/>
            </a:br>
            <a:r>
              <a:rPr lang="de-AT" sz="2400" dirty="0" err="1"/>
              <a:t>conduct</a:t>
            </a:r>
            <a:r>
              <a:rPr lang="de-AT" sz="2400" dirty="0"/>
              <a:t> </a:t>
            </a:r>
            <a:r>
              <a:rPr lang="de-AT" sz="2400" dirty="0" err="1"/>
              <a:t>of</a:t>
            </a:r>
            <a:r>
              <a:rPr lang="de-AT" sz="2400" dirty="0"/>
              <a:t> </a:t>
            </a:r>
            <a:r>
              <a:rPr lang="de-AT" sz="2400" dirty="0" err="1"/>
              <a:t>business</a:t>
            </a:r>
            <a:r>
              <a:rPr lang="de-AT" sz="2400" dirty="0"/>
              <a:t> </a:t>
            </a:r>
            <a:r>
              <a:rPr lang="de-AT" sz="2400" dirty="0" err="1"/>
              <a:t>rules</a:t>
            </a:r>
            <a:endParaRPr lang="de-AT" sz="2400" dirty="0"/>
          </a:p>
        </p:txBody>
      </p:sp>
      <p:sp>
        <p:nvSpPr>
          <p:cNvPr id="4" name="Wolkenförmige Legende 3"/>
          <p:cNvSpPr/>
          <p:nvPr/>
        </p:nvSpPr>
        <p:spPr>
          <a:xfrm>
            <a:off x="5076056" y="5394287"/>
            <a:ext cx="3456384" cy="648072"/>
          </a:xfrm>
          <a:prstGeom prst="cloudCallout">
            <a:avLst>
              <a:gd name="adj1" fmla="val -78642"/>
              <a:gd name="adj2" fmla="val 1633"/>
            </a:avLst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00" dirty="0" err="1" smtClean="0"/>
              <a:t>coherence</a:t>
            </a:r>
            <a:r>
              <a:rPr lang="de-AT" sz="1000" dirty="0" smtClean="0"/>
              <a:t> </a:t>
            </a:r>
            <a:r>
              <a:rPr lang="de-AT" sz="1000" dirty="0" err="1" smtClean="0"/>
              <a:t>with</a:t>
            </a:r>
            <a:r>
              <a:rPr lang="de-AT" sz="1000" dirty="0" smtClean="0"/>
              <a:t> PRIIPs </a:t>
            </a:r>
            <a:r>
              <a:rPr lang="de-AT" sz="1000" dirty="0" err="1" smtClean="0"/>
              <a:t>and</a:t>
            </a:r>
            <a:r>
              <a:rPr lang="de-AT" sz="1000" dirty="0" smtClean="0"/>
              <a:t> DMFSD ?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10970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err="1" smtClean="0"/>
              <a:t>Product</a:t>
            </a:r>
            <a:r>
              <a:rPr lang="de-AT" sz="2000" dirty="0" smtClean="0"/>
              <a:t> </a:t>
            </a:r>
            <a:r>
              <a:rPr lang="de-AT" sz="2000" dirty="0" err="1" smtClean="0"/>
              <a:t>information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(</a:t>
            </a:r>
            <a:r>
              <a:rPr lang="de-AT" sz="2000" dirty="0" err="1" smtClean="0"/>
              <a:t>Solvency</a:t>
            </a:r>
            <a:r>
              <a:rPr lang="de-AT" sz="2000" dirty="0" smtClean="0"/>
              <a:t> II, PRIIP &amp; IDD)</a:t>
            </a:r>
            <a:endParaRPr lang="de-AT" sz="2000" dirty="0"/>
          </a:p>
        </p:txBody>
      </p:sp>
      <p:sp>
        <p:nvSpPr>
          <p:cNvPr id="9" name="Rechteck 8"/>
          <p:cNvSpPr/>
          <p:nvPr/>
        </p:nvSpPr>
        <p:spPr>
          <a:xfrm>
            <a:off x="4188384" y="1743006"/>
            <a:ext cx="3932585" cy="821898"/>
          </a:xfrm>
          <a:prstGeom prst="rect">
            <a:avLst/>
          </a:prstGeom>
          <a:solidFill>
            <a:schemeClr val="accent1">
              <a:lumMod val="60000"/>
              <a:lumOff val="4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>
              <a:solidFill>
                <a:srgbClr val="000033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dirty="0" err="1">
                <a:solidFill>
                  <a:srgbClr val="000033">
                    <a:lumMod val="50000"/>
                  </a:srgbClr>
                </a:solidFill>
                <a:latin typeface="+mj-lt"/>
              </a:rPr>
              <a:t>o</a:t>
            </a: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bjective</a:t>
            </a:r>
            <a:r>
              <a:rPr lang="de-AT" sz="1400" b="1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information</a:t>
            </a:r>
            <a:r>
              <a:rPr lang="de-AT" sz="1400" b="1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about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the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insurance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product</a:t>
            </a:r>
            <a:endParaRPr lang="de-AT" sz="1400" dirty="0" smtClean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  <a:cs typeface="Arial" panose="020B0604020202020204" pitchFamily="34" charset="0"/>
              </a:rPr>
              <a:t>(Art 20 IDD)</a:t>
            </a:r>
            <a:endParaRPr lang="de-AT" sz="1400" dirty="0">
              <a:solidFill>
                <a:srgbClr val="000033">
                  <a:lumMod val="50000"/>
                </a:srgbClr>
              </a:solidFill>
              <a:latin typeface="+mj-lt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rgbClr val="000033">
                  <a:lumMod val="50000"/>
                </a:srgbClr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165924" y="4315003"/>
            <a:ext cx="3932585" cy="10660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altLang="de-DE" sz="1400" dirty="0" smtClean="0">
                <a:solidFill>
                  <a:srgbClr val="000000"/>
                </a:solidFill>
                <a:latin typeface="+mj-lt"/>
              </a:rPr>
              <a:t>Insurance-</a:t>
            </a:r>
            <a:r>
              <a:rPr lang="de-AT" altLang="de-DE" sz="1400" dirty="0" err="1" smtClean="0">
                <a:solidFill>
                  <a:srgbClr val="000000"/>
                </a:solidFill>
                <a:latin typeface="+mj-lt"/>
              </a:rPr>
              <a:t>based</a:t>
            </a:r>
            <a:r>
              <a:rPr lang="de-AT" altLang="de-DE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altLang="de-DE" sz="1400" dirty="0" err="1" smtClean="0">
                <a:solidFill>
                  <a:srgbClr val="000000"/>
                </a:solidFill>
                <a:latin typeface="+mj-lt"/>
              </a:rPr>
              <a:t>investment</a:t>
            </a:r>
            <a:r>
              <a:rPr lang="de-AT" altLang="de-DE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altLang="de-DE" sz="1400" dirty="0" err="1" smtClean="0">
                <a:solidFill>
                  <a:srgbClr val="000000"/>
                </a:solidFill>
                <a:latin typeface="+mj-lt"/>
              </a:rPr>
              <a:t>products</a:t>
            </a:r>
            <a:r>
              <a:rPr lang="de-AT" altLang="de-DE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altLang="de-DE" sz="1400" dirty="0">
                <a:solidFill>
                  <a:srgbClr val="000000"/>
                </a:solidFill>
                <a:latin typeface="+mj-lt"/>
              </a:rPr>
              <a:t>(IBIP)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Key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information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document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(KID)</a:t>
            </a:r>
            <a:r>
              <a:rPr lang="de-AT" altLang="de-DE" sz="1400" b="1" dirty="0">
                <a:solidFill>
                  <a:srgbClr val="000000"/>
                </a:solidFill>
                <a:latin typeface="+mj-lt"/>
              </a:rPr>
              <a:t> </a:t>
            </a:r>
            <a:endParaRPr lang="de-AT" altLang="de-DE" sz="1400" b="1" dirty="0" smtClean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dirty="0" smtClean="0">
                <a:solidFill>
                  <a:srgbClr val="000000"/>
                </a:solidFill>
                <a:latin typeface="+mj-lt"/>
              </a:rPr>
              <a:t>(PRIIP + RTS + DA)</a:t>
            </a:r>
            <a:endParaRPr lang="de-AT" altLang="de-DE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183580" y="2688160"/>
            <a:ext cx="3942192" cy="1132668"/>
          </a:xfrm>
          <a:prstGeom prst="rect">
            <a:avLst/>
          </a:prstGeom>
          <a:solidFill>
            <a:schemeClr val="accent1">
              <a:lumMod val="75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dirty="0">
                <a:solidFill>
                  <a:srgbClr val="000000"/>
                </a:solidFill>
                <a:latin typeface="+mj-lt"/>
              </a:rPr>
              <a:t>Non Life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Insurance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product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information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document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(IPID)</a:t>
            </a:r>
            <a:r>
              <a:rPr lang="de-AT" altLang="de-DE" sz="14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altLang="de-DE" sz="1400" b="1" dirty="0" smtClean="0">
                <a:solidFill>
                  <a:srgbClr val="000000"/>
                </a:solidFill>
                <a:latin typeface="+mj-lt"/>
              </a:rPr>
              <a:t>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(Art </a:t>
            </a:r>
            <a:r>
              <a:rPr lang="de-AT" altLang="de-DE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20 </a:t>
            </a:r>
            <a:r>
              <a:rPr lang="de-AT" altLang="de-DE" sz="14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Abs</a:t>
            </a:r>
            <a:r>
              <a:rPr lang="de-AT" altLang="de-DE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5 bis 9 </a:t>
            </a:r>
            <a:r>
              <a:rPr lang="de-AT" altLang="de-DE" sz="14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IDD + ITS)</a:t>
            </a:r>
            <a:endParaRPr lang="de-AT" altLang="de-DE" sz="14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183580" y="5509857"/>
            <a:ext cx="3932585" cy="74332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>
              <a:solidFill>
                <a:srgbClr val="000033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err="1" smtClean="0">
                <a:solidFill>
                  <a:srgbClr val="000000"/>
                </a:solidFill>
                <a:latin typeface="+mj-lt"/>
              </a:rPr>
              <a:t>information</a:t>
            </a:r>
            <a:r>
              <a:rPr lang="de-AT" sz="1400" dirty="0" smtClean="0">
                <a:solidFill>
                  <a:srgbClr val="000000"/>
                </a:solidFill>
                <a:latin typeface="+mj-lt"/>
              </a:rPr>
              <a:t> on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risks</a:t>
            </a:r>
            <a:r>
              <a:rPr lang="de-AT" sz="1400" b="1" dirty="0" smtClean="0">
                <a:solidFill>
                  <a:srgbClr val="000000"/>
                </a:solidFill>
                <a:latin typeface="+mj-lt"/>
              </a:rPr>
              <a:t> &amp; </a:t>
            </a:r>
            <a:r>
              <a:rPr lang="de-AT" sz="1400" b="1" dirty="0" err="1" smtClean="0">
                <a:solidFill>
                  <a:srgbClr val="000000"/>
                </a:solidFill>
                <a:latin typeface="+mj-lt"/>
              </a:rPr>
              <a:t>costs</a:t>
            </a:r>
            <a:endParaRPr lang="de-AT" sz="1400" b="1" dirty="0" smtClean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(Art 29 IDD + DA)</a:t>
            </a:r>
            <a:endParaRPr lang="de-AT" sz="14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400" dirty="0">
              <a:solidFill>
                <a:srgbClr val="000033">
                  <a:lumMod val="50000"/>
                </a:srgbClr>
              </a:solidFill>
              <a:latin typeface="+mj-lt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040030" y="3959327"/>
            <a:ext cx="2955907" cy="2780885"/>
          </a:xfrm>
          <a:prstGeom prst="rect">
            <a:avLst/>
          </a:prstGeom>
          <a:solidFill>
            <a:schemeClr val="accent4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>
              <a:solidFill>
                <a:srgbClr val="000033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>
                <a:solidFill>
                  <a:srgbClr val="000033">
                    <a:lumMod val="50000"/>
                  </a:srgbClr>
                </a:solidFill>
                <a:latin typeface="+mj-lt"/>
              </a:rPr>
              <a:t>a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dditional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information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requirements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for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life</a:t>
            </a:r>
            <a:r>
              <a:rPr lang="de-AT" sz="1400" b="1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insurance</a:t>
            </a:r>
            <a:endParaRPr lang="de-AT" sz="1400" b="1" dirty="0" smtClean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>
                <a:solidFill>
                  <a:srgbClr val="000033">
                    <a:lumMod val="50000"/>
                  </a:srgbClr>
                </a:solidFill>
                <a:latin typeface="+mj-lt"/>
              </a:rPr>
              <a:t>(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Solvency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II +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gold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plating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altLang="de-DE" b="1" dirty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b="1" dirty="0" smtClean="0">
                <a:solidFill>
                  <a:srgbClr val="000000"/>
                </a:solidFill>
                <a:latin typeface="+mj-lt"/>
              </a:rPr>
              <a:t>§§ </a:t>
            </a:r>
            <a:r>
              <a:rPr lang="de-AT" altLang="de-DE" sz="1400" b="1" dirty="0">
                <a:solidFill>
                  <a:srgbClr val="000000"/>
                </a:solidFill>
                <a:latin typeface="+mj-lt"/>
              </a:rPr>
              <a:t>253, 254 VAG </a:t>
            </a:r>
            <a:r>
              <a:rPr lang="de-AT" altLang="de-DE" sz="1400" b="1" dirty="0" smtClean="0">
                <a:solidFill>
                  <a:srgbClr val="000000"/>
                </a:solidFill>
                <a:latin typeface="+mj-lt"/>
              </a:rPr>
              <a:t>2016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altLang="de-DE" sz="1000" b="1" dirty="0" smtClean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100" b="1" dirty="0" smtClean="0">
                <a:solidFill>
                  <a:srgbClr val="000000"/>
                </a:solidFill>
                <a:latin typeface="+mj-lt"/>
              </a:rPr>
              <a:t>+ § 108h </a:t>
            </a:r>
            <a:r>
              <a:rPr lang="de-AT" altLang="de-DE" sz="1100" b="1" dirty="0" err="1" smtClean="0">
                <a:solidFill>
                  <a:srgbClr val="000000"/>
                </a:solidFill>
                <a:latin typeface="+mj-lt"/>
              </a:rPr>
              <a:t>para</a:t>
            </a:r>
            <a:r>
              <a:rPr lang="de-AT" altLang="de-DE" sz="1100" b="1" dirty="0" smtClean="0">
                <a:solidFill>
                  <a:srgbClr val="000000"/>
                </a:solidFill>
                <a:latin typeface="+mj-lt"/>
              </a:rPr>
              <a:t> 3 EStG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100" b="1" dirty="0" err="1" smtClean="0">
                <a:solidFill>
                  <a:srgbClr val="000000"/>
                </a:solidFill>
                <a:latin typeface="+mj-lt"/>
              </a:rPr>
              <a:t>for</a:t>
            </a:r>
            <a:r>
              <a:rPr lang="de-AT" sz="1100" b="1" dirty="0" smtClean="0">
                <a:solidFill>
                  <a:srgbClr val="000000"/>
                </a:solidFill>
                <a:latin typeface="+mj-lt"/>
              </a:rPr>
              <a:t> private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products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eligible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a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tax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AT" sz="1100" b="1" dirty="0" err="1">
                <a:solidFill>
                  <a:srgbClr val="000000"/>
                </a:solidFill>
                <a:latin typeface="+mj-lt"/>
              </a:rPr>
              <a:t>bonus</a:t>
            </a:r>
            <a:r>
              <a:rPr lang="de-AT" sz="1100" b="1" dirty="0">
                <a:solidFill>
                  <a:srgbClr val="000000"/>
                </a:solidFill>
                <a:latin typeface="+mj-lt"/>
              </a:rPr>
              <a:t> </a:t>
            </a:r>
            <a:endParaRPr lang="de-AT" sz="1100" b="1" dirty="0" smtClean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altLang="de-DE" sz="1000" b="1" dirty="0" smtClean="0">
              <a:solidFill>
                <a:srgbClr val="000000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b="1" dirty="0" smtClean="0">
                <a:solidFill>
                  <a:srgbClr val="000000"/>
                </a:solidFill>
                <a:latin typeface="+mj-lt"/>
              </a:rPr>
              <a:t>LV-</a:t>
            </a:r>
            <a:r>
              <a:rPr lang="de-AT" altLang="de-DE" sz="1400" b="1" dirty="0" err="1" smtClean="0">
                <a:solidFill>
                  <a:srgbClr val="000000"/>
                </a:solidFill>
                <a:latin typeface="+mj-lt"/>
              </a:rPr>
              <a:t>InfoV</a:t>
            </a:r>
            <a:endParaRPr lang="de-AT" altLang="de-DE" sz="1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9" name="Textfeld 21"/>
          <p:cNvSpPr txBox="1">
            <a:spLocks noChangeArrowheads="1"/>
          </p:cNvSpPr>
          <p:nvPr/>
        </p:nvSpPr>
        <p:spPr bwMode="auto">
          <a:xfrm>
            <a:off x="1040031" y="3682329"/>
            <a:ext cx="3096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feld 21"/>
          <p:cNvSpPr txBox="1">
            <a:spLocks noChangeArrowheads="1"/>
          </p:cNvSpPr>
          <p:nvPr/>
        </p:nvSpPr>
        <p:spPr bwMode="auto">
          <a:xfrm>
            <a:off x="4018398" y="3559218"/>
            <a:ext cx="39325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040031" y="1726794"/>
            <a:ext cx="2955906" cy="2094034"/>
          </a:xfrm>
          <a:prstGeom prst="rect">
            <a:avLst/>
          </a:prstGeom>
          <a:solidFill>
            <a:schemeClr val="accent1">
              <a:lumMod val="40000"/>
              <a:lumOff val="6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>
              <a:solidFill>
                <a:srgbClr val="000033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General </a:t>
            </a: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information</a:t>
            </a:r>
            <a:r>
              <a:rPr lang="de-AT" sz="1400" b="1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</a:t>
            </a:r>
            <a:r>
              <a:rPr lang="de-AT" sz="1400" b="1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requirements</a:t>
            </a:r>
            <a:endParaRPr lang="de-AT" sz="1400" b="1" dirty="0" smtClean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400" dirty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(</a:t>
            </a:r>
            <a:r>
              <a:rPr lang="de-AT" sz="1400" dirty="0" err="1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Solvency</a:t>
            </a: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  <a:latin typeface="+mj-lt"/>
              </a:rPr>
              <a:t> II)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altLang="de-DE" sz="1400" b="1" dirty="0">
              <a:solidFill>
                <a:srgbClr val="000033">
                  <a:lumMod val="50000"/>
                </a:srgb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400" b="1" dirty="0" smtClean="0">
                <a:solidFill>
                  <a:srgbClr val="000000"/>
                </a:solidFill>
                <a:latin typeface="+mj-lt"/>
              </a:rPr>
              <a:t>§ </a:t>
            </a:r>
            <a:r>
              <a:rPr lang="de-AT" altLang="de-DE" sz="1400" b="1" dirty="0">
                <a:solidFill>
                  <a:srgbClr val="000000"/>
                </a:solidFill>
                <a:latin typeface="+mj-lt"/>
              </a:rPr>
              <a:t>252 VAG 2016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rgbClr val="000033">
                  <a:lumMod val="50000"/>
                </a:srgbClr>
              </a:solidFill>
            </a:endParaRPr>
          </a:p>
        </p:txBody>
      </p:sp>
      <p:sp>
        <p:nvSpPr>
          <p:cNvPr id="17" name="Textfeld 21"/>
          <p:cNvSpPr txBox="1">
            <a:spLocks noChangeArrowheads="1"/>
          </p:cNvSpPr>
          <p:nvPr/>
        </p:nvSpPr>
        <p:spPr bwMode="auto">
          <a:xfrm>
            <a:off x="4206505" y="3962477"/>
            <a:ext cx="39348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400" dirty="0" err="1">
                <a:solidFill>
                  <a:srgbClr val="000000"/>
                </a:solidFill>
                <a:latin typeface="+mn-lt"/>
              </a:rPr>
              <a:t>g</a:t>
            </a:r>
            <a:r>
              <a:rPr lang="de-AT" altLang="de-DE" sz="1400" dirty="0" err="1" smtClean="0">
                <a:solidFill>
                  <a:srgbClr val="000000"/>
                </a:solidFill>
                <a:latin typeface="+mn-lt"/>
              </a:rPr>
              <a:t>ap</a:t>
            </a:r>
            <a:r>
              <a:rPr lang="de-AT" altLang="de-DE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de-AT" altLang="de-DE" sz="1400" dirty="0" err="1" smtClean="0">
                <a:solidFill>
                  <a:srgbClr val="000000"/>
                </a:solidFill>
                <a:latin typeface="+mn-lt"/>
              </a:rPr>
              <a:t>for</a:t>
            </a:r>
            <a:r>
              <a:rPr lang="de-AT" altLang="de-DE" sz="1400" dirty="0" smtClean="0">
                <a:solidFill>
                  <a:srgbClr val="000000"/>
                </a:solidFill>
                <a:latin typeface="+mn-lt"/>
              </a:rPr>
              <a:t> non-IBIP Life</a:t>
            </a:r>
            <a:endParaRPr lang="de-AT" altLang="de-DE" sz="1400" dirty="0">
              <a:solidFill>
                <a:srgbClr val="000000"/>
              </a:solidFill>
              <a:latin typeface="+mn-lt"/>
            </a:endParaRPr>
          </a:p>
          <a:p>
            <a:pPr algn="ctr" eaLnBrk="1" hangingPunct="1"/>
            <a:r>
              <a:rPr lang="de-AT" altLang="de-DE" sz="1200" b="1" dirty="0">
                <a:solidFill>
                  <a:srgbClr val="000000"/>
                </a:solidFill>
                <a:latin typeface="Arial" charset="0"/>
              </a:rPr>
              <a:t>            </a:t>
            </a:r>
          </a:p>
        </p:txBody>
      </p:sp>
      <p:sp>
        <p:nvSpPr>
          <p:cNvPr id="23" name="Textfeld 21"/>
          <p:cNvSpPr txBox="1">
            <a:spLocks noChangeArrowheads="1"/>
          </p:cNvSpPr>
          <p:nvPr/>
        </p:nvSpPr>
        <p:spPr bwMode="auto">
          <a:xfrm rot="16200000">
            <a:off x="7826652" y="1946205"/>
            <a:ext cx="129068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Exemption</a:t>
            </a:r>
            <a:r>
              <a:rPr lang="de-AT" altLang="de-DE" sz="900" dirty="0">
                <a:solidFill>
                  <a:srgbClr val="000000"/>
                </a:solidFill>
                <a:latin typeface="+mn-lt"/>
              </a:rPr>
              <a:t>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for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algn="ctr" eaLnBrk="1" hangingPunct="1"/>
            <a:r>
              <a:rPr lang="de-AT" altLang="de-DE" sz="900" dirty="0">
                <a:solidFill>
                  <a:srgbClr val="000000"/>
                </a:solidFill>
                <a:latin typeface="+mn-lt"/>
              </a:rPr>
              <a:t>l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arge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risks</a:t>
            </a:r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Textfeld 21"/>
          <p:cNvSpPr txBox="1">
            <a:spLocks noChangeArrowheads="1"/>
          </p:cNvSpPr>
          <p:nvPr/>
        </p:nvSpPr>
        <p:spPr bwMode="auto">
          <a:xfrm rot="16200000">
            <a:off x="7895901" y="4596271"/>
            <a:ext cx="129068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Exemption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for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algn="ctr" eaLnBrk="1" hangingPunct="1"/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Professional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clients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under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de-AT" altLang="de-DE" sz="900" dirty="0" err="1" smtClean="0">
                <a:solidFill>
                  <a:srgbClr val="000000"/>
                </a:solidFill>
                <a:latin typeface="+mn-lt"/>
              </a:rPr>
              <a:t>MiFID</a:t>
            </a:r>
            <a:r>
              <a:rPr lang="de-AT" altLang="de-DE" sz="900" dirty="0" smtClean="0">
                <a:solidFill>
                  <a:srgbClr val="000000"/>
                </a:solidFill>
                <a:latin typeface="+mn-lt"/>
              </a:rPr>
              <a:t> II</a:t>
            </a:r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4165924" y="6368552"/>
            <a:ext cx="3932585" cy="37166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000" dirty="0" err="1" smtClean="0">
                <a:solidFill>
                  <a:srgbClr val="000000"/>
                </a:solidFill>
              </a:rPr>
              <a:t>documentation</a:t>
            </a:r>
            <a:r>
              <a:rPr lang="de-AT" sz="1000" dirty="0" smtClean="0">
                <a:solidFill>
                  <a:srgbClr val="000000"/>
                </a:solidFill>
              </a:rPr>
              <a:t> &amp; </a:t>
            </a:r>
            <a:r>
              <a:rPr lang="de-AT" sz="1000" dirty="0" err="1" smtClean="0">
                <a:solidFill>
                  <a:srgbClr val="000000"/>
                </a:solidFill>
              </a:rPr>
              <a:t>reports</a:t>
            </a:r>
            <a:endParaRPr lang="de-AT" sz="1000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 30 IDD + DA)</a:t>
            </a:r>
            <a:endParaRPr lang="de-AT" sz="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206504" y="1475425"/>
            <a:ext cx="3892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err="1" smtClean="0">
                <a:solidFill>
                  <a:srgbClr val="000000"/>
                </a:solidFill>
              </a:rPr>
              <a:t>aim</a:t>
            </a:r>
            <a:r>
              <a:rPr lang="de-AT" sz="1200" dirty="0" smtClean="0">
                <a:solidFill>
                  <a:srgbClr val="000000"/>
                </a:solidFill>
              </a:rPr>
              <a:t>: </a:t>
            </a:r>
            <a:r>
              <a:rPr lang="de-AT" sz="1200" dirty="0" err="1" smtClean="0">
                <a:solidFill>
                  <a:srgbClr val="000000"/>
                </a:solidFill>
              </a:rPr>
              <a:t>informed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</a:rPr>
              <a:t>decision</a:t>
            </a:r>
            <a:endParaRPr lang="de-AT" sz="1200" dirty="0">
              <a:solidFill>
                <a:srgbClr val="000000"/>
              </a:solidFill>
            </a:endParaRPr>
          </a:p>
        </p:txBody>
      </p:sp>
      <p:sp>
        <p:nvSpPr>
          <p:cNvPr id="18" name="Textfeld 21"/>
          <p:cNvSpPr txBox="1">
            <a:spLocks noChangeArrowheads="1"/>
          </p:cNvSpPr>
          <p:nvPr/>
        </p:nvSpPr>
        <p:spPr bwMode="auto">
          <a:xfrm rot="16200000">
            <a:off x="-1769676" y="4061652"/>
            <a:ext cx="4987788" cy="369332"/>
          </a:xfrm>
          <a:prstGeom prst="rect">
            <a:avLst/>
          </a:prstGeom>
          <a:solidFill>
            <a:srgbClr val="660033">
              <a:alpha val="0"/>
            </a:srgbClr>
          </a:solidFill>
          <a:ln w="25400">
            <a:solidFill>
              <a:srgbClr val="660033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dirty="0" err="1" smtClean="0">
                <a:solidFill>
                  <a:srgbClr val="660033"/>
                </a:solidFill>
                <a:latin typeface="Franklin Gothic Medium"/>
              </a:rPr>
              <a:t>Cancellation</a:t>
            </a:r>
            <a:r>
              <a:rPr lang="de-AT" altLang="de-DE" dirty="0" smtClean="0">
                <a:solidFill>
                  <a:srgbClr val="660033"/>
                </a:solidFill>
                <a:latin typeface="Franklin Gothic Medium"/>
              </a:rPr>
              <a:t> </a:t>
            </a:r>
            <a:r>
              <a:rPr lang="de-AT" altLang="de-DE" dirty="0" err="1" smtClean="0">
                <a:solidFill>
                  <a:srgbClr val="660033"/>
                </a:solidFill>
                <a:latin typeface="Franklin Gothic Medium"/>
              </a:rPr>
              <a:t>rights</a:t>
            </a:r>
            <a:r>
              <a:rPr lang="de-AT" altLang="de-DE" dirty="0" smtClean="0">
                <a:solidFill>
                  <a:srgbClr val="660033"/>
                </a:solidFill>
                <a:latin typeface="Franklin Gothic Medium"/>
              </a:rPr>
              <a:t>  (§§ 5b, 5c, 165a </a:t>
            </a:r>
            <a:r>
              <a:rPr lang="de-AT" altLang="de-DE" dirty="0" err="1" smtClean="0">
                <a:solidFill>
                  <a:srgbClr val="660033"/>
                </a:solidFill>
                <a:latin typeface="Franklin Gothic Medium"/>
              </a:rPr>
              <a:t>VersVG</a:t>
            </a:r>
            <a:r>
              <a:rPr lang="de-AT" altLang="de-DE" dirty="0" smtClean="0">
                <a:solidFill>
                  <a:srgbClr val="660033"/>
                </a:solidFill>
                <a:latin typeface="Franklin Gothic Medium"/>
              </a:rPr>
              <a:t>)</a:t>
            </a:r>
            <a:endParaRPr lang="de-AT" altLang="de-DE" dirty="0">
              <a:solidFill>
                <a:srgbClr val="6600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Insurance </a:t>
            </a:r>
            <a:r>
              <a:rPr lang="de-AT" sz="2000" dirty="0" err="1" smtClean="0"/>
              <a:t>Product</a:t>
            </a:r>
            <a:r>
              <a:rPr lang="de-AT" sz="2000" dirty="0" smtClean="0"/>
              <a:t> </a:t>
            </a:r>
            <a:r>
              <a:rPr lang="de-AT" sz="2000" dirty="0" err="1" smtClean="0"/>
              <a:t>information</a:t>
            </a:r>
            <a:r>
              <a:rPr lang="de-AT" sz="2000" dirty="0" smtClean="0"/>
              <a:t> </a:t>
            </a:r>
            <a:r>
              <a:rPr lang="de-AT" sz="2000" dirty="0" err="1" smtClean="0"/>
              <a:t>document</a:t>
            </a:r>
            <a:r>
              <a:rPr lang="de-AT" sz="2000" dirty="0" smtClean="0"/>
              <a:t> (IPID) </a:t>
            </a:r>
            <a:br>
              <a:rPr lang="de-AT" sz="2000" dirty="0" smtClean="0"/>
            </a:br>
            <a:r>
              <a:rPr lang="de-AT" sz="2000" dirty="0" err="1"/>
              <a:t>F</a:t>
            </a:r>
            <a:r>
              <a:rPr lang="de-AT" sz="2000" dirty="0" err="1" smtClean="0"/>
              <a:t>or</a:t>
            </a:r>
            <a:r>
              <a:rPr lang="de-AT" sz="2000" dirty="0" smtClean="0"/>
              <a:t> non-</a:t>
            </a:r>
            <a:r>
              <a:rPr lang="de-AT" sz="2000" dirty="0" err="1" smtClean="0"/>
              <a:t>life</a:t>
            </a:r>
            <a:r>
              <a:rPr lang="de-AT" sz="2000" dirty="0" smtClean="0"/>
              <a:t> </a:t>
            </a:r>
            <a:r>
              <a:rPr lang="de-AT" sz="2000" dirty="0" err="1" smtClean="0"/>
              <a:t>products</a:t>
            </a:r>
            <a:r>
              <a:rPr lang="de-AT" sz="2000" dirty="0" smtClean="0"/>
              <a:t> (</a:t>
            </a:r>
            <a:r>
              <a:rPr lang="de-AT" sz="2000" dirty="0" err="1" smtClean="0"/>
              <a:t>iDD</a:t>
            </a:r>
            <a:r>
              <a:rPr lang="de-AT" sz="2000" dirty="0" smtClean="0"/>
              <a:t>)</a:t>
            </a:r>
            <a:endParaRPr lang="de-AT" sz="2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754" y="1685497"/>
            <a:ext cx="3445737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3240360" cy="3838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4"/>
          <p:cNvSpPr/>
          <p:nvPr/>
        </p:nvSpPr>
        <p:spPr>
          <a:xfrm>
            <a:off x="963099" y="1670186"/>
            <a:ext cx="7208269" cy="4999174"/>
          </a:xfrm>
          <a:prstGeom prst="rect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5278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Key </a:t>
            </a:r>
            <a:r>
              <a:rPr lang="de-AT" sz="2000" dirty="0" err="1" smtClean="0"/>
              <a:t>information</a:t>
            </a:r>
            <a:r>
              <a:rPr lang="de-AT" sz="2000" dirty="0" smtClean="0"/>
              <a:t> </a:t>
            </a:r>
            <a:r>
              <a:rPr lang="de-AT" sz="2000" dirty="0" err="1" smtClean="0"/>
              <a:t>document</a:t>
            </a:r>
            <a:r>
              <a:rPr lang="de-AT" sz="2000" dirty="0" smtClean="0"/>
              <a:t> (KID) </a:t>
            </a:r>
            <a:br>
              <a:rPr lang="de-AT" sz="2000" dirty="0" smtClean="0"/>
            </a:br>
            <a:r>
              <a:rPr lang="de-AT" sz="2000" dirty="0" err="1" smtClean="0"/>
              <a:t>for</a:t>
            </a:r>
            <a:r>
              <a:rPr lang="de-AT" sz="2000" dirty="0" smtClean="0"/>
              <a:t> Insurance-</a:t>
            </a:r>
            <a:r>
              <a:rPr lang="de-AT" sz="2000" dirty="0" err="1" smtClean="0"/>
              <a:t>based</a:t>
            </a:r>
            <a:r>
              <a:rPr lang="de-AT" sz="2000" dirty="0" smtClean="0"/>
              <a:t> </a:t>
            </a:r>
            <a:r>
              <a:rPr lang="de-AT" sz="2000" dirty="0" err="1" smtClean="0"/>
              <a:t>investment</a:t>
            </a:r>
            <a:r>
              <a:rPr lang="de-AT" sz="2000" dirty="0" smtClean="0"/>
              <a:t> </a:t>
            </a:r>
            <a:r>
              <a:rPr lang="de-AT" sz="2000" dirty="0" err="1" smtClean="0"/>
              <a:t>products</a:t>
            </a:r>
            <a:r>
              <a:rPr lang="de-AT" sz="2000" dirty="0" smtClean="0"/>
              <a:t> (</a:t>
            </a:r>
            <a:r>
              <a:rPr lang="de-AT" sz="2000" dirty="0" err="1" smtClean="0"/>
              <a:t>Priip</a:t>
            </a:r>
            <a:r>
              <a:rPr lang="de-AT" sz="2000" dirty="0" smtClean="0"/>
              <a:t>)</a:t>
            </a:r>
            <a:endParaRPr lang="de-A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99" y="1540816"/>
            <a:ext cx="3690831" cy="5220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0186"/>
            <a:ext cx="3599368" cy="509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963099" y="1670186"/>
            <a:ext cx="7208269" cy="4999174"/>
          </a:xfrm>
          <a:prstGeom prst="rect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4082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err="1" smtClean="0"/>
              <a:t>Product-specific</a:t>
            </a:r>
            <a:r>
              <a:rPr lang="de-AT" sz="2000" dirty="0" smtClean="0"/>
              <a:t> </a:t>
            </a:r>
            <a:r>
              <a:rPr lang="de-AT" sz="2000" dirty="0" err="1" smtClean="0"/>
              <a:t>information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err="1" smtClean="0"/>
              <a:t>distribution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IBIP </a:t>
            </a:r>
            <a:r>
              <a:rPr lang="de-AT" sz="2000" cap="none" dirty="0" smtClean="0"/>
              <a:t>(Art 29 </a:t>
            </a:r>
            <a:r>
              <a:rPr lang="de-AT" sz="2000" cap="none" dirty="0" err="1" smtClean="0"/>
              <a:t>Abs</a:t>
            </a:r>
            <a:r>
              <a:rPr lang="de-AT" sz="2000" cap="none" dirty="0" smtClean="0"/>
              <a:t> 1)</a:t>
            </a:r>
            <a:endParaRPr lang="de-AT" sz="2000" cap="none" dirty="0"/>
          </a:p>
        </p:txBody>
      </p:sp>
      <p:sp>
        <p:nvSpPr>
          <p:cNvPr id="6" name="Textfeld 5"/>
          <p:cNvSpPr txBox="1"/>
          <p:nvPr/>
        </p:nvSpPr>
        <p:spPr>
          <a:xfrm>
            <a:off x="4622786" y="4437112"/>
            <a:ext cx="3909653" cy="1754326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AT" sz="800" dirty="0" smtClean="0"/>
          </a:p>
          <a:p>
            <a:pPr algn="ctr"/>
            <a:r>
              <a:rPr lang="de-AT" sz="1600" b="1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nformation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in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aggregated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form</a:t>
            </a:r>
          </a:p>
          <a:p>
            <a:pPr algn="ctr"/>
            <a:endParaRPr lang="de-AT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de-AT" sz="1600" b="1" dirty="0" err="1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umulative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effect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on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return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of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accent4">
                    <a:lumMod val="75000"/>
                  </a:schemeClr>
                </a:solidFill>
              </a:rPr>
              <a:t>investment</a:t>
            </a:r>
            <a:r>
              <a:rPr lang="de-AT" sz="1600" b="1" dirty="0" smtClean="0">
                <a:solidFill>
                  <a:schemeClr val="accent4">
                    <a:lumMod val="75000"/>
                  </a:schemeClr>
                </a:solidFill>
              </a:rPr>
              <a:t> (RIY)</a:t>
            </a:r>
          </a:p>
          <a:p>
            <a:pPr algn="ctr"/>
            <a:endParaRPr lang="de-AT" sz="1100" b="1" dirty="0"/>
          </a:p>
          <a:p>
            <a:pPr algn="ctr"/>
            <a:r>
              <a:rPr lang="de-AT" sz="1600" b="1" dirty="0" err="1">
                <a:solidFill>
                  <a:srgbClr val="660033"/>
                </a:solidFill>
              </a:rPr>
              <a:t>i</a:t>
            </a:r>
            <a:r>
              <a:rPr lang="de-AT" sz="1600" b="1" dirty="0" err="1" smtClean="0">
                <a:solidFill>
                  <a:srgbClr val="660033"/>
                </a:solidFill>
              </a:rPr>
              <a:t>temised</a:t>
            </a:r>
            <a:r>
              <a:rPr lang="de-AT" sz="1600" b="1" dirty="0" smtClean="0">
                <a:solidFill>
                  <a:srgbClr val="660033"/>
                </a:solidFill>
              </a:rPr>
              <a:t> breakdown on </a:t>
            </a:r>
            <a:r>
              <a:rPr lang="de-AT" sz="1600" b="1" dirty="0" err="1" smtClean="0">
                <a:solidFill>
                  <a:srgbClr val="660033"/>
                </a:solidFill>
              </a:rPr>
              <a:t>demand</a:t>
            </a:r>
            <a:endParaRPr lang="de-AT" sz="1600" b="1" dirty="0" smtClean="0">
              <a:solidFill>
                <a:srgbClr val="660033"/>
              </a:solidFill>
            </a:endParaRPr>
          </a:p>
          <a:p>
            <a:pPr algn="ctr"/>
            <a:endParaRPr lang="de-AT" sz="700" dirty="0"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14739" y="166432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+	             KID </a:t>
            </a:r>
            <a:r>
              <a:rPr lang="de-AT" dirty="0" err="1" smtClean="0"/>
              <a:t>pursuant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PRIIPs	                +</a:t>
            </a:r>
            <a:endParaRPr lang="de-AT" dirty="0"/>
          </a:p>
        </p:txBody>
      </p:sp>
      <p:sp>
        <p:nvSpPr>
          <p:cNvPr id="7" name="Wolkenförmige Legende 6"/>
          <p:cNvSpPr/>
          <p:nvPr/>
        </p:nvSpPr>
        <p:spPr>
          <a:xfrm>
            <a:off x="813985" y="4798040"/>
            <a:ext cx="3482709" cy="789104"/>
          </a:xfrm>
          <a:prstGeom prst="cloudCallout">
            <a:avLst>
              <a:gd name="adj1" fmla="val 66814"/>
              <a:gd name="adj2" fmla="val 81665"/>
            </a:avLst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/>
              <a:t>d</a:t>
            </a:r>
            <a:r>
              <a:rPr lang="de-AT" sz="1200" dirty="0" err="1" smtClean="0"/>
              <a:t>isclosure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</a:t>
            </a:r>
            <a:r>
              <a:rPr lang="de-AT" sz="1200" dirty="0" err="1" smtClean="0"/>
              <a:t>commission</a:t>
            </a:r>
            <a:r>
              <a:rPr lang="de-AT" sz="1200" dirty="0" smtClean="0"/>
              <a:t> !?</a:t>
            </a:r>
            <a:endParaRPr lang="de-AT" sz="1200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589534" y="2109743"/>
            <a:ext cx="3928653" cy="777600"/>
            <a:chOff x="86549" y="0"/>
            <a:chExt cx="3928653" cy="777600"/>
          </a:xfrm>
          <a:solidFill>
            <a:schemeClr val="accent1">
              <a:lumMod val="75000"/>
            </a:schemeClr>
          </a:solidFill>
        </p:grpSpPr>
        <p:sp>
          <p:nvSpPr>
            <p:cNvPr id="10" name="Rechteck 9"/>
            <p:cNvSpPr/>
            <p:nvPr/>
          </p:nvSpPr>
          <p:spPr>
            <a:xfrm>
              <a:off x="86549" y="0"/>
              <a:ext cx="3928653" cy="777600"/>
            </a:xfrm>
            <a:prstGeom prst="rect">
              <a:avLst/>
            </a:prstGeom>
            <a:grpFill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hteck 10"/>
            <p:cNvSpPr/>
            <p:nvPr/>
          </p:nvSpPr>
          <p:spPr>
            <a:xfrm>
              <a:off x="86549" y="0"/>
              <a:ext cx="3928653" cy="777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400" b="1" kern="1200" dirty="0" smtClean="0"/>
                <a:t>Insurance-</a:t>
              </a:r>
              <a:r>
                <a:rPr lang="de-AT" sz="1400" b="1" kern="1200" dirty="0" err="1" smtClean="0"/>
                <a:t>based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investment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products</a:t>
              </a:r>
              <a:r>
                <a:rPr lang="de-AT" sz="1400" b="1" kern="1200" dirty="0" smtClean="0"/>
                <a:t> &amp; </a:t>
              </a:r>
              <a:r>
                <a:rPr lang="de-AT" sz="1400" b="1" kern="1200" dirty="0" err="1" smtClean="0"/>
                <a:t>proposed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investment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strategies</a:t>
              </a:r>
              <a:endParaRPr lang="de-AT" sz="1400" kern="1200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622787" y="2116641"/>
            <a:ext cx="3928653" cy="777600"/>
            <a:chOff x="4478746" y="0"/>
            <a:chExt cx="3928653" cy="777600"/>
          </a:xfrm>
          <a:solidFill>
            <a:schemeClr val="accent4">
              <a:lumMod val="50000"/>
            </a:schemeClr>
          </a:solidFill>
        </p:grpSpPr>
        <p:sp>
          <p:nvSpPr>
            <p:cNvPr id="16" name="Rechteck 15"/>
            <p:cNvSpPr/>
            <p:nvPr/>
          </p:nvSpPr>
          <p:spPr>
            <a:xfrm>
              <a:off x="4478746" y="0"/>
              <a:ext cx="3928653" cy="777600"/>
            </a:xfrm>
            <a:prstGeom prst="rect">
              <a:avLst/>
            </a:prstGeom>
            <a:grp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hteck 16"/>
            <p:cNvSpPr/>
            <p:nvPr/>
          </p:nvSpPr>
          <p:spPr>
            <a:xfrm>
              <a:off x="4478746" y="0"/>
              <a:ext cx="3928653" cy="777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2024" tIns="109728" rIns="192024" bIns="109728" numCol="1" spcCol="1270" anchor="ctr" anchorCtr="0">
              <a:noAutofit/>
            </a:bodyPr>
            <a:lstStyle/>
            <a:p>
              <a:pPr lvl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400" b="1" kern="1200" dirty="0" smtClean="0"/>
                <a:t>All </a:t>
              </a:r>
              <a:r>
                <a:rPr lang="de-AT" sz="1400" b="1" kern="1200" dirty="0" err="1" smtClean="0"/>
                <a:t>costs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and</a:t>
              </a:r>
              <a:r>
                <a:rPr lang="de-AT" sz="1400" b="1" kern="1200" dirty="0" smtClean="0"/>
                <a:t> </a:t>
              </a:r>
              <a:r>
                <a:rPr lang="de-AT" sz="1400" b="1" kern="1200" dirty="0" err="1" smtClean="0"/>
                <a:t>charges</a:t>
              </a:r>
              <a:endParaRPr lang="de-AT" sz="1400" kern="1200" dirty="0"/>
            </a:p>
          </p:txBody>
        </p:sp>
      </p:grpSp>
      <p:sp>
        <p:nvSpPr>
          <p:cNvPr id="19" name="Rechteck 18"/>
          <p:cNvSpPr/>
          <p:nvPr/>
        </p:nvSpPr>
        <p:spPr>
          <a:xfrm>
            <a:off x="4622788" y="3007832"/>
            <a:ext cx="3940782" cy="1040482"/>
          </a:xfrm>
          <a:prstGeom prst="rect">
            <a:avLst/>
          </a:prstGeom>
          <a:solidFill>
            <a:schemeClr val="accent4">
              <a:lumMod val="75000"/>
              <a:alpha val="90000"/>
            </a:schemeClr>
          </a:solidFill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sz="1400" dirty="0" err="1" smtClean="0">
                <a:solidFill>
                  <a:schemeClr val="bg1"/>
                </a:solidFill>
              </a:rPr>
              <a:t>distribution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cost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of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the</a:t>
            </a:r>
            <a:r>
              <a:rPr lang="de-AT" sz="1400" dirty="0" smtClean="0">
                <a:solidFill>
                  <a:schemeClr val="bg1"/>
                </a:solidFill>
              </a:rPr>
              <a:t> IBIP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sz="1400" dirty="0" err="1">
                <a:solidFill>
                  <a:schemeClr val="bg1"/>
                </a:solidFill>
              </a:rPr>
              <a:t>c</a:t>
            </a:r>
            <a:r>
              <a:rPr lang="de-AT" sz="1400" dirty="0" err="1" smtClean="0">
                <a:solidFill>
                  <a:schemeClr val="bg1"/>
                </a:solidFill>
              </a:rPr>
              <a:t>ost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of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adive</a:t>
            </a:r>
            <a:r>
              <a:rPr lang="de-AT" sz="1400" dirty="0" smtClean="0">
                <a:solidFill>
                  <a:schemeClr val="bg1"/>
                </a:solidFill>
              </a:rPr>
              <a:t>, </a:t>
            </a:r>
            <a:r>
              <a:rPr lang="de-AT" sz="1400" dirty="0" err="1" smtClean="0">
                <a:solidFill>
                  <a:schemeClr val="bg1"/>
                </a:solidFill>
              </a:rPr>
              <a:t>where</a:t>
            </a:r>
            <a:r>
              <a:rPr lang="de-AT" sz="1400" dirty="0" smtClean="0">
                <a:solidFill>
                  <a:schemeClr val="bg1"/>
                </a:solidFill>
              </a:rPr>
              <a:t> relevant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sz="1400" dirty="0" err="1">
                <a:solidFill>
                  <a:schemeClr val="bg1"/>
                </a:solidFill>
              </a:rPr>
              <a:t>h</a:t>
            </a:r>
            <a:r>
              <a:rPr lang="de-AT" sz="1400" dirty="0" err="1" smtClean="0">
                <a:solidFill>
                  <a:schemeClr val="bg1"/>
                </a:solidFill>
              </a:rPr>
              <a:t>ow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the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customer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may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pay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for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it</a:t>
            </a:r>
            <a:endParaRPr lang="de-AT" sz="1400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AT" sz="1400" dirty="0" err="1">
                <a:solidFill>
                  <a:schemeClr val="bg1"/>
                </a:solidFill>
              </a:rPr>
              <a:t>a</a:t>
            </a:r>
            <a:r>
              <a:rPr lang="de-AT" sz="1400" dirty="0" err="1" smtClean="0">
                <a:solidFill>
                  <a:schemeClr val="bg1"/>
                </a:solidFill>
              </a:rPr>
              <a:t>ny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third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party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dirty="0" err="1" smtClean="0">
                <a:solidFill>
                  <a:schemeClr val="bg1"/>
                </a:solidFill>
              </a:rPr>
              <a:t>payments</a:t>
            </a:r>
            <a:endParaRPr lang="de-AT" sz="1400" dirty="0">
              <a:solidFill>
                <a:schemeClr val="bg1"/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591014" y="3007830"/>
            <a:ext cx="3928653" cy="1040483"/>
            <a:chOff x="86549" y="0"/>
            <a:chExt cx="3928653" cy="7776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2" name="Rechteck 21"/>
            <p:cNvSpPr/>
            <p:nvPr/>
          </p:nvSpPr>
          <p:spPr>
            <a:xfrm>
              <a:off x="86549" y="0"/>
              <a:ext cx="3928653" cy="777600"/>
            </a:xfrm>
            <a:prstGeom prst="rect">
              <a:avLst/>
            </a:prstGeom>
            <a:grpFill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hteck 22"/>
            <p:cNvSpPr/>
            <p:nvPr/>
          </p:nvSpPr>
          <p:spPr>
            <a:xfrm>
              <a:off x="86549" y="0"/>
              <a:ext cx="3928653" cy="777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marL="285750" lvl="0" indent="-28575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de-AT" sz="1400" dirty="0" err="1"/>
                <a:t>a</a:t>
              </a:r>
              <a:r>
                <a:rPr lang="de-AT" sz="1400" kern="1200" dirty="0" err="1" smtClean="0"/>
                <a:t>ppropriate</a:t>
              </a:r>
              <a:r>
                <a:rPr lang="de-AT" sz="1400" kern="1200" dirty="0" smtClean="0"/>
                <a:t> </a:t>
              </a:r>
              <a:r>
                <a:rPr lang="de-AT" sz="1400" kern="1200" dirty="0" err="1" smtClean="0"/>
                <a:t>guidance</a:t>
              </a:r>
              <a:r>
                <a:rPr lang="de-AT" sz="1400" kern="1200" dirty="0" smtClean="0"/>
                <a:t> </a:t>
              </a:r>
              <a:r>
                <a:rPr lang="de-AT" sz="1400" kern="1200" dirty="0" err="1" smtClean="0"/>
                <a:t>and</a:t>
              </a:r>
              <a:r>
                <a:rPr lang="de-AT" sz="1400" kern="1200" dirty="0" smtClean="0"/>
                <a:t> </a:t>
              </a:r>
            </a:p>
            <a:p>
              <a:pPr marL="285750" lvl="0" indent="-28575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de-AT" sz="1400" kern="1200" dirty="0" err="1" smtClean="0"/>
                <a:t>warnings</a:t>
              </a:r>
              <a:r>
                <a:rPr lang="de-AT" sz="1400" kern="1200" dirty="0" smtClean="0"/>
                <a:t> </a:t>
              </a:r>
              <a:r>
                <a:rPr lang="de-AT" sz="1400" kern="1200" dirty="0" err="1" smtClean="0"/>
                <a:t>of</a:t>
              </a:r>
              <a:r>
                <a:rPr lang="de-AT" sz="1400" kern="1200" dirty="0" smtClean="0"/>
                <a:t> </a:t>
              </a:r>
              <a:r>
                <a:rPr lang="de-AT" sz="1400" kern="1200" dirty="0" err="1" smtClean="0"/>
                <a:t>the</a:t>
              </a:r>
              <a:r>
                <a:rPr lang="de-AT" sz="1400" kern="1200" dirty="0" smtClean="0"/>
                <a:t> </a:t>
              </a:r>
              <a:r>
                <a:rPr lang="de-AT" sz="1400" kern="1200" dirty="0" err="1" smtClean="0"/>
                <a:t>risks</a:t>
              </a:r>
              <a:endParaRPr lang="de-AT" sz="1400" kern="1200" dirty="0"/>
            </a:p>
          </p:txBody>
        </p:sp>
      </p:grpSp>
      <p:sp>
        <p:nvSpPr>
          <p:cNvPr id="26" name="Rechteck 25"/>
          <p:cNvSpPr/>
          <p:nvPr/>
        </p:nvSpPr>
        <p:spPr>
          <a:xfrm>
            <a:off x="971600" y="4048313"/>
            <a:ext cx="3928653" cy="7776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2240" tIns="81280" rIns="142240" bIns="81280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AT" sz="1600" kern="1200" dirty="0"/>
          </a:p>
        </p:txBody>
      </p:sp>
    </p:spTree>
    <p:extLst>
      <p:ext uri="{BB962C8B-B14F-4D97-AF65-F5344CB8AC3E}">
        <p14:creationId xmlns:p14="http://schemas.microsoft.com/office/powerpoint/2010/main" val="75158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err="1" smtClean="0"/>
              <a:t>Advice</a:t>
            </a:r>
            <a:r>
              <a:rPr lang="de-AT" sz="2000" dirty="0" smtClean="0"/>
              <a:t> </a:t>
            </a:r>
            <a:r>
              <a:rPr lang="de-AT" sz="2000" cap="none" dirty="0" smtClean="0"/>
              <a:t>(STATUS QUO)</a:t>
            </a:r>
            <a:endParaRPr lang="de-AT" sz="2000" cap="none" dirty="0"/>
          </a:p>
        </p:txBody>
      </p:sp>
      <p:sp>
        <p:nvSpPr>
          <p:cNvPr id="9" name="Rechteck 8"/>
          <p:cNvSpPr/>
          <p:nvPr/>
        </p:nvSpPr>
        <p:spPr>
          <a:xfrm>
            <a:off x="1259632" y="1700808"/>
            <a:ext cx="4104456" cy="4029046"/>
          </a:xfrm>
          <a:prstGeom prst="rect">
            <a:avLst/>
          </a:prstGeom>
          <a:solidFill>
            <a:schemeClr val="bg1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 smtClean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547663" y="5013176"/>
            <a:ext cx="3740904" cy="615323"/>
          </a:xfrm>
          <a:prstGeom prst="rect">
            <a:avLst/>
          </a:prstGeom>
          <a:solidFill>
            <a:schemeClr val="accent1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Exclusive</a:t>
            </a:r>
            <a:r>
              <a:rPr lang="de-AT" sz="1200" b="1" cap="all" dirty="0" smtClean="0">
                <a:solidFill>
                  <a:schemeClr val="tx1">
                    <a:lumMod val="50000"/>
                  </a:schemeClr>
                </a:solidFill>
              </a:rPr>
              <a:t> Agreement </a:t>
            </a: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with</a:t>
            </a:r>
            <a:r>
              <a:rPr lang="de-AT" sz="1200" b="1" cap="all" dirty="0" smtClean="0">
                <a:solidFill>
                  <a:schemeClr val="tx1">
                    <a:lumMod val="50000"/>
                  </a:schemeClr>
                </a:solidFill>
              </a:rPr>
              <a:t> ONE </a:t>
            </a: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Insurer</a:t>
            </a:r>
            <a:endParaRPr lang="de-AT" sz="1200" cap="all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3" name="Textfeld 21"/>
          <p:cNvSpPr txBox="1">
            <a:spLocks noChangeArrowheads="1"/>
          </p:cNvSpPr>
          <p:nvPr/>
        </p:nvSpPr>
        <p:spPr bwMode="auto">
          <a:xfrm rot="16200000">
            <a:off x="4953009" y="3122909"/>
            <a:ext cx="10976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BROKER</a:t>
            </a:r>
            <a:endParaRPr lang="de-AT" altLang="de-DE" sz="12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284955" y="2930133"/>
            <a:ext cx="1629990" cy="331275"/>
          </a:xfrm>
          <a:prstGeom prst="rect">
            <a:avLst/>
          </a:prstGeom>
          <a:solidFill>
            <a:schemeClr val="accent3">
              <a:lumMod val="5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small" dirty="0" smtClean="0">
                <a:solidFill>
                  <a:schemeClr val="tx1">
                    <a:lumMod val="50000"/>
                  </a:schemeClr>
                </a:solidFill>
              </a:rPr>
              <a:t>B E S T   A D V I C E</a:t>
            </a:r>
            <a:endParaRPr lang="de-AT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323912" y="2930132"/>
            <a:ext cx="3954533" cy="662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cap="all" dirty="0" err="1" smtClean="0">
                <a:solidFill>
                  <a:schemeClr val="tx1"/>
                </a:solidFill>
              </a:rPr>
              <a:t>Adivice</a:t>
            </a:r>
            <a:r>
              <a:rPr lang="de-AT" sz="1200" cap="all" dirty="0" smtClean="0">
                <a:solidFill>
                  <a:schemeClr val="tx1"/>
                </a:solidFill>
              </a:rPr>
              <a:t> </a:t>
            </a:r>
            <a:r>
              <a:rPr lang="de-AT" sz="1200" cap="all" dirty="0" err="1" smtClean="0">
                <a:solidFill>
                  <a:schemeClr val="tx1"/>
                </a:solidFill>
              </a:rPr>
              <a:t>based</a:t>
            </a:r>
            <a:r>
              <a:rPr lang="de-AT" sz="1200" cap="all" dirty="0" smtClean="0">
                <a:solidFill>
                  <a:schemeClr val="tx1"/>
                </a:solidFill>
              </a:rPr>
              <a:t> on a fair </a:t>
            </a:r>
            <a:r>
              <a:rPr lang="de-AT" sz="1200" cap="all" dirty="0" err="1" smtClean="0">
                <a:solidFill>
                  <a:schemeClr val="tx1"/>
                </a:solidFill>
              </a:rPr>
              <a:t>analysis</a:t>
            </a:r>
            <a:endParaRPr lang="de-AT" sz="1200" cap="all" dirty="0" smtClean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547663" y="4344348"/>
            <a:ext cx="3737399" cy="632720"/>
          </a:xfrm>
          <a:prstGeom prst="rect">
            <a:avLst/>
          </a:prstGeom>
          <a:solidFill>
            <a:schemeClr val="accent1">
              <a:lumMod val="7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0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all" dirty="0" smtClean="0">
                <a:solidFill>
                  <a:schemeClr val="tx1">
                    <a:lumMod val="50000"/>
                  </a:schemeClr>
                </a:solidFill>
              </a:rPr>
              <a:t>NO </a:t>
            </a: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Exclusive</a:t>
            </a:r>
            <a:r>
              <a:rPr lang="de-AT" sz="1200" b="1" cap="all" dirty="0" smtClean="0">
                <a:solidFill>
                  <a:schemeClr val="tx1">
                    <a:lumMod val="50000"/>
                  </a:schemeClr>
                </a:solidFill>
              </a:rPr>
              <a:t> Agreement </a:t>
            </a: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with</a:t>
            </a:r>
            <a:r>
              <a:rPr lang="de-AT" sz="1200" b="1" cap="all" dirty="0" smtClean="0">
                <a:solidFill>
                  <a:schemeClr val="tx1">
                    <a:lumMod val="50000"/>
                  </a:schemeClr>
                </a:solidFill>
              </a:rPr>
              <a:t> ONE </a:t>
            </a:r>
            <a:r>
              <a:rPr lang="de-AT" sz="1200" b="1" cap="all" dirty="0" err="1" smtClean="0">
                <a:solidFill>
                  <a:schemeClr val="tx1">
                    <a:lumMod val="50000"/>
                  </a:schemeClr>
                </a:solidFill>
              </a:rPr>
              <a:t>Insurer</a:t>
            </a:r>
            <a:endParaRPr lang="de-AT" sz="1200" b="1" cap="all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050" dirty="0" smtClean="0">
                <a:solidFill>
                  <a:schemeClr val="tx1">
                    <a:lumMod val="50000"/>
                  </a:schemeClr>
                </a:solidFill>
              </a:rPr>
              <a:t>but </a:t>
            </a:r>
            <a:r>
              <a:rPr lang="de-AT" sz="1050" dirty="0" err="1" smtClean="0">
                <a:solidFill>
                  <a:schemeClr val="tx1">
                    <a:lumMod val="50000"/>
                  </a:schemeClr>
                </a:solidFill>
              </a:rPr>
              <a:t>advice</a:t>
            </a:r>
            <a:r>
              <a:rPr lang="de-AT" sz="105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05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z="1050" dirty="0" smtClean="0">
                <a:solidFill>
                  <a:schemeClr val="tx1">
                    <a:lumMod val="50000"/>
                  </a:schemeClr>
                </a:solidFill>
              </a:rPr>
              <a:t> not </a:t>
            </a:r>
            <a:r>
              <a:rPr lang="de-AT" sz="1050" dirty="0" err="1" smtClean="0">
                <a:solidFill>
                  <a:schemeClr val="tx1">
                    <a:lumMod val="50000"/>
                  </a:schemeClr>
                </a:solidFill>
              </a:rPr>
              <a:t>provided</a:t>
            </a:r>
            <a:r>
              <a:rPr lang="de-AT" sz="1050" dirty="0" smtClean="0">
                <a:solidFill>
                  <a:schemeClr val="tx1">
                    <a:lumMod val="50000"/>
                  </a:schemeClr>
                </a:solidFill>
              </a:rPr>
              <a:t> on a fair </a:t>
            </a:r>
            <a:r>
              <a:rPr lang="de-AT" sz="1050" dirty="0" err="1" smtClean="0">
                <a:solidFill>
                  <a:schemeClr val="tx1">
                    <a:lumMod val="50000"/>
                  </a:schemeClr>
                </a:solidFill>
              </a:rPr>
              <a:t>analysis</a:t>
            </a:r>
            <a:endParaRPr lang="de-AT" sz="105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 rot="16200000">
            <a:off x="-1580620" y="3431367"/>
            <a:ext cx="4057531" cy="596414"/>
          </a:xfrm>
          <a:prstGeom prst="rect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cap="all" dirty="0" err="1" smtClean="0">
                <a:solidFill>
                  <a:schemeClr val="tx1"/>
                </a:solidFill>
              </a:rPr>
              <a:t>Documentation</a:t>
            </a:r>
            <a:r>
              <a:rPr lang="de-AT" sz="1400" cap="all" dirty="0" smtClean="0">
                <a:solidFill>
                  <a:schemeClr val="tx1"/>
                </a:solidFill>
              </a:rPr>
              <a:t> </a:t>
            </a:r>
            <a:r>
              <a:rPr lang="de-AT" sz="1400" cap="all" dirty="0" err="1" smtClean="0">
                <a:solidFill>
                  <a:schemeClr val="tx1"/>
                </a:solidFill>
              </a:rPr>
              <a:t>duties</a:t>
            </a:r>
            <a:r>
              <a:rPr lang="de-AT" sz="1400" cap="all" dirty="0" smtClean="0">
                <a:solidFill>
                  <a:schemeClr val="tx1"/>
                </a:solidFill>
              </a:rPr>
              <a:t>                                        </a:t>
            </a:r>
          </a:p>
        </p:txBody>
      </p:sp>
      <p:sp>
        <p:nvSpPr>
          <p:cNvPr id="35" name="Textfeld 21"/>
          <p:cNvSpPr txBox="1">
            <a:spLocks noChangeArrowheads="1"/>
          </p:cNvSpPr>
          <p:nvPr/>
        </p:nvSpPr>
        <p:spPr bwMode="auto">
          <a:xfrm rot="16200000">
            <a:off x="5004230" y="3866720"/>
            <a:ext cx="9800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de-AT" altLang="de-DE" sz="12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AGENT</a:t>
            </a:r>
            <a:endParaRPr lang="de-AT" altLang="de-DE" sz="12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1327027" y="3680043"/>
            <a:ext cx="3954533" cy="6192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cap="all" dirty="0" err="1" smtClean="0">
                <a:solidFill>
                  <a:schemeClr val="tx1"/>
                </a:solidFill>
              </a:rPr>
              <a:t>Contractual</a:t>
            </a:r>
            <a:r>
              <a:rPr lang="de-AT" sz="1200" cap="all" dirty="0" smtClean="0">
                <a:solidFill>
                  <a:schemeClr val="tx1"/>
                </a:solidFill>
              </a:rPr>
              <a:t> </a:t>
            </a:r>
            <a:r>
              <a:rPr lang="de-AT" sz="1200" cap="all" dirty="0" err="1" smtClean="0">
                <a:solidFill>
                  <a:schemeClr val="tx1"/>
                </a:solidFill>
              </a:rPr>
              <a:t>agreement</a:t>
            </a:r>
            <a:r>
              <a:rPr lang="de-AT" sz="1200" cap="all" dirty="0" smtClean="0">
                <a:solidFill>
                  <a:schemeClr val="tx1"/>
                </a:solidFill>
              </a:rPr>
              <a:t> </a:t>
            </a:r>
            <a:r>
              <a:rPr lang="de-AT" sz="1200" cap="all" dirty="0" err="1" smtClean="0">
                <a:solidFill>
                  <a:schemeClr val="tx1"/>
                </a:solidFill>
              </a:rPr>
              <a:t>with</a:t>
            </a:r>
            <a:r>
              <a:rPr lang="de-AT" sz="1200" cap="all" dirty="0" smtClean="0">
                <a:solidFill>
                  <a:schemeClr val="tx1"/>
                </a:solidFill>
              </a:rPr>
              <a:t> </a:t>
            </a:r>
            <a:r>
              <a:rPr lang="de-AT" sz="1200" cap="all" dirty="0" err="1" smtClean="0">
                <a:solidFill>
                  <a:schemeClr val="tx1"/>
                </a:solidFill>
              </a:rPr>
              <a:t>insurer</a:t>
            </a:r>
            <a:endParaRPr lang="de-AT" sz="1200" cap="all" dirty="0" smtClean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284954" y="3284984"/>
            <a:ext cx="1629990" cy="309186"/>
          </a:xfrm>
          <a:prstGeom prst="rect">
            <a:avLst/>
          </a:prstGeom>
          <a:solidFill>
            <a:schemeClr val="accent3">
              <a:lumMod val="7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800" b="1" cap="small" dirty="0" err="1" smtClean="0">
                <a:solidFill>
                  <a:schemeClr val="tx1">
                    <a:lumMod val="50000"/>
                  </a:schemeClr>
                </a:solidFill>
              </a:rPr>
              <a:t>restricted</a:t>
            </a:r>
            <a:endParaRPr lang="de-AT" sz="800" b="1" cap="small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800" b="1" cap="small" dirty="0" smtClean="0">
                <a:solidFill>
                  <a:schemeClr val="tx1">
                    <a:lumMod val="50000"/>
                  </a:schemeClr>
                </a:solidFill>
              </a:rPr>
              <a:t>B E S T   A D V I C E</a:t>
            </a: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308304" y="4374180"/>
            <a:ext cx="1606640" cy="602887"/>
          </a:xfrm>
          <a:prstGeom prst="rect">
            <a:avLst/>
          </a:prstGeom>
          <a:solidFill>
            <a:schemeClr val="accent3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small" dirty="0" err="1" smtClean="0">
                <a:solidFill>
                  <a:schemeClr val="tx1">
                    <a:lumMod val="50000"/>
                  </a:schemeClr>
                </a:solidFill>
              </a:rPr>
              <a:t>restricted</a:t>
            </a:r>
            <a:endParaRPr lang="de-AT" sz="1200" b="1" cap="small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small" dirty="0" smtClean="0">
                <a:solidFill>
                  <a:schemeClr val="tx1">
                    <a:lumMod val="50000"/>
                  </a:schemeClr>
                </a:solidFill>
              </a:rPr>
              <a:t>B E S T   A D V I C E</a:t>
            </a:r>
            <a:endParaRPr lang="de-AT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619672" y="1916832"/>
            <a:ext cx="33123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cap="all" dirty="0" err="1" smtClean="0">
                <a:latin typeface="Franklin Gothic Medium"/>
                <a:cs typeface="+mn-cs"/>
              </a:rPr>
              <a:t>Mandatory</a:t>
            </a:r>
            <a:r>
              <a:rPr lang="de-AT" sz="1400" b="1" cap="all" dirty="0" smtClean="0">
                <a:latin typeface="Franklin Gothic Medium"/>
                <a:cs typeface="+mn-cs"/>
              </a:rPr>
              <a:t> </a:t>
            </a:r>
            <a:r>
              <a:rPr lang="de-AT" sz="1400" b="1" cap="all" dirty="0" err="1" smtClean="0">
                <a:latin typeface="Franklin Gothic Medium"/>
                <a:cs typeface="+mn-cs"/>
              </a:rPr>
              <a:t>advice</a:t>
            </a:r>
            <a:endParaRPr lang="de-AT" sz="1400" b="1" cap="all" dirty="0">
              <a:latin typeface="Franklin Gothic Medium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latin typeface="Franklin Gothic Medium"/>
                <a:cs typeface="+mn-cs"/>
              </a:rPr>
              <a:t>(</a:t>
            </a:r>
            <a:r>
              <a:rPr lang="de-AT" sz="1200" dirty="0" err="1" smtClean="0">
                <a:latin typeface="Franklin Gothic Medium"/>
                <a:cs typeface="+mn-cs"/>
              </a:rPr>
              <a:t>according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to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information</a:t>
            </a:r>
            <a:r>
              <a:rPr lang="de-AT" sz="1200" dirty="0" smtClean="0">
                <a:latin typeface="Franklin Gothic Medium"/>
                <a:cs typeface="+mn-cs"/>
              </a:rPr>
              <a:t>, </a:t>
            </a:r>
            <a:r>
              <a:rPr lang="de-AT" sz="1200" dirty="0" err="1" smtClean="0">
                <a:latin typeface="Franklin Gothic Medium"/>
                <a:cs typeface="+mn-cs"/>
              </a:rPr>
              <a:t>demands</a:t>
            </a:r>
            <a:r>
              <a:rPr lang="de-AT" sz="1200" dirty="0" smtClean="0">
                <a:latin typeface="Franklin Gothic Medium"/>
                <a:cs typeface="+mn-cs"/>
              </a:rPr>
              <a:t>  </a:t>
            </a:r>
            <a:r>
              <a:rPr lang="de-AT" sz="1200" dirty="0" err="1" smtClean="0">
                <a:latin typeface="Franklin Gothic Medium"/>
                <a:cs typeface="+mn-cs"/>
              </a:rPr>
              <a:t>and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needs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of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the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customer</a:t>
            </a:r>
            <a:r>
              <a:rPr lang="de-AT" sz="1200" dirty="0" smtClean="0">
                <a:latin typeface="Franklin Gothic Medium"/>
                <a:cs typeface="+mn-cs"/>
              </a:rPr>
              <a:t>, </a:t>
            </a:r>
            <a:r>
              <a:rPr lang="de-AT" sz="1200" dirty="0" err="1" smtClean="0">
                <a:latin typeface="Franklin Gothic Medium"/>
                <a:cs typeface="+mn-cs"/>
              </a:rPr>
              <a:t>adjusted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to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the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complexity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of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the</a:t>
            </a:r>
            <a:r>
              <a:rPr lang="de-AT" sz="1200" dirty="0" smtClean="0">
                <a:latin typeface="Franklin Gothic Medium"/>
                <a:cs typeface="+mn-cs"/>
              </a:rPr>
              <a:t> </a:t>
            </a:r>
            <a:r>
              <a:rPr lang="de-AT" sz="1200" dirty="0" err="1" smtClean="0">
                <a:latin typeface="Franklin Gothic Medium"/>
                <a:cs typeface="+mn-cs"/>
              </a:rPr>
              <a:t>contract</a:t>
            </a:r>
            <a:r>
              <a:rPr lang="de-AT" sz="1200" dirty="0" smtClean="0">
                <a:latin typeface="Franklin Gothic Medium"/>
                <a:cs typeface="+mn-cs"/>
              </a:rPr>
              <a:t>)</a:t>
            </a:r>
            <a:r>
              <a:rPr lang="de-AT" sz="1200" dirty="0" smtClean="0">
                <a:latin typeface="Franklin Gothic Medium"/>
                <a:cs typeface="Arial" panose="020B0604020202020204" pitchFamily="34" charset="0"/>
              </a:rPr>
              <a:t> </a:t>
            </a:r>
            <a:endParaRPr lang="de-AT" sz="1200" dirty="0">
              <a:latin typeface="Franklin Gothic Medium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 rot="18217277">
            <a:off x="6758484" y="3329428"/>
            <a:ext cx="778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" dirty="0" smtClean="0"/>
              <a:t>Information,  </a:t>
            </a:r>
          </a:p>
          <a:p>
            <a:pPr algn="ctr"/>
            <a:r>
              <a:rPr lang="de-AT" sz="600" dirty="0" smtClean="0"/>
              <a:t> </a:t>
            </a:r>
            <a:r>
              <a:rPr lang="de-AT" sz="600" dirty="0" err="1" smtClean="0"/>
              <a:t>that</a:t>
            </a:r>
            <a:endParaRPr lang="de-AT" sz="600" dirty="0"/>
          </a:p>
        </p:txBody>
      </p:sp>
      <p:sp>
        <p:nvSpPr>
          <p:cNvPr id="49" name="Rechteck 48"/>
          <p:cNvSpPr/>
          <p:nvPr/>
        </p:nvSpPr>
        <p:spPr>
          <a:xfrm>
            <a:off x="7308305" y="5025612"/>
            <a:ext cx="1606640" cy="602887"/>
          </a:xfrm>
          <a:prstGeom prst="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small" dirty="0" smtClean="0">
                <a:solidFill>
                  <a:schemeClr val="tx1">
                    <a:lumMod val="50000"/>
                  </a:schemeClr>
                </a:solidFill>
              </a:rPr>
              <a:t>A D V I C E</a:t>
            </a:r>
            <a:endParaRPr lang="de-AT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4" name="Textfeld 21"/>
          <p:cNvSpPr txBox="1">
            <a:spLocks noChangeArrowheads="1"/>
          </p:cNvSpPr>
          <p:nvPr/>
        </p:nvSpPr>
        <p:spPr bwMode="auto">
          <a:xfrm rot="16200000">
            <a:off x="103688" y="2236118"/>
            <a:ext cx="183513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800" cap="all" dirty="0" smtClean="0">
                <a:latin typeface="+mn-lt"/>
              </a:rPr>
              <a:t>Exploration </a:t>
            </a:r>
            <a:r>
              <a:rPr lang="de-AT" altLang="de-DE" sz="800" cap="all" dirty="0" err="1" smtClean="0">
                <a:latin typeface="+mn-lt"/>
              </a:rPr>
              <a:t>duties</a:t>
            </a:r>
            <a:r>
              <a:rPr lang="de-AT" altLang="de-DE" sz="800" cap="all" dirty="0" smtClean="0">
                <a:latin typeface="+mn-lt"/>
              </a:rPr>
              <a:t> ?!</a:t>
            </a:r>
            <a:endParaRPr lang="de-AT" altLang="de-DE" sz="800" cap="all" dirty="0">
              <a:latin typeface="+mn-lt"/>
            </a:endParaRPr>
          </a:p>
        </p:txBody>
      </p:sp>
      <p:sp>
        <p:nvSpPr>
          <p:cNvPr id="18" name="Pfeil nach links und rechts 17"/>
          <p:cNvSpPr/>
          <p:nvPr/>
        </p:nvSpPr>
        <p:spPr>
          <a:xfrm>
            <a:off x="854890" y="1700807"/>
            <a:ext cx="332733" cy="1229325"/>
          </a:xfrm>
          <a:prstGeom prst="leftRightArrow">
            <a:avLst>
              <a:gd name="adj1" fmla="val 100000"/>
              <a:gd name="adj2" fmla="val 25707"/>
            </a:avLst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5" name="Rechteck 54"/>
          <p:cNvSpPr/>
          <p:nvPr/>
        </p:nvSpPr>
        <p:spPr>
          <a:xfrm>
            <a:off x="3275856" y="6165304"/>
            <a:ext cx="1997526" cy="399299"/>
          </a:xfrm>
          <a:prstGeom prst="rect">
            <a:avLst/>
          </a:prstGeom>
          <a:solidFill>
            <a:schemeClr val="accent1">
              <a:lumMod val="60000"/>
              <a:lumOff val="4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000" b="1" cap="small" dirty="0" smtClean="0">
                <a:solidFill>
                  <a:schemeClr val="tx1">
                    <a:lumMod val="50000"/>
                  </a:schemeClr>
                </a:solidFill>
              </a:rPr>
              <a:t>Ausschließlichkeitsbindung mit einem VR</a:t>
            </a:r>
            <a:endParaRPr lang="de-AT" sz="10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 rot="10800000" flipV="1">
            <a:off x="1259632" y="5848738"/>
            <a:ext cx="4104456" cy="820622"/>
          </a:xfrm>
          <a:prstGeom prst="rect">
            <a:avLst/>
          </a:prstGeom>
          <a:solidFill>
            <a:schemeClr val="bg1"/>
          </a:solidFill>
          <a:ln>
            <a:solidFill>
              <a:srgbClr val="66003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 smtClean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57" name="Textfeld 21"/>
          <p:cNvSpPr txBox="1">
            <a:spLocks noChangeArrowheads="1"/>
          </p:cNvSpPr>
          <p:nvPr/>
        </p:nvSpPr>
        <p:spPr bwMode="auto">
          <a:xfrm rot="16200000">
            <a:off x="5023780" y="6143804"/>
            <a:ext cx="9800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de-AT" altLang="de-DE" sz="12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INSURER</a:t>
            </a:r>
            <a:endParaRPr lang="de-AT" altLang="de-DE" sz="12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1323912" y="5949280"/>
            <a:ext cx="3961540" cy="615323"/>
          </a:xfrm>
          <a:prstGeom prst="rect">
            <a:avLst/>
          </a:prstGeom>
          <a:solidFill>
            <a:srgbClr val="660066">
              <a:alpha val="0"/>
            </a:srgb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cap="small" dirty="0" err="1">
                <a:solidFill>
                  <a:schemeClr val="tx1"/>
                </a:solidFill>
                <a:cs typeface="Arial" panose="020B0604020202020204" pitchFamily="34" charset="0"/>
              </a:rPr>
              <a:t>d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uty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to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provide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advice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b="1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only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under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certain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12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circumstances</a:t>
            </a:r>
            <a:r>
              <a:rPr lang="de-AT" sz="12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de-AT" sz="1200" cap="small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5632738" y="5974641"/>
            <a:ext cx="3282206" cy="61532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900" dirty="0" err="1">
                <a:solidFill>
                  <a:schemeClr val="tx1"/>
                </a:solidFill>
                <a:cs typeface="Arial" panose="020B0604020202020204" pitchFamily="34" charset="0"/>
              </a:rPr>
              <a:t>u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nit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>
                <a:solidFill>
                  <a:schemeClr val="tx1"/>
                </a:solidFill>
                <a:cs typeface="Arial" panose="020B0604020202020204" pitchFamily="34" charset="0"/>
              </a:rPr>
              <a:t>i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ndex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linked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life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insurance</a:t>
            </a:r>
            <a:endParaRPr lang="de-AT" sz="9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Exploration </a:t>
            </a: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Duty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Knowledge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experience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financial</a:t>
            </a:r>
            <a:r>
              <a:rPr lang="de-AT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situation</a:t>
            </a:r>
            <a:endParaRPr lang="de-AT" sz="9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Duty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to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provide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adequate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AT" sz="900" cap="small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risk</a:t>
            </a:r>
            <a:r>
              <a:rPr lang="de-AT" sz="900" cap="small" dirty="0" smtClean="0">
                <a:solidFill>
                  <a:schemeClr val="tx1"/>
                </a:solidFill>
                <a:cs typeface="Arial" panose="020B0604020202020204" pitchFamily="34" charset="0"/>
              </a:rPr>
              <a:t>-information</a:t>
            </a:r>
            <a:endParaRPr lang="de-AT" sz="900" cap="small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 rot="18179079">
            <a:off x="676294" y="3560296"/>
            <a:ext cx="77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dirty="0" smtClean="0"/>
              <a:t>Information </a:t>
            </a:r>
            <a:r>
              <a:rPr lang="de-AT" sz="800" dirty="0" err="1" smtClean="0"/>
              <a:t>if</a:t>
            </a:r>
            <a:endParaRPr lang="de-AT" sz="800" dirty="0"/>
          </a:p>
        </p:txBody>
      </p:sp>
      <p:sp>
        <p:nvSpPr>
          <p:cNvPr id="62" name="Textfeld 61"/>
          <p:cNvSpPr txBox="1"/>
          <p:nvPr/>
        </p:nvSpPr>
        <p:spPr>
          <a:xfrm rot="18179079">
            <a:off x="660852" y="4867579"/>
            <a:ext cx="77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dirty="0" smtClean="0"/>
              <a:t>Information </a:t>
            </a:r>
            <a:r>
              <a:rPr lang="de-AT" sz="800" dirty="0" err="1" smtClean="0"/>
              <a:t>if</a:t>
            </a:r>
            <a:endParaRPr lang="de-AT" sz="800" dirty="0"/>
          </a:p>
        </p:txBody>
      </p:sp>
      <p:sp>
        <p:nvSpPr>
          <p:cNvPr id="3" name="Pfeil nach rechts 2"/>
          <p:cNvSpPr/>
          <p:nvPr/>
        </p:nvSpPr>
        <p:spPr>
          <a:xfrm>
            <a:off x="5652288" y="3095770"/>
            <a:ext cx="1164650" cy="343807"/>
          </a:xfrm>
          <a:prstGeom prst="rightArrow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Pfeil nach rechts 40"/>
          <p:cNvSpPr/>
          <p:nvPr/>
        </p:nvSpPr>
        <p:spPr>
          <a:xfrm>
            <a:off x="5652288" y="4506298"/>
            <a:ext cx="1164650" cy="343807"/>
          </a:xfrm>
          <a:prstGeom prst="rightArrow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3" name="Pfeil nach rechts 52"/>
          <p:cNvSpPr/>
          <p:nvPr/>
        </p:nvSpPr>
        <p:spPr>
          <a:xfrm>
            <a:off x="5632738" y="5111834"/>
            <a:ext cx="1164650" cy="343807"/>
          </a:xfrm>
          <a:prstGeom prst="rightArrow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45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err="1" smtClean="0"/>
              <a:t>Advice</a:t>
            </a:r>
            <a:r>
              <a:rPr lang="de-AT" sz="2000" dirty="0" smtClean="0"/>
              <a:t> </a:t>
            </a:r>
            <a:r>
              <a:rPr lang="de-AT" sz="2000" cap="none" dirty="0" smtClean="0"/>
              <a:t>(</a:t>
            </a:r>
            <a:r>
              <a:rPr lang="de-AT" sz="2000" cap="none" dirty="0"/>
              <a:t>A</a:t>
            </a:r>
            <a:r>
              <a:rPr lang="de-AT" sz="2000" cap="none" dirty="0" smtClean="0"/>
              <a:t>rt 20 &amp; 30)</a:t>
            </a:r>
            <a:endParaRPr lang="de-AT" sz="2000" cap="none" dirty="0"/>
          </a:p>
        </p:txBody>
      </p:sp>
      <p:sp>
        <p:nvSpPr>
          <p:cNvPr id="9" name="Rechteck 8"/>
          <p:cNvSpPr/>
          <p:nvPr/>
        </p:nvSpPr>
        <p:spPr>
          <a:xfrm>
            <a:off x="1330144" y="2276872"/>
            <a:ext cx="3948301" cy="6003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33">
                    <a:lumMod val="50000"/>
                  </a:srgbClr>
                </a:solidFill>
              </a:rPr>
              <a:t>A d v i c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33">
                    <a:lumMod val="50000"/>
                  </a:srgbClr>
                </a:solidFill>
              </a:rPr>
              <a:t>(= personal </a:t>
            </a:r>
            <a:r>
              <a:rPr lang="de-AT" sz="1200" dirty="0" err="1" smtClean="0">
                <a:solidFill>
                  <a:srgbClr val="000033">
                    <a:lumMod val="50000"/>
                  </a:srgbClr>
                </a:solidFill>
              </a:rPr>
              <a:t>recommendation</a:t>
            </a:r>
            <a:r>
              <a:rPr lang="de-AT" sz="1200" dirty="0" smtClean="0">
                <a:solidFill>
                  <a:srgbClr val="000033">
                    <a:lumMod val="50000"/>
                  </a:srgbClr>
                </a:solidFill>
              </a:rPr>
              <a:t>)</a:t>
            </a:r>
            <a:r>
              <a:rPr lang="de-AT" sz="1200" dirty="0" smtClean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660033"/>
                </a:solidFill>
                <a:cs typeface="Arial" panose="020B0604020202020204" pitchFamily="34" charset="0"/>
              </a:rPr>
              <a:t>MS-Option: m a n d a t o r y   a d v i c e</a:t>
            </a:r>
            <a:endParaRPr lang="de-AT" sz="1200" dirty="0">
              <a:solidFill>
                <a:srgbClr val="660033"/>
              </a:solidFill>
              <a:cs typeface="Arial" panose="020B06040202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319413" y="5661248"/>
            <a:ext cx="3959032" cy="432672"/>
          </a:xfrm>
          <a:prstGeom prst="rect">
            <a:avLst/>
          </a:prstGeom>
          <a:solidFill>
            <a:schemeClr val="accent2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>
                <a:solidFill>
                  <a:srgbClr val="000000"/>
                </a:solidFill>
              </a:rPr>
              <a:t>B u s i n e s </a:t>
            </a:r>
            <a:r>
              <a:rPr lang="de-AT" sz="1400" dirty="0" err="1">
                <a:solidFill>
                  <a:srgbClr val="000000"/>
                </a:solidFill>
              </a:rPr>
              <a:t>s</a:t>
            </a:r>
            <a:r>
              <a:rPr lang="de-AT" sz="1400" dirty="0">
                <a:solidFill>
                  <a:srgbClr val="000000"/>
                </a:solidFill>
              </a:rPr>
              <a:t>   w i t h o u t   a d v i c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cap="small" dirty="0" smtClean="0">
                <a:solidFill>
                  <a:srgbClr val="000000"/>
                </a:solidFill>
              </a:rPr>
              <a:t>A P </a:t>
            </a:r>
            <a:r>
              <a:rPr lang="de-AT" sz="1400" b="1" cap="small" dirty="0" err="1" smtClean="0">
                <a:solidFill>
                  <a:srgbClr val="000000"/>
                </a:solidFill>
              </a:rPr>
              <a:t>P</a:t>
            </a:r>
            <a:r>
              <a:rPr lang="de-AT" sz="1400" b="1" cap="small" dirty="0" smtClean="0">
                <a:solidFill>
                  <a:srgbClr val="000000"/>
                </a:solidFill>
              </a:rPr>
              <a:t> R O P R I A T E N E S </a:t>
            </a:r>
            <a:r>
              <a:rPr lang="de-AT" sz="1400" b="1" cap="small" dirty="0" err="1" smtClean="0">
                <a:solidFill>
                  <a:srgbClr val="000000"/>
                </a:solidFill>
              </a:rPr>
              <a:t>S</a:t>
            </a:r>
            <a:r>
              <a:rPr lang="de-AT" sz="1400" b="1" cap="small" dirty="0" smtClean="0">
                <a:solidFill>
                  <a:srgbClr val="000000"/>
                </a:solidFill>
              </a:rPr>
              <a:t>   T E S T</a:t>
            </a:r>
            <a:endParaRPr lang="de-AT" sz="1400" b="1" cap="small" dirty="0">
              <a:solidFill>
                <a:srgbClr val="000000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 rot="16200000">
            <a:off x="-2035398" y="3870220"/>
            <a:ext cx="5079256" cy="596414"/>
          </a:xfrm>
          <a:prstGeom prst="rect">
            <a:avLst/>
          </a:prstGeom>
          <a:solidFill>
            <a:srgbClr val="BBB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cap="small" dirty="0" smtClean="0">
                <a:solidFill>
                  <a:srgbClr val="000033">
                    <a:lumMod val="50000"/>
                  </a:srgbClr>
                </a:solidFill>
              </a:rPr>
              <a:t>DEMANDS-AND-NEEDS TEST</a:t>
            </a:r>
          </a:p>
        </p:txBody>
      </p:sp>
      <p:sp>
        <p:nvSpPr>
          <p:cNvPr id="26" name="Rechteck 25"/>
          <p:cNvSpPr/>
          <p:nvPr/>
        </p:nvSpPr>
        <p:spPr>
          <a:xfrm>
            <a:off x="1319413" y="6165590"/>
            <a:ext cx="3942192" cy="542465"/>
          </a:xfrm>
          <a:prstGeom prst="rect">
            <a:avLst/>
          </a:prstGeom>
          <a:solidFill>
            <a:schemeClr val="accent2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200" dirty="0">
                <a:solidFill>
                  <a:srgbClr val="660033"/>
                </a:solidFill>
              </a:rPr>
              <a:t>MS-Option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cap="all" dirty="0">
                <a:solidFill>
                  <a:srgbClr val="660033"/>
                </a:solidFill>
              </a:rPr>
              <a:t>e x e c u t i o n  o n l y</a:t>
            </a:r>
          </a:p>
        </p:txBody>
      </p:sp>
      <p:sp>
        <p:nvSpPr>
          <p:cNvPr id="27" name="Rechteck 26"/>
          <p:cNvSpPr/>
          <p:nvPr/>
        </p:nvSpPr>
        <p:spPr>
          <a:xfrm>
            <a:off x="6804248" y="3620682"/>
            <a:ext cx="2134046" cy="744421"/>
          </a:xfrm>
          <a:prstGeom prst="rect">
            <a:avLst/>
          </a:prstGeom>
          <a:solidFill>
            <a:srgbClr val="C8B7C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800" dirty="0" smtClean="0">
              <a:solidFill>
                <a:srgbClr val="000033">
                  <a:lumMod val="50000"/>
                </a:srgb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all" dirty="0" err="1" smtClean="0">
                <a:solidFill>
                  <a:srgbClr val="000033">
                    <a:lumMod val="50000"/>
                  </a:srgbClr>
                </a:solidFill>
              </a:rPr>
              <a:t>Suitability</a:t>
            </a:r>
            <a:r>
              <a:rPr lang="de-AT" sz="1200" b="1" cap="all" dirty="0" smtClean="0">
                <a:solidFill>
                  <a:srgbClr val="000033">
                    <a:lumMod val="50000"/>
                  </a:srgbClr>
                </a:solidFill>
              </a:rPr>
              <a:t> Statement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1200" dirty="0">
              <a:solidFill>
                <a:srgbClr val="000033">
                  <a:lumMod val="50000"/>
                </a:srgbClr>
              </a:solidFill>
            </a:endParaRPr>
          </a:p>
        </p:txBody>
      </p:sp>
      <p:sp>
        <p:nvSpPr>
          <p:cNvPr id="29" name="Textfeld 21"/>
          <p:cNvSpPr txBox="1">
            <a:spLocks noChangeArrowheads="1"/>
          </p:cNvSpPr>
          <p:nvPr/>
        </p:nvSpPr>
        <p:spPr bwMode="auto">
          <a:xfrm>
            <a:off x="4860032" y="4587968"/>
            <a:ext cx="3096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feld 21"/>
          <p:cNvSpPr txBox="1">
            <a:spLocks noChangeArrowheads="1"/>
          </p:cNvSpPr>
          <p:nvPr/>
        </p:nvSpPr>
        <p:spPr bwMode="auto">
          <a:xfrm rot="16200000">
            <a:off x="-532136" y="5034291"/>
            <a:ext cx="327538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050" b="1" cap="all" dirty="0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Insurance-</a:t>
            </a:r>
            <a:r>
              <a:rPr lang="de-AT" altLang="de-DE" sz="1050" b="1" cap="all" dirty="0" err="1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based</a:t>
            </a:r>
            <a:r>
              <a:rPr lang="de-AT" altLang="de-DE" sz="1050" b="1" cap="all" dirty="0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 </a:t>
            </a:r>
            <a:r>
              <a:rPr lang="de-AT" altLang="de-DE" sz="1050" b="1" cap="all" dirty="0" err="1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investment</a:t>
            </a:r>
            <a:r>
              <a:rPr lang="de-AT" altLang="de-DE" sz="1050" b="1" cap="all" dirty="0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 </a:t>
            </a:r>
            <a:r>
              <a:rPr lang="de-AT" altLang="de-DE" sz="1050" b="1" cap="all" dirty="0" err="1" smtClean="0">
                <a:solidFill>
                  <a:srgbClr val="CCAF0A">
                    <a:lumMod val="75000"/>
                  </a:srgbClr>
                </a:solidFill>
                <a:latin typeface="Arial" charset="0"/>
              </a:rPr>
              <a:t>products</a:t>
            </a:r>
            <a:endParaRPr lang="de-AT" altLang="de-DE" sz="1050" b="1" cap="all" dirty="0">
              <a:solidFill>
                <a:srgbClr val="CCAF0A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11" name="Textfeld 21"/>
          <p:cNvSpPr txBox="1">
            <a:spLocks noChangeArrowheads="1"/>
          </p:cNvSpPr>
          <p:nvPr/>
        </p:nvSpPr>
        <p:spPr bwMode="auto">
          <a:xfrm rot="16200000">
            <a:off x="4173412" y="4925377"/>
            <a:ext cx="3103117" cy="461665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cap="all" dirty="0" err="1" smtClean="0">
                <a:solidFill>
                  <a:srgbClr val="000033"/>
                </a:solidFill>
                <a:latin typeface="Franklin Gothic Medium"/>
              </a:rPr>
              <a:t>Record</a:t>
            </a:r>
            <a:r>
              <a:rPr lang="de-AT" altLang="de-DE" sz="1200" b="1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setting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out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the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rights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and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obligations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of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the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parties</a:t>
            </a:r>
            <a:endParaRPr lang="de-AT" altLang="de-DE" sz="1200" cap="all" dirty="0" smtClean="0">
              <a:solidFill>
                <a:srgbClr val="000033"/>
              </a:solidFill>
              <a:latin typeface="Franklin Gothic Medium"/>
            </a:endParaRPr>
          </a:p>
        </p:txBody>
      </p:sp>
      <p:sp>
        <p:nvSpPr>
          <p:cNvPr id="12" name="Textfeld 21"/>
          <p:cNvSpPr txBox="1">
            <a:spLocks noChangeArrowheads="1"/>
          </p:cNvSpPr>
          <p:nvPr/>
        </p:nvSpPr>
        <p:spPr bwMode="auto">
          <a:xfrm rot="16200000">
            <a:off x="4774235" y="4925378"/>
            <a:ext cx="3103117" cy="461665"/>
          </a:xfrm>
          <a:prstGeom prst="rect">
            <a:avLst/>
          </a:prstGeom>
          <a:solidFill>
            <a:srgbClr val="FFCCFF">
              <a:alpha val="59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cap="all" dirty="0" err="1" smtClean="0">
                <a:solidFill>
                  <a:srgbClr val="000033"/>
                </a:solidFill>
                <a:latin typeface="Franklin Gothic Medium"/>
              </a:rPr>
              <a:t>Periodic</a:t>
            </a:r>
            <a:r>
              <a:rPr lang="de-AT" altLang="de-DE" sz="1200" b="1" cap="all" dirty="0" smtClean="0">
                <a:solidFill>
                  <a:srgbClr val="000033"/>
                </a:solidFill>
                <a:latin typeface="Franklin Gothic Medium"/>
              </a:rPr>
              <a:t> Reports </a:t>
            </a:r>
          </a:p>
          <a:p>
            <a:pPr algn="ctr" eaLnBrk="1" hangingPunct="1"/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on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the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services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r>
              <a:rPr lang="de-AT" altLang="de-DE" sz="1200" cap="all" dirty="0" err="1" smtClean="0">
                <a:solidFill>
                  <a:srgbClr val="000033"/>
                </a:solidFill>
                <a:latin typeface="Franklin Gothic Medium"/>
              </a:rPr>
              <a:t>provided</a:t>
            </a:r>
            <a:r>
              <a:rPr lang="de-AT" altLang="de-DE" sz="1200" cap="all" dirty="0" smtClean="0">
                <a:solidFill>
                  <a:srgbClr val="000033"/>
                </a:solidFill>
                <a:latin typeface="Franklin Gothic Medium"/>
              </a:rPr>
              <a:t> </a:t>
            </a:r>
            <a:endParaRPr lang="de-AT" altLang="de-DE" sz="1200" cap="all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6804248" y="2276872"/>
            <a:ext cx="2134046" cy="1290929"/>
          </a:xfrm>
          <a:prstGeom prst="rect">
            <a:avLst/>
          </a:prstGeom>
          <a:solidFill>
            <a:schemeClr val="accent3">
              <a:lumMod val="7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b="1" cap="all" dirty="0" smtClean="0">
                <a:solidFill>
                  <a:srgbClr val="000033">
                    <a:lumMod val="50000"/>
                  </a:srgbClr>
                </a:solidFill>
              </a:rPr>
              <a:t>Explanation</a:t>
            </a:r>
            <a:r>
              <a:rPr lang="de-AT" sz="1200" cap="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why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a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particular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product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would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best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meet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the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customer´s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demands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and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200" cap="small" dirty="0" err="1" smtClean="0">
                <a:solidFill>
                  <a:srgbClr val="000033">
                    <a:lumMod val="50000"/>
                  </a:srgbClr>
                </a:solidFill>
              </a:rPr>
              <a:t>needs</a:t>
            </a:r>
            <a:r>
              <a:rPr lang="de-AT" sz="1200" cap="small" dirty="0" smtClean="0">
                <a:solidFill>
                  <a:srgbClr val="000033">
                    <a:lumMod val="50000"/>
                  </a:srgbClr>
                </a:solidFill>
              </a:rPr>
              <a:t>               </a:t>
            </a:r>
            <a:endParaRPr lang="de-AT" sz="1200" dirty="0">
              <a:solidFill>
                <a:srgbClr val="000033">
                  <a:lumMod val="50000"/>
                </a:srgbClr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330144" y="5156209"/>
            <a:ext cx="3931461" cy="372063"/>
          </a:xfrm>
          <a:prstGeom prst="rect">
            <a:avLst/>
          </a:prstGeom>
          <a:noFill/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660033"/>
                </a:solidFill>
              </a:rPr>
              <a:t>MS-Option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>
                <a:solidFill>
                  <a:srgbClr val="660033"/>
                </a:solidFill>
              </a:rPr>
              <a:t>i</a:t>
            </a:r>
            <a:r>
              <a:rPr lang="de-AT" sz="1200" dirty="0" smtClean="0">
                <a:solidFill>
                  <a:srgbClr val="660033"/>
                </a:solidFill>
              </a:rPr>
              <a:t> n d e p e n d e n t   („u n t i e d“)   A d v i c e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" name="Rechteck 14"/>
          <p:cNvSpPr/>
          <p:nvPr/>
        </p:nvSpPr>
        <p:spPr>
          <a:xfrm>
            <a:off x="1313304" y="4446486"/>
            <a:ext cx="3948301" cy="574148"/>
          </a:xfrm>
          <a:prstGeom prst="rect">
            <a:avLst/>
          </a:prstGeom>
          <a:solidFill>
            <a:schemeClr val="accent2">
              <a:lumMod val="75000"/>
              <a:alpha val="57000"/>
            </a:schemeClr>
          </a:solidFill>
          <a:ln w="349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00"/>
                </a:solidFill>
              </a:rPr>
              <a:t>P e r i o d i c   a s </a:t>
            </a:r>
            <a:r>
              <a:rPr lang="de-AT" sz="1200" dirty="0" err="1" smtClean="0">
                <a:solidFill>
                  <a:srgbClr val="000000"/>
                </a:solidFill>
              </a:rPr>
              <a:t>s</a:t>
            </a:r>
            <a:r>
              <a:rPr lang="de-AT" sz="1200" dirty="0" smtClean="0">
                <a:solidFill>
                  <a:srgbClr val="000000"/>
                </a:solidFill>
              </a:rPr>
              <a:t> e s </a:t>
            </a:r>
            <a:r>
              <a:rPr lang="de-AT" sz="1200" dirty="0" err="1" smtClean="0">
                <a:solidFill>
                  <a:srgbClr val="000000"/>
                </a:solidFill>
              </a:rPr>
              <a:t>s</a:t>
            </a:r>
            <a:r>
              <a:rPr lang="de-AT" sz="1200" dirty="0" smtClean="0">
                <a:solidFill>
                  <a:srgbClr val="000000"/>
                </a:solidFill>
              </a:rPr>
              <a:t> m e n t   o f   s u i t a b i l i t y</a:t>
            </a:r>
            <a:endParaRPr lang="de-AT" sz="1100" dirty="0" smtClean="0">
              <a:solidFill>
                <a:srgbClr val="000000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323912" y="3604652"/>
            <a:ext cx="3937693" cy="76045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00"/>
                </a:solidFill>
                <a:cs typeface="Arial" panose="020B0604020202020204" pitchFamily="34" charset="0"/>
              </a:rPr>
              <a:t>A d v i c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b="1" cap="small" dirty="0" smtClean="0">
                <a:solidFill>
                  <a:srgbClr val="000000"/>
                </a:solidFill>
                <a:cs typeface="Arial" panose="020B0604020202020204" pitchFamily="34" charset="0"/>
              </a:rPr>
              <a:t>S U I T A B I L I T Y   T E S 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660033"/>
                </a:solidFill>
                <a:cs typeface="Arial" panose="020B0604020202020204" pitchFamily="34" charset="0"/>
              </a:rPr>
              <a:t>MS-Option: m a n d a t o r y   a d v i c 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323912" y="2982470"/>
            <a:ext cx="3954533" cy="5578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33"/>
                </a:solidFill>
              </a:rPr>
              <a:t>A d v i c e   b a s e d   o n   a                                                    f a i r   a n d   p e r s o n a l   a n a l y s i s</a:t>
            </a:r>
          </a:p>
        </p:txBody>
      </p:sp>
      <p:sp>
        <p:nvSpPr>
          <p:cNvPr id="19" name="Rechteck 18"/>
          <p:cNvSpPr/>
          <p:nvPr/>
        </p:nvSpPr>
        <p:spPr>
          <a:xfrm>
            <a:off x="1331248" y="1628799"/>
            <a:ext cx="3947197" cy="576065"/>
          </a:xfrm>
          <a:prstGeom prst="rect">
            <a:avLst/>
          </a:prstGeom>
          <a:solidFill>
            <a:schemeClr val="accent4">
              <a:lumMod val="20000"/>
              <a:lumOff val="8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400" dirty="0" smtClean="0">
                <a:solidFill>
                  <a:srgbClr val="000000"/>
                </a:solidFill>
              </a:rPr>
              <a:t>B u s i n e s </a:t>
            </a:r>
            <a:r>
              <a:rPr lang="de-AT" sz="1400" dirty="0" err="1" smtClean="0">
                <a:solidFill>
                  <a:srgbClr val="000000"/>
                </a:solidFill>
              </a:rPr>
              <a:t>s</a:t>
            </a:r>
            <a:r>
              <a:rPr lang="de-AT" sz="1400" dirty="0" smtClean="0">
                <a:solidFill>
                  <a:srgbClr val="000000"/>
                </a:solidFill>
              </a:rPr>
              <a:t>   w i t h o u t   a d v i c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00"/>
                </a:solidFill>
              </a:rPr>
              <a:t>(= </a:t>
            </a:r>
            <a:r>
              <a:rPr lang="de-AT" sz="1200" dirty="0" err="1" smtClean="0">
                <a:solidFill>
                  <a:srgbClr val="000000"/>
                </a:solidFill>
              </a:rPr>
              <a:t>proposal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</a:rPr>
              <a:t>of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</a:rPr>
              <a:t>contracts</a:t>
            </a:r>
            <a:r>
              <a:rPr lang="de-AT" sz="1200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0" name="Rechteck 19"/>
          <p:cNvSpPr/>
          <p:nvPr/>
        </p:nvSpPr>
        <p:spPr>
          <a:xfrm>
            <a:off x="6804248" y="4448563"/>
            <a:ext cx="2134046" cy="572071"/>
          </a:xfrm>
          <a:prstGeom prst="rect">
            <a:avLst/>
          </a:prstGeom>
          <a:solidFill>
            <a:srgbClr val="C8B7C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000" b="1" cap="all" dirty="0" err="1">
                <a:solidFill>
                  <a:srgbClr val="000033">
                    <a:lumMod val="50000"/>
                  </a:srgbClr>
                </a:solidFill>
              </a:rPr>
              <a:t>Periodic</a:t>
            </a:r>
            <a:r>
              <a:rPr lang="de-AT" sz="1000" b="1" cap="all" dirty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000" b="1" cap="all" dirty="0" err="1">
                <a:solidFill>
                  <a:srgbClr val="000033">
                    <a:lumMod val="50000"/>
                  </a:srgbClr>
                </a:solidFill>
              </a:rPr>
              <a:t>suitability</a:t>
            </a:r>
            <a:r>
              <a:rPr lang="de-AT" sz="1000" b="1" cap="all" dirty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sz="1000" b="1" cap="all" dirty="0" err="1">
                <a:solidFill>
                  <a:srgbClr val="000033">
                    <a:lumMod val="50000"/>
                  </a:srgbClr>
                </a:solidFill>
              </a:rPr>
              <a:t>statement</a:t>
            </a:r>
            <a:endParaRPr lang="de-AT" sz="1000" b="1" cap="all" dirty="0">
              <a:solidFill>
                <a:srgbClr val="000033">
                  <a:lumMod val="50000"/>
                </a:srgb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18415243">
            <a:off x="779500" y="2466216"/>
            <a:ext cx="792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dirty="0" smtClean="0">
                <a:solidFill>
                  <a:srgbClr val="000033"/>
                </a:solidFill>
              </a:rPr>
              <a:t>Information   </a:t>
            </a:r>
            <a:r>
              <a:rPr lang="de-AT" sz="800" dirty="0" err="1" smtClean="0">
                <a:solidFill>
                  <a:srgbClr val="000033"/>
                </a:solidFill>
              </a:rPr>
              <a:t>if</a:t>
            </a:r>
            <a:r>
              <a:rPr lang="de-AT" sz="800" dirty="0" smtClean="0">
                <a:solidFill>
                  <a:srgbClr val="000033"/>
                </a:solidFill>
              </a:rPr>
              <a:t> </a:t>
            </a:r>
            <a:endParaRPr lang="de-AT" sz="800" dirty="0">
              <a:solidFill>
                <a:srgbClr val="000033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 rot="18184761">
            <a:off x="767416" y="3138510"/>
            <a:ext cx="77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dirty="0" smtClean="0">
                <a:solidFill>
                  <a:srgbClr val="000033"/>
                </a:solidFill>
              </a:rPr>
              <a:t>Information  </a:t>
            </a:r>
            <a:r>
              <a:rPr lang="de-AT" sz="800" dirty="0" err="1" smtClean="0">
                <a:solidFill>
                  <a:srgbClr val="000033"/>
                </a:solidFill>
              </a:rPr>
              <a:t>if</a:t>
            </a:r>
            <a:endParaRPr lang="de-AT" sz="800" dirty="0">
              <a:solidFill>
                <a:srgbClr val="000033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148064" y="29690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cap="all" dirty="0" smtClean="0">
                <a:solidFill>
                  <a:srgbClr val="000033"/>
                </a:solidFill>
              </a:rPr>
              <a:t>Analysis </a:t>
            </a:r>
            <a:r>
              <a:rPr lang="de-AT" sz="800" cap="all" dirty="0" err="1" smtClean="0">
                <a:solidFill>
                  <a:srgbClr val="000033"/>
                </a:solidFill>
              </a:rPr>
              <a:t>of</a:t>
            </a:r>
            <a:r>
              <a:rPr lang="de-AT" sz="800" cap="all" dirty="0" smtClean="0">
                <a:solidFill>
                  <a:srgbClr val="000033"/>
                </a:solidFill>
              </a:rPr>
              <a:t> a </a:t>
            </a:r>
          </a:p>
          <a:p>
            <a:pPr algn="ctr"/>
            <a:r>
              <a:rPr lang="de-AT" sz="800" b="1" cap="all" dirty="0" err="1" smtClean="0">
                <a:solidFill>
                  <a:srgbClr val="000033"/>
                </a:solidFill>
              </a:rPr>
              <a:t>sufficiently</a:t>
            </a:r>
            <a:r>
              <a:rPr lang="de-AT" sz="800" b="1" cap="all" dirty="0" smtClean="0">
                <a:solidFill>
                  <a:srgbClr val="000033"/>
                </a:solidFill>
              </a:rPr>
              <a:t> large </a:t>
            </a:r>
            <a:r>
              <a:rPr lang="de-AT" sz="800" b="1" cap="all" dirty="0" err="1" smtClean="0">
                <a:solidFill>
                  <a:srgbClr val="000033"/>
                </a:solidFill>
              </a:rPr>
              <a:t>number</a:t>
            </a:r>
            <a:r>
              <a:rPr lang="de-AT" sz="800" b="1" cap="all" dirty="0" smtClean="0">
                <a:solidFill>
                  <a:srgbClr val="000033"/>
                </a:solidFill>
              </a:rPr>
              <a:t> </a:t>
            </a:r>
          </a:p>
          <a:p>
            <a:pPr algn="ctr"/>
            <a:r>
              <a:rPr lang="de-AT" sz="800" cap="all" dirty="0" err="1" smtClean="0">
                <a:solidFill>
                  <a:srgbClr val="000033"/>
                </a:solidFill>
              </a:rPr>
              <a:t>of</a:t>
            </a:r>
            <a:r>
              <a:rPr lang="de-AT" sz="800" cap="all" dirty="0" smtClean="0">
                <a:solidFill>
                  <a:srgbClr val="000033"/>
                </a:solidFill>
              </a:rPr>
              <a:t> </a:t>
            </a:r>
            <a:r>
              <a:rPr lang="de-AT" sz="800" cap="all" dirty="0" err="1" smtClean="0">
                <a:solidFill>
                  <a:srgbClr val="000033"/>
                </a:solidFill>
              </a:rPr>
              <a:t>contracts</a:t>
            </a:r>
            <a:r>
              <a:rPr lang="de-AT" sz="800" cap="all" dirty="0" smtClean="0">
                <a:solidFill>
                  <a:srgbClr val="000033"/>
                </a:solidFill>
              </a:rPr>
              <a:t> </a:t>
            </a:r>
            <a:r>
              <a:rPr lang="de-AT" sz="800" cap="all" dirty="0" err="1" smtClean="0">
                <a:solidFill>
                  <a:srgbClr val="000033"/>
                </a:solidFill>
              </a:rPr>
              <a:t>available</a:t>
            </a:r>
            <a:r>
              <a:rPr lang="de-AT" sz="800" cap="all" dirty="0" smtClean="0">
                <a:solidFill>
                  <a:srgbClr val="000033"/>
                </a:solidFill>
              </a:rPr>
              <a:t> </a:t>
            </a:r>
          </a:p>
          <a:p>
            <a:pPr algn="ctr"/>
            <a:r>
              <a:rPr lang="de-AT" sz="800" cap="all" dirty="0" smtClean="0">
                <a:solidFill>
                  <a:srgbClr val="000033"/>
                </a:solidFill>
              </a:rPr>
              <a:t>on </a:t>
            </a:r>
            <a:r>
              <a:rPr lang="de-AT" sz="800" cap="all" dirty="0" err="1" smtClean="0">
                <a:solidFill>
                  <a:srgbClr val="000033"/>
                </a:solidFill>
              </a:rPr>
              <a:t>the</a:t>
            </a:r>
            <a:r>
              <a:rPr lang="de-AT" sz="800" cap="all" dirty="0" smtClean="0">
                <a:solidFill>
                  <a:srgbClr val="000033"/>
                </a:solidFill>
              </a:rPr>
              <a:t> </a:t>
            </a:r>
            <a:r>
              <a:rPr lang="de-AT" sz="800" cap="all" dirty="0" err="1" smtClean="0">
                <a:solidFill>
                  <a:srgbClr val="000033"/>
                </a:solidFill>
              </a:rPr>
              <a:t>market</a:t>
            </a:r>
            <a:endParaRPr lang="de-AT" sz="800" b="1" cap="all" dirty="0">
              <a:solidFill>
                <a:srgbClr val="000033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 rot="18779304">
            <a:off x="5480797" y="2030828"/>
            <a:ext cx="1083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" cap="all" dirty="0" err="1">
                <a:solidFill>
                  <a:srgbClr val="748560">
                    <a:lumMod val="75000"/>
                  </a:srgbClr>
                </a:solidFill>
              </a:rPr>
              <a:t>d</a:t>
            </a:r>
            <a:r>
              <a:rPr lang="de-AT" sz="800" cap="all" dirty="0" err="1" smtClean="0">
                <a:solidFill>
                  <a:srgbClr val="748560">
                    <a:lumMod val="75000"/>
                  </a:srgbClr>
                </a:solidFill>
              </a:rPr>
              <a:t>isclosure</a:t>
            </a:r>
            <a:r>
              <a:rPr lang="de-AT" sz="800" cap="all" dirty="0" smtClean="0">
                <a:solidFill>
                  <a:srgbClr val="748560">
                    <a:lumMod val="75000"/>
                  </a:srgbClr>
                </a:solidFill>
              </a:rPr>
              <a:t> </a:t>
            </a:r>
            <a:r>
              <a:rPr lang="de-AT" sz="800" cap="all" dirty="0" err="1" smtClean="0">
                <a:solidFill>
                  <a:srgbClr val="748560">
                    <a:lumMod val="75000"/>
                  </a:srgbClr>
                </a:solidFill>
              </a:rPr>
              <a:t>of</a:t>
            </a:r>
            <a:r>
              <a:rPr lang="de-AT" sz="800" cap="all" dirty="0" smtClean="0">
                <a:solidFill>
                  <a:srgbClr val="748560">
                    <a:lumMod val="75000"/>
                  </a:srgbClr>
                </a:solidFill>
              </a:rPr>
              <a:t> </a:t>
            </a:r>
            <a:r>
              <a:rPr lang="de-AT" sz="800" cap="all" dirty="0" err="1" smtClean="0">
                <a:solidFill>
                  <a:srgbClr val="748560">
                    <a:lumMod val="75000"/>
                  </a:srgbClr>
                </a:solidFill>
              </a:rPr>
              <a:t>any</a:t>
            </a:r>
            <a:r>
              <a:rPr lang="de-AT" sz="800" cap="all" dirty="0" smtClean="0">
                <a:solidFill>
                  <a:srgbClr val="748560">
                    <a:lumMod val="75000"/>
                  </a:srgbClr>
                </a:solidFill>
              </a:rPr>
              <a:t> </a:t>
            </a:r>
            <a:r>
              <a:rPr lang="de-AT" sz="800" cap="all" dirty="0" err="1" smtClean="0">
                <a:solidFill>
                  <a:srgbClr val="748560">
                    <a:lumMod val="75000"/>
                  </a:srgbClr>
                </a:solidFill>
              </a:rPr>
              <a:t>exclusive</a:t>
            </a:r>
            <a:r>
              <a:rPr lang="de-AT" sz="800" cap="all" dirty="0" smtClean="0">
                <a:solidFill>
                  <a:srgbClr val="748560">
                    <a:lumMod val="75000"/>
                  </a:srgbClr>
                </a:solidFill>
              </a:rPr>
              <a:t> </a:t>
            </a:r>
            <a:r>
              <a:rPr lang="de-AT" sz="800" cap="all" dirty="0" err="1" smtClean="0">
                <a:solidFill>
                  <a:srgbClr val="748560">
                    <a:lumMod val="75000"/>
                  </a:srgbClr>
                </a:solidFill>
              </a:rPr>
              <a:t>agreement</a:t>
            </a:r>
            <a:endParaRPr lang="de-AT" sz="800" cap="all" dirty="0">
              <a:solidFill>
                <a:srgbClr val="74856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Introduction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Banks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Intermediaries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nsurance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p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roducts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Insurance-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related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rules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in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Consumer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Mortgage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Real Estate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Act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Conclusions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AGENDA</a:t>
            </a:r>
            <a:endParaRPr lang="de-A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smtClean="0"/>
              <a:t>Assessment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suitability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appropriateness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 </a:t>
            </a:r>
            <a:r>
              <a:rPr lang="de-AT" sz="2000" cap="none" dirty="0" smtClean="0"/>
              <a:t>(Art 30)</a:t>
            </a:r>
            <a:endParaRPr lang="de-AT" sz="2000" cap="none" dirty="0"/>
          </a:p>
        </p:txBody>
      </p:sp>
      <p:sp>
        <p:nvSpPr>
          <p:cNvPr id="22" name="Rechteck 21"/>
          <p:cNvSpPr/>
          <p:nvPr/>
        </p:nvSpPr>
        <p:spPr>
          <a:xfrm>
            <a:off x="628527" y="1581372"/>
            <a:ext cx="3948300" cy="11275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00"/>
                </a:solidFill>
                <a:cs typeface="Arial" panose="020B0604020202020204" pitchFamily="34" charset="0"/>
              </a:rPr>
              <a:t>Information</a:t>
            </a:r>
            <a:r>
              <a:rPr lang="de-AT" sz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whether</a:t>
            </a:r>
            <a:endParaRPr lang="de-AT" sz="12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 smtClean="0">
                <a:solidFill>
                  <a:srgbClr val="000000"/>
                </a:solidFill>
                <a:cs typeface="Arial" panose="020B0604020202020204" pitchFamily="34" charset="0"/>
              </a:rPr>
              <a:t>A d v i c 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err="1">
                <a:solidFill>
                  <a:srgbClr val="000000"/>
                </a:solidFill>
                <a:cs typeface="Arial" panose="020B0604020202020204" pitchFamily="34" charset="0"/>
              </a:rPr>
              <a:t>i</a:t>
            </a:r>
            <a:r>
              <a:rPr lang="de-AT" sz="12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de-AT" sz="120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proviced</a:t>
            </a:r>
            <a:endParaRPr lang="de-AT" sz="1200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28526" y="4587967"/>
            <a:ext cx="3915805" cy="641233"/>
          </a:xfrm>
          <a:prstGeom prst="rect">
            <a:avLst/>
          </a:prstGeom>
          <a:solidFill>
            <a:schemeClr val="accent2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>
                <a:solidFill>
                  <a:srgbClr val="000000"/>
                </a:solidFill>
              </a:rPr>
              <a:t>B u s i n e s </a:t>
            </a:r>
            <a:r>
              <a:rPr lang="de-AT" dirty="0" err="1">
                <a:solidFill>
                  <a:srgbClr val="000000"/>
                </a:solidFill>
              </a:rPr>
              <a:t>s</a:t>
            </a:r>
            <a:r>
              <a:rPr lang="de-AT" dirty="0">
                <a:solidFill>
                  <a:srgbClr val="000000"/>
                </a:solidFill>
              </a:rPr>
              <a:t>   w i t h o u t   a d v i c </a:t>
            </a:r>
            <a:r>
              <a:rPr lang="de-AT" dirty="0" smtClean="0">
                <a:solidFill>
                  <a:srgbClr val="000000"/>
                </a:solidFill>
              </a:rPr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C00000"/>
                </a:solidFill>
              </a:rPr>
              <a:t>but </a:t>
            </a:r>
            <a:r>
              <a:rPr lang="de-AT" sz="1200" dirty="0">
                <a:solidFill>
                  <a:srgbClr val="C00000"/>
                </a:solidFill>
              </a:rPr>
              <a:t>MS-option: </a:t>
            </a:r>
            <a:r>
              <a:rPr lang="de-AT" sz="1200" dirty="0" err="1" smtClean="0">
                <a:solidFill>
                  <a:srgbClr val="C00000"/>
                </a:solidFill>
              </a:rPr>
              <a:t>mandatory</a:t>
            </a:r>
            <a:r>
              <a:rPr lang="de-AT" sz="1200" dirty="0" smtClean="0">
                <a:solidFill>
                  <a:srgbClr val="C00000"/>
                </a:solidFill>
              </a:rPr>
              <a:t> </a:t>
            </a:r>
            <a:r>
              <a:rPr lang="de-AT" sz="1200" dirty="0" err="1">
                <a:solidFill>
                  <a:srgbClr val="C00000"/>
                </a:solidFill>
              </a:rPr>
              <a:t>advice</a:t>
            </a:r>
            <a:endParaRPr lang="de-AT" sz="1200" dirty="0">
              <a:solidFill>
                <a:srgbClr val="C00000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28526" y="5301208"/>
            <a:ext cx="3915805" cy="1152128"/>
          </a:xfrm>
          <a:prstGeom prst="rect">
            <a:avLst/>
          </a:prstGeom>
          <a:solidFill>
            <a:schemeClr val="accent2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 smtClean="0">
                <a:solidFill>
                  <a:srgbClr val="000000"/>
                </a:solidFill>
              </a:rPr>
              <a:t>e </a:t>
            </a:r>
            <a:r>
              <a:rPr lang="de-AT" dirty="0">
                <a:solidFill>
                  <a:srgbClr val="000000"/>
                </a:solidFill>
              </a:rPr>
              <a:t>x</a:t>
            </a:r>
            <a:r>
              <a:rPr lang="de-AT" dirty="0" smtClean="0">
                <a:solidFill>
                  <a:srgbClr val="000000"/>
                </a:solidFill>
              </a:rPr>
              <a:t> e c u t i o n  o n l 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altLang="de-DE" sz="1200" dirty="0" smtClean="0">
                <a:solidFill>
                  <a:srgbClr val="C00000"/>
                </a:solidFill>
              </a:rPr>
              <a:t>MS-Option</a:t>
            </a:r>
            <a:endParaRPr lang="de-AT" altLang="de-DE" sz="1200" dirty="0">
              <a:solidFill>
                <a:srgbClr val="C00000"/>
              </a:solidFill>
            </a:endParaRPr>
          </a:p>
        </p:txBody>
      </p:sp>
      <p:sp>
        <p:nvSpPr>
          <p:cNvPr id="29" name="Textfeld 21"/>
          <p:cNvSpPr txBox="1">
            <a:spLocks noChangeArrowheads="1"/>
          </p:cNvSpPr>
          <p:nvPr/>
        </p:nvSpPr>
        <p:spPr bwMode="auto">
          <a:xfrm>
            <a:off x="4860032" y="4587968"/>
            <a:ext cx="30963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de-AT" altLang="de-DE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feld 21"/>
          <p:cNvSpPr txBox="1">
            <a:spLocks noChangeArrowheads="1"/>
          </p:cNvSpPr>
          <p:nvPr/>
        </p:nvSpPr>
        <p:spPr bwMode="auto">
          <a:xfrm rot="16200000">
            <a:off x="-1320656" y="2792795"/>
            <a:ext cx="36004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660033"/>
                </a:solidFill>
                <a:latin typeface="Arial" charset="0"/>
              </a:rPr>
              <a:t>KNOW-YOUR-CUSTOMER PRINCIPLE</a:t>
            </a:r>
            <a:endParaRPr lang="de-AT" altLang="de-DE" sz="1200" b="1" dirty="0">
              <a:solidFill>
                <a:srgbClr val="660033"/>
              </a:solidFill>
              <a:latin typeface="Arial" charset="0"/>
            </a:endParaRPr>
          </a:p>
          <a:p>
            <a:pPr algn="ctr" eaLnBrk="1" hangingPunct="1"/>
            <a:r>
              <a:rPr lang="de-AT" altLang="de-DE" sz="1200" b="1" dirty="0">
                <a:solidFill>
                  <a:srgbClr val="000000"/>
                </a:solidFill>
                <a:latin typeface="Arial" charset="0"/>
              </a:rPr>
              <a:t>           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76827" y="1643286"/>
            <a:ext cx="43924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 smtClean="0"/>
              <a:t>knowledge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and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experience</a:t>
            </a:r>
            <a:endParaRPr lang="de-AT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/>
              <a:t>f</a:t>
            </a:r>
            <a:r>
              <a:rPr lang="de-AT" sz="1200" b="1" dirty="0" err="1" smtClean="0"/>
              <a:t>inancial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situation</a:t>
            </a:r>
            <a:r>
              <a:rPr lang="de-AT" sz="1200" b="1" dirty="0"/>
              <a:t> </a:t>
            </a:r>
            <a:r>
              <a:rPr lang="de-AT" sz="1200" b="1" dirty="0" smtClean="0"/>
              <a:t>                                                         </a:t>
            </a:r>
            <a:r>
              <a:rPr lang="de-AT" sz="1200" dirty="0" err="1" smtClean="0"/>
              <a:t>including</a:t>
            </a:r>
            <a:r>
              <a:rPr lang="de-AT" sz="1200" dirty="0" smtClean="0"/>
              <a:t> </a:t>
            </a:r>
            <a:r>
              <a:rPr lang="de-AT" sz="1200" dirty="0" err="1" smtClean="0"/>
              <a:t>ability</a:t>
            </a:r>
            <a:r>
              <a:rPr lang="de-AT" sz="1200" dirty="0" smtClean="0"/>
              <a:t> </a:t>
            </a:r>
            <a:r>
              <a:rPr lang="de-AT" sz="1200" dirty="0" err="1" smtClean="0"/>
              <a:t>to</a:t>
            </a:r>
            <a:r>
              <a:rPr lang="de-AT" sz="1200" dirty="0" smtClean="0"/>
              <a:t> </a:t>
            </a:r>
            <a:r>
              <a:rPr lang="de-AT" sz="1200" dirty="0" err="1" smtClean="0"/>
              <a:t>bear</a:t>
            </a:r>
            <a:r>
              <a:rPr lang="de-AT" sz="1200" dirty="0" smtClean="0"/>
              <a:t> </a:t>
            </a:r>
            <a:r>
              <a:rPr lang="de-AT" sz="1200" dirty="0" err="1" smtClean="0"/>
              <a:t>losses</a:t>
            </a:r>
            <a:endParaRPr lang="de-AT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/>
              <a:t>i</a:t>
            </a:r>
            <a:r>
              <a:rPr lang="de-AT" sz="1200" b="1" dirty="0" err="1" smtClean="0"/>
              <a:t>nvestment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objectives</a:t>
            </a:r>
            <a:r>
              <a:rPr lang="de-AT" sz="1200" dirty="0" smtClean="0"/>
              <a:t>, </a:t>
            </a:r>
            <a:r>
              <a:rPr lang="de-AT" sz="1200" dirty="0" err="1" smtClean="0"/>
              <a:t>including</a:t>
            </a:r>
            <a:r>
              <a:rPr lang="de-AT" sz="1200" dirty="0" smtClean="0"/>
              <a:t> </a:t>
            </a:r>
            <a:r>
              <a:rPr lang="de-AT" sz="1200" dirty="0" err="1" smtClean="0"/>
              <a:t>risk</a:t>
            </a:r>
            <a:r>
              <a:rPr lang="de-AT" sz="1200" dirty="0" smtClean="0"/>
              <a:t> </a:t>
            </a:r>
            <a:r>
              <a:rPr lang="de-AT" sz="1200" dirty="0" err="1" smtClean="0"/>
              <a:t>tolerance</a:t>
            </a:r>
            <a:endParaRPr lang="de-AT" sz="1200" dirty="0" smtClean="0"/>
          </a:p>
          <a:p>
            <a:endParaRPr lang="de-AT" sz="1600" dirty="0"/>
          </a:p>
          <a:p>
            <a:endParaRPr lang="de-AT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/>
              <a:t>p</a:t>
            </a:r>
            <a:r>
              <a:rPr lang="de-AT" sz="1200" b="1" dirty="0" err="1" smtClean="0"/>
              <a:t>eriodic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report</a:t>
            </a:r>
            <a:r>
              <a:rPr lang="de-AT" sz="1200" b="1" dirty="0" smtClean="0"/>
              <a:t> </a:t>
            </a:r>
            <a:r>
              <a:rPr lang="de-AT" sz="1200" dirty="0" err="1" smtClean="0"/>
              <a:t>contains</a:t>
            </a:r>
            <a:r>
              <a:rPr lang="de-AT" sz="1200" dirty="0" smtClean="0"/>
              <a:t> an </a:t>
            </a:r>
            <a:r>
              <a:rPr lang="de-AT" sz="1200" dirty="0" err="1" smtClean="0"/>
              <a:t>updated</a:t>
            </a:r>
            <a:r>
              <a:rPr lang="de-AT" sz="1200" dirty="0" smtClean="0"/>
              <a:t> </a:t>
            </a:r>
            <a:r>
              <a:rPr lang="de-AT" sz="1200" dirty="0" err="1" smtClean="0"/>
              <a:t>statement</a:t>
            </a:r>
            <a:r>
              <a:rPr lang="de-AT" sz="1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err="1" smtClean="0"/>
              <a:t>of</a:t>
            </a:r>
            <a:r>
              <a:rPr lang="de-AT" sz="1200" dirty="0" smtClean="0"/>
              <a:t> </a:t>
            </a:r>
            <a:r>
              <a:rPr lang="de-AT" sz="1200" dirty="0" err="1" smtClean="0"/>
              <a:t>how</a:t>
            </a:r>
            <a:r>
              <a:rPr lang="de-AT" sz="1200" dirty="0" smtClean="0"/>
              <a:t> </a:t>
            </a:r>
            <a:r>
              <a:rPr lang="de-AT" sz="1200" dirty="0" err="1" smtClean="0"/>
              <a:t>the</a:t>
            </a:r>
            <a:r>
              <a:rPr lang="de-AT" sz="1200" dirty="0" smtClean="0"/>
              <a:t> IBIP </a:t>
            </a:r>
            <a:r>
              <a:rPr lang="de-AT" sz="1200" dirty="0" err="1" smtClean="0"/>
              <a:t>meets</a:t>
            </a:r>
            <a:r>
              <a:rPr lang="de-AT" sz="1200" dirty="0" smtClean="0"/>
              <a:t> </a:t>
            </a:r>
            <a:r>
              <a:rPr lang="de-AT" sz="1200" dirty="0" err="1" smtClean="0"/>
              <a:t>customer´s</a:t>
            </a:r>
            <a:r>
              <a:rPr lang="de-AT" sz="1200" dirty="0" smtClean="0"/>
              <a:t> </a:t>
            </a:r>
            <a:r>
              <a:rPr lang="de-AT" sz="1200" dirty="0" err="1" smtClean="0"/>
              <a:t>preferences</a:t>
            </a:r>
            <a:r>
              <a:rPr lang="de-AT" sz="1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smtClean="0"/>
              <a:t>objektives </a:t>
            </a:r>
            <a:r>
              <a:rPr lang="de-AT" sz="1200" dirty="0" err="1" smtClean="0"/>
              <a:t>and</a:t>
            </a:r>
            <a:r>
              <a:rPr lang="de-AT" sz="1200" dirty="0" smtClean="0"/>
              <a:t> </a:t>
            </a:r>
            <a:r>
              <a:rPr lang="de-AT" sz="1200" dirty="0" err="1" smtClean="0"/>
              <a:t>other</a:t>
            </a:r>
            <a:r>
              <a:rPr lang="de-AT" sz="1200" dirty="0" smtClean="0"/>
              <a:t> </a:t>
            </a:r>
            <a:r>
              <a:rPr lang="de-AT" sz="1200" dirty="0" err="1" smtClean="0"/>
              <a:t>caracteristics</a:t>
            </a:r>
            <a:endParaRPr lang="de-AT" sz="1200" dirty="0" smtClean="0"/>
          </a:p>
          <a:p>
            <a:endParaRPr lang="de-A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err="1"/>
              <a:t>a</a:t>
            </a:r>
            <a:r>
              <a:rPr lang="de-AT" sz="1200" dirty="0" err="1" smtClean="0"/>
              <a:t>ssessment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a </a:t>
            </a:r>
            <a:r>
              <a:rPr lang="de-AT" sz="1200" dirty="0" err="1" smtClean="0"/>
              <a:t>sufficiently</a:t>
            </a:r>
            <a:r>
              <a:rPr lang="de-AT" sz="1200" dirty="0" smtClean="0"/>
              <a:t> large </a:t>
            </a:r>
            <a:r>
              <a:rPr lang="de-AT" sz="1200" dirty="0" err="1" smtClean="0"/>
              <a:t>number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IBIP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/>
              <a:t>s</a:t>
            </a:r>
            <a:r>
              <a:rPr lang="de-AT" sz="1200" b="1" dirty="0" err="1" smtClean="0"/>
              <a:t>ufficiently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diversified</a:t>
            </a:r>
            <a:r>
              <a:rPr lang="de-AT" sz="1200" b="1" dirty="0" smtClean="0"/>
              <a:t> </a:t>
            </a:r>
            <a:r>
              <a:rPr lang="de-AT" sz="1200" dirty="0"/>
              <a:t>(</a:t>
            </a:r>
            <a:r>
              <a:rPr lang="de-AT" sz="1200" dirty="0" smtClean="0"/>
              <a:t>type </a:t>
            </a:r>
            <a:r>
              <a:rPr lang="de-AT" sz="1200" dirty="0" err="1" smtClean="0"/>
              <a:t>and</a:t>
            </a:r>
            <a:r>
              <a:rPr lang="de-AT" sz="1200" dirty="0" smtClean="0"/>
              <a:t> </a:t>
            </a:r>
            <a:r>
              <a:rPr lang="de-AT" sz="1200" dirty="0" err="1" smtClean="0"/>
              <a:t>prodcut</a:t>
            </a:r>
            <a:r>
              <a:rPr lang="de-AT" sz="1200" dirty="0" smtClean="0"/>
              <a:t> </a:t>
            </a:r>
            <a:r>
              <a:rPr lang="de-AT" sz="1200" dirty="0" err="1" smtClean="0"/>
              <a:t>provider</a:t>
            </a:r>
            <a:r>
              <a:rPr lang="de-AT" sz="1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err="1"/>
              <a:t>n</a:t>
            </a:r>
            <a:r>
              <a:rPr lang="de-AT" sz="1200" dirty="0" err="1" smtClean="0"/>
              <a:t>o</a:t>
            </a:r>
            <a:r>
              <a:rPr lang="de-AT" sz="1200" dirty="0" smtClean="0"/>
              <a:t> </a:t>
            </a:r>
            <a:r>
              <a:rPr lang="de-AT" sz="1200" dirty="0" err="1" smtClean="0"/>
              <a:t>limitation</a:t>
            </a:r>
            <a:r>
              <a:rPr lang="de-AT" sz="1200" dirty="0" smtClean="0"/>
              <a:t> </a:t>
            </a:r>
            <a:r>
              <a:rPr lang="de-AT" sz="1200" dirty="0" err="1" smtClean="0"/>
              <a:t>to</a:t>
            </a:r>
            <a:r>
              <a:rPr lang="de-AT" sz="1200" dirty="0" smtClean="0"/>
              <a:t> </a:t>
            </a:r>
            <a:r>
              <a:rPr lang="de-AT" sz="1200" dirty="0" err="1" smtClean="0"/>
              <a:t>procucts</a:t>
            </a:r>
            <a:r>
              <a:rPr lang="de-AT" sz="1200" dirty="0" smtClean="0"/>
              <a:t> </a:t>
            </a:r>
            <a:r>
              <a:rPr lang="de-AT" sz="1200" dirty="0" err="1" smtClean="0"/>
              <a:t>issued</a:t>
            </a:r>
            <a:r>
              <a:rPr lang="de-AT" sz="1200" dirty="0" smtClean="0"/>
              <a:t> </a:t>
            </a:r>
            <a:r>
              <a:rPr lang="de-AT" sz="1200" dirty="0" err="1" smtClean="0"/>
              <a:t>or</a:t>
            </a:r>
            <a:r>
              <a:rPr lang="de-AT" sz="1200" dirty="0" smtClean="0"/>
              <a:t> </a:t>
            </a:r>
            <a:r>
              <a:rPr lang="de-AT" sz="1200" dirty="0" err="1" smtClean="0"/>
              <a:t>provided</a:t>
            </a:r>
            <a:r>
              <a:rPr lang="de-AT" sz="1200" dirty="0" smtClean="0"/>
              <a:t> </a:t>
            </a:r>
            <a:r>
              <a:rPr lang="de-AT" sz="1200" dirty="0" err="1" smtClean="0"/>
              <a:t>by</a:t>
            </a:r>
            <a:r>
              <a:rPr lang="de-AT" sz="1200" dirty="0" smtClean="0"/>
              <a:t>              </a:t>
            </a:r>
            <a:r>
              <a:rPr lang="de-AT" sz="1200" dirty="0" err="1" smtClean="0"/>
              <a:t>entities</a:t>
            </a:r>
            <a:r>
              <a:rPr lang="de-AT" sz="1200" dirty="0" smtClean="0"/>
              <a:t> </a:t>
            </a:r>
            <a:r>
              <a:rPr lang="de-AT" sz="1200" dirty="0" err="1" smtClean="0"/>
              <a:t>having</a:t>
            </a:r>
            <a:r>
              <a:rPr lang="de-AT" sz="1200" dirty="0" smtClean="0"/>
              <a:t> </a:t>
            </a:r>
            <a:r>
              <a:rPr lang="de-AT" sz="1200" dirty="0" err="1" smtClean="0"/>
              <a:t>close</a:t>
            </a:r>
            <a:r>
              <a:rPr lang="de-AT" sz="1200" dirty="0" smtClean="0"/>
              <a:t> links </a:t>
            </a:r>
            <a:r>
              <a:rPr lang="de-AT" sz="1200" dirty="0" err="1" smtClean="0"/>
              <a:t>with</a:t>
            </a:r>
            <a:r>
              <a:rPr lang="de-AT" sz="1200" dirty="0" smtClean="0"/>
              <a:t> </a:t>
            </a:r>
            <a:r>
              <a:rPr lang="de-AT" sz="1200" dirty="0" err="1" smtClean="0"/>
              <a:t>the</a:t>
            </a:r>
            <a:r>
              <a:rPr lang="de-AT" sz="1200" dirty="0" smtClean="0"/>
              <a:t> </a:t>
            </a:r>
            <a:r>
              <a:rPr lang="de-AT" sz="1200" dirty="0" err="1" smtClean="0"/>
              <a:t>intermediary</a:t>
            </a:r>
            <a:endParaRPr lang="de-AT" sz="1200" dirty="0" smtClean="0"/>
          </a:p>
          <a:p>
            <a:endParaRPr lang="de-AT" sz="1100" dirty="0" smtClean="0"/>
          </a:p>
          <a:p>
            <a:endParaRPr lang="de-AT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smtClean="0"/>
              <a:t>Knowledge </a:t>
            </a:r>
            <a:r>
              <a:rPr lang="de-AT" sz="1200" b="1" dirty="0" err="1" smtClean="0"/>
              <a:t>and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experience</a:t>
            </a:r>
            <a:endParaRPr lang="de-AT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 smtClean="0"/>
              <a:t>Warning</a:t>
            </a:r>
            <a:r>
              <a:rPr lang="de-AT" sz="1200" dirty="0" smtClean="0"/>
              <a:t> </a:t>
            </a:r>
            <a:r>
              <a:rPr lang="de-AT" sz="1200" dirty="0" err="1" smtClean="0"/>
              <a:t>if</a:t>
            </a:r>
            <a:r>
              <a:rPr lang="de-AT" sz="1200" dirty="0" smtClean="0"/>
              <a:t> </a:t>
            </a:r>
            <a:r>
              <a:rPr lang="de-AT" sz="1200" dirty="0" err="1" smtClean="0"/>
              <a:t>necessary</a:t>
            </a:r>
            <a:endParaRPr lang="de-AT" sz="1200" dirty="0" smtClean="0"/>
          </a:p>
          <a:p>
            <a:endParaRPr lang="de-A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smtClean="0"/>
              <a:t>non-</a:t>
            </a:r>
            <a:r>
              <a:rPr lang="de-AT" sz="1200" b="1" dirty="0" err="1" smtClean="0"/>
              <a:t>complex</a:t>
            </a:r>
            <a:r>
              <a:rPr lang="de-AT" sz="1200" b="1" dirty="0" smtClean="0"/>
              <a:t> FI </a:t>
            </a:r>
            <a:r>
              <a:rPr lang="de-AT" sz="1200" dirty="0" err="1" smtClean="0"/>
              <a:t>under</a:t>
            </a:r>
            <a:r>
              <a:rPr lang="de-AT" sz="1200" dirty="0" smtClean="0"/>
              <a:t> </a:t>
            </a:r>
            <a:r>
              <a:rPr lang="de-AT" sz="1200" dirty="0" err="1" smtClean="0"/>
              <a:t>MiFiD</a:t>
            </a:r>
            <a:r>
              <a:rPr lang="de-AT" sz="1200" dirty="0" smtClean="0"/>
              <a:t> II </a:t>
            </a:r>
            <a:r>
              <a:rPr lang="de-AT" sz="1200" dirty="0" err="1" smtClean="0"/>
              <a:t>and</a:t>
            </a:r>
            <a:r>
              <a:rPr lang="de-AT" sz="1200" dirty="0" smtClean="0"/>
              <a:t> </a:t>
            </a:r>
            <a:r>
              <a:rPr lang="de-AT" sz="1200" dirty="0" err="1" smtClean="0"/>
              <a:t>no</a:t>
            </a:r>
            <a:r>
              <a:rPr lang="de-AT" sz="1200" dirty="0" smtClean="0"/>
              <a:t> </a:t>
            </a:r>
            <a:r>
              <a:rPr lang="de-AT" sz="1200" dirty="0" err="1" smtClean="0"/>
              <a:t>structure</a:t>
            </a:r>
            <a:r>
              <a:rPr lang="de-AT" sz="1200" dirty="0" smtClean="0"/>
              <a:t>               </a:t>
            </a:r>
            <a:r>
              <a:rPr lang="de-AT" sz="1200" dirty="0" err="1" smtClean="0"/>
              <a:t>which</a:t>
            </a:r>
            <a:r>
              <a:rPr lang="de-AT" sz="1200" dirty="0" smtClean="0"/>
              <a:t> </a:t>
            </a:r>
            <a:r>
              <a:rPr lang="de-AT" sz="1200" dirty="0" err="1" smtClean="0"/>
              <a:t>makes</a:t>
            </a:r>
            <a:r>
              <a:rPr lang="de-AT" sz="1200" dirty="0" smtClean="0"/>
              <a:t> </a:t>
            </a:r>
            <a:r>
              <a:rPr lang="de-AT" sz="1200" dirty="0" err="1" smtClean="0"/>
              <a:t>it</a:t>
            </a:r>
            <a:r>
              <a:rPr lang="de-AT" sz="1200" dirty="0" smtClean="0"/>
              <a:t> </a:t>
            </a:r>
            <a:r>
              <a:rPr lang="de-AT" sz="1200" dirty="0" err="1" smtClean="0"/>
              <a:t>difficult</a:t>
            </a:r>
            <a:r>
              <a:rPr lang="de-AT" sz="1200" dirty="0" smtClean="0"/>
              <a:t> </a:t>
            </a:r>
            <a:r>
              <a:rPr lang="de-AT" sz="1200" dirty="0" err="1" smtClean="0"/>
              <a:t>to</a:t>
            </a:r>
            <a:r>
              <a:rPr lang="de-AT" sz="1200" dirty="0" smtClean="0"/>
              <a:t> </a:t>
            </a:r>
            <a:r>
              <a:rPr lang="de-AT" sz="1200" dirty="0" err="1" smtClean="0"/>
              <a:t>understand</a:t>
            </a:r>
            <a:r>
              <a:rPr lang="de-AT" sz="1200" dirty="0" smtClean="0"/>
              <a:t> </a:t>
            </a:r>
            <a:r>
              <a:rPr lang="de-AT" sz="1200" dirty="0" err="1" smtClean="0"/>
              <a:t>risks</a:t>
            </a:r>
            <a:r>
              <a:rPr lang="de-AT" sz="1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err="1"/>
              <a:t>o</a:t>
            </a:r>
            <a:r>
              <a:rPr lang="de-AT" sz="1200" dirty="0" err="1" smtClean="0"/>
              <a:t>ther</a:t>
            </a:r>
            <a:r>
              <a:rPr lang="de-AT" sz="1200" dirty="0" smtClean="0"/>
              <a:t> </a:t>
            </a:r>
            <a:r>
              <a:rPr lang="de-AT" sz="1200" b="1" dirty="0" smtClean="0"/>
              <a:t>non-</a:t>
            </a:r>
            <a:r>
              <a:rPr lang="de-AT" sz="1200" b="1" dirty="0" err="1" smtClean="0"/>
              <a:t>complex</a:t>
            </a:r>
            <a:r>
              <a:rPr lang="de-AT" sz="1200" b="1" dirty="0" smtClean="0"/>
              <a:t> IBIP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/>
              <a:t>i</a:t>
            </a:r>
            <a:r>
              <a:rPr lang="de-AT" sz="1200" dirty="0" smtClean="0"/>
              <a:t>nitiative </a:t>
            </a:r>
            <a:r>
              <a:rPr lang="de-AT" sz="1200" dirty="0" err="1" smtClean="0"/>
              <a:t>of</a:t>
            </a:r>
            <a:r>
              <a:rPr lang="de-AT" sz="1200" dirty="0" smtClean="0"/>
              <a:t> </a:t>
            </a:r>
            <a:r>
              <a:rPr lang="de-AT" sz="1200" dirty="0" err="1" smtClean="0"/>
              <a:t>the</a:t>
            </a:r>
            <a:r>
              <a:rPr lang="de-AT" sz="1200" dirty="0" smtClean="0"/>
              <a:t> </a:t>
            </a:r>
            <a:r>
              <a:rPr lang="de-AT" sz="1200" b="1" dirty="0" err="1" smtClean="0"/>
              <a:t>customer</a:t>
            </a:r>
            <a:endParaRPr lang="de-AT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b="1" dirty="0" err="1" smtClean="0"/>
              <a:t>warning</a:t>
            </a:r>
            <a:endParaRPr lang="de-AT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200" dirty="0" err="1"/>
              <a:t>c</a:t>
            </a:r>
            <a:r>
              <a:rPr lang="de-AT" sz="1200" dirty="0" err="1" smtClean="0"/>
              <a:t>ompliance</a:t>
            </a:r>
            <a:r>
              <a:rPr lang="de-AT" sz="1200" dirty="0" smtClean="0"/>
              <a:t> </a:t>
            </a:r>
            <a:r>
              <a:rPr lang="de-AT" sz="1200" dirty="0" err="1" smtClean="0"/>
              <a:t>with</a:t>
            </a:r>
            <a:r>
              <a:rPr lang="de-AT" sz="1200" dirty="0" smtClean="0"/>
              <a:t> </a:t>
            </a:r>
            <a:r>
              <a:rPr lang="de-AT" sz="1200" dirty="0" err="1" smtClean="0"/>
              <a:t>conflict-of-interest</a:t>
            </a:r>
            <a:r>
              <a:rPr lang="de-AT" sz="1200" dirty="0" smtClean="0"/>
              <a:t> </a:t>
            </a:r>
            <a:r>
              <a:rPr lang="de-AT" sz="1200" dirty="0" err="1" smtClean="0"/>
              <a:t>rules</a:t>
            </a:r>
            <a:endParaRPr lang="de-AT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600" dirty="0"/>
          </a:p>
        </p:txBody>
      </p:sp>
      <p:sp>
        <p:nvSpPr>
          <p:cNvPr id="13" name="Rechteck 12"/>
          <p:cNvSpPr/>
          <p:nvPr/>
        </p:nvSpPr>
        <p:spPr>
          <a:xfrm>
            <a:off x="628527" y="3659518"/>
            <a:ext cx="3915806" cy="747359"/>
          </a:xfrm>
          <a:prstGeom prst="rect">
            <a:avLst/>
          </a:prstGeom>
          <a:noFill/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C00000"/>
                </a:solidFill>
              </a:rPr>
              <a:t>MS-Option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>
                <a:solidFill>
                  <a:srgbClr val="000000"/>
                </a:solidFill>
              </a:rPr>
              <a:t>I</a:t>
            </a:r>
            <a:r>
              <a:rPr lang="de-AT" dirty="0" smtClean="0">
                <a:solidFill>
                  <a:srgbClr val="000000"/>
                </a:solidFill>
              </a:rPr>
              <a:t> n d e p e n d e n t   a d v i c e</a:t>
            </a:r>
          </a:p>
        </p:txBody>
      </p:sp>
      <p:sp>
        <p:nvSpPr>
          <p:cNvPr id="14" name="Rechteck 13"/>
          <p:cNvSpPr/>
          <p:nvPr/>
        </p:nvSpPr>
        <p:spPr>
          <a:xfrm>
            <a:off x="628527" y="2812339"/>
            <a:ext cx="3915805" cy="688669"/>
          </a:xfrm>
          <a:prstGeom prst="rect">
            <a:avLst/>
          </a:prstGeom>
          <a:solidFill>
            <a:schemeClr val="accent2">
              <a:lumMod val="75000"/>
              <a:alpha val="57000"/>
            </a:schemeClr>
          </a:solidFill>
          <a:ln w="349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smtClean="0">
                <a:solidFill>
                  <a:srgbClr val="000000"/>
                </a:solidFill>
              </a:rPr>
              <a:t>Information </a:t>
            </a:r>
            <a:r>
              <a:rPr lang="de-AT" sz="1200" dirty="0" err="1" smtClean="0">
                <a:solidFill>
                  <a:srgbClr val="000000"/>
                </a:solidFill>
              </a:rPr>
              <a:t>whether</a:t>
            </a:r>
            <a:r>
              <a:rPr lang="de-AT" sz="1200" dirty="0" smtClean="0">
                <a:solidFill>
                  <a:srgbClr val="000000"/>
                </a:solidFill>
              </a:rPr>
              <a:t>  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 smtClean="0">
                <a:solidFill>
                  <a:srgbClr val="000000"/>
                </a:solidFill>
              </a:rPr>
              <a:t>P e r i o d i c   a s </a:t>
            </a:r>
            <a:r>
              <a:rPr lang="de-AT" dirty="0" err="1" smtClean="0">
                <a:solidFill>
                  <a:srgbClr val="000000"/>
                </a:solidFill>
              </a:rPr>
              <a:t>s</a:t>
            </a:r>
            <a:r>
              <a:rPr lang="de-AT" dirty="0" smtClean="0">
                <a:solidFill>
                  <a:srgbClr val="000000"/>
                </a:solidFill>
              </a:rPr>
              <a:t> e s </a:t>
            </a:r>
            <a:r>
              <a:rPr lang="de-AT" dirty="0" err="1" smtClean="0">
                <a:solidFill>
                  <a:srgbClr val="000000"/>
                </a:solidFill>
              </a:rPr>
              <a:t>s</a:t>
            </a:r>
            <a:r>
              <a:rPr lang="de-AT" dirty="0" smtClean="0">
                <a:solidFill>
                  <a:srgbClr val="000000"/>
                </a:solidFill>
              </a:rPr>
              <a:t> m e n 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200" dirty="0" err="1" smtClean="0">
                <a:solidFill>
                  <a:srgbClr val="000000"/>
                </a:solidFill>
              </a:rPr>
              <a:t>of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</a:rPr>
              <a:t>suitability</a:t>
            </a:r>
            <a:r>
              <a:rPr lang="de-AT" sz="1200" dirty="0" smtClean="0">
                <a:solidFill>
                  <a:srgbClr val="000000"/>
                </a:solidFill>
              </a:rPr>
              <a:t> will </a:t>
            </a:r>
            <a:r>
              <a:rPr lang="de-AT" sz="1200" dirty="0" err="1" smtClean="0">
                <a:solidFill>
                  <a:srgbClr val="000000"/>
                </a:solidFill>
              </a:rPr>
              <a:t>be</a:t>
            </a:r>
            <a:r>
              <a:rPr lang="de-AT" sz="1200" dirty="0" smtClean="0">
                <a:solidFill>
                  <a:srgbClr val="000000"/>
                </a:solidFill>
              </a:rPr>
              <a:t> </a:t>
            </a:r>
            <a:r>
              <a:rPr lang="de-AT" sz="1200" dirty="0" err="1" smtClean="0">
                <a:solidFill>
                  <a:srgbClr val="000000"/>
                </a:solidFill>
              </a:rPr>
              <a:t>provided</a:t>
            </a:r>
            <a:endParaRPr lang="de-AT" sz="1200" dirty="0" smtClean="0">
              <a:solidFill>
                <a:srgbClr val="000000"/>
              </a:solidFill>
            </a:endParaRPr>
          </a:p>
        </p:txBody>
      </p:sp>
      <p:sp>
        <p:nvSpPr>
          <p:cNvPr id="16" name="Textfeld 21"/>
          <p:cNvSpPr txBox="1">
            <a:spLocks noChangeArrowheads="1"/>
          </p:cNvSpPr>
          <p:nvPr/>
        </p:nvSpPr>
        <p:spPr bwMode="auto">
          <a:xfrm rot="16200000">
            <a:off x="6379765" y="2468177"/>
            <a:ext cx="36004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660033"/>
                </a:solidFill>
                <a:latin typeface="Arial" charset="0"/>
              </a:rPr>
              <a:t>SUITABILITY TEST            </a:t>
            </a:r>
            <a:endParaRPr lang="de-AT" altLang="de-DE" sz="12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" name="Textfeld 21"/>
          <p:cNvSpPr txBox="1">
            <a:spLocks noChangeArrowheads="1"/>
          </p:cNvSpPr>
          <p:nvPr/>
        </p:nvSpPr>
        <p:spPr bwMode="auto">
          <a:xfrm rot="16200000">
            <a:off x="7502848" y="4315996"/>
            <a:ext cx="11950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200" b="1" dirty="0" smtClean="0">
                <a:solidFill>
                  <a:srgbClr val="660033"/>
                </a:solidFill>
                <a:latin typeface="Arial" charset="0"/>
              </a:rPr>
              <a:t>APPRO-PRIATE-NESS </a:t>
            </a:r>
          </a:p>
          <a:p>
            <a:pPr algn="ctr" eaLnBrk="1" hangingPunct="1"/>
            <a:r>
              <a:rPr lang="de-AT" altLang="de-DE" sz="1200" b="1" dirty="0" smtClean="0">
                <a:solidFill>
                  <a:srgbClr val="660033"/>
                </a:solidFill>
                <a:latin typeface="Arial" charset="0"/>
              </a:rPr>
              <a:t>TEST</a:t>
            </a:r>
            <a:endParaRPr lang="de-AT" altLang="de-DE" sz="1200" b="1" dirty="0">
              <a:solidFill>
                <a:srgbClr val="660033"/>
              </a:solidFill>
              <a:latin typeface="Arial" charset="0"/>
            </a:endParaRPr>
          </a:p>
          <a:p>
            <a:pPr algn="ctr" eaLnBrk="1" hangingPunct="1"/>
            <a:r>
              <a:rPr lang="de-AT" altLang="de-DE" sz="1200" b="1" dirty="0">
                <a:solidFill>
                  <a:srgbClr val="000000"/>
                </a:solidFill>
                <a:latin typeface="Arial" charset="0"/>
              </a:rPr>
              <a:t>            </a:t>
            </a:r>
          </a:p>
        </p:txBody>
      </p:sp>
      <p:sp>
        <p:nvSpPr>
          <p:cNvPr id="15" name="Textfeld 21"/>
          <p:cNvSpPr txBox="1">
            <a:spLocks noChangeArrowheads="1"/>
          </p:cNvSpPr>
          <p:nvPr/>
        </p:nvSpPr>
        <p:spPr bwMode="auto">
          <a:xfrm rot="16200000">
            <a:off x="6163418" y="3894421"/>
            <a:ext cx="4810053" cy="307777"/>
          </a:xfrm>
          <a:prstGeom prst="rect">
            <a:avLst/>
          </a:prstGeom>
          <a:noFill/>
          <a:ln w="19050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DA</a:t>
            </a:r>
            <a:r>
              <a:rPr lang="de-AT" altLang="de-DE" sz="1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de-AT" altLang="de-DE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by</a:t>
            </a:r>
            <a:r>
              <a:rPr lang="de-AT" altLang="de-DE" sz="1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de-AT" altLang="de-DE" sz="1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COM</a:t>
            </a:r>
            <a:r>
              <a:rPr lang="de-AT" altLang="de-DE" sz="105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</a:rPr>
              <a:t>          </a:t>
            </a:r>
            <a:endParaRPr lang="de-AT" altLang="de-DE" sz="1050" b="1" dirty="0">
              <a:solidFill>
                <a:schemeClr val="tx2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9" name="Textfeld 21"/>
          <p:cNvSpPr txBox="1">
            <a:spLocks noChangeArrowheads="1"/>
          </p:cNvSpPr>
          <p:nvPr/>
        </p:nvSpPr>
        <p:spPr bwMode="auto">
          <a:xfrm>
            <a:off x="8100392" y="5672952"/>
            <a:ext cx="936104" cy="369332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endParaRPr lang="de-AT" altLang="de-DE" sz="400" b="1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  <a:p>
            <a:pPr algn="ctr" eaLnBrk="1" hangingPunct="1"/>
            <a:r>
              <a:rPr lang="de-AT" altLang="de-DE" sz="10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EIOPA-GL</a:t>
            </a:r>
          </a:p>
          <a:p>
            <a:pPr algn="ctr" eaLnBrk="1" hangingPunct="1"/>
            <a:endParaRPr lang="de-AT" altLang="de-DE" sz="400" b="1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950098"/>
          </a:xfrm>
        </p:spPr>
        <p:txBody>
          <a:bodyPr>
            <a:normAutofit fontScale="85000" lnSpcReduction="10000"/>
          </a:bodyPr>
          <a:lstStyle/>
          <a:p>
            <a:pPr marL="50292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AT" sz="11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cap="all" dirty="0" smtClean="0">
                <a:solidFill>
                  <a:schemeClr val="tx1">
                    <a:lumMod val="50000"/>
                  </a:schemeClr>
                </a:solidFill>
              </a:rPr>
              <a:t>Insurance </a:t>
            </a:r>
            <a:r>
              <a:rPr lang="de-AT" sz="2100" b="1" cap="all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sz="21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cap="all" dirty="0" err="1" smtClean="0">
                <a:solidFill>
                  <a:schemeClr val="tx1">
                    <a:lumMod val="50000"/>
                  </a:schemeClr>
                </a:solidFill>
              </a:rPr>
              <a:t>with</a:t>
            </a:r>
            <a:r>
              <a:rPr lang="de-AT" sz="21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cap="all" dirty="0" err="1" smtClean="0">
                <a:solidFill>
                  <a:schemeClr val="tx1">
                    <a:lumMod val="50000"/>
                  </a:schemeClr>
                </a:solidFill>
              </a:rPr>
              <a:t>ancillary</a:t>
            </a:r>
            <a:r>
              <a:rPr lang="de-AT" sz="21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cap="all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sz="2100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cap="all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2100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cap="all" dirty="0" err="1" smtClean="0">
                <a:solidFill>
                  <a:schemeClr val="tx1">
                    <a:lumMod val="50000"/>
                  </a:schemeClr>
                </a:solidFill>
              </a:rPr>
              <a:t>service</a:t>
            </a:r>
            <a:endParaRPr lang="de-AT" sz="2100" cap="all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part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package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same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agreement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all" dirty="0" err="1">
                <a:solidFill>
                  <a:srgbClr val="008000"/>
                </a:solidFill>
              </a:rPr>
              <a:t>n</a:t>
            </a:r>
            <a:r>
              <a:rPr lang="de-AT" b="1" cap="all" dirty="0" err="1" smtClean="0">
                <a:solidFill>
                  <a:srgbClr val="008000"/>
                </a:solidFill>
              </a:rPr>
              <a:t>o</a:t>
            </a:r>
            <a:r>
              <a:rPr lang="de-AT" b="1" cap="all" dirty="0" smtClean="0">
                <a:solidFill>
                  <a:srgbClr val="008000"/>
                </a:solidFill>
              </a:rPr>
              <a:t> </a:t>
            </a:r>
            <a:r>
              <a:rPr lang="de-AT" b="1" cap="all" dirty="0" err="1" smtClean="0">
                <a:solidFill>
                  <a:srgbClr val="008000"/>
                </a:solidFill>
              </a:rPr>
              <a:t>ban</a:t>
            </a:r>
            <a:r>
              <a:rPr lang="de-AT" b="1" cap="all" dirty="0" smtClean="0">
                <a:solidFill>
                  <a:srgbClr val="008000"/>
                </a:solidFill>
              </a:rPr>
              <a:t> on </a:t>
            </a:r>
            <a:r>
              <a:rPr lang="de-AT" b="1" cap="all" dirty="0" err="1" smtClean="0">
                <a:solidFill>
                  <a:srgbClr val="008000"/>
                </a:solidFill>
              </a:rPr>
              <a:t>tying</a:t>
            </a:r>
            <a:r>
              <a:rPr lang="de-AT" b="1" cap="all" dirty="0" smtClean="0">
                <a:solidFill>
                  <a:srgbClr val="008000"/>
                </a:solidFill>
              </a:rPr>
              <a:t> </a:t>
            </a:r>
            <a:r>
              <a:rPr lang="de-AT" b="1" cap="all" dirty="0" err="1" smtClean="0">
                <a:solidFill>
                  <a:srgbClr val="008000"/>
                </a:solidFill>
              </a:rPr>
              <a:t>or</a:t>
            </a:r>
            <a:r>
              <a:rPr lang="de-AT" b="1" cap="all" dirty="0" smtClean="0">
                <a:solidFill>
                  <a:srgbClr val="008000"/>
                </a:solidFill>
              </a:rPr>
              <a:t> </a:t>
            </a:r>
            <a:r>
              <a:rPr lang="de-AT" b="1" cap="all" dirty="0" err="1" smtClean="0">
                <a:solidFill>
                  <a:srgbClr val="008000"/>
                </a:solidFill>
              </a:rPr>
              <a:t>bundling</a:t>
            </a:r>
            <a:r>
              <a:rPr lang="de-AT" b="1" cap="all" dirty="0" smtClean="0">
                <a:solidFill>
                  <a:srgbClr val="008000"/>
                </a:solidFill>
              </a:rPr>
              <a:t> </a:t>
            </a:r>
            <a:r>
              <a:rPr lang="de-AT" b="1" cap="all" dirty="0" err="1" smtClean="0">
                <a:solidFill>
                  <a:srgbClr val="008000"/>
                </a:solidFill>
              </a:rPr>
              <a:t>practices</a:t>
            </a:r>
            <a:endParaRPr lang="de-AT" b="1" cap="all" dirty="0" smtClean="0">
              <a:solidFill>
                <a:srgbClr val="008000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dirty="0" err="1">
                <a:solidFill>
                  <a:schemeClr val="tx1"/>
                </a:solidFill>
              </a:rPr>
              <a:t>i</a:t>
            </a:r>
            <a:r>
              <a:rPr lang="de-AT" b="1" dirty="0" err="1" smtClean="0">
                <a:solidFill>
                  <a:schemeClr val="tx1"/>
                </a:solidFill>
              </a:rPr>
              <a:t>nformation</a:t>
            </a:r>
            <a:r>
              <a:rPr lang="de-AT" dirty="0" smtClean="0">
                <a:solidFill>
                  <a:schemeClr val="tx1"/>
                </a:solidFill>
              </a:rPr>
              <a:t>, </a:t>
            </a:r>
            <a:r>
              <a:rPr lang="de-AT" dirty="0" err="1" smtClean="0">
                <a:solidFill>
                  <a:schemeClr val="tx1"/>
                </a:solidFill>
              </a:rPr>
              <a:t>whether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it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is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possible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to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buy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the</a:t>
            </a:r>
            <a:r>
              <a:rPr lang="de-AT" dirty="0" smtClean="0">
                <a:solidFill>
                  <a:schemeClr val="tx1"/>
                </a:solidFill>
              </a:rPr>
              <a:t> different </a:t>
            </a:r>
            <a:r>
              <a:rPr lang="de-AT" dirty="0" err="1" smtClean="0">
                <a:solidFill>
                  <a:schemeClr val="tx1"/>
                </a:solidFill>
              </a:rPr>
              <a:t>components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seperately</a:t>
            </a:r>
            <a:endParaRPr lang="de-AT" dirty="0" smtClean="0">
              <a:solidFill>
                <a:schemeClr val="tx1"/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600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f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so,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provision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adequate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description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different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components</a:t>
            </a:r>
            <a:endParaRPr lang="de-AT" sz="16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600" b="1" dirty="0" err="1">
                <a:solidFill>
                  <a:schemeClr val="tx1">
                    <a:lumMod val="50000"/>
                  </a:schemeClr>
                </a:solidFill>
              </a:rPr>
              <a:t>s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eperate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evidence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b="1" dirty="0" err="1" smtClean="0">
                <a:solidFill>
                  <a:schemeClr val="tx1">
                    <a:lumMod val="50000"/>
                  </a:schemeClr>
                </a:solidFill>
              </a:rPr>
              <a:t>costs</a:t>
            </a:r>
            <a:r>
              <a:rPr lang="de-AT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charges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each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component</a:t>
            </a:r>
            <a:endParaRPr lang="de-AT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risk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coverage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resulting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from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agreement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package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different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from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that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accociated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with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components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taken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out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separately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94995" lvl="2" indent="0" eaLnBrk="1" fontAlgn="auto" hangingPunct="1">
              <a:spcAft>
                <a:spcPts val="0"/>
              </a:spcAft>
              <a:buNone/>
              <a:defRPr/>
            </a:pPr>
            <a:r>
              <a:rPr lang="de-AT" b="1" spc="150" dirty="0">
                <a:solidFill>
                  <a:srgbClr val="000033"/>
                </a:solidFill>
                <a:sym typeface="Wingdings"/>
              </a:rPr>
              <a:t>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description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of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the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way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in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which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b="1" dirty="0" err="1" smtClean="0">
                <a:solidFill>
                  <a:srgbClr val="000033">
                    <a:lumMod val="50000"/>
                  </a:srgbClr>
                </a:solidFill>
              </a:rPr>
              <a:t>interaction</a:t>
            </a:r>
            <a:r>
              <a:rPr lang="de-AT" b="1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modifies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the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risk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or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insurance</a:t>
            </a:r>
            <a:r>
              <a:rPr lang="de-AT" dirty="0" smtClean="0">
                <a:solidFill>
                  <a:srgbClr val="000033">
                    <a:lumMod val="50000"/>
                  </a:srgbClr>
                </a:solidFill>
              </a:rPr>
              <a:t>  </a:t>
            </a:r>
            <a:r>
              <a:rPr lang="de-AT" dirty="0" err="1" smtClean="0">
                <a:solidFill>
                  <a:srgbClr val="000033">
                    <a:lumMod val="50000"/>
                  </a:srgbClr>
                </a:solidFill>
              </a:rPr>
              <a:t>coverage</a:t>
            </a:r>
            <a:endParaRPr lang="de-AT" dirty="0">
              <a:solidFill>
                <a:srgbClr val="000033">
                  <a:lumMod val="50000"/>
                </a:srgb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Insurance 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ancillary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cap="all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service</a:t>
            </a:r>
            <a:endParaRPr lang="de-AT" cap="all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part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package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same </a:t>
            </a: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agreement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all" dirty="0" err="1" smtClean="0">
                <a:solidFill>
                  <a:srgbClr val="C00000"/>
                </a:solidFill>
              </a:rPr>
              <a:t>ban</a:t>
            </a:r>
            <a:r>
              <a:rPr lang="de-AT" b="1" cap="all" dirty="0" smtClean="0">
                <a:solidFill>
                  <a:srgbClr val="C00000"/>
                </a:solidFill>
              </a:rPr>
              <a:t> on </a:t>
            </a:r>
            <a:r>
              <a:rPr lang="de-AT" b="1" cap="all" dirty="0" err="1" smtClean="0">
                <a:solidFill>
                  <a:srgbClr val="C00000"/>
                </a:solidFill>
              </a:rPr>
              <a:t>tying</a:t>
            </a:r>
            <a:r>
              <a:rPr lang="de-AT" b="1" cap="all" dirty="0" smtClean="0">
                <a:solidFill>
                  <a:srgbClr val="C00000"/>
                </a:solidFill>
              </a:rPr>
              <a:t> </a:t>
            </a:r>
            <a:r>
              <a:rPr lang="de-AT" b="1" cap="all" dirty="0" err="1" smtClean="0">
                <a:solidFill>
                  <a:srgbClr val="C00000"/>
                </a:solidFill>
              </a:rPr>
              <a:t>practices</a:t>
            </a:r>
            <a:r>
              <a:rPr lang="de-AT" b="1" cap="all" dirty="0">
                <a:solidFill>
                  <a:srgbClr val="C00000"/>
                </a:solidFill>
              </a:rPr>
              <a:t> </a:t>
            </a:r>
            <a:r>
              <a:rPr lang="de-AT" b="1" dirty="0" smtClean="0">
                <a:solidFill>
                  <a:schemeClr val="tx1"/>
                </a:solidFill>
                <a:sym typeface="Wingdings"/>
              </a:rPr>
              <a:t></a:t>
            </a:r>
            <a:r>
              <a:rPr lang="de-AT" dirty="0" err="1" smtClean="0">
                <a:solidFill>
                  <a:schemeClr val="tx1"/>
                </a:solidFill>
              </a:rPr>
              <a:t>possibility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of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bying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the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good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or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service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seperately</a:t>
            </a:r>
            <a:endParaRPr lang="de-AT" dirty="0" smtClean="0">
              <a:solidFill>
                <a:schemeClr val="tx1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u="sng" dirty="0" err="1" smtClean="0">
                <a:solidFill>
                  <a:schemeClr val="tx1">
                    <a:lumMod val="50000"/>
                  </a:schemeClr>
                </a:solidFill>
              </a:rPr>
              <a:t>exeptions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investment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service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agreement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payment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account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94995" lvl="2" indent="0" eaLnBrk="1" fontAlgn="auto" hangingPunct="1">
              <a:spcAft>
                <a:spcPts val="0"/>
              </a:spcAft>
              <a:buNone/>
              <a:defRPr/>
            </a:pPr>
            <a:r>
              <a:rPr lang="de-AT" b="1" spc="150" dirty="0" smtClean="0">
                <a:solidFill>
                  <a:srgbClr val="000033"/>
                </a:solidFill>
                <a:sym typeface="Wingdings"/>
              </a:rPr>
              <a:t></a:t>
            </a:r>
            <a:r>
              <a:rPr lang="de-AT" sz="1800" dirty="0">
                <a:solidFill>
                  <a:schemeClr val="tx1">
                    <a:lumMod val="50000"/>
                  </a:schemeClr>
                </a:solidFill>
                <a:sym typeface="Wingdings"/>
              </a:rPr>
              <a:t>relevant </a:t>
            </a:r>
            <a:r>
              <a:rPr lang="de-AT" sz="1800" dirty="0" err="1" smtClean="0">
                <a:solidFill>
                  <a:schemeClr val="tx1">
                    <a:lumMod val="50000"/>
                  </a:schemeClr>
                </a:solidFill>
                <a:sym typeface="Wingdings"/>
              </a:rPr>
              <a:t>Directives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  <a:sym typeface="Wingdings"/>
              </a:rPr>
              <a:t> </a:t>
            </a:r>
            <a:r>
              <a:rPr lang="de-AT" sz="1800" dirty="0" err="1" smtClean="0">
                <a:solidFill>
                  <a:schemeClr val="tx1">
                    <a:lumMod val="50000"/>
                  </a:schemeClr>
                </a:solidFill>
                <a:sym typeface="Wingdings"/>
              </a:rPr>
              <a:t>apply</a:t>
            </a:r>
            <a:endParaRPr lang="de-AT" sz="1800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chemeClr val="bg1">
                    <a:lumMod val="65000"/>
                  </a:schemeClr>
                </a:solidFill>
              </a:rPr>
              <a:t>EIOPA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may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develop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guidelines</a:t>
            </a:r>
            <a:endParaRPr lang="de-AT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No</a:t>
            </a:r>
            <a:r>
              <a:rPr lang="de-AT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cap="all" dirty="0" err="1" smtClean="0">
                <a:solidFill>
                  <a:schemeClr val="tx1">
                    <a:lumMod val="50000"/>
                  </a:schemeClr>
                </a:solidFill>
              </a:rPr>
              <a:t>ban</a:t>
            </a:r>
            <a:r>
              <a:rPr lang="de-AT" cap="all" dirty="0" smtClean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multi-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risk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all" dirty="0" err="1" smtClean="0">
                <a:solidFill>
                  <a:schemeClr val="tx1">
                    <a:lumMod val="50000"/>
                  </a:schemeClr>
                </a:solidFill>
              </a:rPr>
              <a:t>policies</a:t>
            </a:r>
            <a:endParaRPr lang="de-AT" cap="all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Demands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-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-Needs Test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in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relation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products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Minimum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harmonisation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000" dirty="0" smtClean="0"/>
              <a:t>Cross </a:t>
            </a:r>
            <a:r>
              <a:rPr lang="de-AT" sz="2000" dirty="0" err="1" smtClean="0"/>
              <a:t>selling</a:t>
            </a:r>
            <a:r>
              <a:rPr lang="de-AT" sz="2000" dirty="0" smtClean="0"/>
              <a:t> </a:t>
            </a:r>
            <a:r>
              <a:rPr lang="de-AT" sz="2000" cap="none" dirty="0" smtClean="0"/>
              <a:t>(Art 24)</a:t>
            </a:r>
            <a:endParaRPr lang="de-AT" sz="2000" cap="none" dirty="0"/>
          </a:p>
        </p:txBody>
      </p:sp>
    </p:spTree>
    <p:extLst>
      <p:ext uri="{BB962C8B-B14F-4D97-AF65-F5344CB8AC3E}">
        <p14:creationId xmlns:p14="http://schemas.microsoft.com/office/powerpoint/2010/main" val="314410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583488" cy="4662065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Rules on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Remuneration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cap="small" dirty="0" smtClean="0">
                <a:solidFill>
                  <a:schemeClr val="tx1">
                    <a:lumMod val="50000"/>
                  </a:schemeClr>
                </a:solidFill>
              </a:rPr>
              <a:t>(A</a:t>
            </a:r>
            <a:r>
              <a:rPr lang="de-AT" sz="1900" dirty="0">
                <a:solidFill>
                  <a:schemeClr val="tx1">
                    <a:lumMod val="50000"/>
                  </a:schemeClr>
                </a:solidFill>
              </a:rPr>
              <a:t>rt</a:t>
            </a:r>
            <a:r>
              <a:rPr lang="de-AT" sz="1900" cap="sm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>
                <a:solidFill>
                  <a:schemeClr val="tx1">
                    <a:lumMod val="50000"/>
                  </a:schemeClr>
                </a:solidFill>
              </a:rPr>
              <a:t>17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para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>
                <a:solidFill>
                  <a:schemeClr val="tx1">
                    <a:lumMod val="50000"/>
                  </a:schemeClr>
                </a:solidFill>
              </a:rPr>
              <a:t>3)</a:t>
            </a:r>
          </a:p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Conflict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nterest</a:t>
            </a:r>
            <a:r>
              <a:rPr lang="de-AT" sz="1900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spc="3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900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Transparency</a:t>
            </a:r>
            <a:r>
              <a:rPr lang="de-AT" sz="1900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spc="300" dirty="0" smtClean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Art </a:t>
            </a:r>
            <a:r>
              <a:rPr lang="de-AT" sz="1900" dirty="0">
                <a:solidFill>
                  <a:schemeClr val="tx1">
                    <a:lumMod val="50000"/>
                  </a:schemeClr>
                </a:solidFill>
              </a:rPr>
              <a:t>19)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D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isclosure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nature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remuneration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of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the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intermediary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commission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;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fee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including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amount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payable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directly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by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customer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);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other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type/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combination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Disclosure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nature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remuneration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employees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insurers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sz="1600" b="1" i="1" dirty="0" err="1" smtClean="0">
                <a:solidFill>
                  <a:srgbClr val="660033"/>
                </a:solidFill>
              </a:rPr>
              <a:t>Prevention</a:t>
            </a:r>
            <a:r>
              <a:rPr lang="de-AT" sz="1600" b="1" i="1" dirty="0" smtClean="0">
                <a:solidFill>
                  <a:srgbClr val="FF6600"/>
                </a:solidFill>
              </a:rPr>
              <a:t> </a:t>
            </a:r>
            <a:r>
              <a:rPr lang="de-AT" b="1" spc="3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Conflicts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Interests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(Art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27)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Conflicts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Interests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(Art 28)</a:t>
            </a:r>
          </a:p>
          <a:p>
            <a:pPr marL="1052195" lvl="2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b="1" i="1" dirty="0" err="1" smtClean="0">
                <a:solidFill>
                  <a:srgbClr val="660033"/>
                </a:solidFill>
              </a:rPr>
              <a:t>Identification</a:t>
            </a:r>
            <a:r>
              <a:rPr lang="de-AT" dirty="0" smtClean="0">
                <a:solidFill>
                  <a:srgbClr val="660033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and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b="1" i="1" dirty="0" err="1" smtClean="0">
                <a:solidFill>
                  <a:srgbClr val="660033"/>
                </a:solidFill>
              </a:rPr>
              <a:t>management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conflicts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interests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i="1" dirty="0" err="1" smtClean="0">
                <a:solidFill>
                  <a:srgbClr val="660033"/>
                </a:solidFill>
              </a:rPr>
              <a:t>Disclosure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of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general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nature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sources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as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ultima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ratio</a:t>
            </a:r>
            <a:endParaRPr lang="de-AT" dirty="0" smtClean="0">
              <a:solidFill>
                <a:schemeClr val="tx1"/>
              </a:solidFill>
            </a:endParaRPr>
          </a:p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de-AT" b="1" cap="small" spc="3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Information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b="1" cap="small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300" dirty="0" err="1" smtClean="0">
                <a:solidFill>
                  <a:schemeClr val="tx1">
                    <a:lumMod val="50000"/>
                  </a:schemeClr>
                </a:solidFill>
              </a:rPr>
              <a:t>customers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(Art 29)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rgbClr val="000000"/>
                </a:solidFill>
              </a:rPr>
              <a:t>Distribution </a:t>
            </a:r>
            <a:r>
              <a:rPr lang="de-AT" b="1" dirty="0" err="1" smtClean="0">
                <a:solidFill>
                  <a:srgbClr val="000000"/>
                </a:solidFill>
              </a:rPr>
              <a:t>costs</a:t>
            </a:r>
            <a:r>
              <a:rPr lang="de-AT" b="1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are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part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of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the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aggregate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costs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para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1)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600" b="1" spc="100" dirty="0" err="1">
                <a:solidFill>
                  <a:schemeClr val="accent1">
                    <a:lumMod val="75000"/>
                  </a:schemeClr>
                </a:solidFill>
              </a:rPr>
              <a:t>itemised</a:t>
            </a:r>
            <a:r>
              <a:rPr lang="de-AT" sz="1600" b="1" spc="100" dirty="0">
                <a:solidFill>
                  <a:schemeClr val="accent1">
                    <a:lumMod val="75000"/>
                  </a:schemeClr>
                </a:solidFill>
              </a:rPr>
              <a:t> breakdown on </a:t>
            </a:r>
            <a:r>
              <a:rPr lang="de-AT" sz="1600" b="1" spc="100" dirty="0" err="1">
                <a:solidFill>
                  <a:schemeClr val="accent1">
                    <a:lumMod val="75000"/>
                  </a:schemeClr>
                </a:solidFill>
              </a:rPr>
              <a:t>demand</a:t>
            </a:r>
            <a:r>
              <a:rPr lang="de-AT" sz="1600" b="1" spc="1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Lawfulness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commissions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&amp; 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non-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monetary</a:t>
            </a:r>
            <a:r>
              <a:rPr lang="de-AT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benefits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para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2)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b="1" dirty="0" err="1">
                <a:solidFill>
                  <a:srgbClr val="C00000"/>
                </a:solidFill>
              </a:rPr>
              <a:t>n</a:t>
            </a:r>
            <a:r>
              <a:rPr lang="de-AT" b="1" dirty="0" err="1" smtClean="0">
                <a:solidFill>
                  <a:srgbClr val="C00000"/>
                </a:solidFill>
              </a:rPr>
              <a:t>o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detrimental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impact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dirty="0" smtClean="0">
                <a:solidFill>
                  <a:srgbClr val="C00000"/>
                </a:solidFill>
              </a:rPr>
              <a:t>on </a:t>
            </a:r>
            <a:r>
              <a:rPr lang="de-AT" dirty="0" err="1" smtClean="0">
                <a:solidFill>
                  <a:srgbClr val="C00000"/>
                </a:solidFill>
              </a:rPr>
              <a:t>the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quality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of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the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b="1" dirty="0" err="1" smtClean="0">
                <a:solidFill>
                  <a:srgbClr val="C00000"/>
                </a:solidFill>
              </a:rPr>
              <a:t>service</a:t>
            </a:r>
            <a:endParaRPr lang="de-AT" b="1" dirty="0" smtClean="0">
              <a:solidFill>
                <a:srgbClr val="C00000"/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b="1" dirty="0">
                <a:solidFill>
                  <a:srgbClr val="C00000"/>
                </a:solidFill>
              </a:rPr>
              <a:t>d</a:t>
            </a:r>
            <a:r>
              <a:rPr lang="de-AT" b="1" dirty="0" smtClean="0">
                <a:solidFill>
                  <a:srgbClr val="C00000"/>
                </a:solidFill>
              </a:rPr>
              <a:t>o not impair </a:t>
            </a:r>
            <a:r>
              <a:rPr lang="de-AT" b="1" dirty="0" err="1" smtClean="0">
                <a:solidFill>
                  <a:srgbClr val="C00000"/>
                </a:solidFill>
              </a:rPr>
              <a:t>compliance</a:t>
            </a:r>
            <a:r>
              <a:rPr lang="de-AT" b="1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with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duty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to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act</a:t>
            </a:r>
            <a:r>
              <a:rPr lang="de-AT" dirty="0" smtClean="0">
                <a:solidFill>
                  <a:srgbClr val="C00000"/>
                </a:solidFill>
              </a:rPr>
              <a:t> in </a:t>
            </a:r>
            <a:r>
              <a:rPr lang="de-AT" dirty="0" err="1" smtClean="0">
                <a:solidFill>
                  <a:srgbClr val="C00000"/>
                </a:solidFill>
              </a:rPr>
              <a:t>the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best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interest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of</a:t>
            </a:r>
            <a:r>
              <a:rPr lang="de-AT" dirty="0" smtClean="0">
                <a:solidFill>
                  <a:srgbClr val="C00000"/>
                </a:solidFill>
              </a:rPr>
              <a:t> </a:t>
            </a:r>
            <a:r>
              <a:rPr lang="de-AT" dirty="0" err="1" smtClean="0">
                <a:solidFill>
                  <a:srgbClr val="C00000"/>
                </a:solidFill>
              </a:rPr>
              <a:t>customer</a:t>
            </a:r>
            <a:endParaRPr lang="de-AT" b="1" dirty="0" smtClean="0">
              <a:solidFill>
                <a:srgbClr val="C00000"/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Conflicts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interests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inducements</a:t>
            </a:r>
            <a:endParaRPr lang="de-AT" sz="2400" dirty="0"/>
          </a:p>
        </p:txBody>
      </p:sp>
      <p:sp>
        <p:nvSpPr>
          <p:cNvPr id="6" name="Rechteck 5"/>
          <p:cNvSpPr/>
          <p:nvPr/>
        </p:nvSpPr>
        <p:spPr>
          <a:xfrm>
            <a:off x="7668342" y="3425837"/>
            <a:ext cx="1096064" cy="1088746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 </a:t>
            </a:r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by</a:t>
            </a:r>
            <a:r>
              <a:rPr lang="de-AT" sz="1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COM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de-AT" sz="14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</a:t>
            </a:r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riteria</a:t>
            </a:r>
            <a:r>
              <a:rPr lang="de-AT" sz="1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and</a:t>
            </a:r>
            <a:r>
              <a:rPr lang="de-AT" sz="1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measures</a:t>
            </a:r>
            <a:endParaRPr lang="de-AT" sz="1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7668343" y="5661248"/>
            <a:ext cx="1096063" cy="576064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 </a:t>
            </a:r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by</a:t>
            </a:r>
            <a:r>
              <a:rPr lang="de-AT" sz="1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COM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de-AT" sz="14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criteria</a:t>
            </a:r>
            <a:endParaRPr lang="de-AT" sz="1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feld 21"/>
          <p:cNvSpPr txBox="1">
            <a:spLocks noChangeArrowheads="1"/>
          </p:cNvSpPr>
          <p:nvPr/>
        </p:nvSpPr>
        <p:spPr bwMode="auto">
          <a:xfrm rot="16200000">
            <a:off x="-982531" y="4746577"/>
            <a:ext cx="2961723" cy="307777"/>
          </a:xfrm>
          <a:prstGeom prst="rect">
            <a:avLst/>
          </a:prstGeom>
          <a:solidFill>
            <a:srgbClr val="660033"/>
          </a:solidFill>
          <a:ln w="1905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400" b="1" dirty="0" smtClean="0">
                <a:solidFill>
                  <a:schemeClr val="bg1"/>
                </a:solidFill>
                <a:latin typeface="Arial" charset="0"/>
              </a:rPr>
              <a:t>IBIP</a:t>
            </a:r>
            <a:endParaRPr lang="de-AT" altLang="de-DE" sz="105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Textfeld 21"/>
          <p:cNvSpPr txBox="1">
            <a:spLocks noChangeArrowheads="1"/>
          </p:cNvSpPr>
          <p:nvPr/>
        </p:nvSpPr>
        <p:spPr bwMode="auto">
          <a:xfrm rot="16200000">
            <a:off x="-221753" y="2266999"/>
            <a:ext cx="1440161" cy="307777"/>
          </a:xfrm>
          <a:prstGeom prst="rect">
            <a:avLst/>
          </a:prstGeom>
          <a:solidFill>
            <a:srgbClr val="660033"/>
          </a:solidFill>
          <a:ln w="1905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de-AT" altLang="de-DE" sz="1400" b="1" dirty="0" smtClean="0">
                <a:solidFill>
                  <a:schemeClr val="bg1"/>
                </a:solidFill>
                <a:latin typeface="Arial" charset="0"/>
              </a:rPr>
              <a:t>General </a:t>
            </a:r>
            <a:r>
              <a:rPr lang="de-AT" altLang="de-DE" sz="1400" b="1" dirty="0" err="1" smtClean="0">
                <a:solidFill>
                  <a:schemeClr val="bg1"/>
                </a:solidFill>
                <a:latin typeface="Arial" charset="0"/>
              </a:rPr>
              <a:t>rules</a:t>
            </a:r>
            <a:endParaRPr lang="de-AT" altLang="de-DE" sz="105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1" y="1628801"/>
            <a:ext cx="8640958" cy="1584176"/>
          </a:xfrm>
          <a:prstGeom prst="rect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251520" y="3356992"/>
            <a:ext cx="8640959" cy="3096343"/>
          </a:xfrm>
          <a:prstGeom prst="rect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8776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950098"/>
          </a:xfrm>
        </p:spPr>
        <p:txBody>
          <a:bodyPr>
            <a:normAutofit fontScale="85000" lnSpcReduction="20000"/>
          </a:bodyPr>
          <a:lstStyle/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spc="300" dirty="0" smtClean="0">
                <a:solidFill>
                  <a:schemeClr val="tx1">
                    <a:lumMod val="50000"/>
                  </a:schemeClr>
                </a:solidFill>
              </a:rPr>
              <a:t>Ban on </a:t>
            </a: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Inducements</a:t>
            </a:r>
            <a:endParaRPr lang="de-AT" sz="2100" b="1" spc="300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u="sng" spc="0" dirty="0" err="1" smtClean="0">
                <a:solidFill>
                  <a:schemeClr val="tx1">
                    <a:lumMod val="50000"/>
                  </a:schemeClr>
                </a:solidFill>
              </a:rPr>
              <a:t>MiFID</a:t>
            </a: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 II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b="1" spc="0" dirty="0" err="1" smtClean="0">
                <a:solidFill>
                  <a:schemeClr val="accent2">
                    <a:lumMod val="75000"/>
                  </a:schemeClr>
                </a:solidFill>
              </a:rPr>
              <a:t>independent</a:t>
            </a:r>
            <a:r>
              <a:rPr lang="de-AT" b="1" spc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2">
                    <a:lumMod val="75000"/>
                  </a:schemeClr>
                </a:solidFill>
              </a:rPr>
              <a:t>advice</a:t>
            </a:r>
            <a:r>
              <a:rPr lang="de-AT" b="1" spc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(Art 24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7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lit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b)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IDD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ban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inducements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advised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sales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spc="0" dirty="0" smtClean="0">
                <a:solidFill>
                  <a:schemeClr val="tx1">
                    <a:lumMod val="50000"/>
                  </a:schemeClr>
                </a:solidFill>
              </a:rPr>
              <a:t>MS-Option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(Art 29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3)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pc="0" dirty="0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n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general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, IDD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does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not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use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term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independent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advice</a:t>
            </a:r>
            <a:endParaRPr lang="de-AT" spc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>
                <a:solidFill>
                  <a:schemeClr val="tx1">
                    <a:lumMod val="50000"/>
                  </a:schemeClr>
                </a:solidFill>
              </a:rPr>
              <a:t>b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ut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only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term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advice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based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on a fair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personal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recommendation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MS-Option: </a:t>
            </a:r>
            <a:r>
              <a:rPr lang="de-AT" b="1" dirty="0" err="1" smtClean="0">
                <a:solidFill>
                  <a:schemeClr val="accent2">
                    <a:lumMod val="75000"/>
                  </a:schemeClr>
                </a:solidFill>
              </a:rPr>
              <a:t>independent</a:t>
            </a:r>
            <a:r>
              <a:rPr lang="de-AT" b="1" dirty="0" smtClean="0">
                <a:solidFill>
                  <a:schemeClr val="accent2">
                    <a:lumMod val="75000"/>
                  </a:schemeClr>
                </a:solidFill>
              </a:rPr>
              <a:t>/“</a:t>
            </a:r>
            <a:r>
              <a:rPr lang="de-AT" b="1" dirty="0" err="1" smtClean="0">
                <a:solidFill>
                  <a:schemeClr val="accent2">
                    <a:lumMod val="75000"/>
                  </a:schemeClr>
                </a:solidFill>
              </a:rPr>
              <a:t>untied</a:t>
            </a:r>
            <a:r>
              <a:rPr lang="de-AT" b="1" dirty="0" smtClean="0">
                <a:solidFill>
                  <a:schemeClr val="accent2">
                    <a:lumMod val="75000"/>
                  </a:schemeClr>
                </a:solidFill>
              </a:rPr>
              <a:t>“ </a:t>
            </a:r>
            <a:r>
              <a:rPr lang="de-AT" b="1" dirty="0" err="1" smtClean="0">
                <a:solidFill>
                  <a:schemeClr val="accent2">
                    <a:lumMod val="75000"/>
                  </a:schemeClr>
                </a:solidFill>
              </a:rPr>
              <a:t>advice</a:t>
            </a:r>
            <a:r>
              <a:rPr lang="de-A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(but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even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in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that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case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no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ban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inducements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endParaRPr lang="de-AT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Conditions</a:t>
            </a:r>
            <a:r>
              <a:rPr lang="de-AT" sz="2100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z="2100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permissibility</a:t>
            </a:r>
            <a:r>
              <a:rPr lang="de-AT" sz="2100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b="1" spc="3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spc="300" dirty="0" err="1" smtClean="0">
                <a:solidFill>
                  <a:schemeClr val="tx1">
                    <a:lumMod val="50000"/>
                  </a:schemeClr>
                </a:solidFill>
              </a:rPr>
              <a:t>inducements</a:t>
            </a:r>
            <a:endParaRPr lang="de-AT" sz="2100" b="1" spc="300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small" spc="0" dirty="0" smtClean="0">
                <a:solidFill>
                  <a:schemeClr val="tx1">
                    <a:lumMod val="50000"/>
                  </a:schemeClr>
                </a:solidFill>
              </a:rPr>
              <a:t>„Ex ante </a:t>
            </a:r>
            <a:r>
              <a:rPr lang="de-AT" b="1" cap="small" spc="0" dirty="0" err="1" smtClean="0">
                <a:solidFill>
                  <a:schemeClr val="tx1">
                    <a:lumMod val="50000"/>
                  </a:schemeClr>
                </a:solidFill>
              </a:rPr>
              <a:t>view</a:t>
            </a:r>
            <a:r>
              <a:rPr lang="de-AT" b="1" cap="small" spc="0" dirty="0" smtClean="0">
                <a:solidFill>
                  <a:schemeClr val="tx1">
                    <a:lumMod val="50000"/>
                  </a:schemeClr>
                </a:solidFill>
              </a:rPr>
              <a:t>“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spc="0" dirty="0" err="1" smtClean="0">
                <a:solidFill>
                  <a:schemeClr val="tx1">
                    <a:lumMod val="50000"/>
                  </a:schemeClr>
                </a:solidFill>
              </a:rPr>
              <a:t>MiFID</a:t>
            </a: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 II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b="1" spc="0" dirty="0" err="1">
                <a:solidFill>
                  <a:schemeClr val="accent4">
                    <a:lumMod val="75000"/>
                  </a:schemeClr>
                </a:solidFill>
              </a:rPr>
              <a:t>inducement</a:t>
            </a:r>
            <a:r>
              <a:rPr lang="de-AT" b="1" spc="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b="1" spc="0" dirty="0" err="1">
                <a:solidFill>
                  <a:schemeClr val="accent4">
                    <a:lumMod val="75000"/>
                  </a:schemeClr>
                </a:solidFill>
              </a:rPr>
              <a:t>is</a:t>
            </a:r>
            <a:r>
              <a:rPr lang="de-AT" b="1" spc="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4">
                    <a:lumMod val="75000"/>
                  </a:schemeClr>
                </a:solidFill>
              </a:rPr>
              <a:t>d</a:t>
            </a:r>
            <a:r>
              <a:rPr lang="de-AT" b="1" spc="0" dirty="0" err="1">
                <a:solidFill>
                  <a:schemeClr val="accent4">
                    <a:lumMod val="75000"/>
                  </a:schemeClr>
                </a:solidFill>
              </a:rPr>
              <a:t>esigne</a:t>
            </a:r>
            <a:r>
              <a:rPr lang="de-AT" b="1" spc="0" dirty="0" err="1" smtClean="0">
                <a:solidFill>
                  <a:schemeClr val="accent4">
                    <a:lumMod val="75000"/>
                  </a:schemeClr>
                </a:solidFill>
              </a:rPr>
              <a:t>d</a:t>
            </a:r>
            <a:r>
              <a:rPr lang="de-AT" b="1" spc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4">
                    <a:lumMod val="75000"/>
                  </a:schemeClr>
                </a:solidFill>
              </a:rPr>
              <a:t>to</a:t>
            </a:r>
            <a:r>
              <a:rPr lang="de-AT" b="1" spc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4">
                    <a:lumMod val="75000"/>
                  </a:schemeClr>
                </a:solidFill>
              </a:rPr>
              <a:t>enhance</a:t>
            </a:r>
            <a:r>
              <a:rPr lang="de-AT" b="1" spc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4">
                    <a:lumMod val="75000"/>
                  </a:schemeClr>
                </a:solidFill>
              </a:rPr>
              <a:t>quality</a:t>
            </a:r>
            <a:r>
              <a:rPr lang="de-AT" b="1" spc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(Art 24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9)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vs</a:t>
            </a:r>
            <a:endParaRPr lang="de-AT" spc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IDD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b="1" spc="0" dirty="0" err="1" smtClean="0">
                <a:solidFill>
                  <a:srgbClr val="C00000"/>
                </a:solidFill>
              </a:rPr>
              <a:t>no</a:t>
            </a:r>
            <a:r>
              <a:rPr lang="de-AT" b="1" spc="0" dirty="0" smtClean="0">
                <a:solidFill>
                  <a:srgbClr val="C00000"/>
                </a:solidFill>
              </a:rPr>
              <a:t> </a:t>
            </a:r>
            <a:r>
              <a:rPr lang="de-AT" b="1" spc="0" dirty="0" err="1" smtClean="0">
                <a:solidFill>
                  <a:srgbClr val="C00000"/>
                </a:solidFill>
              </a:rPr>
              <a:t>detrimental</a:t>
            </a:r>
            <a:r>
              <a:rPr lang="de-AT" b="1" spc="0" dirty="0" smtClean="0">
                <a:solidFill>
                  <a:srgbClr val="C00000"/>
                </a:solidFill>
              </a:rPr>
              <a:t> </a:t>
            </a:r>
            <a:r>
              <a:rPr lang="de-AT" b="1" spc="0" dirty="0" err="1" smtClean="0">
                <a:solidFill>
                  <a:srgbClr val="C00000"/>
                </a:solidFill>
              </a:rPr>
              <a:t>effect</a:t>
            </a:r>
            <a:r>
              <a:rPr lang="de-AT" b="1" spc="0" dirty="0" smtClean="0">
                <a:solidFill>
                  <a:srgbClr val="C00000"/>
                </a:solidFill>
              </a:rPr>
              <a:t> on </a:t>
            </a:r>
            <a:r>
              <a:rPr lang="de-AT" b="1" spc="0" dirty="0" err="1" smtClean="0">
                <a:solidFill>
                  <a:srgbClr val="C00000"/>
                </a:solidFill>
              </a:rPr>
              <a:t>service</a:t>
            </a:r>
            <a:r>
              <a:rPr lang="de-AT" b="1" spc="0" dirty="0" smtClean="0">
                <a:solidFill>
                  <a:srgbClr val="C00000"/>
                </a:solidFill>
              </a:rPr>
              <a:t> </a:t>
            </a:r>
            <a:r>
              <a:rPr lang="de-AT" b="1" spc="0" dirty="0" err="1" smtClean="0">
                <a:solidFill>
                  <a:srgbClr val="C00000"/>
                </a:solidFill>
              </a:rPr>
              <a:t>quality</a:t>
            </a:r>
            <a:r>
              <a:rPr lang="de-AT" b="1" spc="0" dirty="0" smtClean="0">
                <a:solidFill>
                  <a:srgbClr val="C00000"/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(Art 29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2)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small" spc="0" dirty="0" smtClean="0">
                <a:solidFill>
                  <a:schemeClr val="tx1">
                    <a:lumMod val="50000"/>
                  </a:schemeClr>
                </a:solidFill>
              </a:rPr>
              <a:t>„Ex </a:t>
            </a:r>
            <a:r>
              <a:rPr lang="de-AT" b="1" cap="small" spc="0" dirty="0" err="1" smtClean="0">
                <a:solidFill>
                  <a:schemeClr val="tx1">
                    <a:lumMod val="50000"/>
                  </a:schemeClr>
                </a:solidFill>
              </a:rPr>
              <a:t>post</a:t>
            </a:r>
            <a:r>
              <a:rPr lang="de-AT" b="1" cap="small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cap="small" spc="0" dirty="0" err="1" smtClean="0">
                <a:solidFill>
                  <a:schemeClr val="tx1">
                    <a:lumMod val="50000"/>
                  </a:schemeClr>
                </a:solidFill>
              </a:rPr>
              <a:t>view</a:t>
            </a:r>
            <a:r>
              <a:rPr lang="de-AT" b="1" cap="small" spc="0" dirty="0" smtClean="0">
                <a:solidFill>
                  <a:schemeClr val="tx1">
                    <a:lumMod val="50000"/>
                  </a:schemeClr>
                </a:solidFill>
              </a:rPr>
              <a:t>“</a:t>
            </a:r>
            <a:endParaRPr lang="de-AT" b="1" cap="small" spc="0" dirty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spc="0" dirty="0" err="1">
                <a:solidFill>
                  <a:srgbClr val="C00000"/>
                </a:solidFill>
              </a:rPr>
              <a:t>Inducement</a:t>
            </a:r>
            <a:r>
              <a:rPr lang="de-AT" b="1" spc="0" dirty="0">
                <a:solidFill>
                  <a:srgbClr val="C00000"/>
                </a:solidFill>
              </a:rPr>
              <a:t> </a:t>
            </a:r>
            <a:r>
              <a:rPr lang="de-AT" b="1" spc="0" dirty="0" err="1">
                <a:solidFill>
                  <a:srgbClr val="C00000"/>
                </a:solidFill>
              </a:rPr>
              <a:t>does</a:t>
            </a:r>
            <a:r>
              <a:rPr lang="de-AT" b="1" spc="0" dirty="0">
                <a:solidFill>
                  <a:srgbClr val="C00000"/>
                </a:solidFill>
              </a:rPr>
              <a:t> not impair </a:t>
            </a:r>
            <a:r>
              <a:rPr lang="de-AT" b="1" spc="0" dirty="0" err="1">
                <a:solidFill>
                  <a:srgbClr val="C00000"/>
                </a:solidFill>
              </a:rPr>
              <a:t>compliance</a:t>
            </a:r>
            <a:r>
              <a:rPr lang="de-AT" b="1" spc="0" dirty="0">
                <a:solidFill>
                  <a:srgbClr val="C00000"/>
                </a:solidFill>
              </a:rPr>
              <a:t>  </a:t>
            </a:r>
            <a:r>
              <a:rPr lang="de-AT" b="1" spc="0" dirty="0" smtClean="0">
                <a:solidFill>
                  <a:srgbClr val="000000"/>
                </a:solidFill>
              </a:rPr>
              <a:t>(</a:t>
            </a:r>
            <a:r>
              <a:rPr lang="de-AT" sz="1500" spc="0" dirty="0" smtClean="0">
                <a:solidFill>
                  <a:srgbClr val="000000"/>
                </a:solidFill>
              </a:rPr>
              <a:t>Art 24 </a:t>
            </a:r>
            <a:r>
              <a:rPr lang="de-AT" sz="1500" spc="0" dirty="0" err="1" smtClean="0">
                <a:solidFill>
                  <a:srgbClr val="000000"/>
                </a:solidFill>
              </a:rPr>
              <a:t>Abs</a:t>
            </a:r>
            <a:r>
              <a:rPr lang="de-AT" sz="1500" spc="0" dirty="0" smtClean="0">
                <a:solidFill>
                  <a:srgbClr val="000000"/>
                </a:solidFill>
              </a:rPr>
              <a:t> 9 </a:t>
            </a:r>
            <a:r>
              <a:rPr lang="de-AT" sz="1500" spc="0" dirty="0" err="1" smtClean="0">
                <a:solidFill>
                  <a:srgbClr val="000000"/>
                </a:solidFill>
              </a:rPr>
              <a:t>MiFID</a:t>
            </a:r>
            <a:r>
              <a:rPr lang="de-AT" sz="1500" spc="0" dirty="0" smtClean="0">
                <a:solidFill>
                  <a:srgbClr val="000000"/>
                </a:solidFill>
              </a:rPr>
              <a:t> </a:t>
            </a:r>
            <a:r>
              <a:rPr lang="de-AT" sz="1500" spc="0" dirty="0">
                <a:solidFill>
                  <a:srgbClr val="000000"/>
                </a:solidFill>
              </a:rPr>
              <a:t>&amp; </a:t>
            </a:r>
            <a:r>
              <a:rPr lang="de-AT" sz="1500" spc="0" dirty="0" smtClean="0">
                <a:solidFill>
                  <a:srgbClr val="000000"/>
                </a:solidFill>
              </a:rPr>
              <a:t>Art 29 </a:t>
            </a:r>
            <a:r>
              <a:rPr lang="de-AT" sz="1500" spc="0" dirty="0" err="1" smtClean="0">
                <a:solidFill>
                  <a:srgbClr val="000000"/>
                </a:solidFill>
              </a:rPr>
              <a:t>Abs</a:t>
            </a:r>
            <a:r>
              <a:rPr lang="de-AT" sz="1500" spc="0" dirty="0" smtClean="0">
                <a:solidFill>
                  <a:srgbClr val="000000"/>
                </a:solidFill>
              </a:rPr>
              <a:t> 2 IDD)</a:t>
            </a:r>
            <a:endParaRPr lang="de-AT" sz="1900" spc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small" spc="0" dirty="0" err="1">
                <a:solidFill>
                  <a:schemeClr val="tx1">
                    <a:lumMod val="50000"/>
                  </a:schemeClr>
                </a:solidFill>
              </a:rPr>
              <a:t>Disclosure</a:t>
            </a:r>
            <a:endParaRPr lang="de-AT" b="1" cap="small" spc="0" dirty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spc="0" dirty="0" err="1" smtClean="0">
                <a:solidFill>
                  <a:schemeClr val="tx1">
                    <a:lumMod val="50000"/>
                  </a:schemeClr>
                </a:solidFill>
              </a:rPr>
              <a:t>MiFID</a:t>
            </a: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 I-DRL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b="1" spc="0" dirty="0" err="1" smtClean="0">
                <a:solidFill>
                  <a:schemeClr val="accent1">
                    <a:lumMod val="75000"/>
                  </a:schemeClr>
                </a:solidFill>
              </a:rPr>
              <a:t>detailed</a:t>
            </a:r>
            <a:r>
              <a:rPr lang="de-AT" b="1" spc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1">
                    <a:lumMod val="75000"/>
                  </a:schemeClr>
                </a:solidFill>
              </a:rPr>
              <a:t>disclosure</a:t>
            </a:r>
            <a:r>
              <a:rPr lang="de-AT" b="1" spc="0" dirty="0" smtClean="0">
                <a:solidFill>
                  <a:srgbClr val="000000"/>
                </a:solidFill>
              </a:rPr>
              <a:t>, </a:t>
            </a:r>
            <a:r>
              <a:rPr lang="de-AT" spc="0" dirty="0" err="1" smtClean="0">
                <a:solidFill>
                  <a:srgbClr val="000000"/>
                </a:solidFill>
              </a:rPr>
              <a:t>including</a:t>
            </a:r>
            <a:r>
              <a:rPr lang="de-AT" spc="0" dirty="0" smtClean="0">
                <a:solidFill>
                  <a:srgbClr val="000000"/>
                </a:solidFill>
              </a:rPr>
              <a:t> </a:t>
            </a:r>
            <a:r>
              <a:rPr lang="de-AT" spc="0" dirty="0" err="1" smtClean="0">
                <a:solidFill>
                  <a:srgbClr val="000000"/>
                </a:solidFill>
              </a:rPr>
              <a:t>the</a:t>
            </a:r>
            <a:r>
              <a:rPr lang="de-AT" spc="0" dirty="0" smtClean="0">
                <a:solidFill>
                  <a:srgbClr val="000000"/>
                </a:solidFill>
              </a:rPr>
              <a:t> </a:t>
            </a:r>
            <a:r>
              <a:rPr lang="de-AT" spc="0" dirty="0" err="1" smtClean="0">
                <a:solidFill>
                  <a:schemeClr val="accent1">
                    <a:lumMod val="75000"/>
                  </a:schemeClr>
                </a:solidFill>
              </a:rPr>
              <a:t>amount</a:t>
            </a:r>
            <a:r>
              <a:rPr lang="de-AT" spc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(Art 26) </a:t>
            </a:r>
            <a:endParaRPr lang="de-AT" spc="0" dirty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spc="0" dirty="0" err="1" smtClean="0">
                <a:solidFill>
                  <a:schemeClr val="tx1">
                    <a:lumMod val="50000"/>
                  </a:schemeClr>
                </a:solidFill>
              </a:rPr>
              <a:t>MiFID</a:t>
            </a: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u="sng" spc="0" dirty="0">
                <a:solidFill>
                  <a:schemeClr val="tx1">
                    <a:lumMod val="50000"/>
                  </a:schemeClr>
                </a:solidFill>
              </a:rPr>
              <a:t>II</a:t>
            </a:r>
            <a:r>
              <a:rPr lang="de-AT" spc="0" dirty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b="1" spc="0" dirty="0" err="1" smtClean="0">
                <a:solidFill>
                  <a:schemeClr val="accent1">
                    <a:lumMod val="75000"/>
                  </a:schemeClr>
                </a:solidFill>
              </a:rPr>
              <a:t>detailed</a:t>
            </a:r>
            <a:r>
              <a:rPr lang="de-AT" b="1" spc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spc="0" dirty="0" err="1" smtClean="0">
                <a:solidFill>
                  <a:schemeClr val="accent1">
                    <a:lumMod val="75000"/>
                  </a:schemeClr>
                </a:solidFill>
              </a:rPr>
              <a:t>disclosure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including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>
                <a:solidFill>
                  <a:schemeClr val="accent1">
                    <a:lumMod val="75000"/>
                  </a:schemeClr>
                </a:solidFill>
              </a:rPr>
              <a:t>amount</a:t>
            </a:r>
            <a:r>
              <a:rPr lang="de-AT" spc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(Art </a:t>
            </a:r>
            <a:r>
              <a:rPr lang="de-AT" spc="0" dirty="0">
                <a:solidFill>
                  <a:schemeClr val="tx1">
                    <a:lumMod val="50000"/>
                  </a:schemeClr>
                </a:solidFill>
              </a:rPr>
              <a:t>24 </a:t>
            </a:r>
            <a:r>
              <a:rPr lang="de-AT" spc="0" dirty="0" err="1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9 &amp; Level 2) </a:t>
            </a:r>
            <a:endParaRPr lang="de-AT" spc="0" dirty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spc="0" dirty="0" smtClean="0">
                <a:solidFill>
                  <a:schemeClr val="tx1">
                    <a:lumMod val="50000"/>
                  </a:schemeClr>
                </a:solidFill>
              </a:rPr>
              <a:t>IDD</a:t>
            </a:r>
            <a:r>
              <a:rPr lang="de-AT" spc="0" dirty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disclosure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not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explicitly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mentioned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conditon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permissibility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(Art 29 </a:t>
            </a:r>
            <a:r>
              <a:rPr lang="de-AT" spc="0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spc="0" dirty="0" smtClean="0">
                <a:solidFill>
                  <a:schemeClr val="tx1">
                    <a:lumMod val="50000"/>
                  </a:schemeClr>
                </a:solidFill>
              </a:rPr>
              <a:t> 2)</a:t>
            </a:r>
            <a:endParaRPr lang="de-AT" spc="0" dirty="0">
              <a:solidFill>
                <a:schemeClr val="tx1">
                  <a:lumMod val="50000"/>
                </a:schemeClr>
              </a:solidFill>
            </a:endParaRPr>
          </a:p>
          <a:p>
            <a:pPr marL="1509395" lvl="4" indent="-457200" eaLnBrk="1" fontAlgn="auto" hangingPunct="1">
              <a:spcAft>
                <a:spcPts val="0"/>
              </a:spcAft>
              <a:defRPr/>
            </a:pP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Only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>
                <a:solidFill>
                  <a:schemeClr val="accent1">
                    <a:lumMod val="75000"/>
                  </a:schemeClr>
                </a:solidFill>
              </a:rPr>
              <a:t>itemised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 b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reakdown </a:t>
            </a:r>
            <a:r>
              <a:rPr lang="de-AT" b="1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accent1">
                    <a:lumMod val="75000"/>
                  </a:schemeClr>
                </a:solidFill>
              </a:rPr>
              <a:t>aggregate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accent1">
                    <a:lumMod val="75000"/>
                  </a:schemeClr>
                </a:solidFill>
              </a:rPr>
              <a:t>costs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 on </a:t>
            </a:r>
            <a:r>
              <a:rPr lang="de-AT" b="1" dirty="0" err="1" smtClean="0">
                <a:solidFill>
                  <a:schemeClr val="accent1">
                    <a:lumMod val="75000"/>
                  </a:schemeClr>
                </a:solidFill>
              </a:rPr>
              <a:t>demand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(Art 29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Abs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1)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ABGB (</a:t>
            </a:r>
            <a:r>
              <a:rPr lang="de-AT" u="sng" dirty="0">
                <a:solidFill>
                  <a:schemeClr val="bg1">
                    <a:lumMod val="65000"/>
                  </a:schemeClr>
                </a:solidFill>
              </a:rPr>
              <a:t>G</a:t>
            </a: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eneral </a:t>
            </a:r>
            <a:r>
              <a:rPr lang="de-AT" u="sng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de-AT" u="sng" dirty="0" err="1" smtClean="0">
                <a:solidFill>
                  <a:schemeClr val="bg1">
                    <a:lumMod val="65000"/>
                  </a:schemeClr>
                </a:solidFill>
              </a:rPr>
              <a:t>ivil</a:t>
            </a: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 Law)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Exception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general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rule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ban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inducements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case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disclosure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(§ 1013)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u="sng" dirty="0" err="1" smtClean="0">
                <a:solidFill>
                  <a:schemeClr val="bg1">
                    <a:lumMod val="65000"/>
                  </a:schemeClr>
                </a:solidFill>
              </a:rPr>
              <a:t>MaklerG</a:t>
            </a: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de-AT" u="sng" dirty="0">
                <a:solidFill>
                  <a:schemeClr val="bg1">
                    <a:lumMod val="65000"/>
                  </a:schemeClr>
                </a:solidFill>
              </a:rPr>
              <a:t>B</a:t>
            </a: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roker </a:t>
            </a:r>
            <a:r>
              <a:rPr lang="de-AT" u="sng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de-AT" u="sng" dirty="0" smtClean="0">
                <a:solidFill>
                  <a:schemeClr val="bg1">
                    <a:lumMod val="65000"/>
                  </a:schemeClr>
                </a:solidFill>
              </a:rPr>
              <a:t>ct)</a:t>
            </a:r>
            <a:endParaRPr lang="de-AT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acceptance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third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party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payments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form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commission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permitted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/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even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default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solution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nevertheless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duty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disclose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amount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65000"/>
                  </a:schemeClr>
                </a:solidFill>
              </a:rPr>
              <a:t>commission</a:t>
            </a:r>
            <a:r>
              <a:rPr lang="de-AT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de-AT" dirty="0">
              <a:solidFill>
                <a:schemeClr val="bg1">
                  <a:lumMod val="65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spc="0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b="1" spc="0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Inducements</a:t>
            </a: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IDD (IBIP) &amp; </a:t>
            </a:r>
            <a:r>
              <a:rPr lang="de-AT" sz="2400" dirty="0" err="1" smtClean="0"/>
              <a:t>MiFID</a:t>
            </a:r>
            <a:r>
              <a:rPr lang="de-AT" sz="2400" dirty="0" smtClean="0"/>
              <a:t> II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86719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162800" y="2892425"/>
            <a:ext cx="16002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/>
              <a:t>3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81000" y="2892425"/>
            <a:ext cx="63246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 smtClean="0"/>
              <a:t>Insurance-</a:t>
            </a:r>
            <a:r>
              <a:rPr lang="de-AT" sz="3200" dirty="0" err="1" smtClean="0"/>
              <a:t>related</a:t>
            </a:r>
            <a:r>
              <a:rPr lang="de-AT" sz="3200" dirty="0" smtClean="0"/>
              <a:t> </a:t>
            </a:r>
            <a:r>
              <a:rPr lang="de-AT" sz="3200" dirty="0" err="1" smtClean="0"/>
              <a:t>rules</a:t>
            </a:r>
            <a:r>
              <a:rPr lang="de-AT" sz="3200" dirty="0" smtClean="0"/>
              <a:t> in </a:t>
            </a:r>
            <a:r>
              <a:rPr lang="de-AT" sz="3200" dirty="0" err="1" smtClean="0"/>
              <a:t>the</a:t>
            </a:r>
            <a:r>
              <a:rPr lang="de-AT" sz="3200" dirty="0" smtClean="0"/>
              <a:t> </a:t>
            </a:r>
            <a:r>
              <a:rPr lang="de-AT" sz="3200" dirty="0" err="1" smtClean="0"/>
              <a:t>consumer</a:t>
            </a:r>
            <a:r>
              <a:rPr lang="de-AT" sz="3200" dirty="0" smtClean="0"/>
              <a:t> </a:t>
            </a:r>
            <a:r>
              <a:rPr lang="de-AT" sz="3200" dirty="0" err="1" smtClean="0"/>
              <a:t>credit</a:t>
            </a:r>
            <a:r>
              <a:rPr lang="de-AT" sz="3200" dirty="0" smtClean="0"/>
              <a:t> </a:t>
            </a:r>
            <a:r>
              <a:rPr lang="de-AT" sz="3200" dirty="0" err="1" smtClean="0"/>
              <a:t>act</a:t>
            </a:r>
            <a:r>
              <a:rPr lang="de-AT" sz="3200" dirty="0" smtClean="0"/>
              <a:t> </a:t>
            </a:r>
            <a:r>
              <a:rPr lang="de-AT" sz="3200" dirty="0" err="1" smtClean="0"/>
              <a:t>and</a:t>
            </a:r>
            <a:r>
              <a:rPr lang="de-AT" sz="3200" dirty="0" smtClean="0"/>
              <a:t> </a:t>
            </a:r>
            <a:r>
              <a:rPr lang="de-AT" sz="3200" dirty="0" err="1" smtClean="0"/>
              <a:t>the</a:t>
            </a:r>
            <a:r>
              <a:rPr lang="de-AT" sz="3200" dirty="0" smtClean="0"/>
              <a:t> </a:t>
            </a:r>
            <a:r>
              <a:rPr lang="de-AT" sz="3200" dirty="0" err="1" smtClean="0"/>
              <a:t>mortgage</a:t>
            </a:r>
            <a:r>
              <a:rPr lang="de-AT" sz="3200" dirty="0" smtClean="0"/>
              <a:t> </a:t>
            </a:r>
            <a:r>
              <a:rPr lang="de-AT" sz="3200" dirty="0" err="1" smtClean="0"/>
              <a:t>and</a:t>
            </a:r>
            <a:r>
              <a:rPr lang="de-AT" sz="3200" dirty="0" smtClean="0"/>
              <a:t>   real </a:t>
            </a:r>
            <a:r>
              <a:rPr lang="de-AT" sz="3200" dirty="0" err="1" smtClean="0"/>
              <a:t>estate</a:t>
            </a:r>
            <a:r>
              <a:rPr lang="de-AT" sz="3200" dirty="0" smtClean="0"/>
              <a:t> </a:t>
            </a:r>
            <a:r>
              <a:rPr lang="de-AT" sz="3200" dirty="0" err="1" smtClean="0"/>
              <a:t>credit</a:t>
            </a:r>
            <a:r>
              <a:rPr lang="de-AT" sz="3200" dirty="0" smtClean="0"/>
              <a:t> </a:t>
            </a:r>
            <a:r>
              <a:rPr lang="de-AT" sz="3200" dirty="0" err="1" smtClean="0"/>
              <a:t>act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32387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400" cy="4878090"/>
          </a:xfrm>
        </p:spPr>
        <p:txBody>
          <a:bodyPr>
            <a:normAutofit/>
          </a:bodyPr>
          <a:lstStyle/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cap="all" dirty="0" smtClean="0">
                <a:solidFill>
                  <a:schemeClr val="tx1">
                    <a:lumMod val="50000"/>
                  </a:schemeClr>
                </a:solidFill>
              </a:rPr>
              <a:t>Aggregate </a:t>
            </a:r>
            <a:r>
              <a:rPr lang="de-AT" sz="2100" b="1" cap="all" dirty="0" err="1" smtClean="0">
                <a:solidFill>
                  <a:schemeClr val="tx1">
                    <a:lumMod val="50000"/>
                  </a:schemeClr>
                </a:solidFill>
              </a:rPr>
              <a:t>costs</a:t>
            </a:r>
            <a:r>
              <a:rPr lang="de-AT" sz="2100" b="1" cap="all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(§ 2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para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5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VKrG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include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 smtClean="0">
                <a:solidFill>
                  <a:srgbClr val="660033"/>
                </a:solidFill>
              </a:rPr>
              <a:t>insurance</a:t>
            </a:r>
            <a:r>
              <a:rPr lang="de-AT" sz="1900" b="1" dirty="0" smtClean="0">
                <a:solidFill>
                  <a:srgbClr val="660033"/>
                </a:solidFill>
              </a:rPr>
              <a:t> </a:t>
            </a:r>
            <a:r>
              <a:rPr lang="de-AT" sz="1900" b="1" dirty="0" err="1" smtClean="0">
                <a:solidFill>
                  <a:srgbClr val="660033"/>
                </a:solidFill>
              </a:rPr>
              <a:t>premiums</a:t>
            </a:r>
            <a:r>
              <a:rPr lang="de-AT" sz="1900" dirty="0" smtClean="0">
                <a:solidFill>
                  <a:srgbClr val="660033"/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if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conclusion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condition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providing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at all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at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terms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stipulated</a:t>
            </a: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at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time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conclusion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agreement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an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concluded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rgbClr val="660033"/>
                </a:solidFill>
              </a:rPr>
              <a:t>or</a:t>
            </a:r>
            <a:r>
              <a:rPr lang="de-AT" sz="2100" b="1" dirty="0" smtClean="0">
                <a:solidFill>
                  <a:srgbClr val="660033"/>
                </a:solidFill>
              </a:rPr>
              <a:t> an </a:t>
            </a:r>
            <a:r>
              <a:rPr lang="de-AT" sz="2100" b="1" dirty="0" err="1" smtClean="0">
                <a:solidFill>
                  <a:srgbClr val="660033"/>
                </a:solidFill>
              </a:rPr>
              <a:t>already</a:t>
            </a:r>
            <a:r>
              <a:rPr lang="de-AT" sz="2100" b="1" dirty="0" smtClean="0">
                <a:solidFill>
                  <a:srgbClr val="660033"/>
                </a:solidFill>
              </a:rPr>
              <a:t> </a:t>
            </a:r>
            <a:r>
              <a:rPr lang="de-AT" sz="2100" b="1" dirty="0" err="1" smtClean="0">
                <a:solidFill>
                  <a:srgbClr val="660033"/>
                </a:solidFill>
              </a:rPr>
              <a:t>existing</a:t>
            </a:r>
            <a:r>
              <a:rPr lang="de-AT" sz="2100" b="1" dirty="0" smtClean="0">
                <a:solidFill>
                  <a:srgbClr val="660033"/>
                </a:solidFill>
              </a:rPr>
              <a:t> </a:t>
            </a:r>
            <a:r>
              <a:rPr lang="de-AT" sz="2100" b="1" dirty="0" err="1" smtClean="0">
                <a:solidFill>
                  <a:srgbClr val="660033"/>
                </a:solidFill>
              </a:rPr>
              <a:t>insurance</a:t>
            </a:r>
            <a:r>
              <a:rPr lang="de-AT" sz="2100" b="1" dirty="0" smtClean="0">
                <a:solidFill>
                  <a:srgbClr val="660033"/>
                </a:solidFill>
              </a:rPr>
              <a:t> </a:t>
            </a:r>
            <a:r>
              <a:rPr lang="de-AT" sz="2100" b="1" dirty="0" err="1" smtClean="0">
                <a:solidFill>
                  <a:srgbClr val="660033"/>
                </a:solidFill>
              </a:rPr>
              <a:t>is</a:t>
            </a:r>
            <a:r>
              <a:rPr lang="de-AT" sz="2100" b="1" dirty="0" smtClean="0">
                <a:solidFill>
                  <a:srgbClr val="660033"/>
                </a:solidFill>
              </a:rPr>
              <a:t> </a:t>
            </a:r>
            <a:r>
              <a:rPr lang="de-AT" sz="2100" b="1" dirty="0" err="1" smtClean="0">
                <a:solidFill>
                  <a:srgbClr val="660033"/>
                </a:solidFill>
              </a:rPr>
              <a:t>required</a:t>
            </a:r>
            <a:r>
              <a:rPr lang="de-AT" sz="2100" dirty="0" smtClean="0">
                <a:solidFill>
                  <a:srgbClr val="660033"/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consumer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debtor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obliged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keep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during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duration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agreement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„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vinculating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“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pledging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claims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premium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part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aggregate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costs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(OGH 7 Ob 44/13s)</a:t>
            </a: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Information on </a:t>
            </a:r>
            <a:r>
              <a:rPr lang="de-AT" sz="2400" dirty="0" err="1" smtClean="0"/>
              <a:t>costs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6841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400" cy="5184576"/>
          </a:xfrm>
        </p:spPr>
        <p:txBody>
          <a:bodyPr>
            <a:normAutofit/>
          </a:bodyPr>
          <a:lstStyle/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000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en-US" sz="1800" b="1" cap="all" dirty="0" smtClean="0">
                <a:solidFill>
                  <a:schemeClr val="tx1"/>
                </a:solidFill>
              </a:rPr>
              <a:t>Repayment vehicle</a:t>
            </a:r>
            <a:endParaRPr lang="en-US" sz="1800" cap="all" dirty="0">
              <a:solidFill>
                <a:schemeClr val="tx1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credit </a:t>
            </a:r>
            <a:r>
              <a:rPr lang="en-US" sz="1600" dirty="0"/>
              <a:t>agreement under which payments made by the consumer do not give rise to an immediate corresponding </a:t>
            </a:r>
            <a:r>
              <a:rPr lang="en-US" sz="1600" dirty="0" err="1"/>
              <a:t>amortisation</a:t>
            </a:r>
            <a:r>
              <a:rPr lang="en-US" sz="1600" dirty="0"/>
              <a:t> of the total amount of credit, but are </a:t>
            </a:r>
            <a:r>
              <a:rPr lang="en-US" sz="1600" b="1" dirty="0" smtClean="0">
                <a:solidFill>
                  <a:srgbClr val="660033"/>
                </a:solidFill>
              </a:rPr>
              <a:t>used to constitute capital </a:t>
            </a:r>
            <a:r>
              <a:rPr lang="en-US" sz="1600" dirty="0" smtClean="0"/>
              <a:t>on a repayment vehicle and under which the </a:t>
            </a:r>
            <a:r>
              <a:rPr lang="en-US" sz="1600" b="1" dirty="0" smtClean="0">
                <a:solidFill>
                  <a:srgbClr val="660033"/>
                </a:solidFill>
              </a:rPr>
              <a:t>credit is redeemed later</a:t>
            </a:r>
            <a:r>
              <a:rPr lang="en-US" sz="1600" dirty="0" smtClean="0">
                <a:solidFill>
                  <a:srgbClr val="660033"/>
                </a:solidFill>
              </a:rPr>
              <a:t> </a:t>
            </a:r>
            <a:r>
              <a:rPr lang="en-US" sz="1600" b="1" dirty="0" smtClean="0">
                <a:solidFill>
                  <a:srgbClr val="660033"/>
                </a:solidFill>
              </a:rPr>
              <a:t>at least partially from the proceeds</a:t>
            </a:r>
            <a:r>
              <a:rPr lang="en-US" sz="1600" b="1" dirty="0" smtClean="0">
                <a:solidFill>
                  <a:srgbClr val="660066"/>
                </a:solidFill>
              </a:rPr>
              <a:t> </a:t>
            </a:r>
            <a:r>
              <a:rPr lang="en-US" sz="1600" dirty="0" smtClean="0"/>
              <a:t>of the repayment vehicle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en-US" sz="1600" dirty="0"/>
              <a:t>e</a:t>
            </a:r>
            <a:r>
              <a:rPr lang="en-US" sz="1600" dirty="0" smtClean="0"/>
              <a:t>.g. endowment policies</a:t>
            </a: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en-US" sz="1800" b="1" cap="all" dirty="0" smtClean="0">
                <a:solidFill>
                  <a:schemeClr val="tx1"/>
                </a:solidFill>
              </a:rPr>
              <a:t>Additional pre-contractual </a:t>
            </a:r>
            <a:r>
              <a:rPr lang="en-US" sz="1800" b="1" cap="all" dirty="0">
                <a:solidFill>
                  <a:schemeClr val="tx1"/>
                </a:solidFill>
              </a:rPr>
              <a:t>information</a:t>
            </a:r>
            <a:r>
              <a:rPr lang="en-US" sz="1800" cap="all" dirty="0">
                <a:solidFill>
                  <a:schemeClr val="tx1"/>
                </a:solidFill>
              </a:rPr>
              <a:t> </a:t>
            </a:r>
            <a:endParaRPr lang="en-US" sz="1800" cap="all" dirty="0" smtClean="0">
              <a:solidFill>
                <a:schemeClr val="tx1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a </a:t>
            </a:r>
            <a:r>
              <a:rPr lang="en-US" sz="1600" dirty="0"/>
              <a:t>clear and concise </a:t>
            </a:r>
            <a:r>
              <a:rPr lang="en-US" sz="1600" dirty="0" smtClean="0"/>
              <a:t>statement on the </a:t>
            </a:r>
            <a:r>
              <a:rPr lang="en-US" sz="1600" b="1" dirty="0" smtClean="0"/>
              <a:t>risks</a:t>
            </a:r>
            <a:r>
              <a:rPr lang="en-US" sz="1600" dirty="0" smtClean="0"/>
              <a:t> involved compared to an installment credit 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en-US" sz="1400" dirty="0" smtClean="0"/>
              <a:t>especially </a:t>
            </a:r>
            <a:r>
              <a:rPr lang="en-US" sz="1400" dirty="0"/>
              <a:t>that such credit agreements do not provide for a guarantee of repayment of the total amount of credit drawn down under the credit agreement, unless such a guarantee is </a:t>
            </a:r>
            <a:r>
              <a:rPr lang="en-US" sz="1400" dirty="0" smtClean="0"/>
              <a:t>given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f contract is entered into with or 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mediated by the creditor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diagram of </a:t>
            </a:r>
            <a:r>
              <a:rPr lang="en-US" sz="1400" b="1" dirty="0" smtClean="0">
                <a:solidFill>
                  <a:schemeClr val="tx1">
                    <a:lumMod val="50000"/>
                  </a:schemeClr>
                </a:solidFill>
              </a:rPr>
              <a:t>past performance </a:t>
            </a:r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of the repayment vehicle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t</a:t>
            </a:r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able of the </a:t>
            </a:r>
            <a:r>
              <a:rPr lang="en-US" sz="1400" b="1" dirty="0" smtClean="0">
                <a:solidFill>
                  <a:schemeClr val="tx1">
                    <a:lumMod val="50000"/>
                  </a:schemeClr>
                </a:solidFill>
              </a:rPr>
              <a:t>Costs</a:t>
            </a:r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 of the repayment vehicle 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>
                    <a:lumMod val="50000"/>
                  </a:schemeClr>
                </a:solidFill>
              </a:rPr>
              <a:t>in percentage terms and if possible in absolute numbers</a:t>
            </a:r>
            <a:endParaRPr lang="de-AT" sz="13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Credit</a:t>
            </a:r>
            <a:r>
              <a:rPr lang="de-AT" sz="2400" dirty="0" smtClean="0"/>
              <a:t> </a:t>
            </a:r>
            <a:r>
              <a:rPr lang="de-AT" sz="2400" dirty="0" err="1" smtClean="0"/>
              <a:t>agreement</a:t>
            </a:r>
            <a:r>
              <a:rPr lang="de-AT" sz="2400" dirty="0" smtClean="0"/>
              <a:t> </a:t>
            </a:r>
            <a:r>
              <a:rPr lang="de-AT" sz="2400" dirty="0" err="1" smtClean="0"/>
              <a:t>with</a:t>
            </a:r>
            <a:r>
              <a:rPr lang="de-AT" sz="2400" dirty="0" smtClean="0"/>
              <a:t> </a:t>
            </a:r>
            <a:r>
              <a:rPr lang="de-AT" sz="2400" dirty="0" err="1" smtClean="0"/>
              <a:t>Repayment</a:t>
            </a:r>
            <a:r>
              <a:rPr lang="de-AT" sz="2400" dirty="0" smtClean="0"/>
              <a:t> </a:t>
            </a:r>
            <a:r>
              <a:rPr lang="de-AT" sz="2400" dirty="0" err="1" smtClean="0"/>
              <a:t>vehicle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2985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400" cy="4878090"/>
          </a:xfrm>
        </p:spPr>
        <p:txBody>
          <a:bodyPr>
            <a:normAutofit/>
          </a:bodyPr>
          <a:lstStyle/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1800" b="1" cap="all" dirty="0" smtClean="0">
                <a:solidFill>
                  <a:schemeClr val="tx1">
                    <a:lumMod val="50000"/>
                  </a:schemeClr>
                </a:solidFill>
              </a:rPr>
              <a:t>Consumer </a:t>
            </a:r>
            <a:r>
              <a:rPr lang="de-AT" sz="1800" b="1" cap="all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18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</a:rPr>
              <a:t>(§ 12 </a:t>
            </a:r>
            <a:r>
              <a:rPr lang="de-AT" sz="1800" dirty="0" err="1" smtClean="0">
                <a:solidFill>
                  <a:schemeClr val="tx1">
                    <a:lumMod val="50000"/>
                  </a:schemeClr>
                </a:solidFill>
              </a:rPr>
              <a:t>VKrG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600" dirty="0">
                <a:solidFill>
                  <a:schemeClr val="tx1">
                    <a:lumMod val="50000"/>
                  </a:schemeClr>
                </a:solidFill>
              </a:rPr>
              <a:t>t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ime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limit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fourteen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days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upon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conclusion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later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receipt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terms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documentation</a:t>
            </a:r>
            <a:endParaRPr lang="de-AT" sz="14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1800" b="1" cap="all" dirty="0" err="1" smtClean="0">
                <a:solidFill>
                  <a:schemeClr val="tx1">
                    <a:lumMod val="50000"/>
                  </a:schemeClr>
                </a:solidFill>
              </a:rPr>
              <a:t>Mortgage</a:t>
            </a:r>
            <a:r>
              <a:rPr lang="de-AT" sz="1800" b="1" cap="all" dirty="0" smtClean="0">
                <a:solidFill>
                  <a:schemeClr val="tx1">
                    <a:lumMod val="50000"/>
                  </a:schemeClr>
                </a:solidFill>
              </a:rPr>
              <a:t> / real </a:t>
            </a:r>
            <a:r>
              <a:rPr lang="de-AT" sz="1800" b="1" cap="all" dirty="0" err="1" smtClean="0">
                <a:solidFill>
                  <a:schemeClr val="tx1">
                    <a:lumMod val="50000"/>
                  </a:schemeClr>
                </a:solidFill>
              </a:rPr>
              <a:t>estate</a:t>
            </a:r>
            <a:r>
              <a:rPr lang="de-AT" sz="18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800" b="1" cap="all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1800" b="1" cap="all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</a:rPr>
              <a:t>(§ 13 </a:t>
            </a:r>
            <a:r>
              <a:rPr lang="de-AT" sz="1800" dirty="0" err="1" smtClean="0">
                <a:solidFill>
                  <a:schemeClr val="tx1">
                    <a:lumMod val="50000"/>
                  </a:schemeClr>
                </a:solidFill>
              </a:rPr>
              <a:t>HIKrG</a:t>
            </a:r>
            <a:r>
              <a:rPr lang="de-AT" sz="18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600" dirty="0" err="1">
                <a:solidFill>
                  <a:schemeClr val="tx1">
                    <a:lumMod val="50000"/>
                  </a:schemeClr>
                </a:solidFill>
              </a:rPr>
              <a:t>o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nly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if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consumer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delcares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his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will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conclude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within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two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business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days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after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receiving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ESIS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without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having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received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 ESIS</a:t>
            </a:r>
            <a:endParaRPr lang="de-AT" sz="1600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600" dirty="0">
                <a:solidFill>
                  <a:schemeClr val="tx1">
                    <a:lumMod val="50000"/>
                  </a:schemeClr>
                </a:solidFill>
              </a:rPr>
              <a:t>t</a:t>
            </a:r>
            <a:r>
              <a:rPr lang="de-AT" sz="1600" dirty="0" smtClean="0">
                <a:solidFill>
                  <a:schemeClr val="tx1">
                    <a:lumMod val="50000"/>
                  </a:schemeClr>
                </a:solidFill>
              </a:rPr>
              <a:t>ime </a:t>
            </a:r>
            <a:r>
              <a:rPr lang="de-AT" sz="1600" dirty="0" err="1" smtClean="0">
                <a:solidFill>
                  <a:schemeClr val="tx1">
                    <a:lumMod val="50000"/>
                  </a:schemeClr>
                </a:solidFill>
              </a:rPr>
              <a:t>limit</a:t>
            </a:r>
            <a:endParaRPr lang="de-AT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two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business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days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upon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declaration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will                                                         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later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receipt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ESIS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withdrawal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right</a:t>
            </a:r>
            <a:r>
              <a:rPr lang="de-AT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de-AT" sz="14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but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no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later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than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one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month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after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conclusion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tx1">
                    <a:lumMod val="50000"/>
                  </a:schemeClr>
                </a:solidFill>
              </a:rPr>
              <a:t>contract</a:t>
            </a:r>
            <a:endParaRPr lang="de-AT" sz="14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88620" indent="-342900" eaLnBrk="1" fontAlgn="auto" hangingPunct="1">
              <a:spcAft>
                <a:spcPts val="0"/>
              </a:spcAft>
              <a:defRPr/>
            </a:pPr>
            <a:r>
              <a:rPr lang="de-AT" sz="1800" cap="all" dirty="0" err="1" smtClean="0">
                <a:solidFill>
                  <a:srgbClr val="660033"/>
                </a:solidFill>
              </a:rPr>
              <a:t>Cancellation</a:t>
            </a:r>
            <a:r>
              <a:rPr lang="de-AT" sz="1800" cap="all" dirty="0" smtClean="0">
                <a:solidFill>
                  <a:srgbClr val="660033"/>
                </a:solidFill>
              </a:rPr>
              <a:t> </a:t>
            </a:r>
            <a:r>
              <a:rPr lang="de-AT" sz="1800" b="1" cap="all" dirty="0" smtClean="0">
                <a:solidFill>
                  <a:srgbClr val="660033"/>
                </a:solidFill>
              </a:rPr>
              <a:t>also</a:t>
            </a:r>
            <a:r>
              <a:rPr lang="de-AT" sz="1800" cap="all" dirty="0" smtClean="0">
                <a:solidFill>
                  <a:srgbClr val="660033"/>
                </a:solidFill>
              </a:rPr>
              <a:t> </a:t>
            </a:r>
            <a:r>
              <a:rPr lang="de-AT" sz="1800" cap="all" dirty="0" err="1" smtClean="0">
                <a:solidFill>
                  <a:srgbClr val="660033"/>
                </a:solidFill>
              </a:rPr>
              <a:t>applies</a:t>
            </a:r>
            <a:r>
              <a:rPr lang="de-AT" sz="1800" cap="all" dirty="0" smtClean="0">
                <a:solidFill>
                  <a:srgbClr val="660033"/>
                </a:solidFill>
              </a:rPr>
              <a:t> </a:t>
            </a:r>
            <a:r>
              <a:rPr lang="de-AT" sz="1800" cap="all" dirty="0" err="1" smtClean="0">
                <a:solidFill>
                  <a:srgbClr val="660033"/>
                </a:solidFill>
              </a:rPr>
              <a:t>to</a:t>
            </a:r>
            <a:r>
              <a:rPr lang="de-AT" sz="1800" cap="all" dirty="0" smtClean="0">
                <a:solidFill>
                  <a:srgbClr val="660033"/>
                </a:solidFill>
              </a:rPr>
              <a:t> </a:t>
            </a:r>
            <a:r>
              <a:rPr lang="de-AT" sz="1800" b="1" cap="all" dirty="0" smtClean="0">
                <a:solidFill>
                  <a:srgbClr val="660033"/>
                </a:solidFill>
              </a:rPr>
              <a:t>residual </a:t>
            </a:r>
            <a:r>
              <a:rPr lang="de-AT" sz="1800" b="1" cap="all" dirty="0" err="1" smtClean="0">
                <a:solidFill>
                  <a:srgbClr val="660033"/>
                </a:solidFill>
              </a:rPr>
              <a:t>debt</a:t>
            </a:r>
            <a:r>
              <a:rPr lang="de-AT" sz="1800" b="1" cap="all" dirty="0" smtClean="0">
                <a:solidFill>
                  <a:srgbClr val="660033"/>
                </a:solidFill>
              </a:rPr>
              <a:t> </a:t>
            </a:r>
            <a:r>
              <a:rPr lang="de-AT" sz="1800" b="1" cap="all" dirty="0" err="1" smtClean="0">
                <a:solidFill>
                  <a:srgbClr val="660033"/>
                </a:solidFill>
              </a:rPr>
              <a:t>insurances</a:t>
            </a:r>
            <a:endParaRPr lang="de-AT" sz="1800" b="1" cap="all" dirty="0" smtClean="0">
              <a:solidFill>
                <a:srgbClr val="660033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cancellation</a:t>
            </a:r>
            <a:r>
              <a:rPr lang="de-AT" sz="2400" dirty="0" smtClean="0"/>
              <a:t> </a:t>
            </a:r>
            <a:r>
              <a:rPr lang="de-AT" sz="2400" dirty="0" err="1" smtClean="0"/>
              <a:t>rights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3966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400" cy="4878090"/>
          </a:xfrm>
        </p:spPr>
        <p:txBody>
          <a:bodyPr>
            <a:normAutofit/>
          </a:bodyPr>
          <a:lstStyle/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1800" cap="all" dirty="0" smtClean="0">
                <a:solidFill>
                  <a:srgbClr val="C00000"/>
                </a:solidFill>
              </a:rPr>
              <a:t>Prohibition </a:t>
            </a:r>
            <a:r>
              <a:rPr lang="de-AT" sz="1800" cap="all" dirty="0" err="1" smtClean="0">
                <a:solidFill>
                  <a:srgbClr val="C00000"/>
                </a:solidFill>
              </a:rPr>
              <a:t>of</a:t>
            </a:r>
            <a:r>
              <a:rPr lang="de-AT" sz="1800" cap="all" dirty="0" smtClean="0">
                <a:solidFill>
                  <a:srgbClr val="C00000"/>
                </a:solidFill>
              </a:rPr>
              <a:t> </a:t>
            </a:r>
            <a:r>
              <a:rPr lang="de-AT" sz="1800" b="1" cap="all" dirty="0" err="1" smtClean="0">
                <a:solidFill>
                  <a:srgbClr val="C00000"/>
                </a:solidFill>
              </a:rPr>
              <a:t>tying</a:t>
            </a:r>
            <a:r>
              <a:rPr lang="de-AT" sz="1800" b="1" cap="all" dirty="0" smtClean="0">
                <a:solidFill>
                  <a:srgbClr val="C00000"/>
                </a:solidFill>
              </a:rPr>
              <a:t> </a:t>
            </a:r>
            <a:r>
              <a:rPr lang="de-AT" sz="1800" b="1" cap="all" dirty="0" err="1" smtClean="0">
                <a:solidFill>
                  <a:srgbClr val="C00000"/>
                </a:solidFill>
              </a:rPr>
              <a:t>practices</a:t>
            </a:r>
            <a:r>
              <a:rPr lang="de-AT" sz="1800" b="1" cap="all" dirty="0" smtClean="0">
                <a:solidFill>
                  <a:srgbClr val="C00000"/>
                </a:solidFill>
              </a:rPr>
              <a:t>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arve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outs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payment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savings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account</a:t>
            </a:r>
            <a:endParaRPr lang="de-AT" sz="17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700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nvestment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b="1" dirty="0" smtClean="0">
                <a:solidFill>
                  <a:schemeClr val="tx1">
                    <a:lumMod val="50000"/>
                  </a:schemeClr>
                </a:solidFill>
              </a:rPr>
              <a:t>private </a:t>
            </a:r>
            <a:r>
              <a:rPr lang="de-AT" sz="1700" b="1" dirty="0" err="1" smtClean="0">
                <a:solidFill>
                  <a:schemeClr val="tx1">
                    <a:lumMod val="50000"/>
                  </a:schemeClr>
                </a:solidFill>
              </a:rPr>
              <a:t>pension</a:t>
            </a:r>
            <a:r>
              <a:rPr lang="de-AT" sz="17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b="1" dirty="0" err="1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endParaRPr lang="de-AT" sz="17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f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used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additional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security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creditor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accumulate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capital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repay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service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credit</a:t>
            </a:r>
            <a:r>
              <a:rPr lang="de-AT" sz="15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pool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resources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1800" cap="all" dirty="0" smtClean="0">
                <a:solidFill>
                  <a:srgbClr val="FF6600"/>
                </a:solidFill>
              </a:rPr>
              <a:t>Relevant </a:t>
            </a:r>
            <a:r>
              <a:rPr lang="de-AT" sz="1800" b="1" cap="all" dirty="0" err="1" smtClean="0">
                <a:solidFill>
                  <a:srgbClr val="FF6600"/>
                </a:solidFill>
              </a:rPr>
              <a:t>insurance</a:t>
            </a:r>
            <a:r>
              <a:rPr lang="de-AT" sz="1800" b="1" cap="all" dirty="0" smtClean="0">
                <a:solidFill>
                  <a:srgbClr val="FF6600"/>
                </a:solidFill>
              </a:rPr>
              <a:t> </a:t>
            </a:r>
            <a:r>
              <a:rPr lang="de-AT" sz="1800" b="1" cap="all" dirty="0" err="1" smtClean="0">
                <a:solidFill>
                  <a:srgbClr val="FF6600"/>
                </a:solidFill>
              </a:rPr>
              <a:t>policy</a:t>
            </a:r>
            <a:r>
              <a:rPr lang="de-AT" sz="1800" b="1" cap="all" dirty="0" smtClean="0">
                <a:solidFill>
                  <a:srgbClr val="FF6600"/>
                </a:solidFill>
              </a:rPr>
              <a:t> </a:t>
            </a:r>
            <a:r>
              <a:rPr lang="de-AT" sz="1800" cap="all" dirty="0" err="1" smtClean="0">
                <a:solidFill>
                  <a:srgbClr val="FF6600"/>
                </a:solidFill>
              </a:rPr>
              <a:t>related</a:t>
            </a:r>
            <a:r>
              <a:rPr lang="de-AT" sz="1800" cap="all" dirty="0" smtClean="0">
                <a:solidFill>
                  <a:srgbClr val="FF6600"/>
                </a:solidFill>
              </a:rPr>
              <a:t> </a:t>
            </a:r>
            <a:r>
              <a:rPr lang="de-AT" sz="1800" cap="all" dirty="0" err="1" smtClean="0">
                <a:solidFill>
                  <a:srgbClr val="FF6600"/>
                </a:solidFill>
              </a:rPr>
              <a:t>to</a:t>
            </a:r>
            <a:r>
              <a:rPr lang="de-AT" sz="1800" cap="all" dirty="0">
                <a:solidFill>
                  <a:srgbClr val="FF6600"/>
                </a:solidFill>
              </a:rPr>
              <a:t> </a:t>
            </a:r>
            <a:r>
              <a:rPr lang="de-AT" sz="1800" cap="all" dirty="0" err="1" smtClean="0">
                <a:solidFill>
                  <a:srgbClr val="FF6600"/>
                </a:solidFill>
              </a:rPr>
              <a:t>credit</a:t>
            </a:r>
            <a:r>
              <a:rPr lang="de-AT" sz="1800" cap="all" dirty="0" smtClean="0">
                <a:solidFill>
                  <a:srgbClr val="FF6600"/>
                </a:solidFill>
              </a:rPr>
              <a:t> </a:t>
            </a:r>
            <a:r>
              <a:rPr lang="de-AT" sz="1800" cap="all" dirty="0" err="1" smtClean="0">
                <a:solidFill>
                  <a:srgbClr val="FF6600"/>
                </a:solidFill>
              </a:rPr>
              <a:t>agreement</a:t>
            </a:r>
            <a:endParaRPr lang="de-AT" sz="1800" cap="all" dirty="0" smtClean="0">
              <a:solidFill>
                <a:srgbClr val="FF6600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700" dirty="0">
                <a:solidFill>
                  <a:schemeClr val="tx1">
                    <a:lumMod val="50000"/>
                  </a:schemeClr>
                </a:solidFill>
              </a:rPr>
              <a:t>e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.g. residual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debt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fire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endParaRPr lang="de-AT" sz="17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700" dirty="0" err="1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reditors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may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require</a:t>
            </a:r>
            <a:r>
              <a:rPr lang="de-AT" sz="17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consumer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hold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policy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b="1" dirty="0" smtClean="0">
                <a:solidFill>
                  <a:schemeClr val="tx1">
                    <a:lumMod val="50000"/>
                  </a:schemeClr>
                </a:solidFill>
              </a:rPr>
              <a:t>but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must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accept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policies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providing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equivalent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level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7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700" dirty="0" err="1" smtClean="0">
                <a:solidFill>
                  <a:schemeClr val="tx1">
                    <a:lumMod val="50000"/>
                  </a:schemeClr>
                </a:solidFill>
              </a:rPr>
              <a:t>guarantee</a:t>
            </a:r>
            <a:endParaRPr lang="de-AT" sz="17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1800" cap="all" dirty="0" err="1" smtClean="0">
                <a:solidFill>
                  <a:srgbClr val="008000"/>
                </a:solidFill>
              </a:rPr>
              <a:t>No</a:t>
            </a:r>
            <a:r>
              <a:rPr lang="de-AT" sz="1800" cap="all" dirty="0" smtClean="0">
                <a:solidFill>
                  <a:srgbClr val="008000"/>
                </a:solidFill>
              </a:rPr>
              <a:t> </a:t>
            </a:r>
            <a:r>
              <a:rPr lang="de-AT" sz="1800" cap="all" dirty="0" err="1" smtClean="0">
                <a:solidFill>
                  <a:srgbClr val="008000"/>
                </a:solidFill>
              </a:rPr>
              <a:t>ban</a:t>
            </a:r>
            <a:r>
              <a:rPr lang="de-AT" sz="1800" cap="all" dirty="0" smtClean="0">
                <a:solidFill>
                  <a:srgbClr val="008000"/>
                </a:solidFill>
              </a:rPr>
              <a:t> on </a:t>
            </a:r>
            <a:r>
              <a:rPr lang="de-AT" sz="1800" b="1" cap="all" dirty="0" err="1">
                <a:solidFill>
                  <a:srgbClr val="008000"/>
                </a:solidFill>
              </a:rPr>
              <a:t>b</a:t>
            </a:r>
            <a:r>
              <a:rPr lang="de-AT" sz="1800" b="1" cap="all" dirty="0" err="1" smtClean="0">
                <a:solidFill>
                  <a:srgbClr val="008000"/>
                </a:solidFill>
              </a:rPr>
              <a:t>undling</a:t>
            </a:r>
            <a:r>
              <a:rPr lang="de-AT" sz="1800" b="1" cap="all" dirty="0" smtClean="0">
                <a:solidFill>
                  <a:srgbClr val="008000"/>
                </a:solidFill>
              </a:rPr>
              <a:t> </a:t>
            </a:r>
            <a:r>
              <a:rPr lang="de-AT" sz="1800" b="1" cap="all" dirty="0" err="1" smtClean="0">
                <a:solidFill>
                  <a:srgbClr val="008000"/>
                </a:solidFill>
              </a:rPr>
              <a:t>practices</a:t>
            </a:r>
            <a:endParaRPr lang="de-AT" sz="1800" b="1" cap="all" dirty="0" smtClean="0">
              <a:solidFill>
                <a:srgbClr val="008000"/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Cross </a:t>
            </a:r>
            <a:r>
              <a:rPr lang="de-AT" sz="2400" dirty="0" err="1" smtClean="0"/>
              <a:t>selling</a:t>
            </a:r>
            <a:r>
              <a:rPr lang="de-AT" sz="2400" dirty="0" smtClean="0"/>
              <a:t> / </a:t>
            </a:r>
            <a:r>
              <a:rPr lang="de-AT" sz="2400" dirty="0" err="1" smtClean="0"/>
              <a:t>Tying</a:t>
            </a:r>
            <a:r>
              <a:rPr lang="de-AT" sz="2400" dirty="0" smtClean="0"/>
              <a:t> &amp; </a:t>
            </a:r>
            <a:r>
              <a:rPr lang="de-AT" sz="2400" dirty="0" err="1" smtClean="0"/>
              <a:t>bundling</a:t>
            </a: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(§ 23 </a:t>
            </a:r>
            <a:r>
              <a:rPr lang="de-AT" sz="2400" dirty="0" err="1" smtClean="0"/>
              <a:t>HIK</a:t>
            </a:r>
            <a:r>
              <a:rPr lang="de-AT" sz="2400" cap="none" dirty="0" err="1" smtClean="0"/>
              <a:t>r</a:t>
            </a:r>
            <a:r>
              <a:rPr lang="de-AT" sz="2400" dirty="0" err="1" smtClean="0"/>
              <a:t>G</a:t>
            </a:r>
            <a:r>
              <a:rPr lang="de-AT" sz="2400" dirty="0" smtClean="0"/>
              <a:t>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371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18008" y="1746039"/>
            <a:ext cx="8407400" cy="4878090"/>
          </a:xfrm>
        </p:spPr>
        <p:txBody>
          <a:bodyPr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Recent</a:t>
            </a:r>
            <a:r>
              <a:rPr lang="de-AT" sz="2400" dirty="0" smtClean="0"/>
              <a:t> </a:t>
            </a:r>
            <a:r>
              <a:rPr lang="de-AT" sz="2400" dirty="0" err="1" smtClean="0"/>
              <a:t>cases</a:t>
            </a:r>
            <a:endParaRPr lang="de-AT" sz="2400" dirty="0"/>
          </a:p>
        </p:txBody>
      </p:sp>
      <p:sp>
        <p:nvSpPr>
          <p:cNvPr id="4" name="Gleichschenkliges Dreieck 3"/>
          <p:cNvSpPr/>
          <p:nvPr/>
        </p:nvSpPr>
        <p:spPr>
          <a:xfrm rot="10800000">
            <a:off x="2359638" y="3587542"/>
            <a:ext cx="4392488" cy="2232248"/>
          </a:xfrm>
          <a:prstGeom prst="triangl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310024" y="301411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cap="all" dirty="0" smtClean="0"/>
              <a:t>Bank</a:t>
            </a:r>
            <a:endParaRPr lang="de-AT" cap="all" dirty="0"/>
          </a:p>
        </p:txBody>
      </p:sp>
      <p:sp>
        <p:nvSpPr>
          <p:cNvPr id="6" name="Textfeld 5"/>
          <p:cNvSpPr txBox="1"/>
          <p:nvPr/>
        </p:nvSpPr>
        <p:spPr>
          <a:xfrm>
            <a:off x="5916814" y="29992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cap="all" dirty="0" err="1" smtClean="0"/>
              <a:t>Insurer</a:t>
            </a:r>
            <a:endParaRPr lang="de-AT" cap="all" dirty="0"/>
          </a:p>
        </p:txBody>
      </p:sp>
      <p:sp>
        <p:nvSpPr>
          <p:cNvPr id="7" name="Textfeld 6"/>
          <p:cNvSpPr txBox="1"/>
          <p:nvPr/>
        </p:nvSpPr>
        <p:spPr>
          <a:xfrm>
            <a:off x="3620505" y="29984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cap="all" dirty="0" smtClean="0"/>
              <a:t>Mediator</a:t>
            </a:r>
            <a:endParaRPr lang="de-AT" cap="all" dirty="0"/>
          </a:p>
        </p:txBody>
      </p:sp>
      <p:sp>
        <p:nvSpPr>
          <p:cNvPr id="8" name="Textfeld 7"/>
          <p:cNvSpPr txBox="1"/>
          <p:nvPr/>
        </p:nvSpPr>
        <p:spPr>
          <a:xfrm>
            <a:off x="3620505" y="592908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cap="all" dirty="0"/>
              <a:t>C</a:t>
            </a:r>
            <a:r>
              <a:rPr lang="de-AT" cap="all" dirty="0" smtClean="0"/>
              <a:t>onsumer</a:t>
            </a:r>
            <a:endParaRPr lang="de-AT" cap="all" dirty="0"/>
          </a:p>
        </p:txBody>
      </p:sp>
      <p:cxnSp>
        <p:nvCxnSpPr>
          <p:cNvPr id="9" name="Gerade Verbindung 8"/>
          <p:cNvCxnSpPr>
            <a:stCxn id="4" idx="3"/>
            <a:endCxn id="4" idx="0"/>
          </p:cNvCxnSpPr>
          <p:nvPr/>
        </p:nvCxnSpPr>
        <p:spPr>
          <a:xfrm>
            <a:off x="4555882" y="3587542"/>
            <a:ext cx="0" cy="223224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785827" y="492664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f</a:t>
            </a:r>
            <a:r>
              <a:rPr lang="de-AT" dirty="0" err="1" smtClean="0"/>
              <a:t>oreign</a:t>
            </a:r>
            <a:r>
              <a:rPr lang="de-AT" dirty="0" smtClean="0"/>
              <a:t> </a:t>
            </a:r>
            <a:r>
              <a:rPr lang="de-AT" dirty="0" err="1" smtClean="0"/>
              <a:t>currency</a:t>
            </a:r>
            <a:r>
              <a:rPr lang="de-AT" dirty="0" smtClean="0"/>
              <a:t> </a:t>
            </a:r>
            <a:r>
              <a:rPr lang="de-AT" dirty="0" err="1" smtClean="0"/>
              <a:t>credit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5471677" y="4788141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l</a:t>
            </a:r>
            <a:r>
              <a:rPr lang="de-AT" dirty="0" err="1" smtClean="0"/>
              <a:t>ife</a:t>
            </a:r>
            <a:r>
              <a:rPr lang="de-AT" dirty="0" smtClean="0"/>
              <a:t> </a:t>
            </a:r>
            <a:r>
              <a:rPr lang="de-AT" dirty="0" err="1" smtClean="0"/>
              <a:t>insurance</a:t>
            </a:r>
            <a:endParaRPr lang="de-AT" dirty="0" smtClean="0"/>
          </a:p>
          <a:p>
            <a:pPr algn="ctr"/>
            <a:r>
              <a:rPr lang="de-AT" dirty="0" err="1"/>
              <a:t>e</a:t>
            </a:r>
            <a:r>
              <a:rPr lang="de-AT" dirty="0" err="1" smtClean="0"/>
              <a:t>sp</a:t>
            </a:r>
            <a:r>
              <a:rPr lang="de-AT" dirty="0" smtClean="0"/>
              <a:t>. </a:t>
            </a:r>
            <a:r>
              <a:rPr lang="de-AT" dirty="0" err="1" smtClean="0"/>
              <a:t>unit-linked</a:t>
            </a:r>
            <a:r>
              <a:rPr lang="de-AT" dirty="0" smtClean="0"/>
              <a:t> </a:t>
            </a:r>
            <a:r>
              <a:rPr lang="de-AT" dirty="0" err="1" smtClean="0"/>
              <a:t>insurance</a:t>
            </a:r>
            <a:endParaRPr lang="de-AT" dirty="0"/>
          </a:p>
        </p:txBody>
      </p:sp>
      <p:sp>
        <p:nvSpPr>
          <p:cNvPr id="12" name="Ellipse 11"/>
          <p:cNvSpPr/>
          <p:nvPr/>
        </p:nvSpPr>
        <p:spPr>
          <a:xfrm>
            <a:off x="6566979" y="3645024"/>
            <a:ext cx="2088232" cy="115212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u</a:t>
            </a:r>
            <a:r>
              <a:rPr lang="de-AT" dirty="0" err="1" smtClean="0"/>
              <a:t>nlimited</a:t>
            </a:r>
            <a:r>
              <a:rPr lang="de-AT" dirty="0" smtClean="0"/>
              <a:t> </a:t>
            </a:r>
            <a:r>
              <a:rPr lang="de-AT" dirty="0" err="1" smtClean="0"/>
              <a:t>cancellation</a:t>
            </a:r>
            <a:r>
              <a:rPr lang="de-AT" dirty="0" smtClean="0"/>
              <a:t> </a:t>
            </a:r>
            <a:r>
              <a:rPr lang="de-AT" dirty="0" err="1" smtClean="0"/>
              <a:t>rights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13" name="Ellipse 12"/>
          <p:cNvSpPr/>
          <p:nvPr/>
        </p:nvSpPr>
        <p:spPr>
          <a:xfrm>
            <a:off x="3446842" y="1834224"/>
            <a:ext cx="2232247" cy="1152128"/>
          </a:xfrm>
          <a:prstGeom prst="ellipse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a</a:t>
            </a:r>
            <a:r>
              <a:rPr lang="de-AT" dirty="0" err="1" smtClean="0"/>
              <a:t>ttribution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acts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ommissions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14" name="Ellipse 13"/>
          <p:cNvSpPr/>
          <p:nvPr/>
        </p:nvSpPr>
        <p:spPr>
          <a:xfrm>
            <a:off x="3635065" y="4372231"/>
            <a:ext cx="1872208" cy="115212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l</a:t>
            </a:r>
            <a:r>
              <a:rPr lang="de-AT" dirty="0" err="1" smtClean="0"/>
              <a:t>inked</a:t>
            </a:r>
            <a:r>
              <a:rPr lang="de-AT" dirty="0" smtClean="0"/>
              <a:t> </a:t>
            </a:r>
            <a:r>
              <a:rPr lang="de-AT" dirty="0" err="1" smtClean="0"/>
              <a:t>contracts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15" name="Ellipse 14"/>
          <p:cNvSpPr/>
          <p:nvPr/>
        </p:nvSpPr>
        <p:spPr>
          <a:xfrm>
            <a:off x="539552" y="3587542"/>
            <a:ext cx="2065759" cy="115212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d</a:t>
            </a:r>
            <a:r>
              <a:rPr lang="de-AT" dirty="0" err="1" smtClean="0"/>
              <a:t>amages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misselling</a:t>
            </a:r>
            <a:r>
              <a:rPr lang="de-AT" dirty="0" smtClean="0"/>
              <a:t>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841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162800" y="2892425"/>
            <a:ext cx="16002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/>
              <a:t>1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81000" y="2892425"/>
            <a:ext cx="63246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 smtClean="0"/>
              <a:t> </a:t>
            </a:r>
            <a:r>
              <a:rPr lang="de-AT" sz="3200" dirty="0" err="1" smtClean="0"/>
              <a:t>Introduction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20914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4653136"/>
            <a:ext cx="6324600" cy="1646238"/>
          </a:xfrm>
        </p:spPr>
        <p:txBody>
          <a:bodyPr/>
          <a:lstStyle/>
          <a:p>
            <a:pPr lvl="0" eaLnBrk="1" hangingPunct="1"/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AT" sz="1400" dirty="0"/>
              <a:t/>
            </a:r>
            <a:br>
              <a:rPr lang="de-AT" sz="1400" dirty="0"/>
            </a:br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AT" sz="1400" dirty="0"/>
              <a:t/>
            </a:r>
            <a:br>
              <a:rPr lang="de-AT" sz="1400" dirty="0"/>
            </a:br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AT" sz="1400" dirty="0"/>
              <a:t/>
            </a:r>
            <a:br>
              <a:rPr lang="de-AT" sz="1400" dirty="0"/>
            </a:br>
            <a:r>
              <a:rPr lang="de-AT" sz="1400" dirty="0" err="1"/>
              <a:t>C</a:t>
            </a:r>
            <a:r>
              <a:rPr lang="de-AT" sz="1400" dirty="0" err="1" smtClean="0"/>
              <a:t>ontaCt</a:t>
            </a:r>
            <a:r>
              <a:rPr lang="de-AT" sz="1400" dirty="0" smtClean="0"/>
              <a:t>: Martin.ramharter@bmf.gv.at</a:t>
            </a:r>
            <a:br>
              <a:rPr lang="de-AT" sz="1400" dirty="0" smtClean="0"/>
            </a:br>
            <a:r>
              <a:rPr lang="de-AT" sz="1400" dirty="0"/>
              <a:t/>
            </a:r>
            <a:br>
              <a:rPr lang="de-AT" sz="1400" dirty="0"/>
            </a:b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The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presentation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exclusively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reflects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the</a:t>
            </a:r>
            <a:r>
              <a:rPr lang="de-AT" altLang="de-DE" sz="1200" cap="none" spc="0" dirty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personal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opinion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of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the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 </a:t>
            </a:r>
            <a:r>
              <a:rPr lang="de-AT" altLang="de-DE" sz="1200" cap="none" spc="0" dirty="0" err="1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speaker</a:t>
            </a:r>
            <a:r>
              <a:rPr lang="de-AT" altLang="de-DE" sz="1200" cap="none" spc="0" dirty="0" smtClean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>.</a:t>
            </a:r>
            <a:r>
              <a:rPr lang="de-AT" altLang="de-DE" sz="2800" cap="none" spc="0" dirty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/>
            </a:r>
            <a:br>
              <a:rPr lang="de-AT" altLang="de-DE" sz="2800" cap="none" spc="0" dirty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</a:br>
            <a:r>
              <a:rPr lang="de-AT" altLang="de-DE" sz="2800" cap="none" spc="0" dirty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  <a:t/>
            </a:r>
            <a:br>
              <a:rPr lang="de-AT" altLang="de-DE" sz="2800" cap="none" spc="0" dirty="0">
                <a:solidFill>
                  <a:srgbClr val="FFFFFF"/>
                </a:solidFill>
                <a:latin typeface="Franklin Gothic Medium" pitchFamily="34" charset="0"/>
                <a:ea typeface="+mn-ea"/>
                <a:cs typeface="Arial" charset="0"/>
              </a:rPr>
            </a:br>
            <a:endParaRPr lang="de-AT" sz="1400" dirty="0"/>
          </a:p>
        </p:txBody>
      </p:sp>
      <p:sp>
        <p:nvSpPr>
          <p:cNvPr id="3" name="Ovale Legende 2"/>
          <p:cNvSpPr/>
          <p:nvPr/>
        </p:nvSpPr>
        <p:spPr>
          <a:xfrm>
            <a:off x="755576" y="1585814"/>
            <a:ext cx="5760640" cy="2304256"/>
          </a:xfrm>
          <a:prstGeom prst="wedgeEllipseCallout">
            <a:avLst>
              <a:gd name="adj1" fmla="val 28440"/>
              <a:gd name="adj2" fmla="val 101356"/>
            </a:avLst>
          </a:prstGeom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de-AT" altLang="de-DE" sz="2400" dirty="0" err="1">
                <a:solidFill>
                  <a:schemeClr val="bg1"/>
                </a:solidFill>
              </a:rPr>
              <a:t>Thank</a:t>
            </a:r>
            <a:r>
              <a:rPr lang="de-AT" altLang="de-DE" sz="2400" dirty="0">
                <a:solidFill>
                  <a:schemeClr val="bg1"/>
                </a:solidFill>
              </a:rPr>
              <a:t> </a:t>
            </a:r>
            <a:r>
              <a:rPr lang="de-AT" altLang="de-DE" sz="2400" dirty="0" err="1">
                <a:solidFill>
                  <a:schemeClr val="bg1"/>
                </a:solidFill>
              </a:rPr>
              <a:t>you</a:t>
            </a:r>
            <a:r>
              <a:rPr lang="de-AT" altLang="de-DE" sz="2400" dirty="0">
                <a:solidFill>
                  <a:schemeClr val="bg1"/>
                </a:solidFill>
              </a:rPr>
              <a:t> </a:t>
            </a:r>
            <a:r>
              <a:rPr lang="de-AT" altLang="de-DE" sz="2400" dirty="0" err="1">
                <a:solidFill>
                  <a:schemeClr val="bg1"/>
                </a:solidFill>
              </a:rPr>
              <a:t>for</a:t>
            </a:r>
            <a:r>
              <a:rPr lang="de-AT" altLang="de-DE" sz="2400" dirty="0">
                <a:solidFill>
                  <a:schemeClr val="bg1"/>
                </a:solidFill>
              </a:rPr>
              <a:t> </a:t>
            </a:r>
            <a:r>
              <a:rPr lang="de-AT" altLang="de-DE" sz="2400" dirty="0" err="1">
                <a:solidFill>
                  <a:schemeClr val="bg1"/>
                </a:solidFill>
              </a:rPr>
              <a:t>your</a:t>
            </a:r>
            <a:r>
              <a:rPr lang="de-AT" altLang="de-DE" sz="2400" dirty="0">
                <a:solidFill>
                  <a:schemeClr val="bg1"/>
                </a:solidFill>
              </a:rPr>
              <a:t> </a:t>
            </a:r>
            <a:r>
              <a:rPr lang="de-AT" altLang="de-DE" sz="2400" dirty="0" err="1">
                <a:solidFill>
                  <a:schemeClr val="bg1"/>
                </a:solidFill>
              </a:rPr>
              <a:t>attention</a:t>
            </a:r>
            <a:r>
              <a:rPr lang="de-AT" altLang="de-DE" sz="2400" dirty="0">
                <a:solidFill>
                  <a:schemeClr val="bg1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Introduction</a:t>
            </a:r>
            <a:endParaRPr lang="de-AT" sz="2400" dirty="0"/>
          </a:p>
        </p:txBody>
      </p:sp>
      <p:sp>
        <p:nvSpPr>
          <p:cNvPr id="5" name="Ellipse 4"/>
          <p:cNvSpPr/>
          <p:nvPr/>
        </p:nvSpPr>
        <p:spPr>
          <a:xfrm>
            <a:off x="827584" y="2065945"/>
            <a:ext cx="1728192" cy="1080120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IMD</a:t>
            </a:r>
            <a:endParaRPr lang="de-AT" dirty="0"/>
          </a:p>
        </p:txBody>
      </p:sp>
      <p:sp>
        <p:nvSpPr>
          <p:cNvPr id="6" name="Ellipse 5"/>
          <p:cNvSpPr/>
          <p:nvPr/>
        </p:nvSpPr>
        <p:spPr>
          <a:xfrm>
            <a:off x="1666811" y="2522574"/>
            <a:ext cx="2376264" cy="1282402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IDD</a:t>
            </a:r>
            <a:endParaRPr lang="de-AT" dirty="0"/>
          </a:p>
        </p:txBody>
      </p:sp>
      <p:sp>
        <p:nvSpPr>
          <p:cNvPr id="7" name="Ellipse 6"/>
          <p:cNvSpPr/>
          <p:nvPr/>
        </p:nvSpPr>
        <p:spPr>
          <a:xfrm>
            <a:off x="6005540" y="2354957"/>
            <a:ext cx="1604367" cy="877838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MiFID</a:t>
            </a:r>
            <a:r>
              <a:rPr lang="de-AT" dirty="0" smtClean="0"/>
              <a:t> I</a:t>
            </a:r>
            <a:endParaRPr lang="de-AT" dirty="0"/>
          </a:p>
        </p:txBody>
      </p:sp>
      <p:sp>
        <p:nvSpPr>
          <p:cNvPr id="8" name="Ellipse 7"/>
          <p:cNvSpPr/>
          <p:nvPr/>
        </p:nvSpPr>
        <p:spPr>
          <a:xfrm>
            <a:off x="5292080" y="3050311"/>
            <a:ext cx="1872208" cy="1152128"/>
          </a:xfrm>
          <a:prstGeom prst="ellipse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MiFID</a:t>
            </a:r>
            <a:r>
              <a:rPr lang="de-AT" dirty="0" smtClean="0"/>
              <a:t> II</a:t>
            </a:r>
            <a:endParaRPr lang="de-AT" dirty="0"/>
          </a:p>
        </p:txBody>
      </p:sp>
      <p:sp>
        <p:nvSpPr>
          <p:cNvPr id="9" name="Ellipse 8"/>
          <p:cNvSpPr/>
          <p:nvPr/>
        </p:nvSpPr>
        <p:spPr>
          <a:xfrm>
            <a:off x="3203848" y="3146065"/>
            <a:ext cx="2356073" cy="1276325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PRIIP</a:t>
            </a:r>
            <a:endParaRPr lang="de-AT" dirty="0"/>
          </a:p>
        </p:txBody>
      </p:sp>
      <p:sp>
        <p:nvSpPr>
          <p:cNvPr id="10" name="Ellipse 9"/>
          <p:cNvSpPr/>
          <p:nvPr/>
        </p:nvSpPr>
        <p:spPr>
          <a:xfrm>
            <a:off x="6128753" y="5090462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CCD</a:t>
            </a:r>
            <a:endParaRPr lang="de-AT" dirty="0"/>
          </a:p>
        </p:txBody>
      </p:sp>
      <p:sp>
        <p:nvSpPr>
          <p:cNvPr id="11" name="Ellipse 10"/>
          <p:cNvSpPr/>
          <p:nvPr/>
        </p:nvSpPr>
        <p:spPr>
          <a:xfrm>
            <a:off x="4881974" y="4422390"/>
            <a:ext cx="2059670" cy="1244136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MCD</a:t>
            </a:r>
            <a:endParaRPr lang="de-AT" dirty="0"/>
          </a:p>
        </p:txBody>
      </p:sp>
      <p:sp>
        <p:nvSpPr>
          <p:cNvPr id="12" name="Rechteckige Legende 11"/>
          <p:cNvSpPr/>
          <p:nvPr/>
        </p:nvSpPr>
        <p:spPr>
          <a:xfrm>
            <a:off x="439126" y="3689940"/>
            <a:ext cx="1224136" cy="824458"/>
          </a:xfrm>
          <a:prstGeom prst="wedgeRectCallout">
            <a:avLst>
              <a:gd name="adj1" fmla="val 40899"/>
              <a:gd name="adj2" fmla="val -107000"/>
            </a:avLst>
          </a:prstGeom>
          <a:solidFill>
            <a:schemeClr val="accent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Business Act &amp;</a:t>
            </a:r>
          </a:p>
          <a:p>
            <a:pPr algn="ctr"/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Banking Supervision Act</a:t>
            </a:r>
            <a:endParaRPr lang="de-AT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chteckige Legende 12"/>
          <p:cNvSpPr/>
          <p:nvPr/>
        </p:nvSpPr>
        <p:spPr>
          <a:xfrm>
            <a:off x="4729663" y="5954558"/>
            <a:ext cx="1224136" cy="576064"/>
          </a:xfrm>
          <a:prstGeom prst="wedgeRectCallout">
            <a:avLst>
              <a:gd name="adj1" fmla="val 83220"/>
              <a:gd name="adj2" fmla="val -31526"/>
            </a:avLst>
          </a:prstGeom>
          <a:solidFill>
            <a:schemeClr val="accent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Consumer </a:t>
            </a:r>
            <a:r>
              <a:rPr lang="de-AT" sz="1200" dirty="0" err="1" smtClean="0">
                <a:solidFill>
                  <a:schemeClr val="accent6">
                    <a:lumMod val="50000"/>
                  </a:schemeClr>
                </a:solidFill>
              </a:rPr>
              <a:t>Credit</a:t>
            </a:r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 Act</a:t>
            </a:r>
            <a:endParaRPr lang="de-AT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hteckige Legende 13"/>
          <p:cNvSpPr/>
          <p:nvPr/>
        </p:nvSpPr>
        <p:spPr>
          <a:xfrm>
            <a:off x="2908359" y="5374126"/>
            <a:ext cx="1704739" cy="580431"/>
          </a:xfrm>
          <a:prstGeom prst="wedgeRectCallout">
            <a:avLst>
              <a:gd name="adj1" fmla="val 74090"/>
              <a:gd name="adj2" fmla="val -28978"/>
            </a:avLst>
          </a:prstGeom>
          <a:solidFill>
            <a:schemeClr val="accent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 smtClean="0">
                <a:solidFill>
                  <a:schemeClr val="accent6">
                    <a:lumMod val="50000"/>
                  </a:schemeClr>
                </a:solidFill>
              </a:rPr>
              <a:t>Mortgage</a:t>
            </a:r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AT" sz="1200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 Real Estate </a:t>
            </a:r>
            <a:r>
              <a:rPr lang="de-AT" sz="1200" dirty="0" err="1" smtClean="0">
                <a:solidFill>
                  <a:schemeClr val="accent6">
                    <a:lumMod val="50000"/>
                  </a:schemeClr>
                </a:solidFill>
              </a:rPr>
              <a:t>Credit</a:t>
            </a:r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 Act</a:t>
            </a:r>
            <a:endParaRPr lang="de-AT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Rechteckige Legende 14"/>
          <p:cNvSpPr/>
          <p:nvPr/>
        </p:nvSpPr>
        <p:spPr>
          <a:xfrm>
            <a:off x="7524328" y="3232795"/>
            <a:ext cx="1224136" cy="576064"/>
          </a:xfrm>
          <a:prstGeom prst="wedgeRectCallout">
            <a:avLst>
              <a:gd name="adj1" fmla="val -45959"/>
              <a:gd name="adj2" fmla="val -95109"/>
            </a:avLst>
          </a:prstGeom>
          <a:solidFill>
            <a:schemeClr val="accent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accent6">
                    <a:lumMod val="50000"/>
                  </a:schemeClr>
                </a:solidFill>
              </a:rPr>
              <a:t>Securities Supervision Act 2007</a:t>
            </a:r>
            <a:endParaRPr lang="de-AT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Rechteckige Legende 15"/>
          <p:cNvSpPr/>
          <p:nvPr/>
        </p:nvSpPr>
        <p:spPr>
          <a:xfrm>
            <a:off x="2098859" y="4514398"/>
            <a:ext cx="1512168" cy="576064"/>
          </a:xfrm>
          <a:prstGeom prst="wedgeRectCallout">
            <a:avLst>
              <a:gd name="adj1" fmla="val 42636"/>
              <a:gd name="adj2" fmla="val -85880"/>
            </a:avLst>
          </a:prstGeom>
          <a:solidFill>
            <a:schemeClr val="accent6">
              <a:lumMod val="60000"/>
              <a:lumOff val="40000"/>
              <a:alpha val="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PRIIP-Implementation Act</a:t>
            </a:r>
            <a:endParaRPr lang="de-AT" sz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1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162800" y="2892425"/>
            <a:ext cx="16002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/>
              <a:t>2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81000" y="2892425"/>
            <a:ext cx="632460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3200" dirty="0" smtClean="0"/>
              <a:t> Banks </a:t>
            </a:r>
            <a:r>
              <a:rPr lang="de-AT" sz="3200" dirty="0" err="1" smtClean="0"/>
              <a:t>as</a:t>
            </a:r>
            <a:r>
              <a:rPr lang="de-AT" sz="3200" dirty="0" smtClean="0"/>
              <a:t> </a:t>
            </a:r>
            <a:br>
              <a:rPr lang="de-AT" sz="3200" dirty="0" smtClean="0"/>
            </a:br>
            <a:r>
              <a:rPr lang="de-AT" sz="3200" dirty="0" smtClean="0"/>
              <a:t>intermediaries </a:t>
            </a:r>
            <a:r>
              <a:rPr lang="de-AT" sz="3200" dirty="0" err="1" smtClean="0"/>
              <a:t>of</a:t>
            </a:r>
            <a:r>
              <a:rPr lang="de-AT" sz="3200" dirty="0" smtClean="0"/>
              <a:t> </a:t>
            </a:r>
            <a:r>
              <a:rPr lang="de-AT" sz="3200" dirty="0" err="1" smtClean="0"/>
              <a:t>insurance</a:t>
            </a:r>
            <a:r>
              <a:rPr lang="de-AT" sz="3200" dirty="0" smtClean="0"/>
              <a:t> </a:t>
            </a:r>
            <a:r>
              <a:rPr lang="de-AT" sz="3200" dirty="0" err="1" smtClean="0"/>
              <a:t>products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40918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230018"/>
          </a:xfrm>
        </p:spPr>
        <p:txBody>
          <a:bodyPr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In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general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rules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agents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brokers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according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Business Act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apply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banks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well</a:t>
            </a:r>
            <a:endParaRPr lang="de-AT" sz="21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dirty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but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there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are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certain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exceptions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err="1" smtClean="0">
                <a:solidFill>
                  <a:schemeClr val="tx1">
                    <a:lumMod val="50000"/>
                  </a:schemeClr>
                </a:solidFill>
              </a:rPr>
              <a:t>example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additional 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fit-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b="1" dirty="0">
                <a:solidFill>
                  <a:schemeClr val="tx1">
                    <a:lumMod val="50000"/>
                  </a:schemeClr>
                </a:solidFill>
              </a:rPr>
              <a:t>-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proper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for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management</a:t>
            </a:r>
            <a:endParaRPr lang="de-AT" dirty="0" smtClean="0">
              <a:solidFill>
                <a:schemeClr val="tx1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no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compulsory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professional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indemnity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endParaRPr lang="de-AT" b="1" dirty="0">
              <a:solidFill>
                <a:schemeClr val="tx1">
                  <a:lumMod val="50000"/>
                </a:schemeClr>
              </a:solidFill>
            </a:endParaRPr>
          </a:p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200" b="1" dirty="0">
                <a:solidFill>
                  <a:schemeClr val="tx1">
                    <a:lumMod val="50000"/>
                  </a:schemeClr>
                </a:solidFill>
              </a:rPr>
              <a:t>Supervision </a:t>
            </a:r>
            <a:r>
              <a:rPr lang="de-AT" sz="2200" b="1" dirty="0" err="1">
                <a:solidFill>
                  <a:schemeClr val="tx1">
                    <a:lumMod val="50000"/>
                  </a:schemeClr>
                </a:solidFill>
              </a:rPr>
              <a:t>by</a:t>
            </a:r>
            <a:r>
              <a:rPr lang="de-AT" sz="22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200" b="1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22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200" b="1" dirty="0">
                <a:solidFill>
                  <a:srgbClr val="FF6600"/>
                </a:solidFill>
              </a:rPr>
              <a:t>Financial Market Authority (FMA)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The </a:t>
            </a:r>
            <a:r>
              <a:rPr lang="de-AT" sz="2400" dirty="0" err="1" smtClean="0"/>
              <a:t>status</a:t>
            </a:r>
            <a:r>
              <a:rPr lang="de-AT" sz="2400" dirty="0" smtClean="0"/>
              <a:t> quo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9073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619680"/>
              </p:ext>
            </p:extLst>
          </p:nvPr>
        </p:nvGraphicFramePr>
        <p:xfrm>
          <a:off x="381000" y="1719262"/>
          <a:ext cx="8407400" cy="4590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Directive</a:t>
            </a:r>
            <a:r>
              <a:rPr lang="de-AT" sz="2400" dirty="0" smtClean="0"/>
              <a:t> (EU) 2016/97 </a:t>
            </a:r>
            <a:br>
              <a:rPr lang="de-AT" sz="2400" dirty="0" smtClean="0"/>
            </a:br>
            <a:r>
              <a:rPr lang="de-AT" sz="2400" dirty="0" smtClean="0"/>
              <a:t>on </a:t>
            </a:r>
            <a:r>
              <a:rPr lang="de-AT" sz="2400" dirty="0" err="1" smtClean="0"/>
              <a:t>insurance</a:t>
            </a:r>
            <a:r>
              <a:rPr lang="de-AT" sz="2400" dirty="0" smtClean="0"/>
              <a:t> </a:t>
            </a:r>
            <a:r>
              <a:rPr lang="de-AT" sz="2400" dirty="0" err="1" smtClean="0"/>
              <a:t>distRibution</a:t>
            </a:r>
            <a:endParaRPr lang="de-AT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7052744" y="282089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00" dirty="0" smtClean="0">
                <a:solidFill>
                  <a:schemeClr val="bg1"/>
                </a:solidFill>
              </a:rPr>
              <a:t>e.g. </a:t>
            </a:r>
            <a:r>
              <a:rPr lang="de-AT" sz="1000" dirty="0" err="1">
                <a:solidFill>
                  <a:schemeClr val="bg1"/>
                </a:solidFill>
              </a:rPr>
              <a:t>p</a:t>
            </a:r>
            <a:r>
              <a:rPr lang="de-AT" sz="1000" dirty="0" err="1" smtClean="0">
                <a:solidFill>
                  <a:schemeClr val="bg1"/>
                </a:solidFill>
              </a:rPr>
              <a:t>ublication</a:t>
            </a:r>
            <a:r>
              <a:rPr lang="de-AT" sz="1000" dirty="0" smtClean="0">
                <a:solidFill>
                  <a:schemeClr val="bg1"/>
                </a:solidFill>
              </a:rPr>
              <a:t> </a:t>
            </a:r>
            <a:r>
              <a:rPr lang="de-AT" sz="1000" dirty="0" err="1" smtClean="0">
                <a:solidFill>
                  <a:schemeClr val="bg1"/>
                </a:solidFill>
              </a:rPr>
              <a:t>of</a:t>
            </a:r>
            <a:r>
              <a:rPr lang="de-AT" sz="1000" dirty="0" smtClean="0">
                <a:solidFill>
                  <a:schemeClr val="bg1"/>
                </a:solidFill>
              </a:rPr>
              <a:t> </a:t>
            </a:r>
            <a:r>
              <a:rPr lang="de-AT" sz="1000" dirty="0" err="1" smtClean="0">
                <a:solidFill>
                  <a:schemeClr val="bg1"/>
                </a:solidFill>
              </a:rPr>
              <a:t>general</a:t>
            </a:r>
            <a:r>
              <a:rPr lang="de-AT" sz="1000" dirty="0" smtClean="0">
                <a:solidFill>
                  <a:schemeClr val="bg1"/>
                </a:solidFill>
              </a:rPr>
              <a:t> </a:t>
            </a:r>
            <a:r>
              <a:rPr lang="de-AT" sz="1000" dirty="0" err="1" smtClean="0">
                <a:solidFill>
                  <a:schemeClr val="bg1"/>
                </a:solidFill>
              </a:rPr>
              <a:t>good</a:t>
            </a:r>
            <a:r>
              <a:rPr lang="de-AT" sz="1000" dirty="0" smtClean="0">
                <a:solidFill>
                  <a:schemeClr val="bg1"/>
                </a:solidFill>
              </a:rPr>
              <a:t> </a:t>
            </a:r>
            <a:r>
              <a:rPr lang="de-AT" sz="1000" dirty="0" err="1" smtClean="0">
                <a:solidFill>
                  <a:schemeClr val="bg1"/>
                </a:solidFill>
              </a:rPr>
              <a:t>rules</a:t>
            </a:r>
            <a:endParaRPr lang="de-AT" sz="1000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928496" y="3787130"/>
            <a:ext cx="176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00" dirty="0">
                <a:solidFill>
                  <a:schemeClr val="bg1"/>
                </a:solidFill>
              </a:rPr>
              <a:t>i</a:t>
            </a:r>
            <a:r>
              <a:rPr lang="de-AT" sz="1000" dirty="0" smtClean="0">
                <a:solidFill>
                  <a:schemeClr val="bg1"/>
                </a:solidFill>
              </a:rPr>
              <a:t>n </a:t>
            </a:r>
            <a:r>
              <a:rPr lang="de-AT" sz="1000" dirty="0" err="1" smtClean="0">
                <a:solidFill>
                  <a:schemeClr val="bg1"/>
                </a:solidFill>
              </a:rPr>
              <a:t>general</a:t>
            </a:r>
            <a:r>
              <a:rPr lang="de-AT" sz="1000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de-AT" sz="1000" dirty="0" err="1" smtClean="0">
                <a:solidFill>
                  <a:schemeClr val="bg1"/>
                </a:solidFill>
              </a:rPr>
              <a:t>minimum</a:t>
            </a:r>
            <a:r>
              <a:rPr lang="de-AT" sz="1000" dirty="0" smtClean="0">
                <a:solidFill>
                  <a:schemeClr val="bg1"/>
                </a:solidFill>
              </a:rPr>
              <a:t> </a:t>
            </a:r>
            <a:r>
              <a:rPr lang="de-AT" sz="1000" dirty="0" err="1" smtClean="0">
                <a:solidFill>
                  <a:schemeClr val="bg1"/>
                </a:solidFill>
              </a:rPr>
              <a:t>harmonisation</a:t>
            </a:r>
            <a:endParaRPr lang="de-AT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878090"/>
          </a:xfrm>
        </p:spPr>
        <p:txBody>
          <a:bodyPr>
            <a:normAutofit/>
          </a:bodyPr>
          <a:lstStyle/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Scope</a:t>
            </a:r>
            <a:endParaRPr lang="de-AT" sz="21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Banks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can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be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registered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1900" b="1" dirty="0" smtClean="0">
                <a:solidFill>
                  <a:schemeClr val="tx1">
                    <a:lumMod val="50000"/>
                  </a:schemeClr>
                </a:solidFill>
              </a:rPr>
              <a:t> intermediaries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but not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as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ancillary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intermediaries (cf Art 2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No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4) </a:t>
            </a: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endParaRPr lang="de-AT" sz="21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02920" indent="-457200" eaLnBrk="1" fontAlgn="auto" hangingPunct="1">
              <a:spcAft>
                <a:spcPts val="0"/>
              </a:spcAft>
              <a:defRPr/>
            </a:pP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Definitions</a:t>
            </a:r>
            <a:endParaRPr lang="de-AT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all" dirty="0" err="1" smtClean="0">
                <a:solidFill>
                  <a:srgbClr val="660033"/>
                </a:solidFill>
              </a:rPr>
              <a:t>Advice</a:t>
            </a:r>
            <a:endParaRPr lang="de-AT" cap="all" dirty="0" smtClean="0">
              <a:solidFill>
                <a:srgbClr val="660033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personal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recommendation</a:t>
            </a: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customer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...                                            in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respect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one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or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more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contracts</a:t>
            </a:r>
            <a:endParaRPr lang="de-AT" b="1" dirty="0" smtClean="0">
              <a:solidFill>
                <a:srgbClr val="660033"/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cap="all" dirty="0" smtClean="0">
                <a:solidFill>
                  <a:srgbClr val="660033"/>
                </a:solidFill>
              </a:rPr>
              <a:t>Insurance-</a:t>
            </a:r>
            <a:r>
              <a:rPr lang="de-AT" b="1" cap="all" dirty="0" err="1" smtClean="0">
                <a:solidFill>
                  <a:srgbClr val="660033"/>
                </a:solidFill>
              </a:rPr>
              <a:t>based</a:t>
            </a:r>
            <a:r>
              <a:rPr lang="de-AT" b="1" cap="all" dirty="0" smtClean="0">
                <a:solidFill>
                  <a:srgbClr val="660033"/>
                </a:solidFill>
              </a:rPr>
              <a:t> </a:t>
            </a:r>
            <a:r>
              <a:rPr lang="de-AT" b="1" cap="all" smtClean="0">
                <a:solidFill>
                  <a:srgbClr val="660033"/>
                </a:solidFill>
              </a:rPr>
              <a:t>investmenT </a:t>
            </a:r>
            <a:r>
              <a:rPr lang="de-AT" b="1" cap="all" dirty="0" err="1" smtClean="0">
                <a:solidFill>
                  <a:srgbClr val="660033"/>
                </a:solidFill>
              </a:rPr>
              <a:t>product</a:t>
            </a:r>
            <a:r>
              <a:rPr lang="de-AT" b="1" cap="all" dirty="0" smtClean="0">
                <a:solidFill>
                  <a:srgbClr val="660033"/>
                </a:solidFill>
              </a:rPr>
              <a:t> (IBIP)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b="1" dirty="0" err="1">
                <a:solidFill>
                  <a:srgbClr val="000000"/>
                </a:solidFill>
              </a:rPr>
              <a:t>u</a:t>
            </a:r>
            <a:r>
              <a:rPr lang="de-AT" b="1" dirty="0" err="1" smtClean="0">
                <a:solidFill>
                  <a:srgbClr val="000000"/>
                </a:solidFill>
              </a:rPr>
              <a:t>nit-linked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and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b="1" dirty="0" err="1" smtClean="0">
                <a:solidFill>
                  <a:srgbClr val="000000"/>
                </a:solidFill>
              </a:rPr>
              <a:t>index</a:t>
            </a:r>
            <a:r>
              <a:rPr lang="de-AT" b="1" dirty="0" smtClean="0">
                <a:solidFill>
                  <a:srgbClr val="000000"/>
                </a:solidFill>
              </a:rPr>
              <a:t> </a:t>
            </a:r>
            <a:r>
              <a:rPr lang="de-AT" b="1" dirty="0" err="1" smtClean="0">
                <a:solidFill>
                  <a:srgbClr val="000000"/>
                </a:solidFill>
              </a:rPr>
              <a:t>linked</a:t>
            </a:r>
            <a:r>
              <a:rPr lang="de-AT" b="1" dirty="0" smtClean="0">
                <a:solidFill>
                  <a:srgbClr val="000000"/>
                </a:solidFill>
              </a:rPr>
              <a:t> </a:t>
            </a:r>
            <a:r>
              <a:rPr lang="de-AT" b="1" dirty="0" err="1" smtClean="0">
                <a:solidFill>
                  <a:srgbClr val="000000"/>
                </a:solidFill>
              </a:rPr>
              <a:t>policies</a:t>
            </a:r>
            <a:endParaRPr lang="de-AT" b="1" dirty="0" smtClean="0">
              <a:solidFill>
                <a:srgbClr val="000000"/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>
                <a:solidFill>
                  <a:srgbClr val="000000"/>
                </a:solidFill>
              </a:rPr>
              <a:t>t</a:t>
            </a:r>
            <a:r>
              <a:rPr lang="de-AT" dirty="0" smtClean="0">
                <a:solidFill>
                  <a:srgbClr val="000000"/>
                </a:solidFill>
              </a:rPr>
              <a:t>raditional </a:t>
            </a:r>
            <a:r>
              <a:rPr lang="de-AT" b="1" dirty="0" err="1" smtClean="0">
                <a:solidFill>
                  <a:srgbClr val="000000"/>
                </a:solidFill>
              </a:rPr>
              <a:t>with</a:t>
            </a:r>
            <a:r>
              <a:rPr lang="de-AT" b="1" dirty="0" smtClean="0">
                <a:solidFill>
                  <a:srgbClr val="000000"/>
                </a:solidFill>
              </a:rPr>
              <a:t>-profit </a:t>
            </a:r>
            <a:r>
              <a:rPr lang="de-AT" b="1" dirty="0" err="1" smtClean="0">
                <a:solidFill>
                  <a:srgbClr val="000000"/>
                </a:solidFill>
              </a:rPr>
              <a:t>life-insurance</a:t>
            </a:r>
            <a:r>
              <a:rPr lang="de-AT" b="1" dirty="0" smtClean="0">
                <a:solidFill>
                  <a:srgbClr val="000000"/>
                </a:solidFill>
              </a:rPr>
              <a:t> </a:t>
            </a:r>
            <a:r>
              <a:rPr lang="de-AT" b="1" dirty="0" err="1" smtClean="0">
                <a:solidFill>
                  <a:srgbClr val="000000"/>
                </a:solidFill>
              </a:rPr>
              <a:t>policies</a:t>
            </a:r>
            <a:endParaRPr lang="de-AT" dirty="0" smtClean="0">
              <a:solidFill>
                <a:srgbClr val="000000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rgbClr val="000000"/>
                </a:solidFill>
              </a:rPr>
              <a:t>E x c e p t i o n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for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nationally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recognised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b="1" dirty="0" smtClean="0">
                <a:solidFill>
                  <a:srgbClr val="660033"/>
                </a:solidFill>
              </a:rPr>
              <a:t>p e n s i o n   p r o d u c t s</a:t>
            </a: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dirty="0" err="1">
                <a:solidFill>
                  <a:srgbClr val="000000"/>
                </a:solidFill>
              </a:rPr>
              <a:t>a</a:t>
            </a:r>
            <a:r>
              <a:rPr lang="de-AT" dirty="0" err="1" smtClean="0">
                <a:solidFill>
                  <a:srgbClr val="000000"/>
                </a:solidFill>
              </a:rPr>
              <a:t>ccording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to</a:t>
            </a:r>
            <a:r>
              <a:rPr lang="de-AT" dirty="0" smtClean="0">
                <a:solidFill>
                  <a:srgbClr val="000000"/>
                </a:solidFill>
              </a:rPr>
              <a:t> a </a:t>
            </a:r>
            <a:r>
              <a:rPr lang="de-AT" dirty="0" err="1" smtClean="0">
                <a:solidFill>
                  <a:srgbClr val="000000"/>
                </a:solidFill>
              </a:rPr>
              <a:t>recent</a:t>
            </a:r>
            <a:r>
              <a:rPr lang="de-AT" dirty="0" smtClean="0">
                <a:solidFill>
                  <a:srgbClr val="000000"/>
                </a:solidFill>
              </a:rPr>
              <a:t> ministerial </a:t>
            </a:r>
            <a:r>
              <a:rPr lang="de-AT" dirty="0" err="1" smtClean="0">
                <a:solidFill>
                  <a:srgbClr val="000000"/>
                </a:solidFill>
              </a:rPr>
              <a:t>draft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of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the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MoF</a:t>
            </a:r>
            <a:r>
              <a:rPr lang="de-AT" dirty="0" smtClean="0">
                <a:solidFill>
                  <a:srgbClr val="000000"/>
                </a:solidFill>
              </a:rPr>
              <a:t>,                                                            </a:t>
            </a:r>
            <a:r>
              <a:rPr lang="de-AT" b="1" dirty="0" smtClean="0">
                <a:solidFill>
                  <a:srgbClr val="660033"/>
                </a:solidFill>
              </a:rPr>
              <a:t>private </a:t>
            </a:r>
            <a:r>
              <a:rPr lang="de-AT" b="1" dirty="0" err="1" smtClean="0">
                <a:solidFill>
                  <a:srgbClr val="660033"/>
                </a:solidFill>
              </a:rPr>
              <a:t>pension</a:t>
            </a:r>
            <a:r>
              <a:rPr lang="de-AT" b="1" dirty="0" smtClean="0">
                <a:solidFill>
                  <a:srgbClr val="660033"/>
                </a:solidFill>
              </a:rPr>
              <a:t> </a:t>
            </a:r>
            <a:r>
              <a:rPr lang="de-AT" b="1" dirty="0" err="1" smtClean="0">
                <a:solidFill>
                  <a:srgbClr val="660033"/>
                </a:solidFill>
              </a:rPr>
              <a:t>products</a:t>
            </a:r>
            <a:r>
              <a:rPr lang="de-AT" b="1" dirty="0" smtClean="0">
                <a:solidFill>
                  <a:srgbClr val="660033"/>
                </a:solidFill>
              </a:rPr>
              <a:t> </a:t>
            </a:r>
            <a:r>
              <a:rPr lang="de-AT" b="1" dirty="0" err="1" smtClean="0">
                <a:solidFill>
                  <a:srgbClr val="660033"/>
                </a:solidFill>
              </a:rPr>
              <a:t>eligible</a:t>
            </a:r>
            <a:r>
              <a:rPr lang="de-AT" b="1" dirty="0" smtClean="0">
                <a:solidFill>
                  <a:srgbClr val="660033"/>
                </a:solidFill>
              </a:rPr>
              <a:t> </a:t>
            </a:r>
            <a:r>
              <a:rPr lang="de-AT" b="1" dirty="0" err="1" smtClean="0">
                <a:solidFill>
                  <a:srgbClr val="660033"/>
                </a:solidFill>
              </a:rPr>
              <a:t>to</a:t>
            </a:r>
            <a:r>
              <a:rPr lang="de-AT" b="1" dirty="0" smtClean="0">
                <a:solidFill>
                  <a:srgbClr val="660033"/>
                </a:solidFill>
              </a:rPr>
              <a:t> a </a:t>
            </a:r>
            <a:r>
              <a:rPr lang="de-AT" b="1" dirty="0" err="1" smtClean="0">
                <a:solidFill>
                  <a:srgbClr val="660033"/>
                </a:solidFill>
              </a:rPr>
              <a:t>tax</a:t>
            </a:r>
            <a:r>
              <a:rPr lang="de-AT" b="1" dirty="0" smtClean="0">
                <a:solidFill>
                  <a:srgbClr val="660033"/>
                </a:solidFill>
              </a:rPr>
              <a:t> </a:t>
            </a:r>
            <a:r>
              <a:rPr lang="de-AT" b="1" dirty="0" err="1" smtClean="0">
                <a:solidFill>
                  <a:srgbClr val="660033"/>
                </a:solidFill>
              </a:rPr>
              <a:t>bonus</a:t>
            </a:r>
            <a:r>
              <a:rPr lang="de-AT" dirty="0" smtClean="0">
                <a:solidFill>
                  <a:srgbClr val="660033"/>
                </a:solidFill>
              </a:rPr>
              <a:t>  </a:t>
            </a:r>
            <a:r>
              <a:rPr lang="de-AT" b="1" dirty="0" smtClean="0">
                <a:solidFill>
                  <a:srgbClr val="660033"/>
                </a:solidFill>
              </a:rPr>
              <a:t>(„PZV“)                                                                     </a:t>
            </a:r>
            <a:r>
              <a:rPr lang="de-AT" dirty="0" err="1" smtClean="0">
                <a:solidFill>
                  <a:srgbClr val="000000"/>
                </a:solidFill>
              </a:rPr>
              <a:t>are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treated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as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pension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products</a:t>
            </a:r>
            <a:r>
              <a:rPr lang="de-AT" dirty="0" smtClean="0">
                <a:solidFill>
                  <a:srgbClr val="000000"/>
                </a:solidFill>
              </a:rPr>
              <a:t> unter PRIIP (</a:t>
            </a:r>
            <a:r>
              <a:rPr lang="de-AT" dirty="0">
                <a:solidFill>
                  <a:srgbClr val="000000"/>
                </a:solidFill>
                <a:sym typeface="Wingdings"/>
              </a:rPr>
              <a:t> </a:t>
            </a:r>
            <a:r>
              <a:rPr lang="de-AT" dirty="0" err="1" smtClean="0">
                <a:solidFill>
                  <a:srgbClr val="000000"/>
                </a:solidFill>
              </a:rPr>
              <a:t>no</a:t>
            </a:r>
            <a:r>
              <a:rPr lang="de-AT" dirty="0" smtClean="0">
                <a:solidFill>
                  <a:srgbClr val="000000"/>
                </a:solidFill>
              </a:rPr>
              <a:t> KID; but </a:t>
            </a:r>
            <a:r>
              <a:rPr lang="de-AT" dirty="0" err="1" smtClean="0">
                <a:solidFill>
                  <a:srgbClr val="000000"/>
                </a:solidFill>
              </a:rPr>
              <a:t>mandatory</a:t>
            </a:r>
            <a:r>
              <a:rPr lang="de-AT" dirty="0" smtClean="0">
                <a:solidFill>
                  <a:srgbClr val="000000"/>
                </a:solidFill>
              </a:rPr>
              <a:t> </a:t>
            </a:r>
            <a:r>
              <a:rPr lang="de-AT" dirty="0" err="1" smtClean="0">
                <a:solidFill>
                  <a:srgbClr val="000000"/>
                </a:solidFill>
              </a:rPr>
              <a:t>advice</a:t>
            </a:r>
            <a:r>
              <a:rPr lang="de-AT" dirty="0" smtClean="0">
                <a:solidFill>
                  <a:srgbClr val="000000"/>
                </a:solidFill>
              </a:rPr>
              <a:t>)                 but not </a:t>
            </a:r>
            <a:r>
              <a:rPr lang="de-AT" dirty="0" err="1" smtClean="0">
                <a:solidFill>
                  <a:srgbClr val="000000"/>
                </a:solidFill>
              </a:rPr>
              <a:t>under</a:t>
            </a:r>
            <a:r>
              <a:rPr lang="de-AT" dirty="0" smtClean="0">
                <a:solidFill>
                  <a:srgbClr val="000000"/>
                </a:solidFill>
              </a:rPr>
              <a:t> IDD (</a:t>
            </a:r>
            <a:r>
              <a:rPr lang="de-AT" dirty="0" smtClean="0">
                <a:solidFill>
                  <a:srgbClr val="000000"/>
                </a:solidFill>
                <a:sym typeface="Wingdings"/>
              </a:rPr>
              <a:t></a:t>
            </a:r>
            <a:r>
              <a:rPr lang="de-AT" dirty="0" smtClean="0">
                <a:solidFill>
                  <a:srgbClr val="000000"/>
                </a:solidFill>
              </a:rPr>
              <a:t>IDD </a:t>
            </a:r>
            <a:r>
              <a:rPr lang="de-AT" dirty="0" err="1" smtClean="0">
                <a:solidFill>
                  <a:srgbClr val="000000"/>
                </a:solidFill>
              </a:rPr>
              <a:t>applies</a:t>
            </a:r>
            <a:r>
              <a:rPr lang="de-AT" dirty="0" smtClean="0">
                <a:solidFill>
                  <a:srgbClr val="000000"/>
                </a:solidFill>
              </a:rPr>
              <a:t>)</a:t>
            </a:r>
            <a:endParaRPr lang="de-AT" dirty="0">
              <a:solidFill>
                <a:srgbClr val="000000"/>
              </a:solidFill>
            </a:endParaRPr>
          </a:p>
          <a:p>
            <a:pPr marL="320358" lvl="1" indent="0" eaLnBrk="1" fontAlgn="auto" hangingPunct="1">
              <a:spcAft>
                <a:spcPts val="0"/>
              </a:spcAft>
              <a:buNone/>
              <a:defRPr/>
            </a:pP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err="1" smtClean="0"/>
              <a:t>Scope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definitions</a:t>
            </a:r>
            <a:endParaRPr lang="de-AT" sz="2400" dirty="0"/>
          </a:p>
        </p:txBody>
      </p:sp>
      <p:sp>
        <p:nvSpPr>
          <p:cNvPr id="5" name="Wolkenförmige Legende 4"/>
          <p:cNvSpPr/>
          <p:nvPr/>
        </p:nvSpPr>
        <p:spPr>
          <a:xfrm>
            <a:off x="7093020" y="4221088"/>
            <a:ext cx="1872208" cy="864096"/>
          </a:xfrm>
          <a:prstGeom prst="cloudCallout">
            <a:avLst>
              <a:gd name="adj1" fmla="val -86895"/>
              <a:gd name="adj2" fmla="val 79074"/>
            </a:avLst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PEPP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39362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1000" y="1719262"/>
            <a:ext cx="8407400" cy="4662066"/>
          </a:xfrm>
        </p:spPr>
        <p:txBody>
          <a:bodyPr>
            <a:normAutofit/>
          </a:bodyPr>
          <a:lstStyle/>
          <a:p>
            <a:pPr marL="388620" indent="-342900" eaLnBrk="1" fontAlgn="auto" hangingPunct="1">
              <a:spcAft>
                <a:spcPts val="0"/>
              </a:spcAft>
              <a:defRPr/>
            </a:pP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Professional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organisational </a:t>
            </a:r>
            <a:r>
              <a:rPr lang="de-AT" sz="2100" b="1" dirty="0" err="1" smtClean="0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de-AT" sz="21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2100" dirty="0" smtClean="0">
                <a:solidFill>
                  <a:schemeClr val="tx1">
                    <a:lumMod val="50000"/>
                  </a:schemeClr>
                </a:solidFill>
              </a:rPr>
              <a:t>(Art 10)</a:t>
            </a: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b="1" dirty="0" smtClean="0">
                <a:solidFill>
                  <a:schemeClr val="tx1">
                    <a:lumMod val="50000"/>
                  </a:schemeClr>
                </a:solidFill>
              </a:rPr>
              <a:t>intermediarie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s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and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b="1" dirty="0" err="1" smtClean="0">
                <a:solidFill>
                  <a:schemeClr val="tx1">
                    <a:lumMod val="50000"/>
                  </a:schemeClr>
                </a:solidFill>
              </a:rPr>
              <a:t>employees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carrying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out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distribution</a:t>
            </a:r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tx1">
                    <a:lumMod val="50000"/>
                  </a:schemeClr>
                </a:solidFill>
              </a:rPr>
              <a:t>activities</a:t>
            </a: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dirty="0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t least relevant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persons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within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management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structure</a:t>
            </a:r>
            <a:endParaRPr lang="de-AT" sz="15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dirty="0" err="1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nd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all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persons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directly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involved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in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r>
              <a:rPr lang="de-AT" sz="15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500" dirty="0" err="1" smtClean="0">
                <a:solidFill>
                  <a:schemeClr val="tx1">
                    <a:lumMod val="50000"/>
                  </a:schemeClr>
                </a:solidFill>
              </a:rPr>
              <a:t>distribution</a:t>
            </a:r>
            <a:endParaRPr lang="de-AT" sz="17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700" dirty="0" err="1" smtClean="0">
                <a:solidFill>
                  <a:srgbClr val="000000"/>
                </a:solidFill>
              </a:rPr>
              <a:t>appropriate</a:t>
            </a:r>
            <a:r>
              <a:rPr lang="de-AT" sz="1700" dirty="0" smtClean="0">
                <a:solidFill>
                  <a:srgbClr val="000000"/>
                </a:solidFill>
              </a:rPr>
              <a:t> </a:t>
            </a:r>
            <a:r>
              <a:rPr lang="de-AT" sz="1700" b="1" dirty="0" err="1" smtClean="0">
                <a:solidFill>
                  <a:srgbClr val="000000"/>
                </a:solidFill>
              </a:rPr>
              <a:t>knowledge</a:t>
            </a:r>
            <a:r>
              <a:rPr lang="de-AT" sz="1700" dirty="0" smtClean="0">
                <a:solidFill>
                  <a:srgbClr val="000000"/>
                </a:solidFill>
              </a:rPr>
              <a:t> </a:t>
            </a:r>
            <a:r>
              <a:rPr lang="de-AT" sz="1700" dirty="0" err="1" smtClean="0">
                <a:solidFill>
                  <a:srgbClr val="000000"/>
                </a:solidFill>
              </a:rPr>
              <a:t>and</a:t>
            </a:r>
            <a:r>
              <a:rPr lang="de-AT" sz="1700" dirty="0" smtClean="0">
                <a:solidFill>
                  <a:srgbClr val="000000"/>
                </a:solidFill>
              </a:rPr>
              <a:t> </a:t>
            </a:r>
            <a:r>
              <a:rPr lang="de-AT" sz="1700" b="1" dirty="0" err="1" smtClean="0">
                <a:solidFill>
                  <a:srgbClr val="000000"/>
                </a:solidFill>
              </a:rPr>
              <a:t>ability</a:t>
            </a:r>
            <a:endParaRPr lang="de-AT" sz="1700" b="1" dirty="0" smtClean="0">
              <a:solidFill>
                <a:srgbClr val="000000"/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dirty="0" err="1">
                <a:solidFill>
                  <a:srgbClr val="000000"/>
                </a:solidFill>
              </a:rPr>
              <a:t>k</a:t>
            </a:r>
            <a:r>
              <a:rPr lang="de-AT" sz="1500" dirty="0" err="1" smtClean="0">
                <a:solidFill>
                  <a:srgbClr val="000000"/>
                </a:solidFill>
              </a:rPr>
              <a:t>nowledge</a:t>
            </a:r>
            <a:r>
              <a:rPr lang="de-AT" sz="1500" dirty="0" smtClean="0">
                <a:solidFill>
                  <a:srgbClr val="000000"/>
                </a:solidFill>
              </a:rPr>
              <a:t> </a:t>
            </a:r>
            <a:r>
              <a:rPr lang="de-AT" sz="1500" dirty="0" err="1" smtClean="0">
                <a:solidFill>
                  <a:srgbClr val="000000"/>
                </a:solidFill>
              </a:rPr>
              <a:t>and</a:t>
            </a:r>
            <a:r>
              <a:rPr lang="de-AT" sz="1500" dirty="0" smtClean="0">
                <a:solidFill>
                  <a:srgbClr val="000000"/>
                </a:solidFill>
              </a:rPr>
              <a:t> </a:t>
            </a:r>
            <a:r>
              <a:rPr lang="de-AT" sz="1500" dirty="0" err="1" smtClean="0">
                <a:solidFill>
                  <a:srgbClr val="000000"/>
                </a:solidFill>
              </a:rPr>
              <a:t>competence</a:t>
            </a:r>
            <a:r>
              <a:rPr lang="de-AT" sz="1500" dirty="0" smtClean="0">
                <a:solidFill>
                  <a:srgbClr val="000000"/>
                </a:solidFill>
              </a:rPr>
              <a:t> </a:t>
            </a:r>
            <a:r>
              <a:rPr lang="de-AT" sz="1500" dirty="0" err="1" smtClean="0">
                <a:solidFill>
                  <a:srgbClr val="000000"/>
                </a:solidFill>
              </a:rPr>
              <a:t>requirements</a:t>
            </a:r>
            <a:r>
              <a:rPr lang="de-AT" sz="1500" dirty="0" smtClean="0">
                <a:solidFill>
                  <a:srgbClr val="000000"/>
                </a:solidFill>
              </a:rPr>
              <a:t> </a:t>
            </a:r>
            <a:r>
              <a:rPr lang="de-AT" sz="1500" dirty="0" err="1" smtClean="0">
                <a:solidFill>
                  <a:srgbClr val="000000"/>
                </a:solidFill>
              </a:rPr>
              <a:t>laid</a:t>
            </a:r>
            <a:r>
              <a:rPr lang="de-AT" sz="1500" dirty="0" smtClean="0">
                <a:solidFill>
                  <a:srgbClr val="000000"/>
                </a:solidFill>
              </a:rPr>
              <a:t> down in Annex I</a:t>
            </a:r>
            <a:endParaRPr lang="de-AT" sz="1500" b="1" dirty="0" smtClean="0">
              <a:solidFill>
                <a:srgbClr val="000000"/>
              </a:solidFill>
            </a:endParaRPr>
          </a:p>
          <a:p>
            <a:pPr marL="1326833" lvl="3" indent="-457200" eaLnBrk="1" fontAlgn="auto" hangingPunct="1">
              <a:spcAft>
                <a:spcPts val="0"/>
              </a:spcAft>
              <a:defRPr/>
            </a:pPr>
            <a:r>
              <a:rPr lang="de-AT" sz="1500" b="1" dirty="0" err="1">
                <a:solidFill>
                  <a:srgbClr val="660033"/>
                </a:solidFill>
              </a:rPr>
              <a:t>c</a:t>
            </a:r>
            <a:r>
              <a:rPr lang="de-AT" sz="1500" b="1" dirty="0" err="1" smtClean="0">
                <a:solidFill>
                  <a:srgbClr val="660033"/>
                </a:solidFill>
              </a:rPr>
              <a:t>ontinuing</a:t>
            </a:r>
            <a:r>
              <a:rPr lang="de-AT" sz="1500" b="1" dirty="0" smtClean="0">
                <a:solidFill>
                  <a:srgbClr val="660033"/>
                </a:solidFill>
              </a:rPr>
              <a:t> professional </a:t>
            </a:r>
            <a:r>
              <a:rPr lang="de-AT" sz="1500" b="1" dirty="0" err="1" smtClean="0">
                <a:solidFill>
                  <a:srgbClr val="660033"/>
                </a:solidFill>
              </a:rPr>
              <a:t>training</a:t>
            </a:r>
            <a:r>
              <a:rPr lang="de-AT" sz="1500" b="1" dirty="0" smtClean="0">
                <a:solidFill>
                  <a:srgbClr val="660033"/>
                </a:solidFill>
              </a:rPr>
              <a:t> </a:t>
            </a:r>
            <a:r>
              <a:rPr lang="de-AT" sz="1500" b="1" dirty="0" err="1" smtClean="0">
                <a:solidFill>
                  <a:srgbClr val="660033"/>
                </a:solidFill>
              </a:rPr>
              <a:t>and</a:t>
            </a:r>
            <a:r>
              <a:rPr lang="de-AT" sz="1500" b="1" dirty="0" smtClean="0">
                <a:solidFill>
                  <a:srgbClr val="660033"/>
                </a:solidFill>
              </a:rPr>
              <a:t> </a:t>
            </a:r>
            <a:r>
              <a:rPr lang="de-AT" sz="1500" b="1" dirty="0" err="1" smtClean="0">
                <a:solidFill>
                  <a:srgbClr val="660033"/>
                </a:solidFill>
              </a:rPr>
              <a:t>development</a:t>
            </a:r>
            <a:r>
              <a:rPr lang="de-AT" sz="1500" b="1" dirty="0" smtClean="0">
                <a:solidFill>
                  <a:srgbClr val="660033"/>
                </a:solidFill>
              </a:rPr>
              <a:t> </a:t>
            </a:r>
            <a:r>
              <a:rPr lang="de-AT" sz="1500" dirty="0" smtClean="0">
                <a:solidFill>
                  <a:srgbClr val="000000"/>
                </a:solidFill>
              </a:rPr>
              <a:t>(at least 15hrs/</a:t>
            </a:r>
            <a:r>
              <a:rPr lang="de-AT" sz="1500" dirty="0" err="1" smtClean="0">
                <a:solidFill>
                  <a:srgbClr val="000000"/>
                </a:solidFill>
              </a:rPr>
              <a:t>year</a:t>
            </a:r>
            <a:r>
              <a:rPr lang="de-AT" sz="1500" dirty="0" smtClean="0">
                <a:solidFill>
                  <a:srgbClr val="000000"/>
                </a:solidFill>
              </a:rPr>
              <a:t>)</a:t>
            </a:r>
            <a:endParaRPr lang="de-AT" sz="1700" b="1" dirty="0" smtClean="0">
              <a:solidFill>
                <a:srgbClr val="000000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r>
              <a:rPr lang="de-AT" sz="1700" b="1" dirty="0" err="1" smtClean="0">
                <a:solidFill>
                  <a:srgbClr val="000000"/>
                </a:solidFill>
              </a:rPr>
              <a:t>good</a:t>
            </a:r>
            <a:r>
              <a:rPr lang="de-AT" sz="1700" b="1" dirty="0" smtClean="0">
                <a:solidFill>
                  <a:srgbClr val="000000"/>
                </a:solidFill>
              </a:rPr>
              <a:t> </a:t>
            </a:r>
            <a:r>
              <a:rPr lang="de-AT" sz="1700" b="1" dirty="0" err="1" smtClean="0">
                <a:solidFill>
                  <a:srgbClr val="000000"/>
                </a:solidFill>
              </a:rPr>
              <a:t>repute</a:t>
            </a:r>
            <a:endParaRPr lang="de-AT" sz="1700" b="1" dirty="0" smtClean="0">
              <a:solidFill>
                <a:srgbClr val="000000"/>
              </a:solidFill>
            </a:endParaRPr>
          </a:p>
          <a:p>
            <a:pPr marL="1052195" lvl="2" indent="-457200" eaLnBrk="1" fontAlgn="auto" hangingPunct="1">
              <a:spcAft>
                <a:spcPts val="0"/>
              </a:spcAft>
              <a:defRPr/>
            </a:pPr>
            <a:endParaRPr lang="de-AT" sz="17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b="1" dirty="0" smtClean="0">
                <a:solidFill>
                  <a:schemeClr val="tx1">
                    <a:lumMod val="50000"/>
                  </a:schemeClr>
                </a:solidFill>
              </a:rPr>
              <a:t>professional </a:t>
            </a:r>
            <a:r>
              <a:rPr lang="de-AT" sz="1900" b="1" dirty="0" err="1" smtClean="0">
                <a:solidFill>
                  <a:schemeClr val="tx1">
                    <a:lumMod val="50000"/>
                  </a:schemeClr>
                </a:solidFill>
              </a:rPr>
              <a:t>indemnity</a:t>
            </a:r>
            <a:r>
              <a:rPr lang="de-AT" sz="19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b="1" dirty="0" err="1" smtClean="0">
                <a:solidFill>
                  <a:schemeClr val="tx1">
                    <a:lumMod val="50000"/>
                  </a:schemeClr>
                </a:solidFill>
              </a:rPr>
              <a:t>insurance</a:t>
            </a:r>
            <a:endParaRPr lang="de-AT" sz="19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r>
              <a:rPr lang="de-AT" sz="1900" dirty="0" err="1">
                <a:solidFill>
                  <a:schemeClr val="tx1">
                    <a:lumMod val="50000"/>
                  </a:schemeClr>
                </a:solidFill>
              </a:rPr>
              <a:t>p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rotection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against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ability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to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transfer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premium /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amount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de-AT" sz="19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AT" sz="1900" dirty="0" err="1" smtClean="0">
                <a:solidFill>
                  <a:schemeClr val="tx1">
                    <a:lumMod val="50000"/>
                  </a:schemeClr>
                </a:solidFill>
              </a:rPr>
              <a:t>claim</a:t>
            </a:r>
            <a:endParaRPr lang="de-AT" sz="19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sz="1900" b="1" dirty="0">
              <a:solidFill>
                <a:schemeClr val="tx1">
                  <a:lumMod val="50000"/>
                </a:schemeClr>
              </a:solidFill>
            </a:endParaRPr>
          </a:p>
          <a:p>
            <a:pPr marL="777558" lvl="1" indent="-457200" eaLnBrk="1" fontAlgn="auto" hangingPunct="1">
              <a:spcAft>
                <a:spcPts val="0"/>
              </a:spcAft>
              <a:defRPr/>
            </a:pPr>
            <a:endParaRPr lang="de-AT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AT" sz="2400" dirty="0" smtClean="0"/>
              <a:t>Organisational </a:t>
            </a:r>
            <a:r>
              <a:rPr lang="de-AT" sz="2400" dirty="0" err="1" smtClean="0"/>
              <a:t>requirements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2280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ster">
  <a:themeElements>
    <a:clrScheme name="Benutzerdefiniert 2">
      <a:dk1>
        <a:srgbClr val="000033"/>
      </a:dk1>
      <a:lt1>
        <a:srgbClr val="FFFFFF"/>
      </a:lt1>
      <a:dk2>
        <a:srgbClr val="000033"/>
      </a:dk2>
      <a:lt2>
        <a:srgbClr val="FFFFFF"/>
      </a:lt2>
      <a:accent1>
        <a:srgbClr val="6FA1B1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Ras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aster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 2">
    <a:dk1>
      <a:srgbClr val="000033"/>
    </a:dk1>
    <a:lt1>
      <a:srgbClr val="FFFFFF"/>
    </a:lt1>
    <a:dk2>
      <a:srgbClr val="000033"/>
    </a:dk2>
    <a:lt2>
      <a:srgbClr val="FFFFFF"/>
    </a:lt2>
    <a:accent1>
      <a:srgbClr val="6FA1B1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ppt/theme/themeOverride2.xml><?xml version="1.0" encoding="utf-8"?>
<a:themeOverride xmlns:a="http://schemas.openxmlformats.org/drawingml/2006/main">
  <a:clrScheme name="Benutzerdefiniert 2">
    <a:dk1>
      <a:srgbClr val="000033"/>
    </a:dk1>
    <a:lt1>
      <a:srgbClr val="FFFFFF"/>
    </a:lt1>
    <a:dk2>
      <a:srgbClr val="000033"/>
    </a:dk2>
    <a:lt2>
      <a:srgbClr val="FFFFFF"/>
    </a:lt2>
    <a:accent1>
      <a:srgbClr val="6FA1B1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2790</Words>
  <Application>Microsoft Office PowerPoint</Application>
  <PresentationFormat>Bildschirmpräsentation (4:3)</PresentationFormat>
  <Paragraphs>492</Paragraphs>
  <Slides>30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Raster</vt:lpstr>
      <vt:lpstr>Europeanisation of consumer protection law on bankassurance  the case of austria  </vt:lpstr>
      <vt:lpstr>AGENDA</vt:lpstr>
      <vt:lpstr> Introduction</vt:lpstr>
      <vt:lpstr>Introduction</vt:lpstr>
      <vt:lpstr> Banks as  intermediaries of insurance products</vt:lpstr>
      <vt:lpstr>The status quo</vt:lpstr>
      <vt:lpstr>Directive (EU) 2016/97  on insurance distRibution</vt:lpstr>
      <vt:lpstr>Scope and definitions</vt:lpstr>
      <vt:lpstr>Organisational requirements</vt:lpstr>
      <vt:lpstr>Complaints and out-of-court redress</vt:lpstr>
      <vt:lpstr>Information requirements and  conduct of business rules</vt:lpstr>
      <vt:lpstr>General principle and  product oversight and governance</vt:lpstr>
      <vt:lpstr>Information requirements and  conduct of business rules</vt:lpstr>
      <vt:lpstr>Product information (Solvency II, PRIIP &amp; IDD)</vt:lpstr>
      <vt:lpstr>Insurance Product information document (IPID)  For non-life products (iDD)</vt:lpstr>
      <vt:lpstr>Key information document (KID)  for Insurance-based investment products (Priip)</vt:lpstr>
      <vt:lpstr>Product-specific information distribution of IBIP (Art 29 Abs 1)</vt:lpstr>
      <vt:lpstr>Advice (STATUS QUO)</vt:lpstr>
      <vt:lpstr>Advice (Art 20 &amp; 30)</vt:lpstr>
      <vt:lpstr>Assessment of suitability and appropriateness  (Art 30)</vt:lpstr>
      <vt:lpstr>Cross selling (Art 24)</vt:lpstr>
      <vt:lpstr>Conflicts of interests and inducements</vt:lpstr>
      <vt:lpstr>Inducements IDD (IBIP) &amp; MiFID II</vt:lpstr>
      <vt:lpstr>Insurance-related rules in the consumer credit act and the mortgage and   real estate credit act</vt:lpstr>
      <vt:lpstr>Information on costs</vt:lpstr>
      <vt:lpstr>Credit agreement with Repayment vehicle</vt:lpstr>
      <vt:lpstr>cancellation rights</vt:lpstr>
      <vt:lpstr>Cross selling / Tying &amp; bundling (§ 23 HIKrG)</vt:lpstr>
      <vt:lpstr>Recent cases</vt:lpstr>
      <vt:lpstr>      ContaCt: Martin.ramharter@bmf.gv.at  The presentation exclusively reflects the personal opinion of the speaker.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auswirkungen des treuhandverhältnisses zwischen VN und VP auf die verfügungsbefugnis über den versicherungsanspruch</dc:title>
  <dc:creator>Martin</dc:creator>
  <cp:lastModifiedBy>Ramharter</cp:lastModifiedBy>
  <cp:revision>282</cp:revision>
  <cp:lastPrinted>2016-11-01T11:11:27Z</cp:lastPrinted>
  <dcterms:created xsi:type="dcterms:W3CDTF">2012-06-15T19:09:19Z</dcterms:created>
  <dcterms:modified xsi:type="dcterms:W3CDTF">2016-11-02T08:01:26Z</dcterms:modified>
</cp:coreProperties>
</file>