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4" r:id="rId4"/>
    <p:sldId id="258" r:id="rId5"/>
    <p:sldId id="267" r:id="rId6"/>
    <p:sldId id="268" r:id="rId7"/>
    <p:sldId id="266" r:id="rId8"/>
    <p:sldId id="260" r:id="rId9"/>
    <p:sldId id="259" r:id="rId10"/>
    <p:sldId id="261" r:id="rId11"/>
    <p:sldId id="262" r:id="rId12"/>
    <p:sldId id="263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091"/>
    <p:restoredTop sz="93949"/>
  </p:normalViewPr>
  <p:slideViewPr>
    <p:cSldViewPr snapToGrid="0" snapToObjects="1">
      <p:cViewPr varScale="1">
        <p:scale>
          <a:sx n="107" d="100"/>
          <a:sy n="107" d="100"/>
        </p:scale>
        <p:origin x="36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D2767-83CA-9E40-8407-80D762B7DD53}" type="datetimeFigureOut">
              <a:rPr lang="en-US" smtClean="0"/>
              <a:t>10/10/16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1AA2-BE62-3740-B427-FF15FE6D4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445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D2767-83CA-9E40-8407-80D762B7DD53}" type="datetimeFigureOut">
              <a:rPr lang="en-US" smtClean="0"/>
              <a:t>10/10/16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1AA2-BE62-3740-B427-FF15FE6D4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932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D2767-83CA-9E40-8407-80D762B7DD53}" type="datetimeFigureOut">
              <a:rPr lang="en-US" smtClean="0"/>
              <a:t>10/10/16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1AA2-BE62-3740-B427-FF15FE6D4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0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D2767-83CA-9E40-8407-80D762B7DD53}" type="datetimeFigureOut">
              <a:rPr lang="en-US" smtClean="0"/>
              <a:t>10/10/16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1AA2-BE62-3740-B427-FF15FE6D4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146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D2767-83CA-9E40-8407-80D762B7DD53}" type="datetimeFigureOut">
              <a:rPr lang="en-US" smtClean="0"/>
              <a:t>10/10/16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1AA2-BE62-3740-B427-FF15FE6D4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991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D2767-83CA-9E40-8407-80D762B7DD53}" type="datetimeFigureOut">
              <a:rPr lang="en-US" smtClean="0"/>
              <a:t>10/10/16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1AA2-BE62-3740-B427-FF15FE6D4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292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D2767-83CA-9E40-8407-80D762B7DD53}" type="datetimeFigureOut">
              <a:rPr lang="en-US" smtClean="0"/>
              <a:t>10/10/16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1AA2-BE62-3740-B427-FF15FE6D4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793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D2767-83CA-9E40-8407-80D762B7DD53}" type="datetimeFigureOut">
              <a:rPr lang="en-US" smtClean="0"/>
              <a:t>10/10/16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1AA2-BE62-3740-B427-FF15FE6D4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55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D2767-83CA-9E40-8407-80D762B7DD53}" type="datetimeFigureOut">
              <a:rPr lang="en-US" smtClean="0"/>
              <a:t>10/10/16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1AA2-BE62-3740-B427-FF15FE6D4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406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D2767-83CA-9E40-8407-80D762B7DD53}" type="datetimeFigureOut">
              <a:rPr lang="en-US" smtClean="0"/>
              <a:t>10/10/16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1AA2-BE62-3740-B427-FF15FE6D4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435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D2767-83CA-9E40-8407-80D762B7DD53}" type="datetimeFigureOut">
              <a:rPr lang="en-US" smtClean="0"/>
              <a:t>10/10/16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1AA2-BE62-3740-B427-FF15FE6D4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749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D2767-83CA-9E40-8407-80D762B7DD53}" type="datetimeFigureOut">
              <a:rPr lang="en-US" smtClean="0"/>
              <a:t>10/10/16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11AA2-BE62-3740-B427-FF15FE6D4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28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Building completion insurance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Samim UNAN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698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insurer will grant a “maximum limit” for the part of the project subject to sale on prepayment.</a:t>
            </a:r>
          </a:p>
          <a:p>
            <a:r>
              <a:rPr lang="en-US" dirty="0" smtClean="0"/>
              <a:t>After individual sales, the insurer issues to each consumer (buyer) a separate bond (up to the sale price).</a:t>
            </a:r>
          </a:p>
          <a:p>
            <a:r>
              <a:rPr lang="en-US" dirty="0" smtClean="0"/>
              <a:t>The aggregate of bonds issued to individual buyers shall not be higher than the maximum limit. </a:t>
            </a:r>
          </a:p>
          <a:p>
            <a:r>
              <a:rPr lang="en-US" dirty="0" smtClean="0"/>
              <a:t>Only prepayments made through banks will be under cover. </a:t>
            </a:r>
          </a:p>
          <a:p>
            <a:r>
              <a:rPr lang="en-US" dirty="0" smtClean="0"/>
              <a:t>If the apartment were purchased by a tied guarantee, the insurance will cover the remaining debt.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436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insurer will remain liable for the bonds it has issued until completion of the building and its delivery to the consumer.</a:t>
            </a:r>
          </a:p>
          <a:p>
            <a:r>
              <a:rPr lang="en-US" dirty="0" smtClean="0"/>
              <a:t>The insurer may opt to have the building completed through a new constructor instead of paying the consumer. In such a case the building must be finished within 24 months from the appointment of the new constructor.</a:t>
            </a:r>
          </a:p>
          <a:p>
            <a:r>
              <a:rPr lang="en-US" dirty="0" smtClean="0"/>
              <a:t>The seller is under the obligation to refrain from acts that may jeopardize the accomplishment of the project.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010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insurer who pays the consumer shall be subrogated to its rights.</a:t>
            </a:r>
          </a:p>
          <a:p>
            <a:r>
              <a:rPr lang="en-US" dirty="0" smtClean="0"/>
              <a:t>The seller will be liable towards the insurer for the sums that the insurer has paid to consumers (+ interests). </a:t>
            </a:r>
          </a:p>
          <a:p>
            <a:r>
              <a:rPr lang="en-US" dirty="0" smtClean="0"/>
              <a:t>In case the consumer transfers its rights under the sale contract with the seller, the insurer may choose to cover the new buyer (why not automatic continuation with the new buyer?).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7325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general conditions of insurance don</a:t>
            </a:r>
            <a:r>
              <a:rPr lang="uk-UA" dirty="0" smtClean="0"/>
              <a:t>’</a:t>
            </a:r>
            <a:r>
              <a:rPr lang="en-US" dirty="0" smtClean="0"/>
              <a:t>t seem to encompass all of the eventualities. </a:t>
            </a:r>
          </a:p>
          <a:p>
            <a:r>
              <a:rPr lang="en-US" dirty="0" smtClean="0"/>
              <a:t>Many points seem obscure. </a:t>
            </a:r>
          </a:p>
          <a:p>
            <a:r>
              <a:rPr lang="en-US" dirty="0" smtClean="0"/>
              <a:t>Turkish insurers have difficulties in convincing </a:t>
            </a:r>
            <a:r>
              <a:rPr lang="en-US" smtClean="0"/>
              <a:t>the reinsurers.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642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legal relationship underlying the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Sale of apartments on prepayment </a:t>
            </a:r>
          </a:p>
          <a:p>
            <a:r>
              <a:rPr lang="en-US" dirty="0" smtClean="0"/>
              <a:t>A contract  (legal nature is doubtful: a work </a:t>
            </a:r>
            <a:r>
              <a:rPr lang="en-US" dirty="0"/>
              <a:t>c</a:t>
            </a:r>
            <a:r>
              <a:rPr lang="en-US" dirty="0" smtClean="0"/>
              <a:t>ontract or a sale?)</a:t>
            </a:r>
          </a:p>
          <a:p>
            <a:r>
              <a:rPr lang="en-US" dirty="0" smtClean="0"/>
              <a:t>Precondition of the contract: The authorization of building must be obtained</a:t>
            </a:r>
          </a:p>
          <a:p>
            <a:r>
              <a:rPr lang="en-US" dirty="0" smtClean="0"/>
              <a:t>Pre-contractual information duty of the seller: the buyer (consumer) must be informed on a number of points (deemed relevant for the decision of the buyer).   </a:t>
            </a:r>
          </a:p>
          <a:p>
            <a:r>
              <a:rPr lang="en-US" dirty="0"/>
              <a:t>P</a:t>
            </a:r>
            <a:r>
              <a:rPr lang="en-US" dirty="0" smtClean="0"/>
              <a:t>arties:  trader (seller) – consumer (buyer)</a:t>
            </a:r>
          </a:p>
        </p:txBody>
      </p:sp>
    </p:spTree>
    <p:extLst>
      <p:ext uri="{BB962C8B-B14F-4D97-AF65-F5344CB8AC3E}">
        <p14:creationId xmlns:p14="http://schemas.microsoft.com/office/powerpoint/2010/main" val="1676403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legal relationship underlying the insurance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Form requirement: written form</a:t>
            </a:r>
          </a:p>
          <a:p>
            <a:r>
              <a:rPr lang="en-US" dirty="0" smtClean="0"/>
              <a:t>Subject </a:t>
            </a:r>
            <a:r>
              <a:rPr lang="en-US" dirty="0"/>
              <a:t>matter of the sale: An apartment or a house</a:t>
            </a:r>
          </a:p>
          <a:p>
            <a:r>
              <a:rPr lang="en-US" dirty="0"/>
              <a:t>Consumer effects prepayment(s) (usually </a:t>
            </a:r>
            <a:r>
              <a:rPr lang="en-US" dirty="0" smtClean="0"/>
              <a:t>by instalments</a:t>
            </a:r>
            <a:r>
              <a:rPr lang="en-US" dirty="0"/>
              <a:t>)</a:t>
            </a:r>
          </a:p>
          <a:p>
            <a:r>
              <a:rPr lang="en-US" dirty="0"/>
              <a:t>The seller undertakes to build and deliver (transfer the title on the apartment) latest 36 months after the sale </a:t>
            </a:r>
            <a:r>
              <a:rPr lang="en-US" dirty="0" smtClean="0"/>
              <a:t>contract</a:t>
            </a:r>
          </a:p>
          <a:p>
            <a:r>
              <a:rPr lang="en-US" dirty="0" smtClean="0"/>
              <a:t>The consumer may withdraw from the contract within 14 days following its conclusion.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366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issue and envisaged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Problem: In some cases the seller is not able to keep its commitments</a:t>
            </a:r>
          </a:p>
          <a:p>
            <a:r>
              <a:rPr lang="en-US" dirty="0"/>
              <a:t>Need to protect the consumers (who already fulfilled at least part of their contractual obligation of payment).</a:t>
            </a:r>
          </a:p>
          <a:p>
            <a:r>
              <a:rPr lang="en-US" dirty="0" smtClean="0"/>
              <a:t>For constructions (projects) over a size determined by the Ministry the </a:t>
            </a:r>
            <a:r>
              <a:rPr lang="en-US" dirty="0"/>
              <a:t>seller must submit </a:t>
            </a:r>
            <a:r>
              <a:rPr lang="en-US" dirty="0" smtClean="0"/>
              <a:t>security.</a:t>
            </a:r>
          </a:p>
          <a:p>
            <a:r>
              <a:rPr lang="en-US" dirty="0" smtClean="0"/>
              <a:t>The security can be 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ank guarantee, </a:t>
            </a:r>
            <a:r>
              <a:rPr lang="en-US" dirty="0"/>
              <a:t>or </a:t>
            </a:r>
            <a:endParaRPr lang="en-US" dirty="0" smtClean="0"/>
          </a:p>
          <a:p>
            <a:pPr lvl="1"/>
            <a:r>
              <a:rPr lang="en-US" dirty="0" smtClean="0"/>
              <a:t>Insurance, or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arnings system, or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ied guarantee, or </a:t>
            </a:r>
          </a:p>
          <a:p>
            <a:pPr lvl="1"/>
            <a:r>
              <a:rPr lang="en-US" dirty="0" smtClean="0"/>
              <a:t>Any other security approved by the Ministry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529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Envisaged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Earnings system: 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consumer (buyer) pays into a bank account 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seller can draw money from that account only if its commitment under the contract progressed correspondingly (building completion percentage). </a:t>
            </a:r>
          </a:p>
          <a:p>
            <a:pPr lvl="1"/>
            <a:r>
              <a:rPr lang="en-US" dirty="0" smtClean="0"/>
              <a:t>If the seller is in default it loses its rights over the bank account and the (remaining) money (if any) will be returned to the consumer (buyer). </a:t>
            </a:r>
          </a:p>
          <a:p>
            <a:r>
              <a:rPr lang="en-US" dirty="0" smtClean="0"/>
              <a:t>Tied guarantee:</a:t>
            </a:r>
          </a:p>
          <a:p>
            <a:pPr lvl="1"/>
            <a:r>
              <a:rPr lang="en-US" dirty="0" smtClean="0"/>
              <a:t> A financial institution grants a loan to the consumer for the purchase of a defined apartment or house</a:t>
            </a:r>
          </a:p>
          <a:p>
            <a:pPr lvl="1"/>
            <a:r>
              <a:rPr lang="en-US" dirty="0" smtClean="0"/>
              <a:t>The financial institution is deemed to have guaranteed up to the loan amount</a:t>
            </a:r>
          </a:p>
          <a:p>
            <a:pPr lvl="1"/>
            <a:r>
              <a:rPr lang="en-US" dirty="0" smtClean="0"/>
              <a:t>The seller must furnish additional security if the loan amount does not cover the entire sale price.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853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Envisaged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Bank letter of guarantee must be </a:t>
            </a:r>
          </a:p>
          <a:p>
            <a:pPr lvl="1"/>
            <a:r>
              <a:rPr lang="en-US" dirty="0" smtClean="0"/>
              <a:t>Immediately payable on first demand, upon the default of the seller</a:t>
            </a:r>
          </a:p>
          <a:p>
            <a:pPr lvl="1"/>
            <a:r>
              <a:rPr lang="en-US" dirty="0" smtClean="0"/>
              <a:t>Unconditional </a:t>
            </a:r>
          </a:p>
          <a:p>
            <a:pPr lvl="1"/>
            <a:r>
              <a:rPr lang="en-US" dirty="0" smtClean="0"/>
              <a:t>Unlimited in time </a:t>
            </a:r>
          </a:p>
          <a:p>
            <a:endParaRPr lang="en-US" dirty="0" smtClean="0"/>
          </a:p>
          <a:p>
            <a:r>
              <a:rPr lang="en-US" dirty="0" smtClean="0"/>
              <a:t>In practice as sellers are financed by banks, insurers are called to constitute the guarantee (banks put pressure in that direction).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575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(prevailing)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Insurers </a:t>
            </a:r>
            <a:r>
              <a:rPr lang="en-US" dirty="0"/>
              <a:t>= charity institutions (they have money to cover losses)</a:t>
            </a:r>
          </a:p>
          <a:p>
            <a:r>
              <a:rPr lang="en-US" dirty="0"/>
              <a:t>Turkish </a:t>
            </a:r>
            <a:r>
              <a:rPr lang="en-US" dirty="0" smtClean="0"/>
              <a:t>liked </a:t>
            </a:r>
            <a:r>
              <a:rPr lang="en-US" dirty="0"/>
              <a:t>the solution: If the consumer suffer losses insurance </a:t>
            </a:r>
            <a:r>
              <a:rPr lang="en-US" dirty="0" smtClean="0"/>
              <a:t>is the remedy. </a:t>
            </a:r>
          </a:p>
          <a:p>
            <a:r>
              <a:rPr lang="en-US" dirty="0" smtClean="0"/>
              <a:t>But how will it work?</a:t>
            </a:r>
          </a:p>
          <a:p>
            <a:r>
              <a:rPr lang="en-US" dirty="0" smtClean="0"/>
              <a:t>This brings us to see the system more in details.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997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Consumer Protection Act (CPA)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According to CPA, </a:t>
            </a:r>
          </a:p>
          <a:p>
            <a:pPr lvl="1"/>
            <a:r>
              <a:rPr lang="en-US" dirty="0" smtClean="0"/>
              <a:t>the Turkish Insurance Regulator shall determine </a:t>
            </a:r>
          </a:p>
          <a:p>
            <a:pPr lvl="2"/>
            <a:r>
              <a:rPr lang="en-US" dirty="0" smtClean="0"/>
              <a:t>the extent </a:t>
            </a:r>
          </a:p>
          <a:p>
            <a:pPr lvl="2"/>
            <a:r>
              <a:rPr lang="en-US" dirty="0" smtClean="0"/>
              <a:t>and the general terms </a:t>
            </a:r>
          </a:p>
          <a:p>
            <a:pPr lvl="1"/>
            <a:r>
              <a:rPr lang="en-US" dirty="0" smtClean="0"/>
              <a:t>of the building completion insurance</a:t>
            </a:r>
          </a:p>
          <a:p>
            <a:endParaRPr lang="en-US" dirty="0" smtClean="0"/>
          </a:p>
          <a:p>
            <a:r>
              <a:rPr lang="en-US" dirty="0" smtClean="0"/>
              <a:t>The benefit of insurance cannot be seized or otherwise be subject of any encumbrances or be included within the bankruptcy or liquidation mass.   </a:t>
            </a:r>
          </a:p>
        </p:txBody>
      </p:sp>
    </p:spTree>
    <p:extLst>
      <p:ext uri="{BB962C8B-B14F-4D97-AF65-F5344CB8AC3E}">
        <p14:creationId xmlns:p14="http://schemas.microsoft.com/office/powerpoint/2010/main" val="1880212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According to general conditions of building completion insurance</a:t>
            </a:r>
          </a:p>
          <a:p>
            <a:r>
              <a:rPr lang="en-US" dirty="0" smtClean="0"/>
              <a:t>The  risk covered is the non-completion of the house or the building in which the apartment purchased by prepayment.</a:t>
            </a:r>
          </a:p>
          <a:p>
            <a:r>
              <a:rPr lang="en-US" dirty="0" smtClean="0"/>
              <a:t>The insurer will grant cover to the benefit of the consumers named in the “security account” in accordance with the “general” and “special conditions”.  </a:t>
            </a:r>
          </a:p>
          <a:p>
            <a:pPr lvl="1"/>
            <a:r>
              <a:rPr lang="en-US" dirty="0" smtClean="0"/>
              <a:t>If the seller goes bankrupt (insolvency) </a:t>
            </a:r>
          </a:p>
          <a:p>
            <a:pPr lvl="1"/>
            <a:r>
              <a:rPr lang="en-US" dirty="0" smtClean="0"/>
              <a:t>If  the seller (being a real person) dies and his heirs waive their right of succession.</a:t>
            </a:r>
          </a:p>
          <a:p>
            <a:pPr lvl="1"/>
            <a:r>
              <a:rPr lang="en-US" dirty="0" smtClean="0"/>
              <a:t>If the seller is in delay beyond 12 months in completing the building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6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879</Words>
  <Application>Microsoft Macintosh PowerPoint</Application>
  <PresentationFormat>Widescreen</PresentationFormat>
  <Paragraphs>79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Calibri Light</vt:lpstr>
      <vt:lpstr>Arial</vt:lpstr>
      <vt:lpstr>Office Theme</vt:lpstr>
      <vt:lpstr>Building completion insurance</vt:lpstr>
      <vt:lpstr>The legal relationship underlying the insurance</vt:lpstr>
      <vt:lpstr>The legal relationship underlying the insurance </vt:lpstr>
      <vt:lpstr>The issue and envisaged solutions</vt:lpstr>
      <vt:lpstr>Envisaged solutions</vt:lpstr>
      <vt:lpstr>Envisaged solutions</vt:lpstr>
      <vt:lpstr>The (prevailing) solution</vt:lpstr>
      <vt:lpstr>Consumer Protection Act (CPA)</vt:lpstr>
      <vt:lpstr>General conditions</vt:lpstr>
      <vt:lpstr>General conditions</vt:lpstr>
      <vt:lpstr>General conditions</vt:lpstr>
      <vt:lpstr>General conditions</vt:lpstr>
      <vt:lpstr>Evaluation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ahmet samim ünan</dc:creator>
  <cp:lastModifiedBy>ahmet samim ünan</cp:lastModifiedBy>
  <cp:revision>25</cp:revision>
  <dcterms:created xsi:type="dcterms:W3CDTF">2016-09-29T13:54:57Z</dcterms:created>
  <dcterms:modified xsi:type="dcterms:W3CDTF">2016-10-10T20:08:24Z</dcterms:modified>
</cp:coreProperties>
</file>