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3" r:id="rId3"/>
    <p:sldId id="305" r:id="rId4"/>
    <p:sldId id="306" r:id="rId5"/>
    <p:sldId id="294" r:id="rId6"/>
    <p:sldId id="295" r:id="rId7"/>
    <p:sldId id="296" r:id="rId8"/>
    <p:sldId id="303" r:id="rId9"/>
    <p:sldId id="304" r:id="rId10"/>
    <p:sldId id="307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66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0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1" Type="http://schemas.openxmlformats.org/officeDocument/2006/relationships/slide" Target="slides/slide10.xml" />
  <Relationship Id="rId13" Type="http://schemas.openxmlformats.org/officeDocument/2006/relationships/handoutMaster" Target="handoutMasters/handoutMaster1.xml" />
  <Relationship Id="rId12" Type="http://schemas.openxmlformats.org/officeDocument/2006/relationships/notesMaster" Target="notesMasters/notesMaster1.xml" />
  <Relationship Id="rId17" Type="http://schemas.openxmlformats.org/officeDocument/2006/relationships/tableStyles" Target="tableStyles.xml" />
  <Relationship Id="rId16" Type="http://schemas.openxmlformats.org/officeDocument/2006/relationships/theme" Target="theme/theme1.xml" />
  <Relationship Id="rId1" Type="http://schemas.openxmlformats.org/officeDocument/2006/relationships/slideMaster" Target="slideMasters/slideMaster1.xml" />
  <Relationship Id="rId15" Type="http://schemas.openxmlformats.org/officeDocument/2006/relationships/viewProps" Target="viewProps.xml" />
  <Relationship Id="rId14" Type="http://schemas.openxmlformats.org/officeDocument/2006/relationships/presProps" Target="presProp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AA47C-80DB-4801-A07F-927423CFC87B}" type="datetimeFigureOut">
              <a:rPr lang="en-US" smtClean="0"/>
              <a:pPr/>
              <a:t>9/24/2014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BB7F-F5ED-48C8-8D11-7CDD295DB7E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757413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28F44-68D5-402B-88F2-C9BA66AD6551}" type="datetimeFigureOut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0E788-1798-4C55-9325-6E438BBE69F9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205662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10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0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_rels/notesSlide8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8.xml" />
  <Relationship Id="rId1" Type="http://schemas.openxmlformats.org/officeDocument/2006/relationships/notesMaster" Target="../notesMasters/notesMaster1.xml" />
</Relationships>
</file>

<file path=ppt/notesSlides/_rels/notesSlide9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9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8947BBF-3351-4E6E-AFDD-A63FC3476583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0165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A87699D-E289-498E-A8BA-27F6F33FAED6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867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B2D3EA6-E7A2-4CB2-BEBF-119BA73F1A99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88366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5AB15F2-9DC4-43E3-A4FA-14883CDC6B5B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57395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CEFE785-E082-45D7-BB50-5C95878F115E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8473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EEBC1E8-D2BA-4D86-9229-E39BBF8FD06F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7594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D0A9828-4478-4022-B9BC-A5E136754B39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2862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85D4325-E106-4029-8547-7101A2E36CB3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0485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D32A7B2-FBEC-4178-B59E-922AA52630D7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9259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4164077-BEA9-4BB4-A6E0-5C0A3B8B5F40}" type="datetime1">
              <a:rPr lang="en-AU" smtClean="0"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2798227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B4102-CEC7-4213-A51A-48EDE5ECE2C9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0B2B2-0739-417E-806B-24B0AA0D773E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C732F-DB4B-4E89-9F84-1E3310BE006E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3133FC-7B81-4C70-A5AD-737C68FF0930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B1503-3AA8-47AE-BEFD-12687EC1D627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A475E-4A33-461C-AECD-19A90B441D05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8C1E-3E9F-48D4-AEBA-2D0648062649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24104-B28A-45B6-AF97-459CD855A4E8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9D608-3634-43F8-8A87-6E434E53042C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55B78-35B7-4634-B27A-C1D731272700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96B13E2-D300-4863-BD5C-651928243EFA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6D373F3-3F14-4244-ADF8-55A9D61FA814}" type="datetime1">
              <a:rPr lang="en-AU" smtClean="0"/>
              <a:pPr/>
              <a:t>24/09/2014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AU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4" Type="http://schemas.openxmlformats.org/officeDocument/2006/relationships/image" Target="../media/image3.PNG" />
</Relationships>
</file>

<file path=ppt/slides/_rels/slide10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0.xml" /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jpeg" /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6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8.xml" /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9.xml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924944"/>
            <a:ext cx="7772400" cy="3393560"/>
          </a:xfrm>
        </p:spPr>
        <p:txBody>
          <a:bodyPr/>
          <a:lstStyle/>
          <a:p>
            <a:r>
              <a:rPr lang="en-AU" dirty="0" smtClean="0"/>
              <a:t>AILA </a:t>
            </a:r>
            <a:r>
              <a:rPr lang="en-AU" cap="none" dirty="0" smtClean="0"/>
              <a:t>and</a:t>
            </a:r>
            <a:r>
              <a:rPr lang="en-AU" dirty="0" smtClean="0"/>
              <a:t> AIDA</a:t>
            </a:r>
            <a:br>
              <a:rPr lang="en-AU" dirty="0" smtClean="0"/>
            </a:br>
            <a:r>
              <a:rPr lang="en-AU" dirty="0" smtClean="0"/>
              <a:t>Why?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484784"/>
            <a:ext cx="7762056" cy="4797152"/>
          </a:xfrm>
        </p:spPr>
        <p:txBody>
          <a:bodyPr>
            <a:normAutofit/>
          </a:bodyPr>
          <a:lstStyle/>
          <a:p>
            <a:r>
              <a:rPr lang="en-AU" dirty="0" smtClean="0"/>
              <a:t>A presentation to the AILA Conference</a:t>
            </a:r>
          </a:p>
          <a:p>
            <a:endParaRPr lang="en-AU" dirty="0" smtClean="0"/>
          </a:p>
          <a:p>
            <a:r>
              <a:rPr lang="en-AU" dirty="0" smtClean="0"/>
              <a:t>						Michael Gill,</a:t>
            </a:r>
          </a:p>
          <a:p>
            <a:r>
              <a:rPr lang="en-AU" dirty="0" smtClean="0"/>
              <a:t>						President of  AIDA</a:t>
            </a:r>
          </a:p>
          <a:p>
            <a:r>
              <a:rPr lang="en-AU" dirty="0" smtClean="0"/>
              <a:t>						18 September 2014</a:t>
            </a:r>
          </a:p>
        </p:txBody>
      </p:sp>
      <p:pic>
        <p:nvPicPr>
          <p:cNvPr id="1026" name="Picture 2" descr="AIDA logo 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788108"/>
            <a:ext cx="2307010" cy="11741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861862"/>
            <a:ext cx="2470251" cy="10265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i="1" dirty="0" smtClean="0"/>
          </a:p>
          <a:p>
            <a:pPr marL="0" indent="0">
              <a:buNone/>
            </a:pPr>
            <a:r>
              <a:rPr lang="en-AU" i="1" dirty="0" smtClean="0"/>
              <a:t>Those of us who have a passion for fair and effective law and an appreciation of the many challenges presented by and to the world of insurance, need no convincing about the value of AIDA.</a:t>
            </a:r>
            <a:endParaRPr lang="en-US" i="1" dirty="0" smtClean="0"/>
          </a:p>
          <a:p>
            <a:endParaRPr lang="en-AU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994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importance and the relevance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The regional and international dimension of everything</a:t>
            </a:r>
          </a:p>
          <a:p>
            <a:r>
              <a:rPr lang="en-AU" dirty="0" smtClean="0"/>
              <a:t>We were birthed in AIDA</a:t>
            </a:r>
          </a:p>
          <a:p>
            <a:r>
              <a:rPr lang="en-AU" dirty="0" smtClean="0"/>
              <a:t>Learning from the internationals</a:t>
            </a:r>
          </a:p>
          <a:p>
            <a:r>
              <a:rPr lang="en-AU" dirty="0" smtClean="0"/>
              <a:t>International network</a:t>
            </a:r>
          </a:p>
          <a:p>
            <a:r>
              <a:rPr lang="en-AU" dirty="0" smtClean="0"/>
              <a:t>Australia giving and receiving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3901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AIDA's National Chapters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285860"/>
          <a:ext cx="7729568" cy="520540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32392"/>
                <a:gridCol w="1932392"/>
                <a:gridCol w="1932392"/>
                <a:gridCol w="1932392"/>
              </a:tblGrid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Argentina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El Salvador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Kazakhstan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Russia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Australia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Estonia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South Korea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Serbia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Austria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Finland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D.P.R. Korea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Singapore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Belgium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Lebanon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Slovakia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Bolivia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Germany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Luxembourg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Slovenia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Brazil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Greece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Mexico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South Africa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Bulgaria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Guatemala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Morocco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Spain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Canada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Honduras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Netherlands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Sweden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Chile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Hong Kong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New Zealand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Switzerland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Republic of China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Hungary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Norway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Tunisia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Colombia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Iceland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Paraguay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Turkey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Costa Rica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Indonesia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Peru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United Kingdom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Czech Republic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Israel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Poland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Uruguay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Denmark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Italy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Portugal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USA</a:t>
                      </a:r>
                      <a:endParaRPr lang="en-AU" sz="1600" dirty="0"/>
                    </a:p>
                  </a:txBody>
                  <a:tcPr/>
                </a:tc>
              </a:tr>
              <a:tr h="34702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Ecuador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Japan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Romania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Venezuela</a:t>
                      </a:r>
                      <a:endParaRPr lang="en-A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63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500042"/>
            <a:ext cx="7963248" cy="914400"/>
          </a:xfrm>
        </p:spPr>
        <p:txBody>
          <a:bodyPr/>
          <a:lstStyle/>
          <a:p>
            <a:r>
              <a:rPr lang="en-AU" dirty="0" smtClean="0"/>
              <a:t>Where is AIDA?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4</a:t>
            </a:fld>
            <a:endParaRPr lang="en-AU" dirty="0"/>
          </a:p>
        </p:txBody>
      </p:sp>
      <p:pic>
        <p:nvPicPr>
          <p:cNvPr id="4" name="Picture 2" descr="C:\Documents and Settings\Belinda Proctor\Local Settings\Temporary Internet Files\Content.Outlook\KAO85PYT\continents_map_s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316" y="1857364"/>
            <a:ext cx="8581243" cy="434767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 prstMaterial="metal">
            <a:bevelT/>
            <a:bevelB/>
          </a:sp3d>
        </p:spPr>
      </p:pic>
      <p:sp>
        <p:nvSpPr>
          <p:cNvPr id="28" name="Flowchart: Connector 27"/>
          <p:cNvSpPr/>
          <p:nvPr/>
        </p:nvSpPr>
        <p:spPr>
          <a:xfrm>
            <a:off x="7572396" y="450057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9" name="Flowchart: Connector 28"/>
          <p:cNvSpPr/>
          <p:nvPr/>
        </p:nvSpPr>
        <p:spPr>
          <a:xfrm>
            <a:off x="2643174" y="2500306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0" name="Flowchart: Connector 29"/>
          <p:cNvSpPr/>
          <p:nvPr/>
        </p:nvSpPr>
        <p:spPr>
          <a:xfrm>
            <a:off x="2285984" y="2857496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1" name="Flowchart: Connector 30"/>
          <p:cNvSpPr/>
          <p:nvPr/>
        </p:nvSpPr>
        <p:spPr>
          <a:xfrm>
            <a:off x="1928794" y="314324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2" name="Flowchart: Connector 31"/>
          <p:cNvSpPr/>
          <p:nvPr/>
        </p:nvSpPr>
        <p:spPr>
          <a:xfrm>
            <a:off x="2571736" y="3714752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3" name="Flowchart: Connector 32"/>
          <p:cNvSpPr/>
          <p:nvPr/>
        </p:nvSpPr>
        <p:spPr>
          <a:xfrm>
            <a:off x="2445434" y="3714752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4" name="Flowchart: Connector 33"/>
          <p:cNvSpPr/>
          <p:nvPr/>
        </p:nvSpPr>
        <p:spPr>
          <a:xfrm>
            <a:off x="2285984" y="350043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5" name="Flowchart: Connector 34"/>
          <p:cNvSpPr/>
          <p:nvPr/>
        </p:nvSpPr>
        <p:spPr>
          <a:xfrm>
            <a:off x="2714612" y="385762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6" name="Flowchart: Connector 35"/>
          <p:cNvSpPr/>
          <p:nvPr/>
        </p:nvSpPr>
        <p:spPr>
          <a:xfrm>
            <a:off x="2886634" y="375875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7" name="Flowchart: Connector 36"/>
          <p:cNvSpPr/>
          <p:nvPr/>
        </p:nvSpPr>
        <p:spPr>
          <a:xfrm>
            <a:off x="2571736" y="400050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8" name="Flowchart: Connector 37"/>
          <p:cNvSpPr/>
          <p:nvPr/>
        </p:nvSpPr>
        <p:spPr>
          <a:xfrm>
            <a:off x="2714612" y="4286256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9" name="Flowchart: Connector 38"/>
          <p:cNvSpPr/>
          <p:nvPr/>
        </p:nvSpPr>
        <p:spPr>
          <a:xfrm>
            <a:off x="2928926" y="4429132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0" name="Flowchart: Connector 39"/>
          <p:cNvSpPr/>
          <p:nvPr/>
        </p:nvSpPr>
        <p:spPr>
          <a:xfrm>
            <a:off x="3071802" y="457200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1" name="Flowchart: Connector 40"/>
          <p:cNvSpPr/>
          <p:nvPr/>
        </p:nvSpPr>
        <p:spPr>
          <a:xfrm>
            <a:off x="2500298" y="364331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2" name="Flowchart: Connector 41"/>
          <p:cNvSpPr/>
          <p:nvPr/>
        </p:nvSpPr>
        <p:spPr>
          <a:xfrm>
            <a:off x="3438136" y="409937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3" name="Flowchart: Connector 42"/>
          <p:cNvSpPr/>
          <p:nvPr/>
        </p:nvSpPr>
        <p:spPr>
          <a:xfrm>
            <a:off x="3214678" y="485776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4" name="Flowchart: Connector 43"/>
          <p:cNvSpPr/>
          <p:nvPr/>
        </p:nvSpPr>
        <p:spPr>
          <a:xfrm>
            <a:off x="2857488" y="4786322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5" name="Flowchart: Connector 44"/>
          <p:cNvSpPr/>
          <p:nvPr/>
        </p:nvSpPr>
        <p:spPr>
          <a:xfrm>
            <a:off x="4892614" y="242886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6" name="Flowchart: Connector 45"/>
          <p:cNvSpPr/>
          <p:nvPr/>
        </p:nvSpPr>
        <p:spPr>
          <a:xfrm>
            <a:off x="4143372" y="221455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7" name="Flowchart: Connector 46"/>
          <p:cNvSpPr/>
          <p:nvPr/>
        </p:nvSpPr>
        <p:spPr>
          <a:xfrm>
            <a:off x="4634294" y="257174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8" name="Flowchart: Connector 47"/>
          <p:cNvSpPr/>
          <p:nvPr/>
        </p:nvSpPr>
        <p:spPr>
          <a:xfrm>
            <a:off x="4509706" y="267975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9" name="Flowchart: Connector 48"/>
          <p:cNvSpPr/>
          <p:nvPr/>
        </p:nvSpPr>
        <p:spPr>
          <a:xfrm>
            <a:off x="3071802" y="501892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0" name="Flowchart: Connector 49"/>
          <p:cNvSpPr/>
          <p:nvPr/>
        </p:nvSpPr>
        <p:spPr>
          <a:xfrm>
            <a:off x="4429124" y="2500306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1" name="Flowchart: Connector 50"/>
          <p:cNvSpPr/>
          <p:nvPr/>
        </p:nvSpPr>
        <p:spPr>
          <a:xfrm>
            <a:off x="4643438" y="235743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2" name="Flowchart: Connector 51"/>
          <p:cNvSpPr/>
          <p:nvPr/>
        </p:nvSpPr>
        <p:spPr>
          <a:xfrm>
            <a:off x="4857752" y="221455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3" name="Flowchart: Connector 52"/>
          <p:cNvSpPr/>
          <p:nvPr/>
        </p:nvSpPr>
        <p:spPr>
          <a:xfrm>
            <a:off x="5429256" y="242886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4" name="Flowchart: Connector 53"/>
          <p:cNvSpPr/>
          <p:nvPr/>
        </p:nvSpPr>
        <p:spPr>
          <a:xfrm>
            <a:off x="5028060" y="2401436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5" name="Flowchart: Connector 54"/>
          <p:cNvSpPr/>
          <p:nvPr/>
        </p:nvSpPr>
        <p:spPr>
          <a:xfrm>
            <a:off x="4786314" y="243629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6" name="Flowchart: Connector 55"/>
          <p:cNvSpPr/>
          <p:nvPr/>
        </p:nvSpPr>
        <p:spPr>
          <a:xfrm>
            <a:off x="4625150" y="273119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7" name="Flowchart: Connector 56"/>
          <p:cNvSpPr/>
          <p:nvPr/>
        </p:nvSpPr>
        <p:spPr>
          <a:xfrm>
            <a:off x="4482274" y="276034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8" name="Flowchart: Connector 57"/>
          <p:cNvSpPr/>
          <p:nvPr/>
        </p:nvSpPr>
        <p:spPr>
          <a:xfrm>
            <a:off x="4410836" y="278605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9" name="Flowchart: Connector 58"/>
          <p:cNvSpPr/>
          <p:nvPr/>
        </p:nvSpPr>
        <p:spPr>
          <a:xfrm>
            <a:off x="4572000" y="281349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0" name="Flowchart: Connector 59"/>
          <p:cNvSpPr/>
          <p:nvPr/>
        </p:nvSpPr>
        <p:spPr>
          <a:xfrm>
            <a:off x="4857752" y="267804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1" name="Flowchart: Connector 60"/>
          <p:cNvSpPr/>
          <p:nvPr/>
        </p:nvSpPr>
        <p:spPr>
          <a:xfrm>
            <a:off x="4714876" y="267061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2" name="Flowchart: Connector 61"/>
          <p:cNvSpPr/>
          <p:nvPr/>
        </p:nvSpPr>
        <p:spPr>
          <a:xfrm>
            <a:off x="4795458" y="276777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3" name="Flowchart: Connector 62"/>
          <p:cNvSpPr/>
          <p:nvPr/>
        </p:nvSpPr>
        <p:spPr>
          <a:xfrm>
            <a:off x="4707446" y="282092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4" name="Flowchart: Connector 63"/>
          <p:cNvSpPr/>
          <p:nvPr/>
        </p:nvSpPr>
        <p:spPr>
          <a:xfrm>
            <a:off x="4848608" y="288492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5" name="Flowchart: Connector 64"/>
          <p:cNvSpPr/>
          <p:nvPr/>
        </p:nvSpPr>
        <p:spPr>
          <a:xfrm>
            <a:off x="4929190" y="278605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6" name="Flowchart: Connector 65"/>
          <p:cNvSpPr/>
          <p:nvPr/>
        </p:nvSpPr>
        <p:spPr>
          <a:xfrm>
            <a:off x="5055492" y="278605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7" name="Flowchart: Connector 66"/>
          <p:cNvSpPr/>
          <p:nvPr/>
        </p:nvSpPr>
        <p:spPr>
          <a:xfrm>
            <a:off x="5214942" y="2688902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8" name="Flowchart: Connector 67"/>
          <p:cNvSpPr/>
          <p:nvPr/>
        </p:nvSpPr>
        <p:spPr>
          <a:xfrm>
            <a:off x="5009772" y="296551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9" name="Flowchart: Connector 68"/>
          <p:cNvSpPr/>
          <p:nvPr/>
        </p:nvSpPr>
        <p:spPr>
          <a:xfrm>
            <a:off x="4249672" y="2857496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0" name="Flowchart: Connector 69"/>
          <p:cNvSpPr/>
          <p:nvPr/>
        </p:nvSpPr>
        <p:spPr>
          <a:xfrm>
            <a:off x="4357686" y="292893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1" name="Flowchart: Connector 70"/>
          <p:cNvSpPr/>
          <p:nvPr/>
        </p:nvSpPr>
        <p:spPr>
          <a:xfrm>
            <a:off x="4643438" y="303694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2" name="Flowchart: Connector 71"/>
          <p:cNvSpPr/>
          <p:nvPr/>
        </p:nvSpPr>
        <p:spPr>
          <a:xfrm>
            <a:off x="4286248" y="311753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3" name="Flowchart: Connector 72"/>
          <p:cNvSpPr/>
          <p:nvPr/>
        </p:nvSpPr>
        <p:spPr>
          <a:xfrm>
            <a:off x="5286380" y="319639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4" name="Flowchart: Connector 73"/>
          <p:cNvSpPr/>
          <p:nvPr/>
        </p:nvSpPr>
        <p:spPr>
          <a:xfrm>
            <a:off x="5000628" y="4786322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5" name="Flowchart: Connector 74"/>
          <p:cNvSpPr/>
          <p:nvPr/>
        </p:nvSpPr>
        <p:spPr>
          <a:xfrm>
            <a:off x="7286644" y="292893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6" name="Flowchart: Connector 75"/>
          <p:cNvSpPr/>
          <p:nvPr/>
        </p:nvSpPr>
        <p:spPr>
          <a:xfrm>
            <a:off x="7358082" y="3000372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7" name="Flowchart: Connector 76"/>
          <p:cNvSpPr/>
          <p:nvPr/>
        </p:nvSpPr>
        <p:spPr>
          <a:xfrm>
            <a:off x="7000892" y="221455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8" name="Flowchart: Connector 77"/>
          <p:cNvSpPr/>
          <p:nvPr/>
        </p:nvSpPr>
        <p:spPr>
          <a:xfrm>
            <a:off x="6134492" y="298208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9" name="Flowchart: Connector 78"/>
          <p:cNvSpPr/>
          <p:nvPr/>
        </p:nvSpPr>
        <p:spPr>
          <a:xfrm>
            <a:off x="5286380" y="292893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0" name="Flowchart: Connector 79"/>
          <p:cNvSpPr/>
          <p:nvPr/>
        </p:nvSpPr>
        <p:spPr>
          <a:xfrm>
            <a:off x="7215206" y="4143380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1" name="Flowchart: Connector 80"/>
          <p:cNvSpPr/>
          <p:nvPr/>
        </p:nvSpPr>
        <p:spPr>
          <a:xfrm>
            <a:off x="6885448" y="385762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2" name="Flowchart: Connector 81"/>
          <p:cNvSpPr/>
          <p:nvPr/>
        </p:nvSpPr>
        <p:spPr>
          <a:xfrm>
            <a:off x="7000892" y="314324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3" name="Flowchart: Connector 82"/>
          <p:cNvSpPr/>
          <p:nvPr/>
        </p:nvSpPr>
        <p:spPr>
          <a:xfrm>
            <a:off x="7286644" y="3500438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4" name="Flowchart: Connector 83"/>
          <p:cNvSpPr/>
          <p:nvPr/>
        </p:nvSpPr>
        <p:spPr>
          <a:xfrm>
            <a:off x="7143768" y="328612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5" name="Flowchart: Connector 84"/>
          <p:cNvSpPr/>
          <p:nvPr/>
        </p:nvSpPr>
        <p:spPr>
          <a:xfrm>
            <a:off x="8215338" y="5072074"/>
            <a:ext cx="142876" cy="14287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536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Learning from each other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Law and practice</a:t>
            </a:r>
          </a:p>
          <a:p>
            <a:r>
              <a:rPr lang="en-AU" dirty="0" smtClean="0"/>
              <a:t>Needlessly reinventing the wheel</a:t>
            </a:r>
          </a:p>
          <a:p>
            <a:r>
              <a:rPr lang="en-AU" dirty="0" smtClean="0"/>
              <a:t>Local uniqueness</a:t>
            </a:r>
          </a:p>
          <a:p>
            <a:r>
              <a:rPr lang="en-AU" dirty="0" smtClean="0"/>
              <a:t>The contribution of international experience to our need for change</a:t>
            </a:r>
          </a:p>
          <a:p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27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Take advantage of the opportunities</a:t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Know what they are</a:t>
            </a:r>
          </a:p>
          <a:p>
            <a:r>
              <a:rPr lang="en-AU" dirty="0" smtClean="0"/>
              <a:t>Choose what suits you best</a:t>
            </a:r>
          </a:p>
          <a:p>
            <a:r>
              <a:rPr lang="en-AU" dirty="0" smtClean="0"/>
              <a:t>An increasingly globalised world</a:t>
            </a:r>
          </a:p>
          <a:p>
            <a:r>
              <a:rPr lang="en-AU" dirty="0" smtClean="0"/>
              <a:t>The hot topics in Rome</a:t>
            </a:r>
          </a:p>
          <a:p>
            <a:r>
              <a:rPr lang="en-AU" dirty="0" smtClean="0"/>
              <a:t>The Working Parties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0555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Working Parties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805689"/>
              </p:ext>
            </p:extLst>
          </p:nvPr>
        </p:nvGraphicFramePr>
        <p:xfrm>
          <a:off x="827584" y="1772816"/>
          <a:ext cx="7931224" cy="432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65612"/>
                <a:gridCol w="3965612"/>
              </a:tblGrid>
              <a:tr h="92000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Accumulation of Claims &amp; Subrogation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1" dirty="0" smtClean="0"/>
                        <a:t>Marine</a:t>
                      </a:r>
                      <a:r>
                        <a:rPr lang="en-AU" sz="2000" b="1" baseline="0" dirty="0" smtClean="0"/>
                        <a:t> Insurance</a:t>
                      </a:r>
                      <a:endParaRPr lang="en-AU" sz="2000" b="1" dirty="0" smtClean="0"/>
                    </a:p>
                  </a:txBody>
                  <a:tcPr/>
                </a:tc>
              </a:tr>
              <a:tr h="52000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Civil Liability Insurance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1" dirty="0" smtClean="0"/>
                        <a:t>Motor</a:t>
                      </a:r>
                      <a:r>
                        <a:rPr lang="en-AU" sz="2000" b="1" baseline="0" dirty="0" smtClean="0"/>
                        <a:t> </a:t>
                      </a:r>
                      <a:r>
                        <a:rPr lang="en-AU" sz="2000" b="1" dirty="0" smtClean="0"/>
                        <a:t>Insurance</a:t>
                      </a:r>
                    </a:p>
                  </a:txBody>
                  <a:tcPr/>
                </a:tc>
              </a:tr>
              <a:tr h="92000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Climate Change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New Technologies, Prevention and Insurance</a:t>
                      </a:r>
                      <a:endParaRPr lang="en-AU" sz="2000" b="1" dirty="0"/>
                    </a:p>
                  </a:txBody>
                  <a:tcPr/>
                </a:tc>
              </a:tr>
              <a:tr h="92000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Consumer Protection and Dispute</a:t>
                      </a:r>
                      <a:r>
                        <a:rPr lang="en-AU" sz="2000" b="1" baseline="0" dirty="0" smtClean="0"/>
                        <a:t> Resolution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Personal</a:t>
                      </a:r>
                      <a:r>
                        <a:rPr lang="en-AU" sz="2000" b="1" baseline="0" dirty="0" smtClean="0"/>
                        <a:t> Insurance and Pensions</a:t>
                      </a:r>
                      <a:endParaRPr lang="en-AU" sz="2000" b="1" dirty="0"/>
                    </a:p>
                  </a:txBody>
                  <a:tcPr/>
                </a:tc>
              </a:tr>
              <a:tr h="52000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Credit Insurance and Surety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Reinsurance</a:t>
                      </a:r>
                      <a:endParaRPr lang="en-AU" sz="2000" b="1" dirty="0"/>
                    </a:p>
                  </a:txBody>
                  <a:tcPr/>
                </a:tc>
              </a:tr>
              <a:tr h="520000">
                <a:tc>
                  <a:txBody>
                    <a:bodyPr/>
                    <a:lstStyle/>
                    <a:p>
                      <a:pPr algn="l"/>
                      <a:r>
                        <a:rPr lang="en-AU" sz="2000" b="1" dirty="0" smtClean="0"/>
                        <a:t>Distribution of Insurance</a:t>
                      </a:r>
                      <a:endParaRPr lang="en-A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b="1" dirty="0" smtClean="0"/>
                        <a:t>State</a:t>
                      </a:r>
                      <a:r>
                        <a:rPr lang="en-AU" sz="2000" b="1" baseline="0" dirty="0" smtClean="0"/>
                        <a:t> Supervision and Insurance</a:t>
                      </a:r>
                      <a:endParaRPr lang="en-AU" sz="20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3137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World Congress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Every four years</a:t>
            </a:r>
          </a:p>
          <a:p>
            <a:r>
              <a:rPr lang="en-AU" dirty="0" smtClean="0"/>
              <a:t>Two or three themes:</a:t>
            </a:r>
          </a:p>
          <a:p>
            <a:pPr lvl="1"/>
            <a:r>
              <a:rPr lang="en-AU" dirty="0" smtClean="0"/>
              <a:t>Host  Chapter and Presidential Council</a:t>
            </a:r>
          </a:p>
          <a:p>
            <a:pPr lvl="1"/>
            <a:r>
              <a:rPr lang="en-AU" dirty="0" smtClean="0"/>
              <a:t>General Reporters</a:t>
            </a:r>
          </a:p>
          <a:p>
            <a:pPr lvl="1"/>
            <a:r>
              <a:rPr lang="en-AU" dirty="0" smtClean="0"/>
              <a:t>Presentations</a:t>
            </a:r>
          </a:p>
          <a:p>
            <a:r>
              <a:rPr lang="en-AU" dirty="0" smtClean="0"/>
              <a:t>Working Party meetings</a:t>
            </a:r>
          </a:p>
          <a:p>
            <a:r>
              <a:rPr lang="en-AU" dirty="0" smtClean="0"/>
              <a:t>General Assembly, Presidential Council  and Executive meetings</a:t>
            </a:r>
          </a:p>
          <a:p>
            <a:r>
              <a:rPr lang="en-AU" dirty="0" smtClean="0"/>
              <a:t>Regional Group meetings</a:t>
            </a:r>
          </a:p>
          <a:p>
            <a:r>
              <a:rPr lang="en-AU" dirty="0" smtClean="0"/>
              <a:t>The social side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2194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Unexpected opportunities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Microinsurance</a:t>
            </a:r>
          </a:p>
          <a:p>
            <a:r>
              <a:rPr lang="en-AU" dirty="0" smtClean="0"/>
              <a:t>Clinical legal training in Vietnam</a:t>
            </a:r>
          </a:p>
          <a:p>
            <a:r>
              <a:rPr lang="en-AU" dirty="0" smtClean="0"/>
              <a:t>University of Economics and Law, Ho Chi Minh City</a:t>
            </a:r>
          </a:p>
          <a:p>
            <a:r>
              <a:rPr lang="en-AU" dirty="0" smtClean="0"/>
              <a:t>The insurance laws of Vietnam</a:t>
            </a:r>
          </a:p>
          <a:p>
            <a:r>
              <a:rPr lang="en-AU" dirty="0" smtClean="0"/>
              <a:t>Dr Nam Nha Thi Bach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2960549"/>
      </p:ext>
    </p:extLst>
  </p:cSld>
  <p:clrMapOvr>
    <a:masterClrMapping/>
  </p:clrMapOvr>
</p:sld>
</file>

<file path=ppt/theme/_rels/theme1.xml.rels>&#65279;<?xml version="1.0" encoding="UTF-8" standalone="yes"?>
<Relationships xmlns="http://schemas.openxmlformats.org/package/2006/relationships">
  <Relationship Id="rId1" Type="http://schemas.openxmlformats.org/officeDocument/2006/relationships/image" Target="../media/image1.jpeg" />
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347</Words>
  <Application>Microsoft Office PowerPoint</Application>
  <PresentationFormat>On-screen Show (4:3)</PresentationFormat>
  <Paragraphs>158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AILA and AIDA Why?</vt:lpstr>
      <vt:lpstr>The importance and the relevance</vt:lpstr>
      <vt:lpstr>AIDA's National Chapters</vt:lpstr>
      <vt:lpstr>Where is AIDA?</vt:lpstr>
      <vt:lpstr>Learning from each other</vt:lpstr>
      <vt:lpstr>Take advantage of the opportunities  </vt:lpstr>
      <vt:lpstr>Working Parties</vt:lpstr>
      <vt:lpstr>World Congress</vt:lpstr>
      <vt:lpstr>Unexpected opportunities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