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64" r:id="rId6"/>
    <p:sldId id="266" r:id="rId7"/>
    <p:sldId id="268" r:id="rId8"/>
    <p:sldId id="27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2A64F-3907-43C0-A999-FB1EE450A762}" type="datetimeFigureOut">
              <a:rPr lang="en-GB" smtClean="0"/>
              <a:t>25/05/2011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97AE7-9BB4-478F-AF93-AD48CA453C5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764705"/>
            <a:ext cx="1123950" cy="11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0" y="2259449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III AIDA EUROPE CONFERENCE, AMSTERDAM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12:30hrs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THURSDAY 26 MAY 2011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Henry Hudson II Room,</a:t>
            </a: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NewRoman" charset="0"/>
              </a:rPr>
              <a:t> 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NewRoman" charset="0"/>
              </a:rPr>
              <a:t>NH Barbizon Palace, 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NewRoman" charset="0"/>
              </a:rPr>
              <a:t>Prins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NewRoman" charset="0"/>
              </a:rPr>
              <a:t> </a:t>
            </a:r>
            <a:r>
              <a:rPr kumimoji="0" lang="en-GB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NewRoman" charset="0"/>
              </a:rPr>
              <a:t>Hendrikkade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NewRoman" charset="0"/>
              </a:rPr>
              <a:t>, 59-72, 1012 AD Amsterdam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r>
              <a:rPr lang="en-GB" b="1" dirty="0" smtClean="0"/>
              <a:t>AGENDA </a:t>
            </a:r>
            <a:endParaRPr lang="en-GB" dirty="0"/>
          </a:p>
          <a:p>
            <a:pPr>
              <a:buNone/>
            </a:pPr>
            <a:r>
              <a:rPr lang="en-GB" b="1" dirty="0"/>
              <a:t> </a:t>
            </a:r>
            <a:endParaRPr lang="en-GB" dirty="0"/>
          </a:p>
          <a:p>
            <a:pPr marL="514350" lvl="0" indent="-514350">
              <a:buFont typeface="+mj-lt"/>
              <a:buAutoNum type="arabicPeriod"/>
            </a:pPr>
            <a:r>
              <a:rPr lang="en-GB" b="1" dirty="0"/>
              <a:t>Welcome and Introductory Remarks </a:t>
            </a:r>
            <a:endParaRPr lang="en-GB" dirty="0"/>
          </a:p>
          <a:p>
            <a:pPr marL="514350" indent="-514350">
              <a:buNone/>
            </a:pPr>
            <a:r>
              <a:rPr lang="en-GB" b="1" dirty="0"/>
              <a:t> </a:t>
            </a:r>
            <a:endParaRPr lang="en-GB" dirty="0"/>
          </a:p>
          <a:p>
            <a:pPr marL="514350" lvl="0" indent="-514350">
              <a:buNone/>
            </a:pPr>
            <a:r>
              <a:rPr lang="en-GB" b="1" dirty="0" smtClean="0"/>
              <a:t>2.      AIDA </a:t>
            </a:r>
            <a:r>
              <a:rPr lang="en-GB" b="1" dirty="0"/>
              <a:t>Climate Change Working Party</a:t>
            </a:r>
            <a:endParaRPr lang="en-GB" dirty="0"/>
          </a:p>
          <a:p>
            <a:pPr marL="514350" indent="-514350"/>
            <a:r>
              <a:rPr lang="en-GB" dirty="0"/>
              <a:t>Purpose</a:t>
            </a:r>
          </a:p>
          <a:p>
            <a:pPr marL="514350" indent="-514350"/>
            <a:r>
              <a:rPr lang="en-GB" dirty="0"/>
              <a:t>Scope/terms of reference</a:t>
            </a:r>
          </a:p>
          <a:p>
            <a:pPr marL="514350" indent="-514350">
              <a:buNone/>
            </a:pPr>
            <a:r>
              <a:rPr lang="en-GB" dirty="0"/>
              <a:t> </a:t>
            </a:r>
          </a:p>
          <a:p>
            <a:pPr marL="514350" lvl="0" indent="-514350">
              <a:buNone/>
            </a:pPr>
            <a:r>
              <a:rPr lang="en-GB" b="1" dirty="0" smtClean="0"/>
              <a:t>3.	Work </a:t>
            </a:r>
            <a:r>
              <a:rPr lang="en-GB" b="1" dirty="0"/>
              <a:t>done to date/materials compiled / base for future projects/study</a:t>
            </a:r>
            <a:endParaRPr lang="en-GB" dirty="0"/>
          </a:p>
          <a:p>
            <a:pPr marL="514350" indent="-514350"/>
            <a:r>
              <a:rPr lang="en-GB" dirty="0"/>
              <a:t>AIDA </a:t>
            </a:r>
            <a:r>
              <a:rPr lang="en-GB" dirty="0" err="1"/>
              <a:t>XIIIth</a:t>
            </a:r>
            <a:r>
              <a:rPr lang="en-GB" dirty="0"/>
              <a:t> World Congress Paris, May 2010 - Responses to Questionnaire</a:t>
            </a:r>
          </a:p>
          <a:p>
            <a:pPr marL="514350" indent="-514350"/>
            <a:r>
              <a:rPr lang="en-GB" dirty="0"/>
              <a:t>Publication of General Report – February 2011</a:t>
            </a:r>
          </a:p>
          <a:p>
            <a:pPr marL="514350" indent="-514350"/>
            <a:r>
              <a:rPr lang="en-GB" dirty="0"/>
              <a:t>Present status/Future modus operandi/Working Sub-Groups </a:t>
            </a:r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None/>
            </a:pPr>
            <a:endParaRPr lang="en-GB" sz="1600" b="1" dirty="0" smtClean="0"/>
          </a:p>
          <a:p>
            <a:pPr marL="514350" lvl="0" indent="-514350">
              <a:buNone/>
            </a:pPr>
            <a:r>
              <a:rPr lang="en-GB" sz="1600" b="1" dirty="0" smtClean="0"/>
              <a:t>4. Impact </a:t>
            </a:r>
            <a:r>
              <a:rPr lang="en-GB" sz="1600" b="1" dirty="0"/>
              <a:t>of Climate Change and responses around the world </a:t>
            </a:r>
            <a:r>
              <a:rPr lang="en-GB" sz="1600" b="1" dirty="0" smtClean="0"/>
              <a:t>(PROPOSED WORK AREA - I) </a:t>
            </a:r>
            <a:endParaRPr lang="en-GB" sz="1600" dirty="0"/>
          </a:p>
          <a:p>
            <a:pPr>
              <a:buNone/>
            </a:pPr>
            <a:r>
              <a:rPr lang="en-GB" sz="1600" b="1" i="1" dirty="0"/>
              <a:t> </a:t>
            </a:r>
            <a:endParaRPr lang="en-GB" sz="1600" dirty="0"/>
          </a:p>
          <a:p>
            <a:r>
              <a:rPr lang="en-GB" sz="1600" b="1" i="1" dirty="0"/>
              <a:t>Presentations</a:t>
            </a:r>
            <a:r>
              <a:rPr lang="en-GB" sz="1600" b="1" i="1" dirty="0" smtClean="0"/>
              <a:t>:</a:t>
            </a:r>
            <a:endParaRPr lang="en-GB" sz="1600" dirty="0"/>
          </a:p>
          <a:p>
            <a:pPr lvl="0"/>
            <a:r>
              <a:rPr lang="en-GB" sz="1600" b="1" dirty="0"/>
              <a:t>AUSTRALIA : </a:t>
            </a:r>
            <a:r>
              <a:rPr lang="en-GB" sz="1600" b="1" i="1" dirty="0">
                <a:solidFill>
                  <a:srgbClr val="FF0000"/>
                </a:solidFill>
              </a:rPr>
              <a:t>Impact of 2011 natural disasters –immediate and potential  implications for the Climate Change insurance and legal landscape</a:t>
            </a:r>
            <a:r>
              <a:rPr lang="en-GB" sz="1600" b="1" dirty="0">
                <a:solidFill>
                  <a:srgbClr val="FF0000"/>
                </a:solidFill>
              </a:rPr>
              <a:t>  </a:t>
            </a:r>
            <a:r>
              <a:rPr lang="en-GB" sz="1600" b="1" dirty="0"/>
              <a:t>(Chris Rodd, CGU Insurance, Melbourne)</a:t>
            </a:r>
            <a:endParaRPr lang="en-GB" sz="1600" dirty="0"/>
          </a:p>
          <a:p>
            <a:pPr lvl="0"/>
            <a:r>
              <a:rPr lang="en-GB" sz="1600" b="1" dirty="0"/>
              <a:t>ARGENTINA:  </a:t>
            </a:r>
            <a:r>
              <a:rPr lang="en-GB" sz="1600" b="1" i="1" dirty="0">
                <a:solidFill>
                  <a:srgbClr val="FF0000"/>
                </a:solidFill>
              </a:rPr>
              <a:t>Impact on agriculture</a:t>
            </a:r>
            <a:r>
              <a:rPr lang="en-GB" sz="1600" b="1" dirty="0">
                <a:solidFill>
                  <a:srgbClr val="FF0000"/>
                </a:solidFill>
              </a:rPr>
              <a:t> </a:t>
            </a:r>
            <a:r>
              <a:rPr lang="en-GB" sz="1600" b="1" dirty="0"/>
              <a:t>(</a:t>
            </a:r>
            <a:r>
              <a:rPr lang="en-GB" sz="1600" b="1" dirty="0" err="1"/>
              <a:t>Dra</a:t>
            </a:r>
            <a:r>
              <a:rPr lang="en-GB" sz="1600" b="1" dirty="0"/>
              <a:t> Maria Silvia Moron </a:t>
            </a:r>
            <a:r>
              <a:rPr lang="en-GB" sz="1600" b="1" dirty="0" err="1"/>
              <a:t>Kavanagh</a:t>
            </a:r>
            <a:r>
              <a:rPr lang="en-GB" sz="1600" b="1" dirty="0"/>
              <a:t>, Buenos Aires</a:t>
            </a:r>
            <a:r>
              <a:rPr lang="en-GB" sz="1600" b="1" dirty="0" smtClean="0"/>
              <a:t>)</a:t>
            </a:r>
          </a:p>
          <a:p>
            <a:pPr lvl="0"/>
            <a:endParaRPr lang="en-GB" sz="1600" b="1" dirty="0"/>
          </a:p>
          <a:p>
            <a:r>
              <a:rPr lang="en-GB" sz="1600" b="1" i="1" dirty="0" smtClean="0"/>
              <a:t>Further materials</a:t>
            </a:r>
            <a:r>
              <a:rPr lang="en-GB" sz="1600" b="1" dirty="0" smtClean="0"/>
              <a:t>:  Dr Rosanna </a:t>
            </a:r>
            <a:r>
              <a:rPr lang="en-GB" sz="1600" b="1" dirty="0" err="1" smtClean="0"/>
              <a:t>Bril</a:t>
            </a:r>
            <a:r>
              <a:rPr lang="en-GB" sz="1600" b="1" dirty="0" smtClean="0"/>
              <a:t> (Argentina) - </a:t>
            </a:r>
            <a:r>
              <a:rPr lang="en-GB" sz="1600" dirty="0"/>
              <a:t>Mandatory Environmental Insurance – Environment Court Decisions </a:t>
            </a:r>
            <a:r>
              <a:rPr lang="en-GB" sz="1600" dirty="0" smtClean="0"/>
              <a:t>/ Agriculture issues </a:t>
            </a:r>
            <a:endParaRPr lang="en-GB" sz="1600" b="1" u="sng" dirty="0"/>
          </a:p>
          <a:p>
            <a:pPr lvl="0"/>
            <a:r>
              <a:rPr lang="en-GB" sz="1600" b="1" dirty="0" smtClean="0"/>
              <a:t>Richard Cook/Daniel Saville (UK) - The </a:t>
            </a:r>
            <a:r>
              <a:rPr lang="en-GB" sz="1600" b="1" dirty="0"/>
              <a:t>2011 Tohoku Earthquake and Tsunami, Japan (11D)</a:t>
            </a:r>
            <a:r>
              <a:rPr lang="en-GB" sz="1600" dirty="0" smtClean="0"/>
              <a:t>– Factual, Insurance &amp; Early Legal Issues</a:t>
            </a:r>
          </a:p>
          <a:p>
            <a:pPr lvl="0"/>
            <a:endParaRPr lang="en-GB" sz="1800" dirty="0" smtClean="0"/>
          </a:p>
          <a:p>
            <a:pPr lvl="0"/>
            <a:r>
              <a:rPr lang="en-GB" sz="1800" dirty="0" smtClean="0"/>
              <a:t>Discussion and suggestions for advancement of future work projects </a:t>
            </a:r>
            <a:endParaRPr lang="en-GB" sz="1800" dirty="0"/>
          </a:p>
          <a:p>
            <a:pPr lvl="0"/>
            <a:endParaRPr lang="en-GB" sz="1800" dirty="0"/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en-GB" sz="1800" dirty="0" smtClean="0"/>
          </a:p>
          <a:p>
            <a:pPr lvl="0">
              <a:buNone/>
            </a:pPr>
            <a:r>
              <a:rPr lang="en-GB" sz="1800" b="1" dirty="0" smtClean="0"/>
              <a:t>5</a:t>
            </a:r>
            <a:r>
              <a:rPr lang="en-GB" sz="1800" dirty="0" smtClean="0"/>
              <a:t>. </a:t>
            </a:r>
            <a:r>
              <a:rPr lang="en-GB" sz="1800" b="1" dirty="0"/>
              <a:t>Climate Change Liability and Litigation </a:t>
            </a:r>
            <a:r>
              <a:rPr lang="en-GB" sz="1800" b="1" dirty="0" smtClean="0"/>
              <a:t>(PROPOSED WORK AREA –2)</a:t>
            </a:r>
            <a:endParaRPr lang="en-GB" sz="1800" dirty="0"/>
          </a:p>
          <a:p>
            <a:pPr lvl="0">
              <a:buNone/>
            </a:pPr>
            <a:endParaRPr lang="en-GB" sz="1800" i="1" dirty="0" smtClean="0"/>
          </a:p>
          <a:p>
            <a:r>
              <a:rPr lang="en-GB" sz="1800" i="1" dirty="0" smtClean="0"/>
              <a:t>Columbia </a:t>
            </a:r>
            <a:r>
              <a:rPr lang="en-GB" sz="1800" i="1" dirty="0"/>
              <a:t>Law School</a:t>
            </a:r>
            <a:r>
              <a:rPr lang="en-GB" sz="1800" dirty="0"/>
              <a:t> Database of CC Litigation – US and </a:t>
            </a:r>
            <a:r>
              <a:rPr lang="en-GB" sz="1800" dirty="0" smtClean="0"/>
              <a:t>non-US</a:t>
            </a:r>
          </a:p>
          <a:p>
            <a:endParaRPr lang="en-GB" sz="1800" dirty="0"/>
          </a:p>
          <a:p>
            <a:r>
              <a:rPr lang="en-GB" sz="1800" dirty="0"/>
              <a:t>Legislation/Protocol and regulatory measures </a:t>
            </a:r>
            <a:r>
              <a:rPr lang="en-GB" sz="1800" dirty="0" smtClean="0"/>
              <a:t>databases</a:t>
            </a:r>
          </a:p>
          <a:p>
            <a:endParaRPr lang="en-GB" sz="1800" dirty="0"/>
          </a:p>
          <a:p>
            <a:r>
              <a:rPr lang="en-GB" sz="1800" dirty="0"/>
              <a:t>Update: 2011 </a:t>
            </a:r>
            <a:r>
              <a:rPr lang="en-GB" sz="1800" dirty="0" smtClean="0"/>
              <a:t>onwards</a:t>
            </a:r>
          </a:p>
          <a:p>
            <a:pPr>
              <a:buNone/>
            </a:pPr>
            <a:endParaRPr lang="en-GB" sz="1800" dirty="0"/>
          </a:p>
          <a:p>
            <a:r>
              <a:rPr lang="en-GB" sz="1800" dirty="0"/>
              <a:t>Liability/causation issue “think tank”/liaison with other </a:t>
            </a:r>
            <a:r>
              <a:rPr lang="en-GB" sz="1800" dirty="0" smtClean="0"/>
              <a:t>groups</a:t>
            </a:r>
          </a:p>
          <a:p>
            <a:endParaRPr lang="en-GB" sz="1800" dirty="0"/>
          </a:p>
          <a:p>
            <a:pPr lvl="0"/>
            <a:r>
              <a:rPr lang="en-GB" sz="1800" dirty="0" smtClean="0"/>
              <a:t>Discussion and suggestions for advancement of future work projects </a:t>
            </a:r>
          </a:p>
          <a:p>
            <a:endParaRPr lang="en-GB" sz="1800" dirty="0"/>
          </a:p>
          <a:p>
            <a:pPr marL="514350" lvl="0" indent="-514350">
              <a:buNone/>
            </a:pPr>
            <a:endParaRPr lang="en-GB" sz="1800" dirty="0"/>
          </a:p>
          <a:p>
            <a:pPr lvl="0"/>
            <a:endParaRPr lang="en-GB" sz="1800" dirty="0"/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endParaRPr lang="en-GB" sz="1800" dirty="0" smtClean="0"/>
          </a:p>
          <a:p>
            <a:pPr lvl="0">
              <a:buNone/>
            </a:pPr>
            <a:r>
              <a:rPr lang="en-GB" sz="1800" b="1" dirty="0" smtClean="0"/>
              <a:t>6.</a:t>
            </a:r>
            <a:r>
              <a:rPr lang="en-GB" sz="1800" dirty="0" smtClean="0"/>
              <a:t> </a:t>
            </a:r>
            <a:r>
              <a:rPr lang="en-GB" sz="1800" b="1" dirty="0"/>
              <a:t>Carbon Insurance and other “new” products  </a:t>
            </a:r>
            <a:r>
              <a:rPr lang="en-GB" sz="1800" b="1" dirty="0" smtClean="0"/>
              <a:t>(PROPOSED WORK AREA -3)</a:t>
            </a:r>
            <a:endParaRPr lang="en-GB" sz="1800" dirty="0"/>
          </a:p>
          <a:p>
            <a:pPr>
              <a:buNone/>
            </a:pPr>
            <a:r>
              <a:rPr lang="en-GB" sz="1800" b="1" dirty="0"/>
              <a:t>	</a:t>
            </a:r>
            <a:endParaRPr lang="en-GB" sz="1800" dirty="0"/>
          </a:p>
          <a:p>
            <a:pPr>
              <a:buNone/>
            </a:pPr>
            <a:r>
              <a:rPr lang="en-GB" sz="1800" b="1" dirty="0"/>
              <a:t>	</a:t>
            </a:r>
            <a:r>
              <a:rPr lang="en-GB" sz="1800" b="1" i="1" dirty="0"/>
              <a:t>Presentation:</a:t>
            </a:r>
            <a:endParaRPr lang="en-GB" sz="1800" dirty="0"/>
          </a:p>
          <a:p>
            <a:pPr>
              <a:buNone/>
            </a:pPr>
            <a:r>
              <a:rPr lang="en-GB" sz="1800" b="1" i="1" dirty="0"/>
              <a:t> </a:t>
            </a:r>
            <a:endParaRPr lang="en-GB" sz="1800" dirty="0"/>
          </a:p>
          <a:p>
            <a:pPr lvl="0">
              <a:buNone/>
            </a:pPr>
            <a:r>
              <a:rPr lang="en-GB" sz="1800" b="1" dirty="0" smtClean="0"/>
              <a:t>	FRANCE</a:t>
            </a:r>
            <a:r>
              <a:rPr lang="en-GB" sz="1800" b="1" dirty="0"/>
              <a:t>:</a:t>
            </a:r>
            <a:r>
              <a:rPr lang="en-GB" sz="1800" b="1" i="1" dirty="0"/>
              <a:t> </a:t>
            </a:r>
            <a:r>
              <a:rPr lang="en-GB" sz="1800" b="1" i="1" dirty="0">
                <a:solidFill>
                  <a:srgbClr val="FF0000"/>
                </a:solidFill>
              </a:rPr>
              <a:t>Carbon Insurance</a:t>
            </a:r>
            <a:r>
              <a:rPr lang="en-GB" sz="1800" b="1" dirty="0">
                <a:solidFill>
                  <a:srgbClr val="FF0000"/>
                </a:solidFill>
              </a:rPr>
              <a:t>  </a:t>
            </a:r>
            <a:r>
              <a:rPr lang="en-GB" sz="1800" b="1" dirty="0"/>
              <a:t>(Cedric Wells - SCOR Global P &amp; C Senior Legal &amp; Claims Manager/Paris)</a:t>
            </a:r>
            <a:endParaRPr lang="en-GB" sz="1800" dirty="0"/>
          </a:p>
          <a:p>
            <a:pPr>
              <a:buNone/>
            </a:pPr>
            <a:r>
              <a:rPr lang="en-GB" sz="1800" b="1" dirty="0"/>
              <a:t> </a:t>
            </a:r>
            <a:endParaRPr lang="en-GB" sz="1800" dirty="0"/>
          </a:p>
          <a:p>
            <a:r>
              <a:rPr lang="en-GB" sz="1800" dirty="0" smtClean="0"/>
              <a:t>Observations </a:t>
            </a:r>
            <a:r>
              <a:rPr lang="en-GB" sz="1800" dirty="0"/>
              <a:t>from other </a:t>
            </a:r>
            <a:r>
              <a:rPr lang="en-GB" sz="1800" dirty="0" smtClean="0"/>
              <a:t>jurisdictions  </a:t>
            </a:r>
            <a:endParaRPr lang="en-GB" sz="1800" dirty="0"/>
          </a:p>
          <a:p>
            <a:endParaRPr lang="en-GB" sz="1800" dirty="0" smtClean="0"/>
          </a:p>
          <a:p>
            <a:r>
              <a:rPr lang="en-GB" sz="1800" dirty="0" smtClean="0"/>
              <a:t>Other </a:t>
            </a:r>
            <a:r>
              <a:rPr lang="en-GB" sz="1800" dirty="0"/>
              <a:t>aspects to be covered :</a:t>
            </a:r>
            <a:r>
              <a:rPr lang="en-GB" sz="1800" dirty="0" smtClean="0"/>
              <a:t> </a:t>
            </a:r>
            <a:r>
              <a:rPr lang="en-GB" sz="1800" dirty="0"/>
              <a:t>cover for alternative energy sources; Carbon Capture Sequestration or Storage (CCS); </a:t>
            </a:r>
            <a:r>
              <a:rPr lang="en-GB" sz="1800" dirty="0" err="1"/>
              <a:t>microinsurance</a:t>
            </a:r>
            <a:r>
              <a:rPr lang="en-GB" sz="1800" dirty="0"/>
              <a:t> etc among other types</a:t>
            </a:r>
            <a:r>
              <a:rPr lang="en-GB" sz="1800" dirty="0" smtClean="0"/>
              <a:t>.</a:t>
            </a:r>
          </a:p>
          <a:p>
            <a:endParaRPr lang="en-GB" sz="1800" dirty="0"/>
          </a:p>
          <a:p>
            <a:r>
              <a:rPr lang="en-GB" sz="1800" dirty="0" smtClean="0"/>
              <a:t>Discussion and suggestions for advancement of future work projects</a:t>
            </a:r>
            <a:endParaRPr lang="en-GB" sz="1800" dirty="0"/>
          </a:p>
          <a:p>
            <a:pPr>
              <a:buNone/>
            </a:pPr>
            <a:r>
              <a:rPr lang="en-GB" sz="1800" dirty="0" smtClean="0"/>
              <a:t>   </a:t>
            </a:r>
            <a:endParaRPr lang="en-GB" sz="1800" dirty="0"/>
          </a:p>
          <a:p>
            <a:pPr marL="514350" lvl="0" indent="-514350">
              <a:buNone/>
            </a:pPr>
            <a:endParaRPr lang="en-GB" sz="1800" dirty="0"/>
          </a:p>
          <a:p>
            <a:pPr lvl="0"/>
            <a:endParaRPr lang="en-GB" sz="1800" dirty="0"/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en-GB" sz="1800" dirty="0" smtClean="0"/>
          </a:p>
          <a:p>
            <a:pPr>
              <a:buNone/>
            </a:pPr>
            <a:endParaRPr lang="en-GB" sz="1800" b="1" dirty="0" smtClean="0"/>
          </a:p>
          <a:p>
            <a:pPr>
              <a:buNone/>
            </a:pPr>
            <a:r>
              <a:rPr lang="en-GB" sz="1800" b="1" dirty="0" smtClean="0"/>
              <a:t>7.    </a:t>
            </a:r>
            <a:r>
              <a:rPr lang="en-GB" sz="1800" b="1" dirty="0"/>
              <a:t>Reinsurance/ART/funding for weather/carbon-market risks and regulatory treatment </a:t>
            </a:r>
            <a:r>
              <a:rPr lang="en-GB" sz="1800" dirty="0"/>
              <a:t> </a:t>
            </a:r>
          </a:p>
          <a:p>
            <a:pPr>
              <a:buNone/>
            </a:pPr>
            <a:r>
              <a:rPr lang="en-GB" sz="1800" dirty="0"/>
              <a:t> </a:t>
            </a:r>
          </a:p>
          <a:p>
            <a:r>
              <a:rPr lang="en-GB" sz="1800" dirty="0" smtClean="0"/>
              <a:t>Particular </a:t>
            </a:r>
            <a:r>
              <a:rPr lang="en-GB" sz="1800" dirty="0"/>
              <a:t>need for consideration of legal nature and regulatory treatment of ART </a:t>
            </a:r>
            <a:r>
              <a:rPr lang="en-GB" sz="1800" dirty="0" smtClean="0"/>
              <a:t>    products</a:t>
            </a:r>
            <a:r>
              <a:rPr lang="en-GB" sz="1800" dirty="0"/>
              <a:t>, </a:t>
            </a:r>
            <a:r>
              <a:rPr lang="en-GB" sz="1800" dirty="0" smtClean="0"/>
              <a:t>weather </a:t>
            </a:r>
            <a:r>
              <a:rPr lang="en-GB" sz="1800" dirty="0"/>
              <a:t>derivatives, catastrophe bonds and funding and risk transfer mechanisms</a:t>
            </a:r>
            <a:r>
              <a:rPr lang="en-GB" sz="1800" dirty="0" smtClean="0"/>
              <a:t>.</a:t>
            </a:r>
          </a:p>
          <a:p>
            <a:endParaRPr lang="en-GB" sz="1800" dirty="0"/>
          </a:p>
          <a:p>
            <a:pPr marL="514350" indent="-514350"/>
            <a:r>
              <a:rPr lang="en-GB" sz="1800" dirty="0" smtClean="0"/>
              <a:t> Discussion and suggestions for advancement of future work projects</a:t>
            </a:r>
          </a:p>
          <a:p>
            <a:pPr marL="514350" indent="-514350"/>
            <a:endParaRPr lang="en-GB" sz="1800" dirty="0"/>
          </a:p>
          <a:p>
            <a:pPr lvl="0">
              <a:buNone/>
            </a:pPr>
            <a:endParaRPr lang="en-GB" sz="1800" dirty="0"/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en-GB" sz="1800" dirty="0" smtClean="0"/>
          </a:p>
          <a:p>
            <a:pPr>
              <a:buNone/>
            </a:pPr>
            <a:r>
              <a:rPr lang="en-GB" sz="1800" b="1" dirty="0"/>
              <a:t>8.	Future Business of the Working Party</a:t>
            </a:r>
            <a:endParaRPr lang="en-GB" sz="1800" dirty="0"/>
          </a:p>
          <a:p>
            <a:pPr>
              <a:buNone/>
            </a:pPr>
            <a:r>
              <a:rPr lang="en-GB" sz="1800" b="1" dirty="0"/>
              <a:t> </a:t>
            </a:r>
            <a:endParaRPr lang="en-GB" sz="1800" dirty="0"/>
          </a:p>
          <a:p>
            <a:r>
              <a:rPr lang="en-GB" sz="1800" dirty="0"/>
              <a:t>Settled project topics, targets and timetables</a:t>
            </a:r>
          </a:p>
          <a:p>
            <a:r>
              <a:rPr lang="en-GB" sz="1800" dirty="0"/>
              <a:t>Recruitment of members/appointment of sub-work group leaders</a:t>
            </a:r>
          </a:p>
          <a:p>
            <a:r>
              <a:rPr lang="en-GB" sz="1800" dirty="0"/>
              <a:t>Future regular publication of collected materials of sub-group works </a:t>
            </a:r>
          </a:p>
          <a:p>
            <a:r>
              <a:rPr lang="en-GB" sz="1800" dirty="0"/>
              <a:t>Collaboration with other groups/activities/events (inc. of other AIDA WPs)</a:t>
            </a:r>
          </a:p>
          <a:p>
            <a:r>
              <a:rPr lang="en-GB" sz="1800" dirty="0"/>
              <a:t>Use of AIDA website</a:t>
            </a:r>
          </a:p>
          <a:p>
            <a:r>
              <a:rPr lang="en-GB" sz="1800" dirty="0"/>
              <a:t>Review of AIDA World Congress 2014 Theme Questionnaire</a:t>
            </a:r>
          </a:p>
          <a:p>
            <a:r>
              <a:rPr lang="en-GB" sz="1800" dirty="0"/>
              <a:t>Next meeting: Tel Aviv </a:t>
            </a:r>
            <a:r>
              <a:rPr lang="en-GB" sz="1800" dirty="0" smtClean="0"/>
              <a:t>– 7-10 September </a:t>
            </a:r>
            <a:r>
              <a:rPr lang="en-GB" sz="1800" dirty="0"/>
              <a:t>2011</a:t>
            </a:r>
            <a:r>
              <a:rPr lang="en-GB" sz="1800" dirty="0" smtClean="0"/>
              <a:t>?</a:t>
            </a:r>
          </a:p>
          <a:p>
            <a:endParaRPr lang="en-GB" sz="1800" dirty="0"/>
          </a:p>
          <a:p>
            <a:pPr>
              <a:buNone/>
            </a:pPr>
            <a:r>
              <a:rPr lang="en-GB" sz="1800" b="1" dirty="0" smtClean="0"/>
              <a:t>9.    Any Other Business </a:t>
            </a:r>
            <a:endParaRPr lang="en-GB" sz="1800" b="1" dirty="0"/>
          </a:p>
          <a:p>
            <a:pPr>
              <a:buNone/>
            </a:pPr>
            <a:endParaRPr lang="en-GB" sz="1800" b="1" dirty="0" smtClean="0"/>
          </a:p>
          <a:p>
            <a:pPr>
              <a:buNone/>
            </a:pPr>
            <a:endParaRPr lang="en-GB" sz="1800" dirty="0"/>
          </a:p>
          <a:p>
            <a:pPr lvl="0"/>
            <a:endParaRPr lang="en-GB" sz="1800" dirty="0"/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GB" sz="27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GB" sz="27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GB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AIDA CLIMATE CHANGE WORKING PARTY MEETING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endParaRPr lang="en-GB" sz="1800" dirty="0" smtClean="0"/>
          </a:p>
          <a:p>
            <a:pPr>
              <a:buNone/>
            </a:pPr>
            <a:r>
              <a:rPr lang="en-GB" sz="1800" b="1" dirty="0"/>
              <a:t>	</a:t>
            </a:r>
            <a:r>
              <a:rPr lang="en-GB" sz="1800" b="1" dirty="0" smtClean="0"/>
              <a:t>			</a:t>
            </a:r>
          </a:p>
          <a:p>
            <a:pPr>
              <a:buNone/>
            </a:pPr>
            <a:r>
              <a:rPr lang="en-GB" sz="1800" b="1" dirty="0"/>
              <a:t>	</a:t>
            </a:r>
            <a:r>
              <a:rPr lang="en-GB" sz="1800" b="1" dirty="0" smtClean="0"/>
              <a:t>		              </a:t>
            </a:r>
            <a:r>
              <a:rPr lang="en-GB" sz="1800" b="1" dirty="0" smtClean="0"/>
              <a:t>AIDA Climate Change Working Party </a:t>
            </a:r>
          </a:p>
          <a:p>
            <a:pPr algn="ctr">
              <a:buNone/>
            </a:pPr>
            <a:r>
              <a:rPr lang="en-GB" sz="1800" b="1" dirty="0" smtClean="0"/>
              <a:t>Contact details</a:t>
            </a:r>
          </a:p>
          <a:p>
            <a:pPr algn="ctr">
              <a:buNone/>
            </a:pPr>
            <a:r>
              <a:rPr lang="en-GB" sz="1800" b="1" dirty="0" smtClean="0"/>
              <a:t> </a:t>
            </a:r>
          </a:p>
          <a:p>
            <a:pPr algn="ctr">
              <a:buNone/>
            </a:pPr>
            <a:endParaRPr lang="en-GB" sz="1800" b="1" dirty="0" smtClean="0"/>
          </a:p>
          <a:p>
            <a:pPr algn="ctr">
              <a:buNone/>
            </a:pPr>
            <a:r>
              <a:rPr lang="en-GB" sz="1800" b="1" dirty="0" smtClean="0"/>
              <a:t>Tim Hardy – Chairman :</a:t>
            </a:r>
            <a:r>
              <a:rPr lang="en-GB" sz="1800" b="1" dirty="0" smtClean="0">
                <a:solidFill>
                  <a:srgbClr val="0070C0"/>
                </a:solidFill>
              </a:rPr>
              <a:t> t_hardy@btconnect.com</a:t>
            </a:r>
          </a:p>
          <a:p>
            <a:pPr algn="ctr">
              <a:buNone/>
            </a:pPr>
            <a:r>
              <a:rPr lang="en-GB" sz="1800" b="1" dirty="0" smtClean="0"/>
              <a:t>Marco </a:t>
            </a:r>
            <a:r>
              <a:rPr lang="en-GB" sz="1800" b="1" dirty="0" err="1" smtClean="0"/>
              <a:t>Frigessi</a:t>
            </a:r>
            <a:r>
              <a:rPr lang="en-GB" sz="1800" b="1" dirty="0" smtClean="0"/>
              <a:t> – Vice Chairman : </a:t>
            </a:r>
            <a:r>
              <a:rPr lang="en-GB" sz="1800" b="1" dirty="0" smtClean="0">
                <a:solidFill>
                  <a:srgbClr val="0070C0"/>
                </a:solidFill>
              </a:rPr>
              <a:t>m.frigessi@lmlaw.it </a:t>
            </a:r>
          </a:p>
          <a:p>
            <a:pPr algn="ctr">
              <a:buNone/>
            </a:pPr>
            <a:r>
              <a:rPr lang="en-GB" sz="1800" b="1" dirty="0" smtClean="0"/>
              <a:t>Stijn Franken – Secretary : </a:t>
            </a:r>
            <a:r>
              <a:rPr lang="en-GB" sz="1800" b="1" dirty="0" smtClean="0">
                <a:solidFill>
                  <a:srgbClr val="0070C0"/>
                </a:solidFill>
              </a:rPr>
              <a:t>stijn.franken@nautadutilh.com</a:t>
            </a:r>
          </a:p>
          <a:p>
            <a:pPr algn="ctr">
              <a:buNone/>
            </a:pPr>
            <a:endParaRPr lang="en-GB" sz="1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GB" sz="1800" b="1" dirty="0" smtClean="0"/>
              <a:t>Please visit the Climate Change Working Party page of the AIDA website </a:t>
            </a:r>
          </a:p>
          <a:p>
            <a:pPr algn="ctr">
              <a:buNone/>
            </a:pPr>
            <a:r>
              <a:rPr lang="en-GB" sz="1800" b="1" dirty="0" smtClean="0"/>
              <a:t>for regular updates of activities and posting of materials: </a:t>
            </a:r>
          </a:p>
          <a:p>
            <a:pPr algn="ctr">
              <a:buNone/>
            </a:pPr>
            <a:endParaRPr lang="en-GB" sz="1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GB" sz="1800" b="1" dirty="0" smtClean="0">
                <a:solidFill>
                  <a:srgbClr val="FF0000"/>
                </a:solidFill>
              </a:rPr>
              <a:t>http://www.aida.org.uk/workpart_climatechange.asp</a:t>
            </a:r>
          </a:p>
          <a:p>
            <a:pPr>
              <a:buNone/>
            </a:pPr>
            <a:endParaRPr lang="en-GB" sz="1800" b="1" dirty="0"/>
          </a:p>
          <a:p>
            <a:pPr>
              <a:buNone/>
            </a:pPr>
            <a:r>
              <a:rPr lang="en-GB" sz="1800" b="1" dirty="0" smtClean="0"/>
              <a:t>			</a:t>
            </a:r>
            <a:endParaRPr lang="en-GB" sz="1800" b="1" dirty="0">
              <a:solidFill>
                <a:srgbClr val="0070C0"/>
              </a:solidFill>
            </a:endParaRPr>
          </a:p>
          <a:p>
            <a:pPr algn="ctr">
              <a:buNone/>
            </a:pPr>
            <a:endParaRPr lang="en-GB" sz="1800" dirty="0">
              <a:solidFill>
                <a:srgbClr val="0070C0"/>
              </a:solidFill>
            </a:endParaRPr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404665"/>
            <a:ext cx="11239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136</Words>
  <Application>Microsoft Office PowerPoint</Application>
  <PresentationFormat>On-screen Show (4:3)</PresentationFormat>
  <Paragraphs>105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    1ST AIDA CLIMATE CHANGE WORKING PARTY MEETING </vt:lpstr>
      <vt:lpstr>    1ST AIDA CLIMATE CHANGE WORKING PARTY MEETING </vt:lpstr>
      <vt:lpstr>    1ST AIDA CLIMATE CHANGE WORKING PARTY MEETING </vt:lpstr>
      <vt:lpstr>    1ST AIDA CLIMATE CHANGE WORKING PARTY MEETING </vt:lpstr>
      <vt:lpstr>    1ST AIDA CLIMATE CHANGE WORKING PARTY MEETING </vt:lpstr>
      <vt:lpstr>    1ST AIDA CLIMATE CHANGE WORKING PARTY MEETING </vt:lpstr>
      <vt:lpstr>    1ST AIDA CLIMATE CHANGE WORKING PARTY MEETING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Tim Hardy</dc:creator>
  <cp:lastModifiedBy>Tim Hardy</cp:lastModifiedBy>
  <cp:revision>7</cp:revision>
  <dcterms:created xsi:type="dcterms:W3CDTF">2011-05-25T18:04:01Z</dcterms:created>
  <dcterms:modified xsi:type="dcterms:W3CDTF">2011-05-25T19:46:04Z</dcterms:modified>
</cp:coreProperties>
</file>