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496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3" r:id="rId3"/>
    <p:sldId id="274" r:id="rId4"/>
    <p:sldId id="257" r:id="rId5"/>
    <p:sldId id="269" r:id="rId6"/>
    <p:sldId id="272" r:id="rId7"/>
    <p:sldId id="270" r:id="rId8"/>
    <p:sldId id="271" r:id="rId9"/>
    <p:sldId id="275" r:id="rId10"/>
    <p:sldId id="278" r:id="rId11"/>
    <p:sldId id="277" r:id="rId12"/>
    <p:sldId id="283" r:id="rId13"/>
    <p:sldId id="281" r:id="rId14"/>
    <p:sldId id="279" r:id="rId15"/>
    <p:sldId id="282" r:id="rId16"/>
    <p:sldId id="285" r:id="rId17"/>
    <p:sldId id="284" r:id="rId18"/>
    <p:sldId id="290" r:id="rId19"/>
    <p:sldId id="286" r:id="rId20"/>
    <p:sldId id="289" r:id="rId21"/>
    <p:sldId id="287" r:id="rId22"/>
    <p:sldId id="291" r:id="rId23"/>
    <p:sldId id="288" r:id="rId24"/>
  </p:sldIdLst>
  <p:sldSz cx="9144000" cy="6858000" type="screen4x3"/>
  <p:notesSz cx="7010400" cy="9296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88" autoAdjust="0"/>
    <p:restoredTop sz="94709" autoAdjust="0"/>
  </p:normalViewPr>
  <p:slideViewPr>
    <p:cSldViewPr>
      <p:cViewPr varScale="1">
        <p:scale>
          <a:sx n="97" d="100"/>
          <a:sy n="97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179FAC-36FE-4063-8A28-6BA3E1F89679}" type="datetimeFigureOut">
              <a:rPr lang="tr-TR" smtClean="0"/>
              <a:pPr/>
              <a:t>5/12/12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E968FA-75D9-4816-A4D2-CB56C681D50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0B475-40BE-4F1F-B1C1-DCEEF342D366}" type="datetimeFigureOut">
              <a:rPr lang="tr-TR" smtClean="0"/>
              <a:pPr/>
              <a:t>5/12/12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63E15E-FB94-4515-AAB2-B47C2574E7F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E15E-FB94-4515-AAB2-B47C2574E7F0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47CD4C-4408-47AE-9A14-706B54214072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18644-A57C-4E28-B396-C0FED713C6B5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4DB8-2CD1-4799-8B67-401A386011BD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D323-7F82-48F2-9E2B-750CB28F6F9A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B690-1AD4-42D9-A310-B60795F186DA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1A0A-135E-43CA-AD1A-96A916759281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99A6-9430-4B73-B903-529111CA137B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FA1C-645B-4F9D-9818-47E3D7C7DB7C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8B2D-AAE9-4110-A2B4-495586161FB3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0DD3C0C-9FE0-4CBC-BD6F-1D5B2EE54D88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303C415-110F-4681-B267-365D7E0E92DA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679AC49-8822-45AE-9FA3-C224DFCC4671}" type="datetime1">
              <a:rPr lang="en-US" smtClean="0"/>
              <a:pPr/>
              <a:t>5/12/12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Hüseyin Arslan, LLM. “Insurance Arbitration [Turkish Practice]”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69" r:id="rId1"/>
    <p:sldLayoutId id="2147484970" r:id="rId2"/>
    <p:sldLayoutId id="2147484971" r:id="rId3"/>
    <p:sldLayoutId id="2147484972" r:id="rId4"/>
    <p:sldLayoutId id="2147484973" r:id="rId5"/>
    <p:sldLayoutId id="2147484974" r:id="rId6"/>
    <p:sldLayoutId id="2147484975" r:id="rId7"/>
    <p:sldLayoutId id="2147484976" r:id="rId8"/>
    <p:sldLayoutId id="2147484977" r:id="rId9"/>
    <p:sldLayoutId id="2147484978" r:id="rId10"/>
    <p:sldLayoutId id="21474849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eaLnBrk="1" hangingPunct="1">
              <a:buNone/>
            </a:pP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  <a:t>INSURANCE ARBITRATION</a:t>
            </a:r>
            <a:br>
              <a:rPr lang="en-US" sz="40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- Turkish Practice -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5373216"/>
            <a:ext cx="5400600" cy="1484784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tr-TR" b="1" dirty="0" smtClean="0">
                <a:solidFill>
                  <a:schemeClr val="bg1"/>
                </a:solidFill>
              </a:rPr>
              <a:t>Hüseyin Arslan, LLM</a:t>
            </a:r>
          </a:p>
          <a:p>
            <a:pPr algn="l">
              <a:buNone/>
            </a:pPr>
            <a:r>
              <a:rPr lang="tr-TR" sz="2400" dirty="0" smtClean="0">
                <a:solidFill>
                  <a:schemeClr val="bg1"/>
                </a:solidFill>
              </a:rPr>
              <a:t>Legal Counsel</a:t>
            </a:r>
          </a:p>
          <a:p>
            <a:pPr algn="l">
              <a:buNone/>
            </a:pPr>
            <a:r>
              <a:rPr lang="tr-TR" sz="2400" dirty="0" smtClean="0">
                <a:solidFill>
                  <a:schemeClr val="bg1"/>
                </a:solidFill>
              </a:rPr>
              <a:t>ERGO Turkey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 anchor="ctr">
            <a:normAutofit/>
          </a:bodyPr>
          <a:lstStyle/>
          <a:p>
            <a:pPr marL="566928" indent="-457200">
              <a:buSzPct val="90000"/>
              <a:buFont typeface="+mj-lt"/>
              <a:buAutoNum type="arabicPeriod" startAt="4"/>
            </a:pPr>
            <a:r>
              <a:rPr lang="tr-TR" sz="2400" b="1" dirty="0" smtClean="0"/>
              <a:t>Arbitrators</a:t>
            </a:r>
            <a:endParaRPr lang="tr-TR" sz="2000" dirty="0" smtClean="0"/>
          </a:p>
          <a:p>
            <a:pPr>
              <a:buNone/>
            </a:pPr>
            <a:r>
              <a:rPr lang="tr-TR" sz="2400" i="1" dirty="0" smtClean="0"/>
              <a:t>b. restrictions:</a:t>
            </a:r>
          </a:p>
          <a:p>
            <a:pPr>
              <a:buNone/>
            </a:pPr>
            <a:r>
              <a:rPr lang="tr-TR" sz="2400" dirty="0" smtClean="0"/>
              <a:t>Arbitrators cannot</a:t>
            </a:r>
          </a:p>
          <a:p>
            <a:r>
              <a:rPr lang="tr-TR" sz="2400" dirty="0" smtClean="0"/>
              <a:t>be in management or in audit of </a:t>
            </a:r>
          </a:p>
          <a:p>
            <a:r>
              <a:rPr lang="tr-TR" sz="2400" dirty="0" smtClean="0"/>
              <a:t>have signatory power on behalf of </a:t>
            </a:r>
          </a:p>
          <a:p>
            <a:r>
              <a:rPr lang="tr-TR" sz="2400" dirty="0" smtClean="0"/>
              <a:t>perform professional activities for</a:t>
            </a:r>
          </a:p>
          <a:p>
            <a:pPr lvl="1"/>
            <a:r>
              <a:rPr lang="tr-TR" sz="2000" dirty="0" smtClean="0"/>
              <a:t>Insurance Companies,</a:t>
            </a:r>
          </a:p>
          <a:p>
            <a:pPr lvl="1"/>
            <a:r>
              <a:rPr lang="tr-TR" sz="2000" dirty="0" smtClean="0"/>
              <a:t>Reinsurance Companies,</a:t>
            </a:r>
          </a:p>
          <a:p>
            <a:pPr lvl="1"/>
            <a:r>
              <a:rPr lang="tr-TR" sz="2000" dirty="0" smtClean="0"/>
              <a:t>Loss Adjusters,</a:t>
            </a:r>
          </a:p>
          <a:p>
            <a:pPr lvl="1"/>
            <a:r>
              <a:rPr lang="tr-TR" sz="2000" dirty="0" smtClean="0"/>
              <a:t>Insurance Agents</a:t>
            </a:r>
          </a:p>
          <a:p>
            <a:pPr lvl="1"/>
            <a:r>
              <a:rPr lang="tr-TR" sz="2000" dirty="0" smtClean="0"/>
              <a:t>Brokers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C. Organization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 rot="941209">
            <a:off x="6337141" y="1981018"/>
            <a:ext cx="2376264" cy="691753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400" b="1" i="1" dirty="0" smtClean="0"/>
              <a:t>External</a:t>
            </a:r>
            <a:endParaRPr lang="tr-TR" sz="1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1628800"/>
            <a:ext cx="2376264" cy="1021556"/>
          </a:xfrm>
          <a:prstGeom prst="wedgeRoundRectCallout">
            <a:avLst>
              <a:gd name="adj1" fmla="val -48319"/>
              <a:gd name="adj2" fmla="val 7209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Restriction applies to spouses and children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D. Membership to Commission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 anchor="ctr">
            <a:normAutofit/>
          </a:bodyPr>
          <a:lstStyle/>
          <a:p>
            <a:r>
              <a:rPr lang="tr-TR" sz="2400" dirty="0" smtClean="0"/>
              <a:t>Arbitration can be started only against member insurance companies (not intermediaries).</a:t>
            </a:r>
          </a:p>
          <a:p>
            <a:endParaRPr lang="tr-TR" sz="2400" dirty="0" smtClean="0"/>
          </a:p>
          <a:p>
            <a:r>
              <a:rPr lang="tr-TR" sz="2400" dirty="0" smtClean="0"/>
              <a:t>Membership is </a:t>
            </a:r>
            <a:r>
              <a:rPr lang="tr-TR" sz="2400" b="1" u="sng" dirty="0" smtClean="0"/>
              <a:t>not</a:t>
            </a:r>
            <a:r>
              <a:rPr lang="tr-TR" sz="2400" dirty="0" smtClean="0"/>
              <a:t> mandatory</a:t>
            </a:r>
          </a:p>
          <a:p>
            <a:endParaRPr lang="tr-TR" sz="2400" dirty="0" smtClean="0"/>
          </a:p>
          <a:p>
            <a:r>
              <a:rPr lang="tr-TR" sz="2400" dirty="0" smtClean="0"/>
              <a:t>For an insurance company to become a member:</a:t>
            </a:r>
            <a:endParaRPr lang="tr-TR" sz="2000" dirty="0" smtClean="0"/>
          </a:p>
          <a:p>
            <a:pPr lvl="1"/>
            <a:r>
              <a:rPr lang="tr-TR" sz="2000" dirty="0" smtClean="0"/>
              <a:t>Membership Agreement with Commission</a:t>
            </a:r>
          </a:p>
          <a:p>
            <a:pPr lvl="1"/>
            <a:r>
              <a:rPr lang="tr-TR" sz="2000" dirty="0" smtClean="0"/>
              <a:t>Payment of subscription fee: 20.000TL (EUR 8.700)</a:t>
            </a:r>
          </a:p>
          <a:p>
            <a:pPr lvl="1"/>
            <a:r>
              <a:rPr lang="tr-TR" sz="2000" dirty="0" smtClean="0"/>
              <a:t>Annual payment includes first 30 applications</a:t>
            </a:r>
          </a:p>
          <a:p>
            <a:pPr lvl="1">
              <a:buNone/>
            </a:pPr>
            <a:endParaRPr lang="tr-TR" sz="2400" dirty="0" smtClean="0"/>
          </a:p>
          <a:p>
            <a:r>
              <a:rPr lang="tr-TR" sz="2400" dirty="0" smtClean="0"/>
              <a:t>Currently: 51 members / 64 companies </a:t>
            </a:r>
          </a:p>
          <a:p>
            <a:pPr lvl="3"/>
            <a:r>
              <a:rPr lang="tr-TR" sz="1600" dirty="0" smtClean="0"/>
              <a:t>(over 90% of total insurance premium)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E. Application to Arbitration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tr-TR" sz="2400" dirty="0" smtClean="0"/>
              <a:t>Claimant has free </a:t>
            </a:r>
            <a:r>
              <a:rPr lang="en-US" sz="2400" dirty="0" smtClean="0"/>
              <a:t>choice to apply whether</a:t>
            </a:r>
            <a:r>
              <a:rPr lang="tr-TR" sz="2400" dirty="0" smtClean="0"/>
              <a:t> arbitration or court</a:t>
            </a:r>
            <a:endParaRPr lang="en-US" sz="2400" dirty="0" smtClean="0"/>
          </a:p>
          <a:p>
            <a:r>
              <a:rPr lang="tr-TR" sz="2400" dirty="0" smtClean="0"/>
              <a:t>Membership is enough to invoke arbitration,</a:t>
            </a:r>
          </a:p>
          <a:p>
            <a:pPr lvl="1"/>
            <a:r>
              <a:rPr lang="tr-TR" sz="2000" dirty="0" smtClean="0"/>
              <a:t>Arbitration clause is not necessary on related policy, contract or information form.</a:t>
            </a:r>
            <a:endParaRPr lang="tr-TR" sz="2400" dirty="0" smtClean="0"/>
          </a:p>
          <a:p>
            <a:r>
              <a:rPr lang="tr-TR" sz="2400" dirty="0" smtClean="0"/>
              <a:t>Date of risk occured must be later than date of insurer’s membership date (declared on the website)</a:t>
            </a:r>
          </a:p>
        </p:txBody>
      </p:sp>
      <p:sp>
        <p:nvSpPr>
          <p:cNvPr id="6" name="Right Arrow 5"/>
          <p:cNvSpPr/>
          <p:nvPr/>
        </p:nvSpPr>
        <p:spPr>
          <a:xfrm>
            <a:off x="683568" y="5157192"/>
            <a:ext cx="7992888" cy="1800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own Arrow 7"/>
          <p:cNvSpPr/>
          <p:nvPr/>
        </p:nvSpPr>
        <p:spPr>
          <a:xfrm flipV="1">
            <a:off x="5796136" y="4941168"/>
            <a:ext cx="216024" cy="21602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5076056" y="4509120"/>
            <a:ext cx="1620000" cy="3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Occurence</a:t>
            </a:r>
            <a:endParaRPr lang="tr-TR" dirty="0"/>
          </a:p>
        </p:txBody>
      </p:sp>
      <p:sp>
        <p:nvSpPr>
          <p:cNvPr id="10" name="TextBox 9"/>
          <p:cNvSpPr txBox="1"/>
          <p:nvPr/>
        </p:nvSpPr>
        <p:spPr>
          <a:xfrm>
            <a:off x="2699792" y="4509120"/>
            <a:ext cx="1620000" cy="3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Membership</a:t>
            </a:r>
            <a:endParaRPr lang="tr-TR" dirty="0"/>
          </a:p>
        </p:txBody>
      </p:sp>
      <p:sp>
        <p:nvSpPr>
          <p:cNvPr id="12" name="Left-Right Arrow 11"/>
          <p:cNvSpPr/>
          <p:nvPr/>
        </p:nvSpPr>
        <p:spPr>
          <a:xfrm>
            <a:off x="2051720" y="5445224"/>
            <a:ext cx="5184576" cy="180000"/>
          </a:xfrm>
          <a:prstGeom prst="left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own Arrow 12"/>
          <p:cNvSpPr/>
          <p:nvPr/>
        </p:nvSpPr>
        <p:spPr>
          <a:xfrm flipV="1">
            <a:off x="3419872" y="4941168"/>
            <a:ext cx="216024" cy="21602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3707904" y="5805264"/>
            <a:ext cx="18002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Term of Policy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E. Application to Arbitration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sz="2400" dirty="0" smtClean="0"/>
              <a:t>Admitted only in respect of “Claimant against Insurer”</a:t>
            </a:r>
          </a:p>
          <a:p>
            <a:r>
              <a:rPr lang="tr-TR" sz="2400" dirty="0" smtClean="0"/>
              <a:t>Insurance Law determines that the arbitration will be invoked against the party “undertaking the risk”.</a:t>
            </a:r>
          </a:p>
          <a:p>
            <a:pPr lvl="1"/>
            <a:r>
              <a:rPr lang="tr-TR" sz="2000" i="1" dirty="0" smtClean="0"/>
              <a:t>Not insurance agent or broker </a:t>
            </a:r>
          </a:p>
          <a:p>
            <a:r>
              <a:rPr lang="tr-TR" sz="2400" dirty="0" smtClean="0"/>
              <a:t>Claimant can be </a:t>
            </a:r>
          </a:p>
          <a:p>
            <a:pPr lvl="1"/>
            <a:r>
              <a:rPr lang="en-US" sz="2000" dirty="0" smtClean="0"/>
              <a:t>Policyholder, </a:t>
            </a:r>
            <a:endParaRPr lang="tr-TR" sz="2000" dirty="0" smtClean="0"/>
          </a:p>
          <a:p>
            <a:pPr lvl="1"/>
            <a:r>
              <a:rPr lang="tr-TR" sz="2000" dirty="0" smtClean="0"/>
              <a:t>I</a:t>
            </a:r>
            <a:r>
              <a:rPr lang="en-US" sz="2000" dirty="0" err="1" smtClean="0"/>
              <a:t>nsured</a:t>
            </a:r>
            <a:r>
              <a:rPr lang="en-US" sz="2000" dirty="0" smtClean="0"/>
              <a:t>, </a:t>
            </a:r>
            <a:endParaRPr lang="tr-TR" sz="2000" dirty="0" smtClean="0"/>
          </a:p>
          <a:p>
            <a:pPr lvl="1"/>
            <a:r>
              <a:rPr lang="tr-TR" sz="2000" dirty="0" smtClean="0"/>
              <a:t>B</a:t>
            </a:r>
            <a:r>
              <a:rPr lang="en-US" sz="2000" dirty="0" err="1" smtClean="0"/>
              <a:t>eneficiary</a:t>
            </a:r>
            <a:endParaRPr lang="en-US" sz="2000" dirty="0" smtClean="0"/>
          </a:p>
          <a:p>
            <a:pPr lvl="1"/>
            <a:r>
              <a:rPr lang="en-US" sz="2000" dirty="0" smtClean="0"/>
              <a:t>Victim against liability insurer</a:t>
            </a:r>
          </a:p>
          <a:p>
            <a:pPr lvl="1"/>
            <a:r>
              <a:rPr lang="en-US" sz="2000" dirty="0" smtClean="0"/>
              <a:t>Subrogated property insurer (e.g. fire, hull) of victim against liability insurer.</a:t>
            </a:r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E. Application to Arbitration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sz="2400" b="1" dirty="0" smtClean="0"/>
              <a:t>Not</a:t>
            </a:r>
            <a:r>
              <a:rPr lang="tr-TR" sz="2400" dirty="0" smtClean="0"/>
              <a:t> admitted in respect of “Insurer as claimant” e.g. against</a:t>
            </a:r>
          </a:p>
          <a:p>
            <a:pPr lvl="1"/>
            <a:r>
              <a:rPr lang="tr-TR" sz="2000" dirty="0" smtClean="0"/>
              <a:t>Policyholder for premium,</a:t>
            </a:r>
          </a:p>
          <a:p>
            <a:pPr lvl="1"/>
            <a:r>
              <a:rPr lang="tr-TR" sz="2000" dirty="0" smtClean="0"/>
              <a:t>Insured for return of excessive payment,</a:t>
            </a:r>
          </a:p>
          <a:p>
            <a:pPr lvl="1"/>
            <a:r>
              <a:rPr lang="tr-TR" sz="2000" dirty="0" smtClean="0"/>
              <a:t>Third party, who is not an insurer of legal liability, in pursuit of subrogated claim.</a:t>
            </a:r>
          </a:p>
          <a:p>
            <a:pPr lvl="1"/>
            <a:endParaRPr lang="tr-TR" sz="2000" dirty="0" smtClean="0"/>
          </a:p>
          <a:p>
            <a:r>
              <a:rPr lang="tr-TR" sz="2000" b="1" dirty="0" smtClean="0"/>
              <a:t>Not</a:t>
            </a:r>
            <a:r>
              <a:rPr lang="tr-TR" sz="2000" dirty="0" smtClean="0"/>
              <a:t> limited to “</a:t>
            </a:r>
            <a:r>
              <a:rPr lang="tr-TR" sz="2000" b="1" dirty="0" smtClean="0"/>
              <a:t>consumer</a:t>
            </a:r>
            <a:r>
              <a:rPr lang="tr-TR" sz="2000" dirty="0" smtClean="0"/>
              <a:t>”</a:t>
            </a:r>
            <a:endParaRPr lang="tr-TR" sz="2400" dirty="0" smtClean="0"/>
          </a:p>
          <a:p>
            <a:pPr lvl="1"/>
            <a:r>
              <a:rPr lang="tr-TR" sz="2000" dirty="0" smtClean="0"/>
              <a:t>Open to </a:t>
            </a:r>
            <a:r>
              <a:rPr lang="tr-TR" sz="2000" i="1" dirty="0" smtClean="0"/>
              <a:t>e.g.</a:t>
            </a:r>
            <a:r>
              <a:rPr lang="tr-TR" sz="2000" dirty="0" smtClean="0"/>
              <a:t> traders, banks, shipping companies, every other business venture.</a:t>
            </a:r>
          </a:p>
          <a:p>
            <a:pPr lvl="1"/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E. Application to Arbitration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sz="2400" dirty="0" smtClean="0"/>
              <a:t>Claimant files an application form with Comission.</a:t>
            </a:r>
          </a:p>
          <a:p>
            <a:endParaRPr lang="tr-TR" sz="2400" dirty="0" smtClean="0"/>
          </a:p>
          <a:p>
            <a:r>
              <a:rPr lang="tr-TR" sz="2400" dirty="0" smtClean="0"/>
              <a:t>Before application to Commission, claimant must have applied insurer</a:t>
            </a:r>
          </a:p>
          <a:p>
            <a:endParaRPr lang="tr-TR" sz="2400" dirty="0" smtClean="0"/>
          </a:p>
          <a:p>
            <a:r>
              <a:rPr lang="tr-TR" sz="2400" dirty="0" smtClean="0"/>
              <a:t>If claimant’s application </a:t>
            </a:r>
          </a:p>
          <a:p>
            <a:pPr lvl="1"/>
            <a:r>
              <a:rPr lang="tr-TR" sz="2000" dirty="0" smtClean="0"/>
              <a:t>Rejected by the insurer, or</a:t>
            </a:r>
          </a:p>
          <a:p>
            <a:pPr lvl="1"/>
            <a:r>
              <a:rPr lang="tr-TR" sz="2000" dirty="0" smtClean="0"/>
              <a:t>Insurer remains silent for 15 working days: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No other legal procedure (court, regular arbitration) pending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0152" y="2996952"/>
            <a:ext cx="2232248" cy="1146572"/>
          </a:xfrm>
          <a:prstGeom prst="flowChartDocumen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reporter will control these prerequisites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E. Application to Arbitration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tr-TR" sz="2400" dirty="0" smtClean="0"/>
              <a:t>Application Fee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Depends on the amount of claim</a:t>
            </a:r>
          </a:p>
          <a:p>
            <a:pPr>
              <a:buNone/>
            </a:pPr>
            <a:endParaRPr lang="tr-TR" sz="2000" dirty="0" smtClean="0"/>
          </a:p>
          <a:p>
            <a:pPr lvl="1"/>
            <a:r>
              <a:rPr lang="tr-TR" sz="2000" dirty="0" smtClean="0"/>
              <a:t>1 – 5.000 TL (1-2.200 EUR)		35,-TL (15,- EUR)</a:t>
            </a:r>
          </a:p>
          <a:p>
            <a:pPr lvl="1"/>
            <a:endParaRPr lang="tr-TR" sz="2000" dirty="0" smtClean="0"/>
          </a:p>
          <a:p>
            <a:pPr lvl="1"/>
            <a:r>
              <a:rPr lang="tr-TR" sz="2000" dirty="0" smtClean="0"/>
              <a:t>5.001 – 15.000 TL (2.200-6.600 EUR) 100,-TL (45,- EUR)</a:t>
            </a:r>
          </a:p>
          <a:p>
            <a:pPr lvl="1"/>
            <a:endParaRPr lang="tr-TR" sz="2000" dirty="0" smtClean="0"/>
          </a:p>
          <a:p>
            <a:pPr lvl="1"/>
            <a:r>
              <a:rPr lang="tr-TR" sz="2000" dirty="0" smtClean="0"/>
              <a:t>15.001 TL + (6.600 EUR +)                 250,-TL (112,50 EUR)</a:t>
            </a:r>
          </a:p>
          <a:p>
            <a:pPr lvl="1"/>
            <a:endParaRPr lang="tr-TR" sz="2000" dirty="0" smtClean="0"/>
          </a:p>
          <a:p>
            <a:r>
              <a:rPr lang="tr-TR" sz="2400" dirty="0" smtClean="0"/>
              <a:t>No other payment requested from claimant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F. Application to Arbitration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sz="2400" dirty="0" smtClean="0"/>
              <a:t>Single Arbitrator for claims under</a:t>
            </a:r>
          </a:p>
          <a:p>
            <a:pPr>
              <a:lnSpc>
                <a:spcPct val="90000"/>
              </a:lnSpc>
              <a:buNone/>
            </a:pPr>
            <a:r>
              <a:rPr lang="tr-TR" sz="2400" i="1" dirty="0" smtClean="0"/>
              <a:t>	           &lt;15.000,-TL (app. EUR 6.500,-)</a:t>
            </a:r>
          </a:p>
          <a:p>
            <a:pPr>
              <a:lnSpc>
                <a:spcPct val="90000"/>
              </a:lnSpc>
              <a:buNone/>
            </a:pPr>
            <a:endParaRPr lang="tr-TR" sz="2400" i="1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Three Arbitrators for claims exceeding (mandatory)</a:t>
            </a:r>
          </a:p>
          <a:p>
            <a:pPr>
              <a:lnSpc>
                <a:spcPct val="90000"/>
              </a:lnSpc>
              <a:buNone/>
            </a:pPr>
            <a:r>
              <a:rPr lang="tr-TR" sz="2400" i="1" dirty="0" smtClean="0"/>
              <a:t>             &gt;15.000,-TL (app. EUR 6.500,-</a:t>
            </a:r>
          </a:p>
          <a:p>
            <a:pPr>
              <a:lnSpc>
                <a:spcPct val="90000"/>
              </a:lnSpc>
              <a:buNone/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Appointment from the list in order</a:t>
            </a:r>
          </a:p>
          <a:p>
            <a:pPr lvl="1">
              <a:lnSpc>
                <a:spcPct val="90000"/>
              </a:lnSpc>
            </a:pPr>
            <a:endParaRPr lang="tr-TR" sz="2000" dirty="0" smtClean="0"/>
          </a:p>
          <a:p>
            <a:pPr lvl="1">
              <a:lnSpc>
                <a:spcPct val="90000"/>
              </a:lnSpc>
            </a:pPr>
            <a:r>
              <a:rPr lang="tr-TR" sz="2000" dirty="0" smtClean="0"/>
              <a:t>if arbitrator in turn is not an “expert” on the dispute, then next “expert” will be appointed (e.g. marine insurance)</a:t>
            </a:r>
          </a:p>
          <a:p>
            <a:pPr lvl="1">
              <a:lnSpc>
                <a:spcPct val="90000"/>
              </a:lnSpc>
            </a:pPr>
            <a:endParaRPr lang="tr-TR" sz="2000" dirty="0" smtClean="0"/>
          </a:p>
          <a:p>
            <a:pPr lvl="1">
              <a:lnSpc>
                <a:spcPct val="90000"/>
              </a:lnSpc>
            </a:pPr>
            <a:r>
              <a:rPr lang="tr-TR" sz="2000" dirty="0" smtClean="0"/>
              <a:t>geographical aspects, </a:t>
            </a:r>
          </a:p>
          <a:p>
            <a:pPr lvl="1">
              <a:lnSpc>
                <a:spcPct val="90000"/>
              </a:lnSpc>
            </a:pPr>
            <a:endParaRPr lang="tr-TR" sz="2000" dirty="0" smtClean="0"/>
          </a:p>
          <a:p>
            <a:pPr lvl="1">
              <a:lnSpc>
                <a:spcPct val="90000"/>
              </a:lnSpc>
            </a:pPr>
            <a:r>
              <a:rPr lang="tr-TR" sz="2000" dirty="0" smtClean="0"/>
              <a:t>work load</a:t>
            </a:r>
            <a:endParaRPr lang="tr-TR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F. Application to Arbitration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400" dirty="0" smtClean="0"/>
              <a:t>Arbitrators’ fee is paid by the Commission.</a:t>
            </a:r>
          </a:p>
          <a:p>
            <a:pPr>
              <a:lnSpc>
                <a:spcPct val="90000"/>
              </a:lnSpc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Claimant pays the 50% of the fee if the award is in favor of the insurer.</a:t>
            </a:r>
          </a:p>
          <a:p>
            <a:pPr>
              <a:lnSpc>
                <a:spcPct val="90000"/>
              </a:lnSpc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The fee is deterined according to the claim</a:t>
            </a:r>
          </a:p>
          <a:p>
            <a:pPr>
              <a:lnSpc>
                <a:spcPct val="90000"/>
              </a:lnSpc>
              <a:buNone/>
            </a:pPr>
            <a:r>
              <a:rPr lang="tr-TR" sz="2400" i="1" dirty="0" smtClean="0"/>
              <a:t>	</a:t>
            </a:r>
          </a:p>
          <a:p>
            <a:pPr lvl="1">
              <a:lnSpc>
                <a:spcPct val="90000"/>
              </a:lnSpc>
            </a:pPr>
            <a:r>
              <a:rPr lang="tr-TR" sz="2000" dirty="0" smtClean="0"/>
              <a:t>3% of the claims under 1.500,-TL (EUR 650,-)</a:t>
            </a:r>
          </a:p>
          <a:p>
            <a:pPr lvl="1">
              <a:lnSpc>
                <a:spcPct val="90000"/>
              </a:lnSpc>
            </a:pPr>
            <a:r>
              <a:rPr lang="tr-TR" sz="2000" dirty="0" smtClean="0"/>
              <a:t>2% of the amount exceeding </a:t>
            </a:r>
          </a:p>
          <a:p>
            <a:pPr lvl="1">
              <a:lnSpc>
                <a:spcPct val="90000"/>
              </a:lnSpc>
            </a:pPr>
            <a:r>
              <a:rPr lang="tr-TR" sz="2000" dirty="0" smtClean="0"/>
              <a:t>Not less than 250,-TL (EUR 110,-)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F. Procedure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tr-TR" sz="2400" dirty="0" smtClean="0"/>
              <a:t>A</a:t>
            </a:r>
            <a:r>
              <a:rPr lang="en-US" sz="2400" dirty="0" err="1" smtClean="0"/>
              <a:t>rbitrator</a:t>
            </a:r>
            <a:r>
              <a:rPr lang="tr-TR" sz="2400" dirty="0" smtClean="0"/>
              <a:t>(s)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>
              <a:lnSpc>
                <a:spcPct val="90000"/>
              </a:lnSpc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consider the case on submitted documents</a:t>
            </a:r>
            <a:r>
              <a:rPr lang="tr-TR" sz="2400" dirty="0" smtClean="0"/>
              <a:t>.</a:t>
            </a:r>
          </a:p>
          <a:p>
            <a:pPr>
              <a:lnSpc>
                <a:spcPct val="90000"/>
              </a:lnSpc>
              <a:buNone/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may </a:t>
            </a:r>
            <a:r>
              <a:rPr lang="tr-TR" sz="2400" dirty="0" smtClean="0"/>
              <a:t>hold hearings.</a:t>
            </a:r>
          </a:p>
          <a:p>
            <a:pPr>
              <a:lnSpc>
                <a:spcPct val="90000"/>
              </a:lnSpc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cannot grant interim injunction (new Code of Civil Procedure foresees this authority but the communiqué 2009/1 doesnot allow)</a:t>
            </a:r>
          </a:p>
          <a:p>
            <a:pPr>
              <a:lnSpc>
                <a:spcPct val="90000"/>
              </a:lnSpc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can rule on determination of evidence (court’s intervention is necessary for its execution)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A. Need for Arbitration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dirty="0" smtClean="0"/>
              <a:t>Insurance litigation in Turkey has long duration</a:t>
            </a:r>
          </a:p>
          <a:p>
            <a:endParaRPr lang="tr-TR" dirty="0" smtClean="0"/>
          </a:p>
          <a:p>
            <a:r>
              <a:rPr lang="tr-TR" dirty="0" smtClean="0"/>
              <a:t>No specialist courts</a:t>
            </a:r>
          </a:p>
          <a:p>
            <a:endParaRPr lang="tr-TR" dirty="0" smtClean="0"/>
          </a:p>
          <a:p>
            <a:r>
              <a:rPr lang="tr-TR" dirty="0" smtClean="0"/>
              <a:t>High costs for “consumer”claimants</a:t>
            </a:r>
          </a:p>
          <a:p>
            <a:endParaRPr lang="tr-TR" dirty="0" smtClean="0"/>
          </a:p>
          <a:p>
            <a:r>
              <a:rPr lang="tr-TR" dirty="0" smtClean="0"/>
              <a:t>Insurers financially capable to have proceedings dragged 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F. Procedure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400" dirty="0" smtClean="0"/>
              <a:t>Panel takes decisions with majority</a:t>
            </a:r>
          </a:p>
          <a:p>
            <a:pPr>
              <a:lnSpc>
                <a:spcPct val="90000"/>
              </a:lnSpc>
              <a:buNone/>
            </a:pPr>
            <a:endParaRPr lang="tr-TR" sz="2400" dirty="0" smtClean="0"/>
          </a:p>
          <a:p>
            <a:pPr>
              <a:lnSpc>
                <a:spcPct val="90000"/>
              </a:lnSpc>
              <a:buNone/>
            </a:pPr>
            <a:r>
              <a:rPr lang="tr-TR" sz="2400" dirty="0" smtClean="0"/>
              <a:t>Time limit:</a:t>
            </a:r>
          </a:p>
          <a:p>
            <a:pPr>
              <a:lnSpc>
                <a:spcPct val="90000"/>
              </a:lnSpc>
              <a:buNone/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Arbitrator(s) must reach an award in 4 months</a:t>
            </a:r>
          </a:p>
          <a:p>
            <a:pPr>
              <a:lnSpc>
                <a:spcPct val="90000"/>
              </a:lnSpc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If not, the dispute will be submitted to the court</a:t>
            </a:r>
          </a:p>
          <a:p>
            <a:pPr lvl="1">
              <a:lnSpc>
                <a:spcPct val="90000"/>
              </a:lnSpc>
            </a:pPr>
            <a:r>
              <a:rPr lang="tr-TR" sz="2000" dirty="0" smtClean="0"/>
              <a:t>Unless parties agree to extend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H. Appeal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82799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400" dirty="0" smtClean="0"/>
              <a:t>The awards up to 40.000TL (EUR 17.400) is final and binding </a:t>
            </a:r>
          </a:p>
          <a:p>
            <a:pPr>
              <a:lnSpc>
                <a:spcPct val="90000"/>
              </a:lnSpc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The awards exceeding 40.000TL (EUR 17.400) can be appealed to Yargıtay (Supreme Court) Chamber 11 on Insurance law</a:t>
            </a:r>
          </a:p>
          <a:p>
            <a:pPr>
              <a:lnSpc>
                <a:spcPct val="90000"/>
              </a:lnSpc>
              <a:buNone/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Award enforceable despite appeal,</a:t>
            </a:r>
          </a:p>
          <a:p>
            <a:pPr>
              <a:lnSpc>
                <a:spcPct val="90000"/>
              </a:lnSpc>
            </a:pPr>
            <a:endParaRPr lang="tr-TR" sz="2400" dirty="0" smtClean="0"/>
          </a:p>
          <a:p>
            <a:pPr>
              <a:lnSpc>
                <a:spcPct val="90000"/>
              </a:lnSpc>
            </a:pPr>
            <a:r>
              <a:rPr lang="tr-TR" sz="2400" dirty="0" smtClean="0"/>
              <a:t>Insurer may put up security to delay enforcement.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H. Appeal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82799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400" dirty="0" smtClean="0"/>
              <a:t>The reasons for appeal is limited to the following:</a:t>
            </a:r>
          </a:p>
          <a:p>
            <a:pPr lvl="1"/>
            <a:endParaRPr lang="tr-TR" sz="2000" dirty="0" smtClean="0"/>
          </a:p>
          <a:p>
            <a:pPr lvl="1"/>
            <a:r>
              <a:rPr lang="en-US" sz="2000" dirty="0" smtClean="0"/>
              <a:t>If the award is rendered subsequent to the expiration of the arbitration time</a:t>
            </a:r>
            <a:r>
              <a:rPr lang="tr-TR" sz="2000" dirty="0" smtClean="0"/>
              <a:t> limit,</a:t>
            </a:r>
          </a:p>
          <a:p>
            <a:pPr lvl="1"/>
            <a:endParaRPr lang="tr-TR" sz="2000" dirty="0" smtClean="0"/>
          </a:p>
          <a:p>
            <a:pPr lvl="1"/>
            <a:r>
              <a:rPr lang="en-US" sz="2000" dirty="0" smtClean="0"/>
              <a:t>If the award is rendered for something not demanded,</a:t>
            </a:r>
          </a:p>
          <a:p>
            <a:pPr lvl="1"/>
            <a:endParaRPr lang="tr-TR" sz="2000" dirty="0" smtClean="0"/>
          </a:p>
          <a:p>
            <a:pPr lvl="1"/>
            <a:r>
              <a:rPr lang="en-US" sz="2000" dirty="0" smtClean="0"/>
              <a:t>If arbitrators render an award falling beyond their competency,</a:t>
            </a:r>
            <a:endParaRPr lang="tr-TR" sz="2000" dirty="0" smtClean="0"/>
          </a:p>
          <a:p>
            <a:pPr lvl="1"/>
            <a:endParaRPr lang="tr-TR" sz="2000" dirty="0" smtClean="0"/>
          </a:p>
          <a:p>
            <a:pPr lvl="1"/>
            <a:r>
              <a:rPr lang="en-US" sz="2000" dirty="0" smtClean="0"/>
              <a:t>If arbitrators fail in rendering an award for each one of the allegations set</a:t>
            </a:r>
            <a:r>
              <a:rPr lang="tr-TR" sz="2000" dirty="0" smtClean="0"/>
              <a:t> forth by both parties.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Thank you...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Hüseyin Arslan, LLM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B. Legislation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sz="2400" dirty="0" smtClean="0"/>
              <a:t>Insurance Law No. 5684, Art. 30</a:t>
            </a:r>
          </a:p>
          <a:p>
            <a:endParaRPr lang="tr-TR" sz="2400" dirty="0" smtClean="0"/>
          </a:p>
          <a:p>
            <a:r>
              <a:rPr lang="tr-TR" sz="2400" dirty="0" smtClean="0"/>
              <a:t>Code of Civil Procedure, Art. 407-444</a:t>
            </a:r>
          </a:p>
          <a:p>
            <a:endParaRPr lang="tr-TR" sz="2400" dirty="0" smtClean="0"/>
          </a:p>
          <a:p>
            <a:r>
              <a:rPr lang="tr-TR" sz="2400" dirty="0" smtClean="0"/>
              <a:t>Regulation on Insurance Arbitration</a:t>
            </a:r>
          </a:p>
          <a:p>
            <a:endParaRPr lang="tr-TR" sz="2400" dirty="0" smtClean="0"/>
          </a:p>
          <a:p>
            <a:r>
              <a:rPr lang="tr-TR" sz="2400" dirty="0" smtClean="0"/>
              <a:t>Communiqué on Insurance Arbitration Procedure and Insurance Arbitrators No. 2009/1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r>
              <a:rPr lang="en-US" sz="3200" dirty="0" smtClean="0"/>
              <a:t>Insurance Arbitration Commission</a:t>
            </a:r>
          </a:p>
          <a:p>
            <a:pPr marL="566928" indent="-457200">
              <a:buFont typeface="+mj-lt"/>
              <a:buAutoNum type="arabicPeriod"/>
            </a:pPr>
            <a:endParaRPr lang="en-US" sz="2400" dirty="0" smtClean="0"/>
          </a:p>
          <a:p>
            <a:pPr marL="566928" indent="-457200">
              <a:buSzPct val="90000"/>
              <a:buFont typeface="+mj-lt"/>
              <a:buAutoNum type="arabicPeriod"/>
            </a:pPr>
            <a:r>
              <a:rPr lang="en-US" sz="2400" dirty="0" smtClean="0"/>
              <a:t>Insurance Arbitration Commission,</a:t>
            </a:r>
          </a:p>
          <a:p>
            <a:pPr marL="566928" indent="-457200">
              <a:buSzPct val="90000"/>
              <a:buFont typeface="+mj-lt"/>
              <a:buAutoNum type="arabicPeriod"/>
            </a:pPr>
            <a:endParaRPr lang="en-US" sz="2400" dirty="0" smtClean="0"/>
          </a:p>
          <a:p>
            <a:pPr marL="566928" indent="-457200">
              <a:buSzPct val="90000"/>
              <a:buFont typeface="+mj-lt"/>
              <a:buAutoNum type="arabicPeriod"/>
            </a:pPr>
            <a:r>
              <a:rPr lang="en-US" sz="2400" dirty="0" smtClean="0"/>
              <a:t>Director and </a:t>
            </a:r>
            <a:r>
              <a:rPr lang="tr-TR" sz="2400" dirty="0" smtClean="0"/>
              <a:t>D</a:t>
            </a:r>
            <a:r>
              <a:rPr lang="en-US" sz="2400" dirty="0" err="1" smtClean="0"/>
              <a:t>eputy</a:t>
            </a:r>
            <a:r>
              <a:rPr lang="en-US" sz="2400" dirty="0" smtClean="0"/>
              <a:t> </a:t>
            </a:r>
            <a:r>
              <a:rPr lang="tr-TR" sz="2400" dirty="0" smtClean="0"/>
              <a:t>D</a:t>
            </a:r>
            <a:r>
              <a:rPr lang="en-US" sz="2400" dirty="0" err="1" smtClean="0"/>
              <a:t>irectors</a:t>
            </a:r>
            <a:endParaRPr lang="en-US" sz="2400" dirty="0" smtClean="0"/>
          </a:p>
          <a:p>
            <a:pPr marL="566928" indent="-457200">
              <a:buSzPct val="90000"/>
              <a:buFont typeface="+mj-lt"/>
              <a:buAutoNum type="arabicPeriod"/>
            </a:pPr>
            <a:endParaRPr lang="en-US" sz="2400" dirty="0" smtClean="0"/>
          </a:p>
          <a:p>
            <a:pPr marL="566928" indent="-457200">
              <a:buSzPct val="90000"/>
              <a:buFont typeface="+mj-lt"/>
              <a:buAutoNum type="arabicPeriod"/>
            </a:pPr>
            <a:r>
              <a:rPr lang="tr-TR" sz="2400" dirty="0" smtClean="0"/>
              <a:t>R</a:t>
            </a:r>
            <a:r>
              <a:rPr lang="en-US" sz="2400" dirty="0" err="1" smtClean="0"/>
              <a:t>eporters</a:t>
            </a:r>
            <a:endParaRPr lang="en-US" sz="2400" dirty="0" smtClean="0"/>
          </a:p>
          <a:p>
            <a:pPr marL="566928" indent="-457200">
              <a:buSzPct val="90000"/>
              <a:buFont typeface="+mj-lt"/>
              <a:buAutoNum type="arabicPeriod"/>
            </a:pPr>
            <a:endParaRPr lang="en-US" sz="2400" dirty="0" smtClean="0"/>
          </a:p>
          <a:p>
            <a:pPr marL="566928" indent="-457200">
              <a:buSzPct val="90000"/>
              <a:buFont typeface="+mj-lt"/>
              <a:buAutoNum type="arabicPeriod"/>
            </a:pPr>
            <a:r>
              <a:rPr lang="en-US" sz="2400" dirty="0" smtClean="0"/>
              <a:t>Arbitrators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C. Organization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Line Callout 2 4"/>
          <p:cNvSpPr/>
          <p:nvPr/>
        </p:nvSpPr>
        <p:spPr>
          <a:xfrm>
            <a:off x="6516216" y="2996952"/>
            <a:ext cx="2088232" cy="1872208"/>
          </a:xfrm>
          <a:prstGeom prst="borderCallout2">
            <a:avLst>
              <a:gd name="adj1" fmla="val -9741"/>
              <a:gd name="adj2" fmla="val 45010"/>
              <a:gd name="adj3" fmla="val -37844"/>
              <a:gd name="adj4" fmla="val 45716"/>
              <a:gd name="adj5" fmla="val -36224"/>
              <a:gd name="adj6" fmla="val -277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TextBox 5"/>
          <p:cNvSpPr txBox="1"/>
          <p:nvPr/>
        </p:nvSpPr>
        <p:spPr>
          <a:xfrm>
            <a:off x="6516216" y="3212976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solidFill>
                  <a:schemeClr val="bg2"/>
                </a:solidFill>
              </a:rPr>
              <a:t>Association of  Insurance and</a:t>
            </a:r>
          </a:p>
          <a:p>
            <a:pPr algn="ctr"/>
            <a:r>
              <a:rPr lang="tr-TR" sz="2000" dirty="0" smtClean="0">
                <a:solidFill>
                  <a:schemeClr val="bg2"/>
                </a:solidFill>
              </a:rPr>
              <a:t>Reinsurance Companies</a:t>
            </a:r>
            <a:endParaRPr lang="tr-TR" sz="2000" dirty="0">
              <a:solidFill>
                <a:schemeClr val="bg2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 rot="10487966">
            <a:off x="7168027" y="2561949"/>
            <a:ext cx="648072" cy="3201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66928" indent="-457200">
              <a:buSzPct val="90000"/>
              <a:buFont typeface="+mj-lt"/>
              <a:buAutoNum type="arabicPeriod"/>
            </a:pPr>
            <a:r>
              <a:rPr lang="en-US" sz="2400" b="1" dirty="0" smtClean="0"/>
              <a:t>Insurance Arbitration Commission</a:t>
            </a:r>
          </a:p>
          <a:p>
            <a:pPr marL="566928" indent="-457200">
              <a:buNone/>
            </a:pPr>
            <a:endParaRPr lang="en-US" sz="2000" b="1" dirty="0" smtClean="0"/>
          </a:p>
          <a:p>
            <a:pPr marL="624078" indent="-514350">
              <a:buSzPct val="90000"/>
              <a:buFont typeface="+mj-lt"/>
              <a:buAutoNum type="alphaLcParenR"/>
            </a:pPr>
            <a:r>
              <a:rPr lang="tr-TR" sz="2000" dirty="0" smtClean="0"/>
              <a:t>Members are </a:t>
            </a:r>
          </a:p>
          <a:p>
            <a:pPr marL="624078" indent="-514350">
              <a:buSzPct val="90000"/>
              <a:buFont typeface="+mj-lt"/>
              <a:buAutoNum type="alphaLcParenR"/>
            </a:pPr>
            <a:endParaRPr lang="tr-TR" sz="20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One representative from the </a:t>
            </a:r>
            <a:r>
              <a:rPr lang="en-US" sz="1600" dirty="0" err="1" smtClean="0"/>
              <a:t>Undersecretariat</a:t>
            </a:r>
            <a:r>
              <a:rPr lang="en-US" sz="1600" dirty="0" smtClean="0"/>
              <a:t> of Treasury,</a:t>
            </a:r>
          </a:p>
          <a:p>
            <a:pPr marL="880110" lvl="1" indent="-514350">
              <a:buSzPct val="90000"/>
              <a:buFont typeface="+mj-lt"/>
              <a:buAutoNum type="romanLcPeriod"/>
            </a:pPr>
            <a:endParaRPr lang="en-US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Two representatives from the Association of Insurers,</a:t>
            </a:r>
          </a:p>
          <a:p>
            <a:pPr marL="880110" lvl="1" indent="-514350">
              <a:buSzPct val="90000"/>
              <a:buFont typeface="+mj-lt"/>
              <a:buAutoNum type="romanLcPeriod"/>
            </a:pPr>
            <a:endParaRPr lang="en-US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One representative from a consumers’ association,</a:t>
            </a:r>
          </a:p>
          <a:p>
            <a:pPr marL="880110" lvl="1" indent="-514350">
              <a:buSzPct val="90000"/>
              <a:buFont typeface="+mj-lt"/>
              <a:buAutoNum type="romanLcPeriod"/>
            </a:pPr>
            <a:endParaRPr lang="en-US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One academician in legal studies</a:t>
            </a:r>
            <a:r>
              <a:rPr lang="tr-TR" sz="1600" dirty="0" smtClean="0"/>
              <a:t> (appointed by UoT)</a:t>
            </a:r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C. Organization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5589240"/>
            <a:ext cx="2160240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400" i="1" dirty="0" smtClean="0"/>
              <a:t>Members are </a:t>
            </a:r>
          </a:p>
          <a:p>
            <a:pPr algn="ctr"/>
            <a:r>
              <a:rPr lang="tr-TR" sz="1400" i="1" dirty="0" smtClean="0"/>
              <a:t>elected for 2 years</a:t>
            </a:r>
            <a:endParaRPr lang="tr-TR" sz="1400" i="1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10" name="TextBox 9"/>
          <p:cNvSpPr txBox="1"/>
          <p:nvPr/>
        </p:nvSpPr>
        <p:spPr>
          <a:xfrm rot="941209">
            <a:off x="6337141" y="1981018"/>
            <a:ext cx="2376264" cy="691753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400" b="1" i="1" dirty="0" smtClean="0"/>
              <a:t>Internal</a:t>
            </a:r>
            <a:endParaRPr lang="tr-TR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 anchor="ctr">
            <a:normAutofit lnSpcReduction="10000"/>
          </a:bodyPr>
          <a:lstStyle/>
          <a:p>
            <a:pPr marL="566928" indent="-457200">
              <a:buSzPct val="90000"/>
              <a:buFont typeface="+mj-lt"/>
              <a:buAutoNum type="arabicPeriod"/>
            </a:pPr>
            <a:r>
              <a:rPr lang="en-US" sz="2400" b="1" dirty="0" smtClean="0"/>
              <a:t>Insurance Arbitration Commission</a:t>
            </a:r>
            <a:endParaRPr lang="en-US" sz="2000" b="1" dirty="0" smtClean="0"/>
          </a:p>
          <a:p>
            <a:pPr marL="624078" indent="-514350">
              <a:buSzPct val="90000"/>
              <a:buFont typeface="+mj-lt"/>
              <a:buAutoNum type="alphaLcParenR"/>
            </a:pPr>
            <a:endParaRPr lang="tr-TR" sz="2000" dirty="0" smtClean="0"/>
          </a:p>
          <a:p>
            <a:pPr marL="624078" indent="-514350">
              <a:buSzPct val="90000"/>
              <a:buFont typeface="+mj-lt"/>
              <a:buAutoNum type="alphaLcParenR" startAt="2"/>
            </a:pPr>
            <a:r>
              <a:rPr lang="tr-TR" sz="2000" dirty="0" smtClean="0"/>
              <a:t>Functions and authorities</a:t>
            </a:r>
          </a:p>
          <a:p>
            <a:pPr marL="624078" indent="-514350">
              <a:buSzPct val="90000"/>
              <a:buFont typeface="+mj-lt"/>
              <a:buAutoNum type="alphaLcParenR" startAt="2"/>
            </a:pPr>
            <a:endParaRPr lang="tr-TR" sz="20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to appoint directors and</a:t>
            </a:r>
            <a:r>
              <a:rPr lang="tr-TR" sz="1600" dirty="0" smtClean="0"/>
              <a:t> </a:t>
            </a:r>
            <a:r>
              <a:rPr lang="en-US" sz="1600" dirty="0" smtClean="0"/>
              <a:t>deputy directors</a:t>
            </a:r>
            <a:r>
              <a:rPr lang="tr-TR" sz="1600" dirty="0" smtClean="0"/>
              <a:t>,</a:t>
            </a:r>
          </a:p>
          <a:p>
            <a:pPr marL="880110" lvl="1" indent="-514350">
              <a:buSzPct val="90000"/>
              <a:buFont typeface="+mj-lt"/>
              <a:buAutoNum type="romanLcPeriod"/>
            </a:pPr>
            <a:endParaRPr lang="tr-TR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to prepare the budget of the Commission </a:t>
            </a:r>
            <a:r>
              <a:rPr lang="tr-TR" sz="1600" dirty="0" smtClean="0"/>
              <a:t>for the approval</a:t>
            </a:r>
            <a:r>
              <a:rPr lang="en-US" sz="1600" dirty="0" smtClean="0"/>
              <a:t> </a:t>
            </a:r>
            <a:r>
              <a:rPr lang="tr-TR" sz="1600" dirty="0" smtClean="0"/>
              <a:t>of the </a:t>
            </a:r>
            <a:r>
              <a:rPr lang="en-US" sz="1600" dirty="0" err="1" smtClean="0"/>
              <a:t>Associatio</a:t>
            </a:r>
            <a:r>
              <a:rPr lang="tr-TR" sz="1600" dirty="0" smtClean="0"/>
              <a:t>n,</a:t>
            </a:r>
          </a:p>
          <a:p>
            <a:pPr marL="880110" lvl="1" indent="-514350">
              <a:buSzPct val="90000"/>
              <a:buFont typeface="+mj-lt"/>
              <a:buAutoNum type="romanLcPeriod"/>
            </a:pPr>
            <a:endParaRPr lang="tr-TR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to take</a:t>
            </a:r>
            <a:r>
              <a:rPr lang="tr-TR" sz="1600" dirty="0" smtClean="0"/>
              <a:t> </a:t>
            </a:r>
            <a:r>
              <a:rPr lang="en-US" sz="1600" dirty="0" smtClean="0"/>
              <a:t>measures to ensure that the arbitration system operates in a fair, impartial and effective</a:t>
            </a:r>
            <a:r>
              <a:rPr lang="tr-TR" sz="1600" dirty="0" smtClean="0"/>
              <a:t> </a:t>
            </a:r>
            <a:r>
              <a:rPr lang="en-US" sz="1600" dirty="0" smtClean="0"/>
              <a:t>manner, </a:t>
            </a:r>
            <a:endParaRPr lang="tr-TR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endParaRPr lang="tr-TR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to prepare an annual report on the results of the activities of the Commission, </a:t>
            </a:r>
            <a:endParaRPr lang="tr-TR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endParaRPr lang="tr-TR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to prepare the computer</a:t>
            </a:r>
            <a:r>
              <a:rPr lang="tr-TR" sz="1600" dirty="0" smtClean="0"/>
              <a:t> </a:t>
            </a:r>
            <a:r>
              <a:rPr lang="en-US" sz="1600" dirty="0" smtClean="0"/>
              <a:t>infrastructure and </a:t>
            </a:r>
            <a:endParaRPr lang="tr-TR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endParaRPr lang="tr-TR" sz="1600" dirty="0" smtClean="0"/>
          </a:p>
          <a:p>
            <a:pPr marL="880110" lvl="1" indent="-514350">
              <a:buSzPct val="90000"/>
              <a:buFont typeface="+mj-lt"/>
              <a:buAutoNum type="romanLcPeriod"/>
            </a:pPr>
            <a:r>
              <a:rPr lang="en-US" sz="1600" dirty="0" smtClean="0"/>
              <a:t>to perform other duties assigned to it by the laws</a:t>
            </a:r>
            <a:endParaRPr lang="tr-TR" sz="3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C. Organization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 rot="941209">
            <a:off x="6337141" y="1981018"/>
            <a:ext cx="2376264" cy="691753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400" b="1" i="1" dirty="0" smtClean="0"/>
              <a:t>Internal</a:t>
            </a:r>
            <a:endParaRPr lang="tr-TR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66928" indent="-457200">
              <a:buSzPct val="90000"/>
              <a:buFont typeface="+mj-lt"/>
              <a:buAutoNum type="arabicPeriod" startAt="2"/>
            </a:pPr>
            <a:r>
              <a:rPr lang="en-US" sz="2400" b="1" dirty="0" smtClean="0"/>
              <a:t>Commission Director</a:t>
            </a:r>
            <a:r>
              <a:rPr lang="tr-TR" sz="2400" b="1" dirty="0" smtClean="0"/>
              <a:t> and Deputy Director</a:t>
            </a:r>
          </a:p>
          <a:p>
            <a:pPr lvl="1">
              <a:buFont typeface="Wingdings" pitchFamily="2" charset="2"/>
              <a:buChar char="§"/>
            </a:pPr>
            <a:endParaRPr lang="tr-TR" sz="2000" dirty="0" smtClean="0"/>
          </a:p>
          <a:p>
            <a:pPr lvl="1">
              <a:buFont typeface="Wingdings" pitchFamily="2" charset="2"/>
              <a:buChar char="§"/>
            </a:pPr>
            <a:r>
              <a:rPr lang="tr-TR" sz="2000" dirty="0" smtClean="0"/>
              <a:t>shall be appointed by the Commission</a:t>
            </a:r>
          </a:p>
          <a:p>
            <a:pPr lvl="1">
              <a:buFont typeface="Wingdings" pitchFamily="2" charset="2"/>
              <a:buChar char="§"/>
            </a:pPr>
            <a:endParaRPr lang="tr-TR" sz="2000" dirty="0" smtClean="0"/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shall meet the criteria sought in founders of insurance companies</a:t>
            </a:r>
            <a:r>
              <a:rPr lang="tr-TR" sz="2000" dirty="0" smtClean="0"/>
              <a:t> </a:t>
            </a:r>
            <a:r>
              <a:rPr lang="en-US" sz="2000" dirty="0" smtClean="0"/>
              <a:t>and reinsurance companies except the criteria of financial power</a:t>
            </a:r>
            <a:r>
              <a:rPr lang="tr-TR" sz="2000" dirty="0" smtClean="0"/>
              <a:t>;</a:t>
            </a:r>
          </a:p>
          <a:p>
            <a:pPr lvl="1">
              <a:buFont typeface="Wingdings" pitchFamily="2" charset="2"/>
              <a:buChar char="§"/>
            </a:pPr>
            <a:endParaRPr lang="tr-TR" sz="2000" dirty="0" smtClean="0"/>
          </a:p>
          <a:p>
            <a:pPr lvl="1">
              <a:buFont typeface="Wingdings" pitchFamily="2" charset="2"/>
              <a:buChar char="§"/>
            </a:pPr>
            <a:r>
              <a:rPr lang="tr-TR" sz="2000" dirty="0" smtClean="0"/>
              <a:t>shall hold at least an undergraduate degree;</a:t>
            </a:r>
          </a:p>
          <a:p>
            <a:pPr lvl="1">
              <a:buFont typeface="Wingdings" pitchFamily="2" charset="2"/>
              <a:buChar char="§"/>
            </a:pPr>
            <a:endParaRPr lang="tr-TR" sz="2000" dirty="0" smtClean="0"/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have a minimum two years of experience in insurance law or</a:t>
            </a:r>
            <a:r>
              <a:rPr lang="tr-TR" sz="2000" dirty="0" smtClean="0"/>
              <a:t> </a:t>
            </a:r>
            <a:r>
              <a:rPr lang="en-US" sz="2000" dirty="0" smtClean="0"/>
              <a:t>a minimum five years of experience in insurance</a:t>
            </a:r>
            <a:r>
              <a:rPr lang="tr-TR" sz="2000" dirty="0" smtClean="0"/>
              <a:t> (</a:t>
            </a:r>
            <a:r>
              <a:rPr lang="tr-TR" sz="2000" i="1" dirty="0" smtClean="0"/>
              <a:t>not sought for deputy director</a:t>
            </a:r>
            <a:r>
              <a:rPr lang="tr-TR" sz="2000" dirty="0" smtClean="0"/>
              <a:t>).</a:t>
            </a:r>
            <a:endParaRPr lang="en-US" sz="20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C. Organization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 rot="941209">
            <a:off x="6337141" y="1981018"/>
            <a:ext cx="2376264" cy="691753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400" b="1" i="1" dirty="0" smtClean="0"/>
              <a:t>Internal</a:t>
            </a:r>
            <a:endParaRPr lang="tr-TR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66928" indent="-457200">
              <a:buSzPct val="90000"/>
              <a:buFont typeface="+mj-lt"/>
              <a:buAutoNum type="arabicPeriod" startAt="3"/>
            </a:pPr>
            <a:r>
              <a:rPr lang="tr-TR" sz="2400" b="1" dirty="0" smtClean="0"/>
              <a:t>Reporters</a:t>
            </a:r>
          </a:p>
          <a:p>
            <a:pPr lvl="1">
              <a:buFont typeface="Wingdings" pitchFamily="2" charset="2"/>
              <a:buChar char="§"/>
            </a:pPr>
            <a:endParaRPr lang="tr-TR" sz="2000" dirty="0" smtClean="0"/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work in only one of the life</a:t>
            </a:r>
            <a:r>
              <a:rPr lang="tr-TR" sz="2000" dirty="0" smtClean="0"/>
              <a:t> </a:t>
            </a:r>
            <a:r>
              <a:rPr lang="en-US" sz="2000" dirty="0" smtClean="0"/>
              <a:t>and non-life insurance groups</a:t>
            </a:r>
            <a:r>
              <a:rPr lang="tr-TR" sz="2000" dirty="0" smtClean="0"/>
              <a:t>,</a:t>
            </a:r>
            <a:endParaRPr lang="tr-TR" sz="4400" dirty="0" smtClean="0"/>
          </a:p>
          <a:p>
            <a:pPr lvl="1">
              <a:buFont typeface="Wingdings" pitchFamily="2" charset="2"/>
              <a:buChar char="§"/>
            </a:pPr>
            <a:endParaRPr lang="tr-TR" sz="2000" dirty="0" smtClean="0"/>
          </a:p>
          <a:p>
            <a:pPr lvl="1">
              <a:buFont typeface="Wingdings" pitchFamily="2" charset="2"/>
              <a:buChar char="§"/>
            </a:pPr>
            <a:r>
              <a:rPr lang="tr-TR" sz="2000" dirty="0" smtClean="0"/>
              <a:t>pre-examine the dispute files,</a:t>
            </a:r>
          </a:p>
          <a:p>
            <a:pPr lvl="2">
              <a:buFont typeface="Wingdings" pitchFamily="2" charset="2"/>
              <a:buChar char="§"/>
            </a:pPr>
            <a:r>
              <a:rPr lang="tr-TR" sz="1800" dirty="0" smtClean="0"/>
              <a:t>controls if the commission is entitle to resolve the dispute</a:t>
            </a:r>
          </a:p>
          <a:p>
            <a:pPr lvl="2">
              <a:buFont typeface="Wingdings" pitchFamily="2" charset="2"/>
              <a:buChar char="§"/>
            </a:pPr>
            <a:r>
              <a:rPr lang="tr-TR" sz="1800" dirty="0" smtClean="0"/>
              <a:t>controls if the claimant had applied to insurer</a:t>
            </a:r>
          </a:p>
          <a:p>
            <a:pPr lvl="2">
              <a:buFont typeface="Wingdings" pitchFamily="2" charset="2"/>
              <a:buChar char="§"/>
            </a:pPr>
            <a:r>
              <a:rPr lang="tr-TR" sz="1800" dirty="0" smtClean="0"/>
              <a:t>controls if the required documents were submitted</a:t>
            </a:r>
          </a:p>
          <a:p>
            <a:pPr lvl="1">
              <a:buNone/>
            </a:pPr>
            <a:endParaRPr lang="tr-TR" sz="2000" dirty="0" smtClean="0"/>
          </a:p>
          <a:p>
            <a:pPr lvl="1">
              <a:buFont typeface="Wingdings" pitchFamily="2" charset="2"/>
              <a:buChar char="§"/>
            </a:pPr>
            <a:r>
              <a:rPr lang="tr-TR" sz="2000" dirty="0" smtClean="0"/>
              <a:t>act impartially,</a:t>
            </a:r>
          </a:p>
          <a:p>
            <a:pPr lvl="1">
              <a:buFont typeface="Wingdings" pitchFamily="2" charset="2"/>
              <a:buChar char="§"/>
            </a:pPr>
            <a:endParaRPr lang="tr-TR" sz="2000" dirty="0" smtClean="0"/>
          </a:p>
          <a:p>
            <a:pPr lvl="1">
              <a:buFont typeface="Wingdings" pitchFamily="2" charset="2"/>
              <a:buChar char="§"/>
            </a:pPr>
            <a:r>
              <a:rPr lang="tr-TR" sz="2000" dirty="0" smtClean="0"/>
              <a:t>work under the liability of confidentiality </a:t>
            </a:r>
            <a:r>
              <a:rPr lang="en-US" sz="2000" dirty="0" smtClean="0"/>
              <a:t>in the execution of their duties</a:t>
            </a:r>
            <a:r>
              <a:rPr lang="tr-TR" sz="2000" dirty="0" smtClean="0"/>
              <a:t>,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C. Organization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 rot="941209">
            <a:off x="6421464" y="1217084"/>
            <a:ext cx="2376264" cy="691753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400" b="1" i="1" dirty="0" smtClean="0"/>
              <a:t>Internal</a:t>
            </a:r>
            <a:endParaRPr lang="tr-TR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66928" indent="-457200">
              <a:buSzPct val="90000"/>
              <a:buFont typeface="+mj-lt"/>
              <a:buAutoNum type="arabicPeriod" startAt="4"/>
            </a:pPr>
            <a:r>
              <a:rPr lang="tr-TR" sz="2400" b="1" dirty="0" smtClean="0"/>
              <a:t>Arbitrators</a:t>
            </a:r>
          </a:p>
          <a:p>
            <a:pPr lvl="1">
              <a:buFont typeface="Wingdings" pitchFamily="2" charset="2"/>
              <a:buChar char="§"/>
            </a:pPr>
            <a:endParaRPr lang="tr-TR" sz="2000" dirty="0" smtClean="0"/>
          </a:p>
          <a:p>
            <a:pPr>
              <a:buNone/>
            </a:pPr>
            <a:r>
              <a:rPr lang="tr-TR" sz="2400" i="1" dirty="0" smtClean="0"/>
              <a:t>a. requirements:</a:t>
            </a:r>
          </a:p>
          <a:p>
            <a:pPr>
              <a:buNone/>
            </a:pPr>
            <a:endParaRPr lang="tr-TR" sz="2400" i="1" dirty="0" smtClean="0"/>
          </a:p>
          <a:p>
            <a:r>
              <a:rPr lang="tr-TR" sz="2400" dirty="0" smtClean="0"/>
              <a:t>Higher education of at least 4 years</a:t>
            </a:r>
          </a:p>
          <a:p>
            <a:endParaRPr lang="tr-TR" sz="2400" dirty="0" smtClean="0"/>
          </a:p>
          <a:p>
            <a:r>
              <a:rPr lang="tr-TR" sz="2400" dirty="0" smtClean="0"/>
              <a:t>“Insurance law” experience of at least 5 years </a:t>
            </a:r>
            <a:r>
              <a:rPr lang="tr-TR" sz="2400" b="1" dirty="0" smtClean="0"/>
              <a:t>or </a:t>
            </a:r>
            <a:r>
              <a:rPr lang="tr-TR" sz="2400" dirty="0" smtClean="0"/>
              <a:t>“Insurance practice” experience of at least 10 years</a:t>
            </a:r>
          </a:p>
          <a:p>
            <a:endParaRPr lang="tr-TR" sz="2400" dirty="0" smtClean="0"/>
          </a:p>
          <a:p>
            <a:r>
              <a:rPr lang="tr-TR" sz="2400" dirty="0" smtClean="0"/>
              <a:t>Registration in the “List of Insurance Arbitrators” (life or non-life) = </a:t>
            </a:r>
            <a:r>
              <a:rPr lang="tr-TR" sz="2000" dirty="0" smtClean="0"/>
              <a:t>currently 148 arbitrators are registered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bg2">
                    <a:lumMod val="25000"/>
                  </a:schemeClr>
                </a:solidFill>
              </a:rPr>
              <a:t>C. Organization</a:t>
            </a:r>
            <a:endParaRPr lang="tr-T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76056" y="6407944"/>
            <a:ext cx="4067944" cy="365125"/>
          </a:xfrm>
        </p:spPr>
        <p:txBody>
          <a:bodyPr/>
          <a:lstStyle/>
          <a:p>
            <a:r>
              <a:rPr lang="tr-TR" dirty="0" smtClean="0"/>
              <a:t>Hüseyin Arslan, LLM. “Insurance Arbitration [Turkish Practice]”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 rot="941209">
            <a:off x="6337141" y="1981018"/>
            <a:ext cx="2376264" cy="691753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400" b="1" i="1" dirty="0" smtClean="0"/>
              <a:t>External</a:t>
            </a:r>
            <a:endParaRPr lang="tr-TR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1598</TotalTime>
  <Words>1552</Words>
  <Application>Microsoft Macintosh PowerPoint</Application>
  <PresentationFormat>On-screen Show (4:3)</PresentationFormat>
  <Paragraphs>281</Paragraphs>
  <Slides>23</Slides>
  <Notes>22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INSURANCE ARBITRATION - Turkish Practice -</vt:lpstr>
      <vt:lpstr>A. Need for Arbitration</vt:lpstr>
      <vt:lpstr>B. Legislation</vt:lpstr>
      <vt:lpstr>C. Organization</vt:lpstr>
      <vt:lpstr>C. Organization</vt:lpstr>
      <vt:lpstr>C. Organization</vt:lpstr>
      <vt:lpstr>C. Organization</vt:lpstr>
      <vt:lpstr>C. Organization</vt:lpstr>
      <vt:lpstr>C. Organization</vt:lpstr>
      <vt:lpstr>C. Organization</vt:lpstr>
      <vt:lpstr>D. Membership to Commission</vt:lpstr>
      <vt:lpstr>E. Application to Arbitration</vt:lpstr>
      <vt:lpstr>E. Application to Arbitration</vt:lpstr>
      <vt:lpstr>E. Application to Arbitration</vt:lpstr>
      <vt:lpstr>E. Application to Arbitration</vt:lpstr>
      <vt:lpstr>E. Application to Arbitration</vt:lpstr>
      <vt:lpstr>F. Application to Arbitration</vt:lpstr>
      <vt:lpstr>F. Application to Arbitration</vt:lpstr>
      <vt:lpstr>F. Procedure</vt:lpstr>
      <vt:lpstr>F. Procedure</vt:lpstr>
      <vt:lpstr>H. Appeal</vt:lpstr>
      <vt:lpstr>H. Appeal</vt:lpstr>
      <vt:lpstr>Thank you...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SİGORTACILIKTA TAHKİM - özet sunum -</dc:title>
  <dc:creator>Av. Huseyin Arslan (ERGO Kurumsal Hukuk)</dc:creator>
  <cp:lastModifiedBy>Samim  Ünan</cp:lastModifiedBy>
  <cp:revision>158</cp:revision>
  <dcterms:created xsi:type="dcterms:W3CDTF">2012-05-12T04:44:53Z</dcterms:created>
  <dcterms:modified xsi:type="dcterms:W3CDTF">2012-05-12T04:45:17Z</dcterms:modified>
</cp:coreProperties>
</file>