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7200"/>
          </a:xfrm>
          <a:prstGeom prst="rect">
            <a:avLst/>
          </a:prstGeom>
          <a:noFill/>
          <a:ln>
            <a:noFill/>
          </a:ln>
        </p:spPr>
        <p:txBody>
          <a:bodyPr vert="horz" wrap="square" lIns="91440" tIns="45720" rIns="91440" bIns="45720" anchor="t" anchorCtr="0" compatLnSpc="1"/>
          <a:lstStyle>
            <a:lvl1pPr marL="0" marR="0" lvl="0" indent="0" algn="l" defTabSz="914400" rtl="0" fontAlgn="auto" hangingPunct="1">
              <a:lnSpc>
                <a:spcPct val="100000"/>
              </a:lnSpc>
              <a:spcBef>
                <a:spcPts val="0"/>
              </a:spcBef>
              <a:spcAft>
                <a:spcPts val="0"/>
              </a:spcAft>
              <a:buNone/>
              <a:tabLst/>
              <a:defRPr lang="pt-PT" sz="1200" b="0" i="0" u="none" strike="noStrike" kern="1200" cap="none" spc="0" baseline="0">
                <a:solidFill>
                  <a:srgbClr val="000000"/>
                </a:solidFill>
                <a:uFillTx/>
                <a:latin typeface="Arial"/>
                <a:cs typeface="Arial"/>
              </a:defRPr>
            </a:lvl1pPr>
          </a:lstStyle>
          <a:p>
            <a:pPr lvl="0"/>
            <a:endParaRPr lang="pt-PT"/>
          </a:p>
        </p:txBody>
      </p:sp>
      <p:sp>
        <p:nvSpPr>
          <p:cNvPr id="3" name="Date Placeholder 2"/>
          <p:cNvSpPr txBox="1">
            <a:spLocks noGrp="1"/>
          </p:cNvSpPr>
          <p:nvPr>
            <p:ph type="dt" idx="1"/>
          </p:nvPr>
        </p:nvSpPr>
        <p:spPr>
          <a:xfrm>
            <a:off x="3884608" y="0"/>
            <a:ext cx="2971800" cy="457200"/>
          </a:xfrm>
          <a:prstGeom prst="rect">
            <a:avLst/>
          </a:prstGeom>
          <a:noFill/>
          <a:ln>
            <a:noFill/>
          </a:ln>
        </p:spPr>
        <p:txBody>
          <a:bodyPr vert="horz" wrap="square" lIns="91440" tIns="45720" rIns="91440" bIns="45720" anchor="t" anchorCtr="0" compatLnSpc="1"/>
          <a:lstStyle>
            <a:lvl1pPr marL="0" marR="0" lvl="0" indent="0" algn="r" defTabSz="914400" rtl="0" fontAlgn="auto" hangingPunct="1">
              <a:lnSpc>
                <a:spcPct val="100000"/>
              </a:lnSpc>
              <a:spcBef>
                <a:spcPts val="0"/>
              </a:spcBef>
              <a:spcAft>
                <a:spcPts val="0"/>
              </a:spcAft>
              <a:buNone/>
              <a:tabLst/>
              <a:defRPr lang="pt-PT" sz="1200" b="0" i="0" u="none" strike="noStrike" kern="1200" cap="none" spc="0" baseline="0">
                <a:solidFill>
                  <a:srgbClr val="000000"/>
                </a:solidFill>
                <a:uFillTx/>
                <a:latin typeface="Arial"/>
                <a:cs typeface="Arial"/>
              </a:defRPr>
            </a:lvl1pPr>
          </a:lstStyle>
          <a:p>
            <a:pPr lvl="0"/>
            <a:fld id="{9CE7652B-3DE5-4644-B4CE-320F97B6CAB6}" type="datetime1">
              <a:rPr lang="pt-PT"/>
              <a:pPr lvl="0"/>
              <a:t>29-07-2013</a:t>
            </a:fld>
            <a:endParaRPr lang="pt-P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85800" y="4343400"/>
            <a:ext cx="5486400" cy="4114800"/>
          </a:xfrm>
          <a:prstGeom prst="rect">
            <a:avLst/>
          </a:prstGeom>
          <a:noFill/>
          <a:ln>
            <a:noFill/>
          </a:ln>
        </p:spPr>
        <p:txBody>
          <a:bodyPr vert="horz" wrap="square" lIns="91440" tIns="4572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6" name="Footer Placeholder 5"/>
          <p:cNvSpPr txBox="1">
            <a:spLocks noGrp="1"/>
          </p:cNvSpPr>
          <p:nvPr>
            <p:ph type="ftr" sz="quarter" idx="4"/>
          </p:nvPr>
        </p:nvSpPr>
        <p:spPr>
          <a:xfrm>
            <a:off x="0" y="8685208"/>
            <a:ext cx="2971800" cy="457200"/>
          </a:xfrm>
          <a:prstGeom prst="rect">
            <a:avLst/>
          </a:prstGeom>
          <a:noFill/>
          <a:ln>
            <a:noFill/>
          </a:ln>
        </p:spPr>
        <p:txBody>
          <a:bodyPr vert="horz" wrap="square" lIns="91440" tIns="45720" rIns="91440" bIns="45720" anchor="b" anchorCtr="0" compatLnSpc="1"/>
          <a:lstStyle>
            <a:lvl1pPr marL="0" marR="0" lvl="0" indent="0" algn="l" defTabSz="914400" rtl="0" fontAlgn="auto" hangingPunct="1">
              <a:lnSpc>
                <a:spcPct val="100000"/>
              </a:lnSpc>
              <a:spcBef>
                <a:spcPts val="0"/>
              </a:spcBef>
              <a:spcAft>
                <a:spcPts val="0"/>
              </a:spcAft>
              <a:buNone/>
              <a:tabLst/>
              <a:defRPr lang="pt-PT" sz="1200" b="0" i="0" u="none" strike="noStrike" kern="1200" cap="none" spc="0" baseline="0">
                <a:solidFill>
                  <a:srgbClr val="000000"/>
                </a:solidFill>
                <a:uFillTx/>
                <a:latin typeface="Arial"/>
                <a:cs typeface="Arial"/>
              </a:defRPr>
            </a:lvl1pPr>
          </a:lstStyle>
          <a:p>
            <a:pPr lvl="0"/>
            <a:endParaRPr lang="pt-PT"/>
          </a:p>
        </p:txBody>
      </p:sp>
      <p:sp>
        <p:nvSpPr>
          <p:cNvPr id="7" name="Slide Number Placeholder 6"/>
          <p:cNvSpPr txBox="1">
            <a:spLocks noGrp="1"/>
          </p:cNvSpPr>
          <p:nvPr>
            <p:ph type="sldNum" sz="quarter" idx="5"/>
          </p:nvPr>
        </p:nvSpPr>
        <p:spPr>
          <a:xfrm>
            <a:off x="3884608" y="8685208"/>
            <a:ext cx="2971800" cy="457200"/>
          </a:xfrm>
          <a:prstGeom prst="rect">
            <a:avLst/>
          </a:prstGeom>
          <a:noFill/>
          <a:ln>
            <a:noFill/>
          </a:ln>
        </p:spPr>
        <p:txBody>
          <a:bodyPr vert="horz" wrap="square" lIns="91440" tIns="45720" rIns="91440" bIns="45720" anchor="b" anchorCtr="0" compatLnSpc="1"/>
          <a:lstStyle>
            <a:lvl1pPr marL="0" marR="0" lvl="0" indent="0" algn="r" defTabSz="914400" rtl="0" fontAlgn="auto" hangingPunct="1">
              <a:lnSpc>
                <a:spcPct val="100000"/>
              </a:lnSpc>
              <a:spcBef>
                <a:spcPts val="0"/>
              </a:spcBef>
              <a:spcAft>
                <a:spcPts val="0"/>
              </a:spcAft>
              <a:buNone/>
              <a:tabLst/>
              <a:defRPr lang="pt-PT" sz="1200" b="0" i="0" u="none" strike="noStrike" kern="1200" cap="none" spc="0" baseline="0">
                <a:solidFill>
                  <a:srgbClr val="000000"/>
                </a:solidFill>
                <a:uFillTx/>
                <a:latin typeface="Arial"/>
                <a:cs typeface="Arial"/>
              </a:defRPr>
            </a:lvl1pPr>
          </a:lstStyle>
          <a:p>
            <a:pPr lvl="0"/>
            <a:fld id="{6BD65A62-EFD1-4000-9BFC-CB68F0DED545}" type="slidenum">
              <a:t>‹#›</a:t>
            </a:fld>
            <a:endParaRPr lang="pt-PT"/>
          </a:p>
        </p:txBody>
      </p:sp>
    </p:spTree>
    <p:extLst>
      <p:ext uri="{BB962C8B-B14F-4D97-AF65-F5344CB8AC3E}">
        <p14:creationId xmlns:p14="http://schemas.microsoft.com/office/powerpoint/2010/main" val="1311429664"/>
      </p:ext>
    </p:extLst>
  </p:cSld>
  <p:clrMap bg1="lt1" tx1="dk1" bg2="lt2" tx2="dk2" accent1="accent1" accent2="accent2" accent3="accent3" accent4="accent4" accent5="accent5" accent6="accent6" hlink="hlink" folHlink="folHlink"/>
  <p:notesStyle>
    <a:lvl1pPr marL="0" marR="0" lvl="0"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GB"/>
          </a:p>
        </p:txBody>
      </p:sp>
      <p:sp>
        <p:nvSpPr>
          <p:cNvPr id="4" name="Slide Number Placeholder 3"/>
          <p:cNvSpPr txBox="1"/>
          <p:nvPr/>
        </p:nvSpPr>
        <p:spPr>
          <a:xfrm>
            <a:off x="3884608" y="8685208"/>
            <a:ext cx="2971800" cy="457200"/>
          </a:xfrm>
          <a:prstGeom prst="rect">
            <a:avLst/>
          </a:prstGeom>
          <a:noFill/>
          <a:ln>
            <a:noFill/>
          </a:ln>
        </p:spPr>
        <p:txBody>
          <a:bodyPr vert="horz" wrap="square" lIns="91440" tIns="45720" rIns="91440" bIns="4572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1D91021-2D5E-42B9-BE0F-83052E3C9B4D}" type="slidenum">
              <a:t>3</a:t>
            </a:fld>
            <a:endParaRPr lang="pt-PT" sz="1200" b="0" i="0" u="none" strike="noStrike" kern="1200" cap="none" spc="0" baseline="0">
              <a:solidFill>
                <a:srgbClr val="000000"/>
              </a:solidFill>
              <a:uFillTx/>
              <a:latin typeface="Arial" pitchFamily="34"/>
              <a:cs typeface="Arial" pitchFamily="34"/>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a:gsLst>
            <a:gs pos="0">
              <a:srgbClr val="43A4DA"/>
            </a:gs>
            <a:gs pos="100000">
              <a:srgbClr val="459BCA"/>
            </a:gs>
          </a:gsLst>
          <a:path path="circle">
            <a:fillToRect l="90000" t="110000" r="10000" b="-10000"/>
          </a:path>
        </a:gradFill>
        <a:effectLst/>
      </p:bgPr>
    </p:bg>
    <p:spTree>
      <p:nvGrpSpPr>
        <p:cNvPr id="1" name=""/>
        <p:cNvGrpSpPr/>
        <p:nvPr/>
      </p:nvGrpSpPr>
      <p:grpSpPr>
        <a:xfrm>
          <a:off x="0" y="0"/>
          <a:ext cx="0" cy="0"/>
          <a:chOff x="0" y="0"/>
          <a:chExt cx="0" cy="0"/>
        </a:xfrm>
      </p:grpSpPr>
      <p:sp>
        <p:nvSpPr>
          <p:cNvPr id="2" name="Title 8"/>
          <p:cNvSpPr txBox="1">
            <a:spLocks noGrp="1"/>
          </p:cNvSpPr>
          <p:nvPr>
            <p:ph type="ctrTitle"/>
          </p:nvPr>
        </p:nvSpPr>
        <p:spPr>
          <a:xfrm>
            <a:off x="533396" y="1371600"/>
            <a:ext cx="7851651" cy="1828800"/>
          </a:xfrm>
        </p:spPr>
        <p:txBody>
          <a:bodyPr tIns="0" rIns="18288"/>
          <a:lstStyle>
            <a:lvl1pPr algn="r">
              <a:defRPr sz="5600" b="1">
                <a:solidFill>
                  <a:srgbClr val="4DE1EA"/>
                </a:solidFill>
                <a:effectLst>
                  <a:outerShdw dist="25402" dir="5400000">
                    <a:srgbClr val="000000"/>
                  </a:outerShdw>
                </a:effectLst>
              </a:defRPr>
            </a:lvl1pPr>
          </a:lstStyle>
          <a:p>
            <a:pPr lvl="0"/>
            <a:r>
              <a:rPr lang="en-US"/>
              <a:t>Click to edit Master title style</a:t>
            </a:r>
          </a:p>
        </p:txBody>
      </p:sp>
      <p:sp>
        <p:nvSpPr>
          <p:cNvPr id="3" name="Subtitle 16"/>
          <p:cNvSpPr txBox="1">
            <a:spLocks noGrp="1"/>
          </p:cNvSpPr>
          <p:nvPr>
            <p:ph type="subTitle" idx="1"/>
          </p:nvPr>
        </p:nvSpPr>
        <p:spPr>
          <a:xfrm>
            <a:off x="533396" y="3228536"/>
            <a:ext cx="7854696" cy="1752603"/>
          </a:xfrm>
        </p:spPr>
        <p:txBody>
          <a:bodyPr lIns="0" rIns="18288"/>
          <a:lstStyle>
            <a:lvl1pPr marL="0" marR="45720" indent="0" algn="r">
              <a:buNone/>
              <a:defRPr>
                <a:solidFill>
                  <a:srgbClr val="FFFFFF"/>
                </a:solidFill>
              </a:defRPr>
            </a:lvl1pPr>
          </a:lstStyle>
          <a:p>
            <a:pPr lvl="0"/>
            <a:r>
              <a:rPr lang="en-US"/>
              <a:t>Click to edit Master subtitle style</a:t>
            </a:r>
          </a:p>
        </p:txBody>
      </p:sp>
      <p:sp>
        <p:nvSpPr>
          <p:cNvPr id="4" name="Date Placeholder 29"/>
          <p:cNvSpPr txBox="1">
            <a:spLocks noGrp="1"/>
          </p:cNvSpPr>
          <p:nvPr>
            <p:ph type="dt" sz="half" idx="7"/>
          </p:nvPr>
        </p:nvSpPr>
        <p:spPr/>
        <p:txBody>
          <a:bodyPr/>
          <a:lstStyle>
            <a:lvl1pPr>
              <a:defRPr>
                <a:solidFill>
                  <a:srgbClr val="D1EAEE"/>
                </a:solidFill>
              </a:defRPr>
            </a:lvl1pPr>
          </a:lstStyle>
          <a:p>
            <a:pPr lvl="0"/>
            <a:fld id="{6191A237-4FA5-4133-B9FB-D22398C59AFD}" type="datetime1">
              <a:rPr lang="pt-PT"/>
              <a:pPr lvl="0"/>
              <a:t>29-07-2013</a:t>
            </a:fld>
            <a:endParaRPr lang="pt-PT"/>
          </a:p>
        </p:txBody>
      </p:sp>
      <p:sp>
        <p:nvSpPr>
          <p:cNvPr id="5" name="Footer Placeholder 18"/>
          <p:cNvSpPr txBox="1">
            <a:spLocks noGrp="1"/>
          </p:cNvSpPr>
          <p:nvPr>
            <p:ph type="ftr" sz="quarter" idx="9"/>
          </p:nvPr>
        </p:nvSpPr>
        <p:spPr/>
        <p:txBody>
          <a:bodyPr/>
          <a:lstStyle>
            <a:lvl1pPr>
              <a:defRPr>
                <a:solidFill>
                  <a:srgbClr val="D1EAEE"/>
                </a:solidFill>
              </a:defRPr>
            </a:lvl1pPr>
          </a:lstStyle>
          <a:p>
            <a:pPr lvl="0"/>
            <a:endParaRPr lang="pt-PT"/>
          </a:p>
        </p:txBody>
      </p:sp>
      <p:sp>
        <p:nvSpPr>
          <p:cNvPr id="6" name="Slide Number Placeholder 26"/>
          <p:cNvSpPr txBox="1">
            <a:spLocks noGrp="1"/>
          </p:cNvSpPr>
          <p:nvPr>
            <p:ph type="sldNum" sz="quarter" idx="8"/>
          </p:nvPr>
        </p:nvSpPr>
        <p:spPr/>
        <p:txBody>
          <a:bodyPr/>
          <a:lstStyle>
            <a:lvl1pPr>
              <a:defRPr>
                <a:solidFill>
                  <a:srgbClr val="D1EAEE"/>
                </a:solidFill>
              </a:defRPr>
            </a:lvl1pPr>
          </a:lstStyle>
          <a:p>
            <a:pPr lvl="0"/>
            <a:fld id="{A346AA9B-8C3D-484D-BD77-A38F7179A14A}" type="slidenum">
              <a:t>‹#›</a:t>
            </a:fld>
            <a:endParaRPr lang="pt-PT"/>
          </a:p>
        </p:txBody>
      </p:sp>
    </p:spTree>
    <p:extLst>
      <p:ext uri="{BB962C8B-B14F-4D97-AF65-F5344CB8AC3E}">
        <p14:creationId xmlns:p14="http://schemas.microsoft.com/office/powerpoint/2010/main" val="15527916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txBox="1">
            <a:spLocks noGrp="1"/>
          </p:cNvSpPr>
          <p:nvPr>
            <p:ph type="dt" sz="half" idx="7"/>
          </p:nvPr>
        </p:nvSpPr>
        <p:spPr/>
        <p:txBody>
          <a:bodyPr/>
          <a:lstStyle>
            <a:lvl1pPr>
              <a:defRPr/>
            </a:lvl1pPr>
          </a:lstStyle>
          <a:p>
            <a:pPr lvl="0"/>
            <a:fld id="{A0E09733-E7D2-41F3-A8FD-421A44D3DDD8}" type="datetime1">
              <a:rPr lang="pt-PT"/>
              <a:pPr lvl="0"/>
              <a:t>29-07-2013</a:t>
            </a:fld>
            <a:endParaRPr lang="pt-PT"/>
          </a:p>
        </p:txBody>
      </p:sp>
      <p:sp>
        <p:nvSpPr>
          <p:cNvPr id="5" name="Footer Placeholder 21"/>
          <p:cNvSpPr txBox="1">
            <a:spLocks noGrp="1"/>
          </p:cNvSpPr>
          <p:nvPr>
            <p:ph type="ftr" sz="quarter" idx="9"/>
          </p:nvPr>
        </p:nvSpPr>
        <p:spPr/>
        <p:txBody>
          <a:bodyPr/>
          <a:lstStyle>
            <a:lvl1pPr>
              <a:defRPr/>
            </a:lvl1pPr>
          </a:lstStyle>
          <a:p>
            <a:pPr lvl="0"/>
            <a:endParaRPr lang="pt-PT"/>
          </a:p>
        </p:txBody>
      </p:sp>
      <p:sp>
        <p:nvSpPr>
          <p:cNvPr id="6" name="Slide Number Placeholder 17"/>
          <p:cNvSpPr txBox="1">
            <a:spLocks noGrp="1"/>
          </p:cNvSpPr>
          <p:nvPr>
            <p:ph type="sldNum" sz="quarter" idx="8"/>
          </p:nvPr>
        </p:nvSpPr>
        <p:spPr/>
        <p:txBody>
          <a:bodyPr/>
          <a:lstStyle>
            <a:lvl1pPr>
              <a:defRPr/>
            </a:lvl1pPr>
          </a:lstStyle>
          <a:p>
            <a:pPr lvl="0"/>
            <a:fld id="{6BA0F6CA-6CDF-4478-A053-319ABE24841A}" type="slidenum">
              <a:t>‹#›</a:t>
            </a:fld>
            <a:endParaRPr lang="pt-PT"/>
          </a:p>
        </p:txBody>
      </p:sp>
    </p:spTree>
    <p:extLst>
      <p:ext uri="{BB962C8B-B14F-4D97-AF65-F5344CB8AC3E}">
        <p14:creationId xmlns:p14="http://schemas.microsoft.com/office/powerpoint/2010/main" val="10247452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914400"/>
            <a:ext cx="2057400" cy="521175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914400"/>
            <a:ext cx="6019796" cy="521175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txBox="1">
            <a:spLocks noGrp="1"/>
          </p:cNvSpPr>
          <p:nvPr>
            <p:ph type="dt" sz="half" idx="7"/>
          </p:nvPr>
        </p:nvSpPr>
        <p:spPr/>
        <p:txBody>
          <a:bodyPr/>
          <a:lstStyle>
            <a:lvl1pPr>
              <a:defRPr/>
            </a:lvl1pPr>
          </a:lstStyle>
          <a:p>
            <a:pPr lvl="0"/>
            <a:fld id="{727E699F-B831-459E-862D-7583FEE0168B}" type="datetime1">
              <a:rPr lang="pt-PT"/>
              <a:pPr lvl="0"/>
              <a:t>29-07-2013</a:t>
            </a:fld>
            <a:endParaRPr lang="pt-PT"/>
          </a:p>
        </p:txBody>
      </p:sp>
      <p:sp>
        <p:nvSpPr>
          <p:cNvPr id="5" name="Footer Placeholder 21"/>
          <p:cNvSpPr txBox="1">
            <a:spLocks noGrp="1"/>
          </p:cNvSpPr>
          <p:nvPr>
            <p:ph type="ftr" sz="quarter" idx="9"/>
          </p:nvPr>
        </p:nvSpPr>
        <p:spPr/>
        <p:txBody>
          <a:bodyPr/>
          <a:lstStyle>
            <a:lvl1pPr>
              <a:defRPr/>
            </a:lvl1pPr>
          </a:lstStyle>
          <a:p>
            <a:pPr lvl="0"/>
            <a:endParaRPr lang="pt-PT"/>
          </a:p>
        </p:txBody>
      </p:sp>
      <p:sp>
        <p:nvSpPr>
          <p:cNvPr id="6" name="Slide Number Placeholder 17"/>
          <p:cNvSpPr txBox="1">
            <a:spLocks noGrp="1"/>
          </p:cNvSpPr>
          <p:nvPr>
            <p:ph type="sldNum" sz="quarter" idx="8"/>
          </p:nvPr>
        </p:nvSpPr>
        <p:spPr/>
        <p:txBody>
          <a:bodyPr/>
          <a:lstStyle>
            <a:lvl1pPr>
              <a:defRPr/>
            </a:lvl1pPr>
          </a:lstStyle>
          <a:p>
            <a:pPr lvl="0"/>
            <a:fld id="{ED6695C2-4CA7-4519-A6A2-57BAC7371B60}" type="slidenum">
              <a:t>‹#›</a:t>
            </a:fld>
            <a:endParaRPr lang="pt-PT"/>
          </a:p>
        </p:txBody>
      </p:sp>
    </p:spTree>
    <p:extLst>
      <p:ext uri="{BB962C8B-B14F-4D97-AF65-F5344CB8AC3E}">
        <p14:creationId xmlns:p14="http://schemas.microsoft.com/office/powerpoint/2010/main" val="23851314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txBox="1">
            <a:spLocks noGrp="1"/>
          </p:cNvSpPr>
          <p:nvPr>
            <p:ph type="dt" sz="half" idx="7"/>
          </p:nvPr>
        </p:nvSpPr>
        <p:spPr/>
        <p:txBody>
          <a:bodyPr/>
          <a:lstStyle>
            <a:lvl1pPr>
              <a:defRPr/>
            </a:lvl1pPr>
          </a:lstStyle>
          <a:p>
            <a:pPr lvl="0"/>
            <a:fld id="{C6AF524F-DD93-4DCB-AD95-ED846695F5C2}" type="datetime1">
              <a:rPr lang="pt-PT"/>
              <a:pPr lvl="0"/>
              <a:t>29-07-2013</a:t>
            </a:fld>
            <a:endParaRPr lang="pt-PT"/>
          </a:p>
        </p:txBody>
      </p:sp>
      <p:sp>
        <p:nvSpPr>
          <p:cNvPr id="5" name="Footer Placeholder 21"/>
          <p:cNvSpPr txBox="1">
            <a:spLocks noGrp="1"/>
          </p:cNvSpPr>
          <p:nvPr>
            <p:ph type="ftr" sz="quarter" idx="9"/>
          </p:nvPr>
        </p:nvSpPr>
        <p:spPr/>
        <p:txBody>
          <a:bodyPr/>
          <a:lstStyle>
            <a:lvl1pPr>
              <a:defRPr/>
            </a:lvl1pPr>
          </a:lstStyle>
          <a:p>
            <a:pPr lvl="0"/>
            <a:endParaRPr lang="pt-PT"/>
          </a:p>
        </p:txBody>
      </p:sp>
      <p:sp>
        <p:nvSpPr>
          <p:cNvPr id="6" name="Slide Number Placeholder 17"/>
          <p:cNvSpPr txBox="1">
            <a:spLocks noGrp="1"/>
          </p:cNvSpPr>
          <p:nvPr>
            <p:ph type="sldNum" sz="quarter" idx="8"/>
          </p:nvPr>
        </p:nvSpPr>
        <p:spPr/>
        <p:txBody>
          <a:bodyPr/>
          <a:lstStyle>
            <a:lvl1pPr>
              <a:defRPr/>
            </a:lvl1pPr>
          </a:lstStyle>
          <a:p>
            <a:pPr lvl="0"/>
            <a:fld id="{50D8DCF0-F182-4600-9886-80AC7A415BF1}" type="slidenum">
              <a:t>‹#›</a:t>
            </a:fld>
            <a:endParaRPr lang="pt-PT"/>
          </a:p>
        </p:txBody>
      </p:sp>
    </p:spTree>
    <p:extLst>
      <p:ext uri="{BB962C8B-B14F-4D97-AF65-F5344CB8AC3E}">
        <p14:creationId xmlns:p14="http://schemas.microsoft.com/office/powerpoint/2010/main" val="38446478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a:gsLst>
            <a:gs pos="0">
              <a:srgbClr val="43A4DA"/>
            </a:gs>
            <a:gs pos="100000">
              <a:srgbClr val="459BCA"/>
            </a:gs>
          </a:gsLst>
          <a:path path="circle">
            <a:fillToRect l="90000" t="110000" r="10000" b="-10000"/>
          </a:path>
        </a:grad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530352" y="1316736"/>
            <a:ext cx="7772400" cy="1362456"/>
          </a:xfrm>
        </p:spPr>
        <p:txBody>
          <a:bodyPr tIns="0"/>
          <a:lstStyle>
            <a:lvl1pPr>
              <a:defRPr sz="5600" b="1">
                <a:solidFill>
                  <a:srgbClr val="4CE4AD"/>
                </a:solidFill>
                <a:effectLst>
                  <a:outerShdw dist="25402" dir="5400000">
                    <a:srgbClr val="000000"/>
                  </a:outerShdw>
                </a:effectLst>
              </a:defRPr>
            </a:lvl1pPr>
          </a:lstStyle>
          <a:p>
            <a:pPr lvl="0"/>
            <a:r>
              <a:rPr lang="en-US"/>
              <a:t>Click to edit Master title style</a:t>
            </a:r>
          </a:p>
        </p:txBody>
      </p:sp>
      <p:sp>
        <p:nvSpPr>
          <p:cNvPr id="3" name="Text Placeholder 2"/>
          <p:cNvSpPr txBox="1">
            <a:spLocks noGrp="1"/>
          </p:cNvSpPr>
          <p:nvPr>
            <p:ph type="body" idx="1"/>
          </p:nvPr>
        </p:nvSpPr>
        <p:spPr>
          <a:xfrm>
            <a:off x="530352" y="2704667"/>
            <a:ext cx="7772400" cy="1509710"/>
          </a:xfrm>
        </p:spPr>
        <p:txBody>
          <a:bodyPr lIns="45720" rIns="45720"/>
          <a:lstStyle>
            <a:lvl1pPr marL="0" indent="0">
              <a:spcBef>
                <a:spcPts val="500"/>
              </a:spcBef>
              <a:buNone/>
              <a:defRPr sz="2200">
                <a:solidFill>
                  <a:srgbClr val="FFFFFF"/>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solidFill>
                  <a:srgbClr val="D1EAEE"/>
                </a:solidFill>
              </a:defRPr>
            </a:lvl1pPr>
          </a:lstStyle>
          <a:p>
            <a:pPr lvl="0"/>
            <a:fld id="{4F826CFB-255F-460F-8639-20AF38EF5072}" type="datetime1">
              <a:rPr lang="pt-PT"/>
              <a:pPr lvl="0"/>
              <a:t>29-07-2013</a:t>
            </a:fld>
            <a:endParaRPr lang="pt-PT"/>
          </a:p>
        </p:txBody>
      </p:sp>
      <p:sp>
        <p:nvSpPr>
          <p:cNvPr id="5" name="Footer Placeholder 4"/>
          <p:cNvSpPr txBox="1">
            <a:spLocks noGrp="1"/>
          </p:cNvSpPr>
          <p:nvPr>
            <p:ph type="ftr" sz="quarter" idx="9"/>
          </p:nvPr>
        </p:nvSpPr>
        <p:spPr/>
        <p:txBody>
          <a:bodyPr/>
          <a:lstStyle>
            <a:lvl1pPr>
              <a:defRPr>
                <a:solidFill>
                  <a:srgbClr val="D1EAEE"/>
                </a:solidFill>
              </a:defRPr>
            </a:lvl1pPr>
          </a:lstStyle>
          <a:p>
            <a:pPr lvl="0"/>
            <a:endParaRPr lang="pt-PT"/>
          </a:p>
        </p:txBody>
      </p:sp>
      <p:sp>
        <p:nvSpPr>
          <p:cNvPr id="6" name="Slide Number Placeholder 5"/>
          <p:cNvSpPr txBox="1">
            <a:spLocks noGrp="1"/>
          </p:cNvSpPr>
          <p:nvPr>
            <p:ph type="sldNum" sz="quarter" idx="8"/>
          </p:nvPr>
        </p:nvSpPr>
        <p:spPr/>
        <p:txBody>
          <a:bodyPr/>
          <a:lstStyle>
            <a:lvl1pPr>
              <a:defRPr>
                <a:solidFill>
                  <a:srgbClr val="D1EAEE"/>
                </a:solidFill>
              </a:defRPr>
            </a:lvl1pPr>
          </a:lstStyle>
          <a:p>
            <a:pPr lvl="0"/>
            <a:fld id="{95202023-26C3-4A6A-BB36-8FA36FE2BDE1}" type="slidenum">
              <a:t>‹#›</a:t>
            </a:fld>
            <a:endParaRPr lang="pt-PT"/>
          </a:p>
        </p:txBody>
      </p:sp>
    </p:spTree>
    <p:extLst>
      <p:ext uri="{BB962C8B-B14F-4D97-AF65-F5344CB8AC3E}">
        <p14:creationId xmlns:p14="http://schemas.microsoft.com/office/powerpoint/2010/main" val="10730751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704088"/>
            <a:ext cx="8229600" cy="1143000"/>
          </a:xfrm>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920084"/>
            <a:ext cx="4038603" cy="4434840"/>
          </a:xfrm>
        </p:spPr>
        <p:txBody>
          <a:bodyPr/>
          <a:lstStyle>
            <a:lvl1pPr>
              <a:defRPr/>
            </a:lvl1pPr>
            <a:lvl2pPr>
              <a:defRPr/>
            </a:lvl2pPr>
            <a:lvl3pPr>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920084"/>
            <a:ext cx="4038603" cy="4434840"/>
          </a:xfrm>
        </p:spPr>
        <p:txBody>
          <a:bodyPr/>
          <a:lstStyle>
            <a:lvl1pPr>
              <a:defRPr/>
            </a:lvl1pPr>
            <a:lvl2pPr>
              <a:defRPr/>
            </a:lvl2pPr>
            <a:lvl3pPr>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txBox="1">
            <a:spLocks noGrp="1"/>
          </p:cNvSpPr>
          <p:nvPr>
            <p:ph type="dt" sz="half" idx="7"/>
          </p:nvPr>
        </p:nvSpPr>
        <p:spPr/>
        <p:txBody>
          <a:bodyPr/>
          <a:lstStyle>
            <a:lvl1pPr>
              <a:defRPr/>
            </a:lvl1pPr>
          </a:lstStyle>
          <a:p>
            <a:pPr lvl="0"/>
            <a:fld id="{4D25A076-4558-49A0-A735-23C77715CF47}" type="datetime1">
              <a:rPr lang="pt-PT"/>
              <a:pPr lvl="0"/>
              <a:t>29-07-2013</a:t>
            </a:fld>
            <a:endParaRPr lang="pt-PT"/>
          </a:p>
        </p:txBody>
      </p:sp>
      <p:sp>
        <p:nvSpPr>
          <p:cNvPr id="6" name="Footer Placeholder 21"/>
          <p:cNvSpPr txBox="1">
            <a:spLocks noGrp="1"/>
          </p:cNvSpPr>
          <p:nvPr>
            <p:ph type="ftr" sz="quarter" idx="9"/>
          </p:nvPr>
        </p:nvSpPr>
        <p:spPr/>
        <p:txBody>
          <a:bodyPr/>
          <a:lstStyle>
            <a:lvl1pPr>
              <a:defRPr/>
            </a:lvl1pPr>
          </a:lstStyle>
          <a:p>
            <a:pPr lvl="0"/>
            <a:endParaRPr lang="pt-PT"/>
          </a:p>
        </p:txBody>
      </p:sp>
      <p:sp>
        <p:nvSpPr>
          <p:cNvPr id="7" name="Slide Number Placeholder 17"/>
          <p:cNvSpPr txBox="1">
            <a:spLocks noGrp="1"/>
          </p:cNvSpPr>
          <p:nvPr>
            <p:ph type="sldNum" sz="quarter" idx="8"/>
          </p:nvPr>
        </p:nvSpPr>
        <p:spPr/>
        <p:txBody>
          <a:bodyPr/>
          <a:lstStyle>
            <a:lvl1pPr>
              <a:defRPr/>
            </a:lvl1pPr>
          </a:lstStyle>
          <a:p>
            <a:pPr lvl="0"/>
            <a:fld id="{A2E72A2A-0F29-4751-909C-CA8DDE78A959}" type="slidenum">
              <a:t>‹#›</a:t>
            </a:fld>
            <a:endParaRPr lang="pt-PT"/>
          </a:p>
        </p:txBody>
      </p:sp>
    </p:spTree>
    <p:extLst>
      <p:ext uri="{BB962C8B-B14F-4D97-AF65-F5344CB8AC3E}">
        <p14:creationId xmlns:p14="http://schemas.microsoft.com/office/powerpoint/2010/main" val="37688852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704088"/>
            <a:ext cx="8229600" cy="1143000"/>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855244"/>
            <a:ext cx="4040184" cy="659355"/>
          </a:xfrm>
        </p:spPr>
        <p:txBody>
          <a:bodyPr lIns="45720" tIns="0" rIns="45720" bIns="0" anchor="ctr"/>
          <a:lstStyle>
            <a:lvl1pPr marL="0" indent="0">
              <a:buNone/>
              <a:defRPr sz="2400" b="1">
                <a:solidFill>
                  <a:srgbClr val="04617B"/>
                </a:solidFill>
              </a:defRPr>
            </a:lvl1pPr>
          </a:lstStyle>
          <a:p>
            <a:pPr lvl="0"/>
            <a:r>
              <a:rPr lang="en-US"/>
              <a:t>Click to edit Master text styles</a:t>
            </a:r>
          </a:p>
        </p:txBody>
      </p:sp>
      <p:sp>
        <p:nvSpPr>
          <p:cNvPr id="4" name="Text Placeholder 3"/>
          <p:cNvSpPr txBox="1">
            <a:spLocks noGrp="1"/>
          </p:cNvSpPr>
          <p:nvPr>
            <p:ph type="body" idx="3"/>
          </p:nvPr>
        </p:nvSpPr>
        <p:spPr>
          <a:xfrm>
            <a:off x="4645023" y="1859752"/>
            <a:ext cx="4041776" cy="654847"/>
          </a:xfrm>
        </p:spPr>
        <p:txBody>
          <a:bodyPr lIns="45720" tIns="0" rIns="45720" bIns="0" anchor="ctr"/>
          <a:lstStyle>
            <a:lvl1pPr marL="0" indent="0">
              <a:buNone/>
              <a:defRPr sz="2400" b="1">
                <a:solidFill>
                  <a:srgbClr val="04617B"/>
                </a:solidFill>
              </a:defRPr>
            </a:lvl1pPr>
          </a:lstStyle>
          <a:p>
            <a:pPr lvl="0"/>
            <a:r>
              <a:rPr lang="en-US"/>
              <a:t>Click to edit Master text styles</a:t>
            </a:r>
          </a:p>
        </p:txBody>
      </p:sp>
      <p:sp>
        <p:nvSpPr>
          <p:cNvPr id="5" name="Content Placeholder 4"/>
          <p:cNvSpPr txBox="1">
            <a:spLocks noGrp="1"/>
          </p:cNvSpPr>
          <p:nvPr>
            <p:ph idx="2"/>
          </p:nvPr>
        </p:nvSpPr>
        <p:spPr>
          <a:xfrm>
            <a:off x="457200" y="2514600"/>
            <a:ext cx="4040184" cy="3845719"/>
          </a:xfrm>
        </p:spPr>
        <p:txBody>
          <a:bodyPr tIns="0"/>
          <a:lstStyle>
            <a:lvl1pPr>
              <a:spcBef>
                <a:spcPts val="500"/>
              </a:spcBef>
              <a:defRPr sz="22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txBox="1">
            <a:spLocks noGrp="1"/>
          </p:cNvSpPr>
          <p:nvPr>
            <p:ph idx="4"/>
          </p:nvPr>
        </p:nvSpPr>
        <p:spPr>
          <a:xfrm>
            <a:off x="4645023" y="2514600"/>
            <a:ext cx="4041776" cy="3845719"/>
          </a:xfrm>
        </p:spPr>
        <p:txBody>
          <a:bodyPr tIns="0"/>
          <a:lstStyle>
            <a:lvl1pPr>
              <a:spcBef>
                <a:spcPts val="500"/>
              </a:spcBef>
              <a:defRPr sz="22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txBox="1">
            <a:spLocks noGrp="1"/>
          </p:cNvSpPr>
          <p:nvPr>
            <p:ph type="dt" sz="half" idx="7"/>
          </p:nvPr>
        </p:nvSpPr>
        <p:spPr/>
        <p:txBody>
          <a:bodyPr/>
          <a:lstStyle>
            <a:lvl1pPr>
              <a:defRPr/>
            </a:lvl1pPr>
          </a:lstStyle>
          <a:p>
            <a:pPr lvl="0"/>
            <a:fld id="{24B5F7D9-1992-4A6C-AB2F-31808881AE8C}" type="datetime1">
              <a:rPr lang="pt-PT"/>
              <a:pPr lvl="0"/>
              <a:t>29-07-2013</a:t>
            </a:fld>
            <a:endParaRPr lang="pt-PT"/>
          </a:p>
        </p:txBody>
      </p:sp>
      <p:sp>
        <p:nvSpPr>
          <p:cNvPr id="8" name="Footer Placeholder 21"/>
          <p:cNvSpPr txBox="1">
            <a:spLocks noGrp="1"/>
          </p:cNvSpPr>
          <p:nvPr>
            <p:ph type="ftr" sz="quarter" idx="9"/>
          </p:nvPr>
        </p:nvSpPr>
        <p:spPr/>
        <p:txBody>
          <a:bodyPr/>
          <a:lstStyle>
            <a:lvl1pPr>
              <a:defRPr/>
            </a:lvl1pPr>
          </a:lstStyle>
          <a:p>
            <a:pPr lvl="0"/>
            <a:endParaRPr lang="pt-PT"/>
          </a:p>
        </p:txBody>
      </p:sp>
      <p:sp>
        <p:nvSpPr>
          <p:cNvPr id="9" name="Slide Number Placeholder 17"/>
          <p:cNvSpPr txBox="1">
            <a:spLocks noGrp="1"/>
          </p:cNvSpPr>
          <p:nvPr>
            <p:ph type="sldNum" sz="quarter" idx="8"/>
          </p:nvPr>
        </p:nvSpPr>
        <p:spPr/>
        <p:txBody>
          <a:bodyPr/>
          <a:lstStyle>
            <a:lvl1pPr>
              <a:defRPr/>
            </a:lvl1pPr>
          </a:lstStyle>
          <a:p>
            <a:pPr lvl="0"/>
            <a:fld id="{C39A7B57-53A7-4A00-9BBB-40119B73B65E}" type="slidenum">
              <a:t>‹#›</a:t>
            </a:fld>
            <a:endParaRPr lang="pt-PT"/>
          </a:p>
        </p:txBody>
      </p:sp>
    </p:spTree>
    <p:extLst>
      <p:ext uri="{BB962C8B-B14F-4D97-AF65-F5344CB8AC3E}">
        <p14:creationId xmlns:p14="http://schemas.microsoft.com/office/powerpoint/2010/main" val="5854462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704088"/>
            <a:ext cx="8305796" cy="1143000"/>
          </a:xfrm>
        </p:spPr>
        <p:txBody>
          <a:bodyPr/>
          <a:lstStyle>
            <a:lvl1pPr>
              <a:defRPr/>
            </a:lvl1pPr>
          </a:lstStyle>
          <a:p>
            <a:pPr lvl="0"/>
            <a:r>
              <a:rPr lang="en-US"/>
              <a:t>Click to edit Master title style</a:t>
            </a:r>
          </a:p>
        </p:txBody>
      </p:sp>
      <p:sp>
        <p:nvSpPr>
          <p:cNvPr id="3" name="Date Placeholder 9"/>
          <p:cNvSpPr txBox="1">
            <a:spLocks noGrp="1"/>
          </p:cNvSpPr>
          <p:nvPr>
            <p:ph type="dt" sz="half" idx="7"/>
          </p:nvPr>
        </p:nvSpPr>
        <p:spPr/>
        <p:txBody>
          <a:bodyPr/>
          <a:lstStyle>
            <a:lvl1pPr>
              <a:defRPr/>
            </a:lvl1pPr>
          </a:lstStyle>
          <a:p>
            <a:pPr lvl="0"/>
            <a:fld id="{CB23427A-FA92-4ECD-BB9B-ED5AFCF9A2BC}" type="datetime1">
              <a:rPr lang="pt-PT"/>
              <a:pPr lvl="0"/>
              <a:t>29-07-2013</a:t>
            </a:fld>
            <a:endParaRPr lang="pt-PT"/>
          </a:p>
        </p:txBody>
      </p:sp>
      <p:sp>
        <p:nvSpPr>
          <p:cNvPr id="4" name="Footer Placeholder 21"/>
          <p:cNvSpPr txBox="1">
            <a:spLocks noGrp="1"/>
          </p:cNvSpPr>
          <p:nvPr>
            <p:ph type="ftr" sz="quarter" idx="9"/>
          </p:nvPr>
        </p:nvSpPr>
        <p:spPr/>
        <p:txBody>
          <a:bodyPr/>
          <a:lstStyle>
            <a:lvl1pPr>
              <a:defRPr/>
            </a:lvl1pPr>
          </a:lstStyle>
          <a:p>
            <a:pPr lvl="0"/>
            <a:endParaRPr lang="pt-PT"/>
          </a:p>
        </p:txBody>
      </p:sp>
      <p:sp>
        <p:nvSpPr>
          <p:cNvPr id="5" name="Slide Number Placeholder 17"/>
          <p:cNvSpPr txBox="1">
            <a:spLocks noGrp="1"/>
          </p:cNvSpPr>
          <p:nvPr>
            <p:ph type="sldNum" sz="quarter" idx="8"/>
          </p:nvPr>
        </p:nvSpPr>
        <p:spPr/>
        <p:txBody>
          <a:bodyPr/>
          <a:lstStyle>
            <a:lvl1pPr>
              <a:defRPr/>
            </a:lvl1pPr>
          </a:lstStyle>
          <a:p>
            <a:pPr lvl="0"/>
            <a:fld id="{E694DCC5-16C6-43E4-910D-BF393B1BDD27}" type="slidenum">
              <a:t>‹#›</a:t>
            </a:fld>
            <a:endParaRPr lang="pt-PT"/>
          </a:p>
        </p:txBody>
      </p:sp>
    </p:spTree>
    <p:extLst>
      <p:ext uri="{BB962C8B-B14F-4D97-AF65-F5344CB8AC3E}">
        <p14:creationId xmlns:p14="http://schemas.microsoft.com/office/powerpoint/2010/main" val="27608610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txBox="1">
            <a:spLocks noGrp="1"/>
          </p:cNvSpPr>
          <p:nvPr>
            <p:ph type="dt" sz="half" idx="7"/>
          </p:nvPr>
        </p:nvSpPr>
        <p:spPr/>
        <p:txBody>
          <a:bodyPr/>
          <a:lstStyle>
            <a:lvl1pPr>
              <a:defRPr/>
            </a:lvl1pPr>
          </a:lstStyle>
          <a:p>
            <a:pPr lvl="0"/>
            <a:fld id="{0213C913-1D49-4286-8AC9-6E34C267BE2E}" type="datetime1">
              <a:rPr lang="pt-PT"/>
              <a:pPr lvl="0"/>
              <a:t>29-07-2013</a:t>
            </a:fld>
            <a:endParaRPr lang="pt-PT"/>
          </a:p>
        </p:txBody>
      </p:sp>
      <p:sp>
        <p:nvSpPr>
          <p:cNvPr id="3" name="Footer Placeholder 21"/>
          <p:cNvSpPr txBox="1">
            <a:spLocks noGrp="1"/>
          </p:cNvSpPr>
          <p:nvPr>
            <p:ph type="ftr" sz="quarter" idx="9"/>
          </p:nvPr>
        </p:nvSpPr>
        <p:spPr/>
        <p:txBody>
          <a:bodyPr/>
          <a:lstStyle>
            <a:lvl1pPr>
              <a:defRPr/>
            </a:lvl1pPr>
          </a:lstStyle>
          <a:p>
            <a:pPr lvl="0"/>
            <a:endParaRPr lang="pt-PT"/>
          </a:p>
        </p:txBody>
      </p:sp>
      <p:sp>
        <p:nvSpPr>
          <p:cNvPr id="4" name="Slide Number Placeholder 17"/>
          <p:cNvSpPr txBox="1">
            <a:spLocks noGrp="1"/>
          </p:cNvSpPr>
          <p:nvPr>
            <p:ph type="sldNum" sz="quarter" idx="8"/>
          </p:nvPr>
        </p:nvSpPr>
        <p:spPr/>
        <p:txBody>
          <a:bodyPr/>
          <a:lstStyle>
            <a:lvl1pPr>
              <a:defRPr/>
            </a:lvl1pPr>
          </a:lstStyle>
          <a:p>
            <a:pPr lvl="0"/>
            <a:fld id="{D9635306-4B4C-4C0F-B65D-E994CF04F541}" type="slidenum">
              <a:t>‹#›</a:t>
            </a:fld>
            <a:endParaRPr lang="pt-PT"/>
          </a:p>
        </p:txBody>
      </p:sp>
    </p:spTree>
    <p:extLst>
      <p:ext uri="{BB962C8B-B14F-4D97-AF65-F5344CB8AC3E}">
        <p14:creationId xmlns:p14="http://schemas.microsoft.com/office/powerpoint/2010/main" val="35609173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685800" y="514350"/>
            <a:ext cx="2743200" cy="1162046"/>
          </a:xfrm>
        </p:spPr>
        <p:txBody>
          <a:bodyPr/>
          <a:lstStyle>
            <a:lvl1pPr>
              <a:defRPr sz="2600"/>
            </a:lvl1pPr>
          </a:lstStyle>
          <a:p>
            <a:pPr lvl="0"/>
            <a:r>
              <a:rPr lang="en-US"/>
              <a:t>Click to edit Master title style</a:t>
            </a:r>
          </a:p>
        </p:txBody>
      </p:sp>
      <p:sp>
        <p:nvSpPr>
          <p:cNvPr id="3" name="Text Placeholder 2"/>
          <p:cNvSpPr txBox="1">
            <a:spLocks noGrp="1"/>
          </p:cNvSpPr>
          <p:nvPr>
            <p:ph type="body" idx="2"/>
          </p:nvPr>
        </p:nvSpPr>
        <p:spPr>
          <a:xfrm>
            <a:off x="685800" y="1676396"/>
            <a:ext cx="2743200" cy="4572000"/>
          </a:xfrm>
        </p:spPr>
        <p:txBody>
          <a:bodyPr lIns="18288" rIns="18288"/>
          <a:lstStyle>
            <a:lvl1pPr marL="0" indent="0">
              <a:spcBef>
                <a:spcPts val="300"/>
              </a:spcBef>
              <a:buNone/>
              <a:defRPr sz="1400"/>
            </a:lvl1pPr>
          </a:lstStyle>
          <a:p>
            <a:pPr lvl="0"/>
            <a:r>
              <a:rPr lang="en-US"/>
              <a:t>Click to edit Master text styles</a:t>
            </a:r>
          </a:p>
        </p:txBody>
      </p:sp>
      <p:sp>
        <p:nvSpPr>
          <p:cNvPr id="4" name="Content Placeholder 3"/>
          <p:cNvSpPr txBox="1">
            <a:spLocks noGrp="1"/>
          </p:cNvSpPr>
          <p:nvPr>
            <p:ph idx="1"/>
          </p:nvPr>
        </p:nvSpPr>
        <p:spPr>
          <a:xfrm>
            <a:off x="3575047" y="1676396"/>
            <a:ext cx="5111752" cy="4572000"/>
          </a:xfrm>
        </p:spPr>
        <p:txBody>
          <a:bodyPr tIns="0"/>
          <a:lstStyle>
            <a:lvl1pPr>
              <a:spcBef>
                <a:spcPts val="700"/>
              </a:spcBef>
              <a:defRPr sz="2800"/>
            </a:lvl1pPr>
            <a:lvl2pPr>
              <a:defRPr sz="2600"/>
            </a:lvl2pPr>
            <a:lvl3pPr>
              <a:spcBef>
                <a:spcPts val="600"/>
              </a:spcBef>
              <a:defRPr sz="2400"/>
            </a:lvl3pPr>
            <a:lvl4pPr>
              <a:defRPr/>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txBox="1">
            <a:spLocks noGrp="1"/>
          </p:cNvSpPr>
          <p:nvPr>
            <p:ph type="dt" sz="half" idx="7"/>
          </p:nvPr>
        </p:nvSpPr>
        <p:spPr/>
        <p:txBody>
          <a:bodyPr/>
          <a:lstStyle>
            <a:lvl1pPr>
              <a:defRPr/>
            </a:lvl1pPr>
          </a:lstStyle>
          <a:p>
            <a:pPr lvl="0"/>
            <a:fld id="{BD553436-81AD-41FD-BC02-84A72169D187}" type="datetime1">
              <a:rPr lang="pt-PT"/>
              <a:pPr lvl="0"/>
              <a:t>29-07-2013</a:t>
            </a:fld>
            <a:endParaRPr lang="pt-PT"/>
          </a:p>
        </p:txBody>
      </p:sp>
      <p:sp>
        <p:nvSpPr>
          <p:cNvPr id="6" name="Footer Placeholder 21"/>
          <p:cNvSpPr txBox="1">
            <a:spLocks noGrp="1"/>
          </p:cNvSpPr>
          <p:nvPr>
            <p:ph type="ftr" sz="quarter" idx="9"/>
          </p:nvPr>
        </p:nvSpPr>
        <p:spPr/>
        <p:txBody>
          <a:bodyPr/>
          <a:lstStyle>
            <a:lvl1pPr>
              <a:defRPr/>
            </a:lvl1pPr>
          </a:lstStyle>
          <a:p>
            <a:pPr lvl="0"/>
            <a:endParaRPr lang="pt-PT"/>
          </a:p>
        </p:txBody>
      </p:sp>
      <p:sp>
        <p:nvSpPr>
          <p:cNvPr id="7" name="Slide Number Placeholder 17"/>
          <p:cNvSpPr txBox="1">
            <a:spLocks noGrp="1"/>
          </p:cNvSpPr>
          <p:nvPr>
            <p:ph type="sldNum" sz="quarter" idx="8"/>
          </p:nvPr>
        </p:nvSpPr>
        <p:spPr/>
        <p:txBody>
          <a:bodyPr/>
          <a:lstStyle>
            <a:lvl1pPr>
              <a:defRPr/>
            </a:lvl1pPr>
          </a:lstStyle>
          <a:p>
            <a:pPr lvl="0"/>
            <a:fld id="{C39680D1-A6C5-47F5-8E5F-2D5373B8A96C}" type="slidenum">
              <a:t>‹#›</a:t>
            </a:fld>
            <a:endParaRPr lang="pt-PT"/>
          </a:p>
        </p:txBody>
      </p:sp>
    </p:spTree>
    <p:extLst>
      <p:ext uri="{BB962C8B-B14F-4D97-AF65-F5344CB8AC3E}">
        <p14:creationId xmlns:p14="http://schemas.microsoft.com/office/powerpoint/2010/main" val="6337912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Snip and Round Single Corner Rectangle 4"/>
          <p:cNvSpPr/>
          <p:nvPr/>
        </p:nvSpPr>
        <p:spPr>
          <a:xfrm rot="420008" flipV="1">
            <a:off x="3165480" y="1108079"/>
            <a:ext cx="5257800" cy="4114800"/>
          </a:xfrm>
          <a:custGeom>
            <a:avLst/>
            <a:gdLst>
              <a:gd name="f0" fmla="val 10800000"/>
              <a:gd name="f1" fmla="val 5400000"/>
              <a:gd name="f2" fmla="val w"/>
              <a:gd name="f3" fmla="val h"/>
              <a:gd name="f4" fmla="val ss"/>
              <a:gd name="f5" fmla="val 0"/>
              <a:gd name="f6" fmla="val 3646"/>
              <a:gd name="f7" fmla="abs f2"/>
              <a:gd name="f8" fmla="abs f3"/>
              <a:gd name="f9" fmla="abs f4"/>
              <a:gd name="f10" fmla="?: f7 f2 1"/>
              <a:gd name="f11" fmla="?: f8 f3 1"/>
              <a:gd name="f12" fmla="?: f9 f4 1"/>
              <a:gd name="f13" fmla="*/ f10 1 21600"/>
              <a:gd name="f14" fmla="*/ f11 1 21600"/>
              <a:gd name="f15" fmla="*/ 21600 f10 1"/>
              <a:gd name="f16" fmla="*/ 21600 f11 1"/>
              <a:gd name="f17" fmla="min f14 f13"/>
              <a:gd name="f18" fmla="*/ f15 1 f12"/>
              <a:gd name="f19" fmla="*/ f16 1 f12"/>
              <a:gd name="f20" fmla="val f18"/>
              <a:gd name="f21" fmla="val f19"/>
              <a:gd name="f22" fmla="*/ f5 f17 1"/>
              <a:gd name="f23" fmla="+- f21 0 f5"/>
              <a:gd name="f24" fmla="+- f20 0 f5"/>
              <a:gd name="f25" fmla="*/ f21 f17 1"/>
              <a:gd name="f26" fmla="*/ f20 f17 1"/>
              <a:gd name="f27" fmla="min f24 f23"/>
              <a:gd name="f28" fmla="*/ f27 f5 1"/>
              <a:gd name="f29" fmla="*/ f27 f6 1"/>
              <a:gd name="f30" fmla="*/ f28 1 100000"/>
              <a:gd name="f31" fmla="*/ f29 1 100000"/>
              <a:gd name="f32" fmla="+- f20 0 f31"/>
              <a:gd name="f33" fmla="*/ f30 29289 1"/>
              <a:gd name="f34" fmla="*/ f30 f17 1"/>
              <a:gd name="f35" fmla="*/ f31 f17 1"/>
              <a:gd name="f36" fmla="*/ f33 1 100000"/>
              <a:gd name="f37" fmla="+- f32 f20 0"/>
              <a:gd name="f38" fmla="*/ f32 f17 1"/>
              <a:gd name="f39" fmla="*/ f37 1 2"/>
              <a:gd name="f40" fmla="*/ f36 f17 1"/>
              <a:gd name="f41" fmla="*/ f39 f17 1"/>
            </a:gdLst>
            <a:ahLst/>
            <a:cxnLst>
              <a:cxn ang="3cd4">
                <a:pos x="hc" y="t"/>
              </a:cxn>
              <a:cxn ang="0">
                <a:pos x="r" y="vc"/>
              </a:cxn>
              <a:cxn ang="cd4">
                <a:pos x="hc" y="b"/>
              </a:cxn>
              <a:cxn ang="cd2">
                <a:pos x="l" y="vc"/>
              </a:cxn>
            </a:cxnLst>
            <a:rect l="f40" t="f40" r="f41" b="f25"/>
            <a:pathLst>
              <a:path>
                <a:moveTo>
                  <a:pt x="f34" y="f22"/>
                </a:moveTo>
                <a:lnTo>
                  <a:pt x="f38" y="f22"/>
                </a:lnTo>
                <a:lnTo>
                  <a:pt x="f26" y="f35"/>
                </a:lnTo>
                <a:lnTo>
                  <a:pt x="f26" y="f25"/>
                </a:lnTo>
                <a:lnTo>
                  <a:pt x="f22" y="f25"/>
                </a:lnTo>
                <a:lnTo>
                  <a:pt x="f22" y="f34"/>
                </a:lnTo>
                <a:arcTo wR="f34" hR="f34" stAng="f0" swAng="f1"/>
                <a:close/>
              </a:path>
            </a:pathLst>
          </a:custGeom>
          <a:solidFill>
            <a:srgbClr val="FFFFFF"/>
          </a:solidFill>
          <a:ln w="3172">
            <a:solidFill>
              <a:srgbClr val="C0C0C0"/>
            </a:solidFill>
            <a:prstDash val="solid"/>
          </a:ln>
          <a:effectLst>
            <a:outerShdw dist="38499" dir="7499967" algn="tl">
              <a:srgbClr val="000000">
                <a:alpha val="25000"/>
              </a:srgbClr>
            </a:outerShdw>
          </a:effectLst>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onstantia"/>
            </a:endParaRPr>
          </a:p>
        </p:txBody>
      </p:sp>
      <p:sp>
        <p:nvSpPr>
          <p:cNvPr id="3" name="Right Triangle 5"/>
          <p:cNvSpPr/>
          <p:nvPr/>
        </p:nvSpPr>
        <p:spPr>
          <a:xfrm rot="420008" flipV="1">
            <a:off x="8004172" y="5359398"/>
            <a:ext cx="155576" cy="155576"/>
          </a:xfrm>
          <a:custGeom>
            <a:avLst/>
            <a:gdLst>
              <a:gd name="f0" fmla="val 10800000"/>
              <a:gd name="f1" fmla="val 5400000"/>
              <a:gd name="f2" fmla="val 180"/>
              <a:gd name="f3" fmla="val w"/>
              <a:gd name="f4" fmla="val h"/>
              <a:gd name="f5" fmla="val ss"/>
              <a:gd name="f6" fmla="val 0"/>
              <a:gd name="f7" fmla="+- 0 0 -360"/>
              <a:gd name="f8" fmla="+- 0 0 -180"/>
              <a:gd name="f9" fmla="+- 0 0 -90"/>
              <a:gd name="f10" fmla="abs f3"/>
              <a:gd name="f11" fmla="abs f4"/>
              <a:gd name="f12" fmla="abs f5"/>
              <a:gd name="f13" fmla="*/ f7 f0 1"/>
              <a:gd name="f14" fmla="*/ f8 f0 1"/>
              <a:gd name="f15" fmla="*/ f9 f0 1"/>
              <a:gd name="f16" fmla="?: f10 f3 1"/>
              <a:gd name="f17" fmla="?: f11 f4 1"/>
              <a:gd name="f18" fmla="?: f12 f5 1"/>
              <a:gd name="f19" fmla="*/ f13 1 f2"/>
              <a:gd name="f20" fmla="*/ f14 1 f2"/>
              <a:gd name="f21" fmla="*/ f15 1 f2"/>
              <a:gd name="f22" fmla="*/ f16 1 21600"/>
              <a:gd name="f23" fmla="*/ f17 1 21600"/>
              <a:gd name="f24" fmla="*/ 21600 f16 1"/>
              <a:gd name="f25" fmla="*/ 21600 f17 1"/>
              <a:gd name="f26" fmla="+- f19 0 f1"/>
              <a:gd name="f27" fmla="+- f20 0 f1"/>
              <a:gd name="f28" fmla="+- f21 0 f1"/>
              <a:gd name="f29" fmla="min f23 f22"/>
              <a:gd name="f30" fmla="*/ f24 1 f18"/>
              <a:gd name="f31" fmla="*/ f25 1 f18"/>
              <a:gd name="f32" fmla="val f30"/>
              <a:gd name="f33" fmla="val f31"/>
              <a:gd name="f34" fmla="*/ f6 f29 1"/>
              <a:gd name="f35" fmla="+- f33 0 f6"/>
              <a:gd name="f36" fmla="+- f32 0 f6"/>
              <a:gd name="f37" fmla="*/ f33 f29 1"/>
              <a:gd name="f38" fmla="*/ f32 f29 1"/>
              <a:gd name="f39" fmla="*/ f35 1 2"/>
              <a:gd name="f40" fmla="*/ f36 1 2"/>
              <a:gd name="f41" fmla="*/ f36 1 12"/>
              <a:gd name="f42" fmla="*/ f35 7 1"/>
              <a:gd name="f43" fmla="*/ f36 7 1"/>
              <a:gd name="f44" fmla="*/ f35 11 1"/>
              <a:gd name="f45" fmla="+- f6 f39 0"/>
              <a:gd name="f46" fmla="+- f6 f40 0"/>
              <a:gd name="f47" fmla="*/ f42 1 12"/>
              <a:gd name="f48" fmla="*/ f43 1 12"/>
              <a:gd name="f49" fmla="*/ f44 1 12"/>
              <a:gd name="f50" fmla="*/ f41 f29 1"/>
              <a:gd name="f51" fmla="*/ f47 f29 1"/>
              <a:gd name="f52" fmla="*/ f48 f29 1"/>
              <a:gd name="f53" fmla="*/ f49 f29 1"/>
              <a:gd name="f54" fmla="*/ f46 f29 1"/>
              <a:gd name="f55" fmla="*/ f45 f29 1"/>
            </a:gdLst>
            <a:ahLst/>
            <a:cxnLst>
              <a:cxn ang="3cd4">
                <a:pos x="hc" y="t"/>
              </a:cxn>
              <a:cxn ang="0">
                <a:pos x="r" y="vc"/>
              </a:cxn>
              <a:cxn ang="cd4">
                <a:pos x="hc" y="b"/>
              </a:cxn>
              <a:cxn ang="cd2">
                <a:pos x="l" y="vc"/>
              </a:cxn>
              <a:cxn ang="f26">
                <a:pos x="f34" y="f34"/>
              </a:cxn>
              <a:cxn ang="f27">
                <a:pos x="f34" y="f37"/>
              </a:cxn>
              <a:cxn ang="f27">
                <a:pos x="f38" y="f37"/>
              </a:cxn>
              <a:cxn ang="f28">
                <a:pos x="f54" y="f55"/>
              </a:cxn>
            </a:cxnLst>
            <a:rect l="f50" t="f51" r="f52" b="f53"/>
            <a:pathLst>
              <a:path>
                <a:moveTo>
                  <a:pt x="f34" y="f37"/>
                </a:moveTo>
                <a:lnTo>
                  <a:pt x="f34" y="f34"/>
                </a:lnTo>
                <a:lnTo>
                  <a:pt x="f38" y="f37"/>
                </a:lnTo>
                <a:close/>
              </a:path>
            </a:pathLst>
          </a:custGeom>
          <a:solidFill>
            <a:srgbClr val="FFFFFF"/>
          </a:solidFill>
          <a:ln w="12701">
            <a:solidFill>
              <a:srgbClr val="FFFFFF"/>
            </a:solidFill>
            <a:prstDash val="solid"/>
            <a:bevel/>
          </a:ln>
          <a:effectLst>
            <a:outerShdw dist="6348" dir="12898457" algn="tl">
              <a:srgbClr val="000000">
                <a:alpha val="47000"/>
              </a:srgbClr>
            </a:outerShdw>
          </a:effectLst>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onstantia"/>
            </a:endParaRPr>
          </a:p>
        </p:txBody>
      </p:sp>
      <p:sp>
        <p:nvSpPr>
          <p:cNvPr id="4" name="Freeform 6"/>
          <p:cNvSpPr/>
          <p:nvPr/>
        </p:nvSpPr>
        <p:spPr>
          <a:xfrm flipV="1">
            <a:off x="-9528" y="5816598"/>
            <a:ext cx="9163046" cy="1041401"/>
          </a:xfrm>
          <a:custGeom>
            <a:avLst/>
            <a:gdLst>
              <a:gd name="f0" fmla="val 10800000"/>
              <a:gd name="f1" fmla="val 5400000"/>
              <a:gd name="f2" fmla="val 180"/>
              <a:gd name="f3" fmla="val w"/>
              <a:gd name="f4" fmla="val h"/>
              <a:gd name="f5" fmla="val 0"/>
              <a:gd name="f6" fmla="val 5772"/>
              <a:gd name="f7" fmla="val 656"/>
              <a:gd name="f8" fmla="val 6"/>
              <a:gd name="f9" fmla="val 2"/>
              <a:gd name="f10" fmla="val 2542"/>
              <a:gd name="f11" fmla="val 2746"/>
              <a:gd name="f12" fmla="val 101"/>
              <a:gd name="f13" fmla="val 3828"/>
              <a:gd name="f14" fmla="val 367"/>
              <a:gd name="f15" fmla="val 4374"/>
              <a:gd name="f16" fmla="val 4920"/>
              <a:gd name="f17" fmla="val 5526"/>
              <a:gd name="f18" fmla="val 152"/>
              <a:gd name="f19" fmla="val 5766"/>
              <a:gd name="f20" fmla="val 55"/>
              <a:gd name="f21" fmla="val 213"/>
              <a:gd name="f22" fmla="val 5670"/>
              <a:gd name="f23" fmla="val 257"/>
              <a:gd name="f24" fmla="val 5016"/>
              <a:gd name="f25" fmla="val 441"/>
              <a:gd name="f26" fmla="val 4302"/>
              <a:gd name="f27" fmla="val 439"/>
              <a:gd name="f28" fmla="val 3588"/>
              <a:gd name="f29" fmla="val 437"/>
              <a:gd name="f30" fmla="val 2205"/>
              <a:gd name="f31" fmla="val 165"/>
              <a:gd name="f32" fmla="val 1488"/>
              <a:gd name="f33" fmla="val 201"/>
              <a:gd name="f34" fmla="val 750"/>
              <a:gd name="f35" fmla="val 209"/>
              <a:gd name="f36" fmla="val 270"/>
              <a:gd name="f37" fmla="val 482"/>
              <a:gd name="f38" fmla="+- 0 0 -90"/>
              <a:gd name="f39" fmla="*/ f3 1 5772"/>
              <a:gd name="f40" fmla="*/ f4 1 656"/>
              <a:gd name="f41" fmla="+- f7 0 f5"/>
              <a:gd name="f42" fmla="+- f6 0 f5"/>
              <a:gd name="f43" fmla="*/ f38 f0 1"/>
              <a:gd name="f44" fmla="*/ f42 1 5772"/>
              <a:gd name="f45" fmla="*/ f41 1 656"/>
              <a:gd name="f46" fmla="*/ f43 1 f2"/>
              <a:gd name="f47" fmla="*/ 6 1 f44"/>
              <a:gd name="f48" fmla="*/ 2 1 f45"/>
              <a:gd name="f49" fmla="*/ 2542 1 f44"/>
              <a:gd name="f50" fmla="*/ 0 1 f45"/>
              <a:gd name="f51" fmla="*/ 4374 1 f44"/>
              <a:gd name="f52" fmla="*/ 367 1 f45"/>
              <a:gd name="f53" fmla="*/ 5766 1 f44"/>
              <a:gd name="f54" fmla="*/ 55 1 f45"/>
              <a:gd name="f55" fmla="*/ 5772 1 f44"/>
              <a:gd name="f56" fmla="*/ 213 1 f45"/>
              <a:gd name="f57" fmla="*/ 4302 1 f44"/>
              <a:gd name="f58" fmla="*/ 439 1 f45"/>
              <a:gd name="f59" fmla="*/ 1488 1 f44"/>
              <a:gd name="f60" fmla="*/ 201 1 f45"/>
              <a:gd name="f61" fmla="*/ 0 1 f44"/>
              <a:gd name="f62" fmla="*/ 656 1 f45"/>
              <a:gd name="f63" fmla="+- f46 0 f1"/>
              <a:gd name="f64" fmla="*/ f61 f39 1"/>
              <a:gd name="f65" fmla="*/ f55 f39 1"/>
              <a:gd name="f66" fmla="*/ f62 f40 1"/>
              <a:gd name="f67" fmla="*/ f50 f40 1"/>
              <a:gd name="f68" fmla="*/ f47 f39 1"/>
              <a:gd name="f69" fmla="*/ f48 f40 1"/>
              <a:gd name="f70" fmla="*/ f49 f39 1"/>
              <a:gd name="f71" fmla="*/ f51 f39 1"/>
              <a:gd name="f72" fmla="*/ f52 f40 1"/>
              <a:gd name="f73" fmla="*/ f53 f39 1"/>
              <a:gd name="f74" fmla="*/ f54 f40 1"/>
              <a:gd name="f75" fmla="*/ f56 f40 1"/>
              <a:gd name="f76" fmla="*/ f57 f39 1"/>
              <a:gd name="f77" fmla="*/ f58 f40 1"/>
              <a:gd name="f78" fmla="*/ f59 f39 1"/>
              <a:gd name="f79" fmla="*/ f60 f40 1"/>
            </a:gdLst>
            <a:ahLst/>
            <a:cxnLst>
              <a:cxn ang="3cd4">
                <a:pos x="hc" y="t"/>
              </a:cxn>
              <a:cxn ang="0">
                <a:pos x="r" y="vc"/>
              </a:cxn>
              <a:cxn ang="cd4">
                <a:pos x="hc" y="b"/>
              </a:cxn>
              <a:cxn ang="cd2">
                <a:pos x="l" y="vc"/>
              </a:cxn>
              <a:cxn ang="f63">
                <a:pos x="f68" y="f69"/>
              </a:cxn>
              <a:cxn ang="f63">
                <a:pos x="f70" y="f67"/>
              </a:cxn>
              <a:cxn ang="f63">
                <a:pos x="f71" y="f72"/>
              </a:cxn>
              <a:cxn ang="f63">
                <a:pos x="f73" y="f74"/>
              </a:cxn>
              <a:cxn ang="f63">
                <a:pos x="f65" y="f75"/>
              </a:cxn>
              <a:cxn ang="f63">
                <a:pos x="f76" y="f77"/>
              </a:cxn>
              <a:cxn ang="f63">
                <a:pos x="f78" y="f79"/>
              </a:cxn>
              <a:cxn ang="f63">
                <a:pos x="f64" y="f66"/>
              </a:cxn>
              <a:cxn ang="f63">
                <a:pos x="f68" y="f69"/>
              </a:cxn>
            </a:cxnLst>
            <a:rect l="f64" t="f67" r="f65" b="f66"/>
            <a:pathLst>
              <a:path w="5772" h="656">
                <a:moveTo>
                  <a:pt x="f8" y="f9"/>
                </a:moveTo>
                <a:lnTo>
                  <a:pt x="f10" y="f5"/>
                </a:lnTo>
                <a:cubicBezTo>
                  <a:pt x="f11" y="f12"/>
                  <a:pt x="f13" y="f14"/>
                  <a:pt x="f15" y="f14"/>
                </a:cubicBezTo>
                <a:cubicBezTo>
                  <a:pt x="f16" y="f14"/>
                  <a:pt x="f17" y="f18"/>
                  <a:pt x="f19" y="f20"/>
                </a:cubicBezTo>
                <a:lnTo>
                  <a:pt x="f6" y="f21"/>
                </a:lnTo>
                <a:cubicBezTo>
                  <a:pt x="f22" y="f23"/>
                  <a:pt x="f24" y="f25"/>
                  <a:pt x="f26" y="f27"/>
                </a:cubicBezTo>
                <a:cubicBezTo>
                  <a:pt x="f28" y="f29"/>
                  <a:pt x="f30" y="f31"/>
                  <a:pt x="f32" y="f33"/>
                </a:cubicBezTo>
                <a:cubicBezTo>
                  <a:pt x="f34" y="f35"/>
                  <a:pt x="f36" y="f37"/>
                  <a:pt x="f5" y="f7"/>
                </a:cubicBezTo>
                <a:lnTo>
                  <a:pt x="f8" y="f9"/>
                </a:lnTo>
                <a:close/>
              </a:path>
            </a:pathLst>
          </a:custGeom>
          <a:gradFill>
            <a:gsLst>
              <a:gs pos="0">
                <a:srgbClr val="0079AF">
                  <a:alpha val="45000"/>
                </a:srgbClr>
              </a:gs>
              <a:gs pos="100000">
                <a:srgbClr val="00EBF8">
                  <a:alpha val="55000"/>
                </a:srgbClr>
              </a:gs>
            </a:gsLst>
            <a:lin ang="5400000"/>
          </a:gra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onstantia"/>
            </a:endParaRPr>
          </a:p>
        </p:txBody>
      </p:sp>
      <p:sp>
        <p:nvSpPr>
          <p:cNvPr id="5" name="Freeform 7"/>
          <p:cNvSpPr/>
          <p:nvPr/>
        </p:nvSpPr>
        <p:spPr>
          <a:xfrm flipV="1">
            <a:off x="4381503" y="6219821"/>
            <a:ext cx="4762496" cy="638178"/>
          </a:xfrm>
          <a:custGeom>
            <a:avLst/>
            <a:gdLst>
              <a:gd name="f0" fmla="val 10800000"/>
              <a:gd name="f1" fmla="val 5400000"/>
              <a:gd name="f2" fmla="val 180"/>
              <a:gd name="f3" fmla="val w"/>
              <a:gd name="f4" fmla="val h"/>
              <a:gd name="f5" fmla="val 0"/>
              <a:gd name="f6" fmla="val 3000"/>
              <a:gd name="f7" fmla="val 595"/>
              <a:gd name="f8" fmla="val 174"/>
              <a:gd name="f9" fmla="val 102"/>
              <a:gd name="f10" fmla="val 1168"/>
              <a:gd name="f11" fmla="val 533"/>
              <a:gd name="f12" fmla="val 1668"/>
              <a:gd name="f13" fmla="val 564"/>
              <a:gd name="f14" fmla="val 2168"/>
              <a:gd name="f15" fmla="val 2778"/>
              <a:gd name="f16" fmla="val 279"/>
              <a:gd name="f17" fmla="val 186"/>
              <a:gd name="f18" fmla="val 6"/>
              <a:gd name="f19" fmla="+- 0 0 -90"/>
              <a:gd name="f20" fmla="*/ f3 1 3000"/>
              <a:gd name="f21" fmla="*/ f4 1 595"/>
              <a:gd name="f22" fmla="+- f7 0 f5"/>
              <a:gd name="f23" fmla="+- f6 0 f5"/>
              <a:gd name="f24" fmla="*/ f19 f0 1"/>
              <a:gd name="f25" fmla="*/ f23 1 3000"/>
              <a:gd name="f26" fmla="*/ f22 1 595"/>
              <a:gd name="f27" fmla="*/ f24 1 f2"/>
              <a:gd name="f28" fmla="*/ 0 1 f25"/>
              <a:gd name="f29" fmla="*/ 0 1 f26"/>
              <a:gd name="f30" fmla="*/ 1668 1 f25"/>
              <a:gd name="f31" fmla="*/ 564 1 f26"/>
              <a:gd name="f32" fmla="*/ 3000 1 f25"/>
              <a:gd name="f33" fmla="*/ 186 1 f26"/>
              <a:gd name="f34" fmla="*/ 6 1 f26"/>
              <a:gd name="f35" fmla="*/ 595 1 f26"/>
              <a:gd name="f36" fmla="+- f27 0 f1"/>
              <a:gd name="f37" fmla="*/ f28 f20 1"/>
              <a:gd name="f38" fmla="*/ f32 f20 1"/>
              <a:gd name="f39" fmla="*/ f35 f21 1"/>
              <a:gd name="f40" fmla="*/ f29 f21 1"/>
              <a:gd name="f41" fmla="*/ f30 f20 1"/>
              <a:gd name="f42" fmla="*/ f31 f21 1"/>
              <a:gd name="f43" fmla="*/ f33 f21 1"/>
              <a:gd name="f44" fmla="*/ f34 f21 1"/>
            </a:gdLst>
            <a:ahLst/>
            <a:cxnLst>
              <a:cxn ang="3cd4">
                <a:pos x="hc" y="t"/>
              </a:cxn>
              <a:cxn ang="0">
                <a:pos x="r" y="vc"/>
              </a:cxn>
              <a:cxn ang="cd4">
                <a:pos x="hc" y="b"/>
              </a:cxn>
              <a:cxn ang="cd2">
                <a:pos x="l" y="vc"/>
              </a:cxn>
              <a:cxn ang="f36">
                <a:pos x="f37" y="f40"/>
              </a:cxn>
              <a:cxn ang="f36">
                <a:pos x="f41" y="f42"/>
              </a:cxn>
              <a:cxn ang="f36">
                <a:pos x="f38" y="f43"/>
              </a:cxn>
              <a:cxn ang="f36">
                <a:pos x="f38" y="f44"/>
              </a:cxn>
              <a:cxn ang="f36">
                <a:pos x="f37" y="f40"/>
              </a:cxn>
            </a:cxnLst>
            <a:rect l="f37" t="f40" r="f38" b="f39"/>
            <a:pathLst>
              <a:path w="3000" h="595">
                <a:moveTo>
                  <a:pt x="f5" y="f5"/>
                </a:moveTo>
                <a:cubicBezTo>
                  <a:pt x="f8" y="f9"/>
                  <a:pt x="f10" y="f11"/>
                  <a:pt x="f12" y="f13"/>
                </a:cubicBezTo>
                <a:cubicBezTo>
                  <a:pt x="f14" y="f7"/>
                  <a:pt x="f15" y="f16"/>
                  <a:pt x="f6" y="f17"/>
                </a:cubicBezTo>
                <a:lnTo>
                  <a:pt x="f6" y="f18"/>
                </a:lnTo>
                <a:lnTo>
                  <a:pt x="f5" y="f5"/>
                </a:lnTo>
                <a:close/>
              </a:path>
            </a:pathLst>
          </a:custGeom>
          <a:gradFill>
            <a:gsLst>
              <a:gs pos="0">
                <a:srgbClr val="00ADB6">
                  <a:alpha val="30000"/>
                </a:srgbClr>
              </a:gs>
              <a:gs pos="100000">
                <a:srgbClr val="009BE5">
                  <a:alpha val="45000"/>
                </a:srgbClr>
              </a:gs>
            </a:gsLst>
            <a:lin ang="5400000"/>
          </a:gra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onstantia"/>
            </a:endParaRPr>
          </a:p>
        </p:txBody>
      </p:sp>
      <p:sp>
        <p:nvSpPr>
          <p:cNvPr id="6" name="Title 1"/>
          <p:cNvSpPr txBox="1">
            <a:spLocks noGrp="1"/>
          </p:cNvSpPr>
          <p:nvPr>
            <p:ph type="title"/>
          </p:nvPr>
        </p:nvSpPr>
        <p:spPr>
          <a:xfrm>
            <a:off x="609603" y="1176997"/>
            <a:ext cx="2212848" cy="1582625"/>
          </a:xfrm>
        </p:spPr>
        <p:txBody>
          <a:bodyPr lIns="45720" rIns="45720" bIns="45720"/>
          <a:lstStyle>
            <a:lvl1pPr>
              <a:defRPr sz="2000" b="1"/>
            </a:lvl1pPr>
          </a:lstStyle>
          <a:p>
            <a:pPr lvl="0"/>
            <a:r>
              <a:rPr lang="en-US"/>
              <a:t>Click to edit Master title style</a:t>
            </a:r>
          </a:p>
        </p:txBody>
      </p:sp>
      <p:sp>
        <p:nvSpPr>
          <p:cNvPr id="7" name="Text Placeholder 3"/>
          <p:cNvSpPr txBox="1">
            <a:spLocks noGrp="1"/>
          </p:cNvSpPr>
          <p:nvPr>
            <p:ph type="body" idx="2"/>
          </p:nvPr>
        </p:nvSpPr>
        <p:spPr>
          <a:xfrm>
            <a:off x="609603" y="2828787"/>
            <a:ext cx="2209803" cy="2179316"/>
          </a:xfrm>
        </p:spPr>
        <p:txBody>
          <a:bodyPr lIns="64008" rIns="45720"/>
          <a:lstStyle>
            <a:lvl1pPr marL="0" indent="0">
              <a:spcBef>
                <a:spcPts val="250"/>
              </a:spcBef>
              <a:buNone/>
              <a:defRPr sz="1300"/>
            </a:lvl1pPr>
          </a:lstStyle>
          <a:p>
            <a:pPr lvl="0"/>
            <a:r>
              <a:rPr lang="en-US"/>
              <a:t>Click to edit Master text styles</a:t>
            </a:r>
          </a:p>
        </p:txBody>
      </p:sp>
      <p:sp>
        <p:nvSpPr>
          <p:cNvPr id="8" name="Picture Placeholder 2"/>
          <p:cNvSpPr txBox="1">
            <a:spLocks noGrp="1"/>
          </p:cNvSpPr>
          <p:nvPr>
            <p:ph type="pic" idx="1"/>
          </p:nvPr>
        </p:nvSpPr>
        <p:spPr>
          <a:xfrm rot="419990">
            <a:off x="3485793" y="1199519"/>
            <a:ext cx="4617720" cy="3931920"/>
          </a:xfrm>
          <a:solidFill>
            <a:srgbClr val="DBF5F9"/>
          </a:solidFill>
          <a:ln w="2999">
            <a:solidFill>
              <a:srgbClr val="C0C0C0"/>
            </a:solidFill>
            <a:prstDash val="solid"/>
            <a:round/>
          </a:ln>
        </p:spPr>
        <p:txBody>
          <a:bodyPr/>
          <a:lstStyle>
            <a:lvl1pPr marL="0" indent="0">
              <a:spcBef>
                <a:spcPts val="800"/>
              </a:spcBef>
              <a:buNone/>
              <a:defRPr sz="3200"/>
            </a:lvl1pPr>
          </a:lstStyle>
          <a:p>
            <a:pPr lvl="0"/>
            <a:r>
              <a:rPr lang="en-US"/>
              <a:t>Click icon to add picture</a:t>
            </a:r>
          </a:p>
        </p:txBody>
      </p:sp>
      <p:sp>
        <p:nvSpPr>
          <p:cNvPr id="9" name="Date Placeholder 4"/>
          <p:cNvSpPr txBox="1">
            <a:spLocks noGrp="1"/>
          </p:cNvSpPr>
          <p:nvPr>
            <p:ph type="dt" sz="half" idx="7"/>
          </p:nvPr>
        </p:nvSpPr>
        <p:spPr/>
        <p:txBody>
          <a:bodyPr/>
          <a:lstStyle>
            <a:lvl1pPr>
              <a:defRPr/>
            </a:lvl1pPr>
          </a:lstStyle>
          <a:p>
            <a:pPr lvl="0"/>
            <a:fld id="{1FE92C58-90D9-409E-A185-EFEF2843B1FB}" type="datetime1">
              <a:rPr lang="pt-PT"/>
              <a:pPr lvl="0"/>
              <a:t>29-07-2013</a:t>
            </a:fld>
            <a:endParaRPr lang="pt-PT"/>
          </a:p>
        </p:txBody>
      </p:sp>
      <p:sp>
        <p:nvSpPr>
          <p:cNvPr id="10" name="Footer Placeholder 5"/>
          <p:cNvSpPr txBox="1">
            <a:spLocks noGrp="1"/>
          </p:cNvSpPr>
          <p:nvPr>
            <p:ph type="ftr" sz="quarter" idx="9"/>
          </p:nvPr>
        </p:nvSpPr>
        <p:spPr/>
        <p:txBody>
          <a:bodyPr/>
          <a:lstStyle>
            <a:lvl1pPr>
              <a:defRPr/>
            </a:lvl1pPr>
          </a:lstStyle>
          <a:p>
            <a:pPr lvl="0"/>
            <a:endParaRPr lang="pt-PT"/>
          </a:p>
        </p:txBody>
      </p:sp>
      <p:sp>
        <p:nvSpPr>
          <p:cNvPr id="11" name="Slide Number Placeholder 6"/>
          <p:cNvSpPr txBox="1">
            <a:spLocks noGrp="1"/>
          </p:cNvSpPr>
          <p:nvPr>
            <p:ph type="sldNum" sz="quarter" idx="8"/>
          </p:nvPr>
        </p:nvSpPr>
        <p:spPr>
          <a:xfrm>
            <a:off x="8077196" y="6356351"/>
            <a:ext cx="609603" cy="365129"/>
          </a:xfrm>
        </p:spPr>
        <p:txBody>
          <a:bodyPr/>
          <a:lstStyle>
            <a:lvl1pPr>
              <a:defRPr/>
            </a:lvl1pPr>
          </a:lstStyle>
          <a:p>
            <a:pPr lvl="0"/>
            <a:fld id="{869856D5-8456-4690-B18E-E2B21BC6476B}" type="slidenum">
              <a:t>‹#›</a:t>
            </a:fld>
            <a:endParaRPr lang="pt-PT"/>
          </a:p>
        </p:txBody>
      </p:sp>
    </p:spTree>
    <p:extLst>
      <p:ext uri="{BB962C8B-B14F-4D97-AF65-F5344CB8AC3E}">
        <p14:creationId xmlns:p14="http://schemas.microsoft.com/office/powerpoint/2010/main" val="3501293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tile sx="64987" sy="64987" algn="tl"/>
        </a:blipFill>
        <a:effectLst/>
      </p:bgPr>
    </p:bg>
    <p:spTree>
      <p:nvGrpSpPr>
        <p:cNvPr id="1" name=""/>
        <p:cNvGrpSpPr/>
        <p:nvPr/>
      </p:nvGrpSpPr>
      <p:grpSpPr>
        <a:xfrm>
          <a:off x="0" y="0"/>
          <a:ext cx="0" cy="0"/>
          <a:chOff x="0" y="0"/>
          <a:chExt cx="0" cy="0"/>
        </a:xfrm>
      </p:grpSpPr>
      <p:sp>
        <p:nvSpPr>
          <p:cNvPr id="2" name="Freeform 6"/>
          <p:cNvSpPr/>
          <p:nvPr/>
        </p:nvSpPr>
        <p:spPr>
          <a:xfrm>
            <a:off x="-9528" y="-7936"/>
            <a:ext cx="9163046" cy="1041401"/>
          </a:xfrm>
          <a:custGeom>
            <a:avLst/>
            <a:gdLst>
              <a:gd name="f0" fmla="val 10800000"/>
              <a:gd name="f1" fmla="val 5400000"/>
              <a:gd name="f2" fmla="val 180"/>
              <a:gd name="f3" fmla="val w"/>
              <a:gd name="f4" fmla="val h"/>
              <a:gd name="f5" fmla="val 0"/>
              <a:gd name="f6" fmla="val 5772"/>
              <a:gd name="f7" fmla="val 656"/>
              <a:gd name="f8" fmla="val 6"/>
              <a:gd name="f9" fmla="val 2"/>
              <a:gd name="f10" fmla="val 2542"/>
              <a:gd name="f11" fmla="val 2746"/>
              <a:gd name="f12" fmla="val 101"/>
              <a:gd name="f13" fmla="val 3828"/>
              <a:gd name="f14" fmla="val 367"/>
              <a:gd name="f15" fmla="val 4374"/>
              <a:gd name="f16" fmla="val 4920"/>
              <a:gd name="f17" fmla="val 5526"/>
              <a:gd name="f18" fmla="val 152"/>
              <a:gd name="f19" fmla="val 5766"/>
              <a:gd name="f20" fmla="val 55"/>
              <a:gd name="f21" fmla="val 213"/>
              <a:gd name="f22" fmla="val 5670"/>
              <a:gd name="f23" fmla="val 257"/>
              <a:gd name="f24" fmla="val 5016"/>
              <a:gd name="f25" fmla="val 441"/>
              <a:gd name="f26" fmla="val 4302"/>
              <a:gd name="f27" fmla="val 439"/>
              <a:gd name="f28" fmla="val 3588"/>
              <a:gd name="f29" fmla="val 437"/>
              <a:gd name="f30" fmla="val 2205"/>
              <a:gd name="f31" fmla="val 165"/>
              <a:gd name="f32" fmla="val 1488"/>
              <a:gd name="f33" fmla="val 201"/>
              <a:gd name="f34" fmla="val 750"/>
              <a:gd name="f35" fmla="val 209"/>
              <a:gd name="f36" fmla="val 270"/>
              <a:gd name="f37" fmla="val 482"/>
              <a:gd name="f38" fmla="+- 0 0 -90"/>
              <a:gd name="f39" fmla="*/ f3 1 5772"/>
              <a:gd name="f40" fmla="*/ f4 1 656"/>
              <a:gd name="f41" fmla="+- f7 0 f5"/>
              <a:gd name="f42" fmla="+- f6 0 f5"/>
              <a:gd name="f43" fmla="*/ f38 f0 1"/>
              <a:gd name="f44" fmla="*/ f42 1 5772"/>
              <a:gd name="f45" fmla="*/ f41 1 656"/>
              <a:gd name="f46" fmla="*/ f43 1 f2"/>
              <a:gd name="f47" fmla="*/ 6 1 f44"/>
              <a:gd name="f48" fmla="*/ 2 1 f45"/>
              <a:gd name="f49" fmla="*/ 2542 1 f44"/>
              <a:gd name="f50" fmla="*/ 0 1 f45"/>
              <a:gd name="f51" fmla="*/ 4374 1 f44"/>
              <a:gd name="f52" fmla="*/ 367 1 f45"/>
              <a:gd name="f53" fmla="*/ 5766 1 f44"/>
              <a:gd name="f54" fmla="*/ 55 1 f45"/>
              <a:gd name="f55" fmla="*/ 5772 1 f44"/>
              <a:gd name="f56" fmla="*/ 213 1 f45"/>
              <a:gd name="f57" fmla="*/ 4302 1 f44"/>
              <a:gd name="f58" fmla="*/ 439 1 f45"/>
              <a:gd name="f59" fmla="*/ 1488 1 f44"/>
              <a:gd name="f60" fmla="*/ 201 1 f45"/>
              <a:gd name="f61" fmla="*/ 0 1 f44"/>
              <a:gd name="f62" fmla="*/ 656 1 f45"/>
              <a:gd name="f63" fmla="+- f46 0 f1"/>
              <a:gd name="f64" fmla="*/ f61 f39 1"/>
              <a:gd name="f65" fmla="*/ f55 f39 1"/>
              <a:gd name="f66" fmla="*/ f62 f40 1"/>
              <a:gd name="f67" fmla="*/ f50 f40 1"/>
              <a:gd name="f68" fmla="*/ f47 f39 1"/>
              <a:gd name="f69" fmla="*/ f48 f40 1"/>
              <a:gd name="f70" fmla="*/ f49 f39 1"/>
              <a:gd name="f71" fmla="*/ f51 f39 1"/>
              <a:gd name="f72" fmla="*/ f52 f40 1"/>
              <a:gd name="f73" fmla="*/ f53 f39 1"/>
              <a:gd name="f74" fmla="*/ f54 f40 1"/>
              <a:gd name="f75" fmla="*/ f56 f40 1"/>
              <a:gd name="f76" fmla="*/ f57 f39 1"/>
              <a:gd name="f77" fmla="*/ f58 f40 1"/>
              <a:gd name="f78" fmla="*/ f59 f39 1"/>
              <a:gd name="f79" fmla="*/ f60 f40 1"/>
            </a:gdLst>
            <a:ahLst/>
            <a:cxnLst>
              <a:cxn ang="3cd4">
                <a:pos x="hc" y="t"/>
              </a:cxn>
              <a:cxn ang="0">
                <a:pos x="r" y="vc"/>
              </a:cxn>
              <a:cxn ang="cd4">
                <a:pos x="hc" y="b"/>
              </a:cxn>
              <a:cxn ang="cd2">
                <a:pos x="l" y="vc"/>
              </a:cxn>
              <a:cxn ang="f63">
                <a:pos x="f68" y="f69"/>
              </a:cxn>
              <a:cxn ang="f63">
                <a:pos x="f70" y="f67"/>
              </a:cxn>
              <a:cxn ang="f63">
                <a:pos x="f71" y="f72"/>
              </a:cxn>
              <a:cxn ang="f63">
                <a:pos x="f73" y="f74"/>
              </a:cxn>
              <a:cxn ang="f63">
                <a:pos x="f65" y="f75"/>
              </a:cxn>
              <a:cxn ang="f63">
                <a:pos x="f76" y="f77"/>
              </a:cxn>
              <a:cxn ang="f63">
                <a:pos x="f78" y="f79"/>
              </a:cxn>
              <a:cxn ang="f63">
                <a:pos x="f64" y="f66"/>
              </a:cxn>
              <a:cxn ang="f63">
                <a:pos x="f68" y="f69"/>
              </a:cxn>
            </a:cxnLst>
            <a:rect l="f64" t="f67" r="f65" b="f66"/>
            <a:pathLst>
              <a:path w="5772" h="656">
                <a:moveTo>
                  <a:pt x="f8" y="f9"/>
                </a:moveTo>
                <a:lnTo>
                  <a:pt x="f10" y="f5"/>
                </a:lnTo>
                <a:cubicBezTo>
                  <a:pt x="f11" y="f12"/>
                  <a:pt x="f13" y="f14"/>
                  <a:pt x="f15" y="f14"/>
                </a:cubicBezTo>
                <a:cubicBezTo>
                  <a:pt x="f16" y="f14"/>
                  <a:pt x="f17" y="f18"/>
                  <a:pt x="f19" y="f20"/>
                </a:cubicBezTo>
                <a:lnTo>
                  <a:pt x="f6" y="f21"/>
                </a:lnTo>
                <a:cubicBezTo>
                  <a:pt x="f22" y="f23"/>
                  <a:pt x="f24" y="f25"/>
                  <a:pt x="f26" y="f27"/>
                </a:cubicBezTo>
                <a:cubicBezTo>
                  <a:pt x="f28" y="f29"/>
                  <a:pt x="f30" y="f31"/>
                  <a:pt x="f32" y="f33"/>
                </a:cubicBezTo>
                <a:cubicBezTo>
                  <a:pt x="f34" y="f35"/>
                  <a:pt x="f36" y="f37"/>
                  <a:pt x="f5" y="f7"/>
                </a:cubicBezTo>
                <a:lnTo>
                  <a:pt x="f8" y="f9"/>
                </a:lnTo>
                <a:close/>
              </a:path>
            </a:pathLst>
          </a:custGeom>
          <a:gradFill>
            <a:gsLst>
              <a:gs pos="0">
                <a:srgbClr val="0079AF">
                  <a:alpha val="45000"/>
                </a:srgbClr>
              </a:gs>
              <a:gs pos="100000">
                <a:srgbClr val="00EBF8">
                  <a:alpha val="55000"/>
                </a:srgbClr>
              </a:gs>
            </a:gsLst>
            <a:lin ang="5400000"/>
          </a:gra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onstantia"/>
            </a:endParaRPr>
          </a:p>
        </p:txBody>
      </p:sp>
      <p:sp>
        <p:nvSpPr>
          <p:cNvPr id="3" name="Freeform 7"/>
          <p:cNvSpPr/>
          <p:nvPr/>
        </p:nvSpPr>
        <p:spPr>
          <a:xfrm>
            <a:off x="4381503" y="-7936"/>
            <a:ext cx="4762496" cy="638178"/>
          </a:xfrm>
          <a:custGeom>
            <a:avLst/>
            <a:gdLst>
              <a:gd name="f0" fmla="val 10800000"/>
              <a:gd name="f1" fmla="val 5400000"/>
              <a:gd name="f2" fmla="val 180"/>
              <a:gd name="f3" fmla="val w"/>
              <a:gd name="f4" fmla="val h"/>
              <a:gd name="f5" fmla="val 0"/>
              <a:gd name="f6" fmla="val 3000"/>
              <a:gd name="f7" fmla="val 595"/>
              <a:gd name="f8" fmla="val 174"/>
              <a:gd name="f9" fmla="val 102"/>
              <a:gd name="f10" fmla="val 1168"/>
              <a:gd name="f11" fmla="val 533"/>
              <a:gd name="f12" fmla="val 1668"/>
              <a:gd name="f13" fmla="val 564"/>
              <a:gd name="f14" fmla="val 2168"/>
              <a:gd name="f15" fmla="val 2778"/>
              <a:gd name="f16" fmla="val 279"/>
              <a:gd name="f17" fmla="val 186"/>
              <a:gd name="f18" fmla="val 6"/>
              <a:gd name="f19" fmla="+- 0 0 -90"/>
              <a:gd name="f20" fmla="*/ f3 1 3000"/>
              <a:gd name="f21" fmla="*/ f4 1 595"/>
              <a:gd name="f22" fmla="+- f7 0 f5"/>
              <a:gd name="f23" fmla="+- f6 0 f5"/>
              <a:gd name="f24" fmla="*/ f19 f0 1"/>
              <a:gd name="f25" fmla="*/ f23 1 3000"/>
              <a:gd name="f26" fmla="*/ f22 1 595"/>
              <a:gd name="f27" fmla="*/ f24 1 f2"/>
              <a:gd name="f28" fmla="*/ 0 1 f25"/>
              <a:gd name="f29" fmla="*/ 0 1 f26"/>
              <a:gd name="f30" fmla="*/ 1668 1 f25"/>
              <a:gd name="f31" fmla="*/ 564 1 f26"/>
              <a:gd name="f32" fmla="*/ 3000 1 f25"/>
              <a:gd name="f33" fmla="*/ 186 1 f26"/>
              <a:gd name="f34" fmla="*/ 6 1 f26"/>
              <a:gd name="f35" fmla="*/ 595 1 f26"/>
              <a:gd name="f36" fmla="+- f27 0 f1"/>
              <a:gd name="f37" fmla="*/ f28 f20 1"/>
              <a:gd name="f38" fmla="*/ f32 f20 1"/>
              <a:gd name="f39" fmla="*/ f35 f21 1"/>
              <a:gd name="f40" fmla="*/ f29 f21 1"/>
              <a:gd name="f41" fmla="*/ f30 f20 1"/>
              <a:gd name="f42" fmla="*/ f31 f21 1"/>
              <a:gd name="f43" fmla="*/ f33 f21 1"/>
              <a:gd name="f44" fmla="*/ f34 f21 1"/>
            </a:gdLst>
            <a:ahLst/>
            <a:cxnLst>
              <a:cxn ang="3cd4">
                <a:pos x="hc" y="t"/>
              </a:cxn>
              <a:cxn ang="0">
                <a:pos x="r" y="vc"/>
              </a:cxn>
              <a:cxn ang="cd4">
                <a:pos x="hc" y="b"/>
              </a:cxn>
              <a:cxn ang="cd2">
                <a:pos x="l" y="vc"/>
              </a:cxn>
              <a:cxn ang="f36">
                <a:pos x="f37" y="f40"/>
              </a:cxn>
              <a:cxn ang="f36">
                <a:pos x="f41" y="f42"/>
              </a:cxn>
              <a:cxn ang="f36">
                <a:pos x="f38" y="f43"/>
              </a:cxn>
              <a:cxn ang="f36">
                <a:pos x="f38" y="f44"/>
              </a:cxn>
              <a:cxn ang="f36">
                <a:pos x="f37" y="f40"/>
              </a:cxn>
            </a:cxnLst>
            <a:rect l="f37" t="f40" r="f38" b="f39"/>
            <a:pathLst>
              <a:path w="3000" h="595">
                <a:moveTo>
                  <a:pt x="f5" y="f5"/>
                </a:moveTo>
                <a:cubicBezTo>
                  <a:pt x="f8" y="f9"/>
                  <a:pt x="f10" y="f11"/>
                  <a:pt x="f12" y="f13"/>
                </a:cubicBezTo>
                <a:cubicBezTo>
                  <a:pt x="f14" y="f7"/>
                  <a:pt x="f15" y="f16"/>
                  <a:pt x="f6" y="f17"/>
                </a:cubicBezTo>
                <a:lnTo>
                  <a:pt x="f6" y="f18"/>
                </a:lnTo>
                <a:lnTo>
                  <a:pt x="f5" y="f5"/>
                </a:lnTo>
                <a:close/>
              </a:path>
            </a:pathLst>
          </a:custGeom>
          <a:gradFill>
            <a:gsLst>
              <a:gs pos="0">
                <a:srgbClr val="00ADB6">
                  <a:alpha val="30000"/>
                </a:srgbClr>
              </a:gs>
              <a:gs pos="100000">
                <a:srgbClr val="009BE5">
                  <a:alpha val="45000"/>
                </a:srgbClr>
              </a:gs>
            </a:gsLst>
            <a:lin ang="5400000"/>
          </a:gra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onstantia"/>
            </a:endParaRPr>
          </a:p>
        </p:txBody>
      </p:sp>
      <p:sp>
        <p:nvSpPr>
          <p:cNvPr id="4" name="Title Placeholder 8"/>
          <p:cNvSpPr txBox="1">
            <a:spLocks noGrp="1"/>
          </p:cNvSpPr>
          <p:nvPr>
            <p:ph type="title"/>
          </p:nvPr>
        </p:nvSpPr>
        <p:spPr>
          <a:xfrm>
            <a:off x="457200" y="704846"/>
            <a:ext cx="8229600" cy="1143000"/>
          </a:xfrm>
          <a:prstGeom prst="rect">
            <a:avLst/>
          </a:prstGeom>
          <a:noFill/>
          <a:ln>
            <a:noFill/>
          </a:ln>
        </p:spPr>
        <p:txBody>
          <a:bodyPr vert="horz" wrap="square" lIns="0" tIns="45720" rIns="0" bIns="0" anchor="b" anchorCtr="0" compatLnSpc="1"/>
          <a:lstStyle/>
          <a:p>
            <a:pPr lvl="0"/>
            <a:r>
              <a:rPr lang="en-US"/>
              <a:t>Click to edit Master title style</a:t>
            </a:r>
          </a:p>
        </p:txBody>
      </p:sp>
      <p:sp>
        <p:nvSpPr>
          <p:cNvPr id="5" name="Text Placeholder 29"/>
          <p:cNvSpPr txBox="1">
            <a:spLocks noGrp="1"/>
          </p:cNvSpPr>
          <p:nvPr>
            <p:ph type="body" idx="1"/>
          </p:nvPr>
        </p:nvSpPr>
        <p:spPr>
          <a:xfrm>
            <a:off x="457200" y="1935163"/>
            <a:ext cx="8229600" cy="4389440"/>
          </a:xfrm>
          <a:prstGeom prst="rect">
            <a:avLst/>
          </a:prstGeom>
          <a:noFill/>
          <a:ln>
            <a:noFill/>
          </a:ln>
        </p:spPr>
        <p:txBody>
          <a:bodyPr vert="horz" wrap="square" lIns="91440" tIns="4572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2"/>
          </p:nvPr>
        </p:nvSpPr>
        <p:spPr>
          <a:xfrm>
            <a:off x="457200" y="6356351"/>
            <a:ext cx="2133596" cy="365129"/>
          </a:xfrm>
          <a:prstGeom prst="rect">
            <a:avLst/>
          </a:prstGeom>
          <a:noFill/>
          <a:ln>
            <a:noFill/>
          </a:ln>
        </p:spPr>
        <p:txBody>
          <a:bodyPr vert="horz" wrap="square" lIns="0" tIns="0" rIns="0" bIns="0" anchor="b" anchorCtr="0" compatLnSpc="1"/>
          <a:lstStyle>
            <a:lvl1pPr marL="0" marR="0" lvl="0" indent="0" algn="l" defTabSz="914400" rtl="0" fontAlgn="auto" hangingPunct="1">
              <a:lnSpc>
                <a:spcPct val="100000"/>
              </a:lnSpc>
              <a:spcBef>
                <a:spcPts val="0"/>
              </a:spcBef>
              <a:spcAft>
                <a:spcPts val="0"/>
              </a:spcAft>
              <a:buNone/>
              <a:tabLst/>
              <a:defRPr lang="pt-PT" sz="1200" b="0" i="0" u="none" strike="noStrike" kern="1200" cap="none" spc="0" baseline="0">
                <a:solidFill>
                  <a:srgbClr val="045C75"/>
                </a:solidFill>
                <a:uFillTx/>
                <a:latin typeface="Arial"/>
                <a:cs typeface="Arial"/>
              </a:defRPr>
            </a:lvl1pPr>
          </a:lstStyle>
          <a:p>
            <a:pPr lvl="0"/>
            <a:fld id="{A7A66BCF-548C-41DE-93C0-ABC7A0E8EA84}" type="datetime1">
              <a:rPr lang="pt-PT"/>
              <a:pPr lvl="0"/>
              <a:t>29-07-2013</a:t>
            </a:fld>
            <a:endParaRPr lang="pt-PT"/>
          </a:p>
        </p:txBody>
      </p:sp>
      <p:sp>
        <p:nvSpPr>
          <p:cNvPr id="7" name="Footer Placeholder 21"/>
          <p:cNvSpPr txBox="1">
            <a:spLocks noGrp="1"/>
          </p:cNvSpPr>
          <p:nvPr>
            <p:ph type="ftr" sz="quarter" idx="3"/>
          </p:nvPr>
        </p:nvSpPr>
        <p:spPr>
          <a:xfrm>
            <a:off x="2667003" y="6356351"/>
            <a:ext cx="3352803" cy="365129"/>
          </a:xfrm>
          <a:prstGeom prst="rect">
            <a:avLst/>
          </a:prstGeom>
          <a:noFill/>
          <a:ln>
            <a:noFill/>
          </a:ln>
        </p:spPr>
        <p:txBody>
          <a:bodyPr vert="horz" wrap="square" lIns="0" tIns="0" rIns="0" bIns="0" anchor="b" anchorCtr="0" compatLnSpc="1"/>
          <a:lstStyle>
            <a:lvl1pPr marL="0" marR="0" lvl="0" indent="0" algn="l" defTabSz="914400" rtl="0" fontAlgn="auto" hangingPunct="1">
              <a:lnSpc>
                <a:spcPct val="100000"/>
              </a:lnSpc>
              <a:spcBef>
                <a:spcPts val="0"/>
              </a:spcBef>
              <a:spcAft>
                <a:spcPts val="0"/>
              </a:spcAft>
              <a:buNone/>
              <a:tabLst/>
              <a:defRPr lang="pt-PT" sz="1200" b="0" i="0" u="none" strike="noStrike" kern="1200" cap="none" spc="0" baseline="0">
                <a:solidFill>
                  <a:srgbClr val="045C75"/>
                </a:solidFill>
                <a:uFillTx/>
                <a:latin typeface="Arial"/>
                <a:cs typeface="Arial"/>
              </a:defRPr>
            </a:lvl1pPr>
          </a:lstStyle>
          <a:p>
            <a:pPr lvl="0"/>
            <a:endParaRPr lang="pt-PT"/>
          </a:p>
        </p:txBody>
      </p:sp>
      <p:sp>
        <p:nvSpPr>
          <p:cNvPr id="8" name="Slide Number Placeholder 17"/>
          <p:cNvSpPr txBox="1">
            <a:spLocks noGrp="1"/>
          </p:cNvSpPr>
          <p:nvPr>
            <p:ph type="sldNum" sz="quarter" idx="4"/>
          </p:nvPr>
        </p:nvSpPr>
        <p:spPr>
          <a:xfrm>
            <a:off x="7924803" y="6356351"/>
            <a:ext cx="761996" cy="365129"/>
          </a:xfrm>
          <a:prstGeom prst="rect">
            <a:avLst/>
          </a:prstGeom>
          <a:noFill/>
          <a:ln>
            <a:noFill/>
          </a:ln>
        </p:spPr>
        <p:txBody>
          <a:bodyPr vert="horz" wrap="square" lIns="0" tIns="0" rIns="0" bIns="0" anchor="b" anchorCtr="0" compatLnSpc="1"/>
          <a:lstStyle>
            <a:lvl1pPr marL="0" marR="0" lvl="0" indent="0" algn="r" defTabSz="914400" rtl="0" fontAlgn="auto" hangingPunct="1">
              <a:lnSpc>
                <a:spcPct val="100000"/>
              </a:lnSpc>
              <a:spcBef>
                <a:spcPts val="0"/>
              </a:spcBef>
              <a:spcAft>
                <a:spcPts val="0"/>
              </a:spcAft>
              <a:buNone/>
              <a:tabLst/>
              <a:defRPr lang="pt-PT" sz="1200" b="0" i="0" u="none" strike="noStrike" kern="1200" cap="none" spc="0" baseline="0">
                <a:solidFill>
                  <a:srgbClr val="045C75"/>
                </a:solidFill>
                <a:uFillTx/>
                <a:latin typeface="Arial"/>
                <a:cs typeface="Arial"/>
              </a:defRPr>
            </a:lvl1pPr>
          </a:lstStyle>
          <a:p>
            <a:pPr lvl="0"/>
            <a:fld id="{6F2E3F10-C616-4F80-9741-56BC08154D17}" type="slidenum">
              <a:t>‹#›</a:t>
            </a:fld>
            <a:endParaRPr lang="pt-PT"/>
          </a:p>
        </p:txBody>
      </p:sp>
      <p:grpSp>
        <p:nvGrpSpPr>
          <p:cNvPr id="9" name="Group 1"/>
          <p:cNvGrpSpPr/>
          <p:nvPr/>
        </p:nvGrpSpPr>
        <p:grpSpPr>
          <a:xfrm>
            <a:off x="-19055" y="203198"/>
            <a:ext cx="9180510" cy="647696"/>
            <a:chOff x="-19055" y="203198"/>
            <a:chExt cx="9180510" cy="647696"/>
          </a:xfrm>
        </p:grpSpPr>
        <p:sp>
          <p:nvSpPr>
            <p:cNvPr id="10" name="Freeform 11"/>
            <p:cNvSpPr/>
            <p:nvPr/>
          </p:nvSpPr>
          <p:spPr>
            <a:xfrm rot="21435692">
              <a:off x="-19055" y="203198"/>
              <a:ext cx="9163019" cy="647696"/>
            </a:xfrm>
            <a:custGeom>
              <a:avLst/>
              <a:gdLst>
                <a:gd name="f0" fmla="val 10800000"/>
                <a:gd name="f1" fmla="val 5400000"/>
                <a:gd name="f2" fmla="val 180"/>
                <a:gd name="f3" fmla="val w"/>
                <a:gd name="f4" fmla="val h"/>
                <a:gd name="f5" fmla="val 0"/>
                <a:gd name="f6" fmla="val 5772"/>
                <a:gd name="f7" fmla="val 1055"/>
                <a:gd name="f8" fmla="val 966"/>
                <a:gd name="f9" fmla="val 282"/>
                <a:gd name="f10" fmla="val 738"/>
                <a:gd name="f11" fmla="val 923"/>
                <a:gd name="f12" fmla="val 275"/>
                <a:gd name="f13" fmla="val 1608"/>
                <a:gd name="f14" fmla="val 2293"/>
                <a:gd name="f15" fmla="val 289"/>
                <a:gd name="f16" fmla="val 3416"/>
                <a:gd name="f17" fmla="val 4110"/>
                <a:gd name="f18" fmla="val 1008"/>
                <a:gd name="f19" fmla="val 4804"/>
                <a:gd name="f20" fmla="val 961"/>
                <a:gd name="f21" fmla="val 5426"/>
                <a:gd name="f22" fmla="val 210"/>
                <a:gd name="f23" fmla="+- 0 0 -90"/>
                <a:gd name="f24" fmla="*/ f3 1 5772"/>
                <a:gd name="f25" fmla="*/ f4 1 1055"/>
                <a:gd name="f26" fmla="+- f7 0 f5"/>
                <a:gd name="f27" fmla="+- f6 0 f5"/>
                <a:gd name="f28" fmla="*/ f23 f0 1"/>
                <a:gd name="f29" fmla="*/ f27 1 5772"/>
                <a:gd name="f30" fmla="*/ f26 1 1055"/>
                <a:gd name="f31" fmla="*/ f28 1 f2"/>
                <a:gd name="f32" fmla="*/ 0 1 f29"/>
                <a:gd name="f33" fmla="*/ 966 1 f30"/>
                <a:gd name="f34" fmla="*/ 1608 1 f29"/>
                <a:gd name="f35" fmla="*/ 282 1 f30"/>
                <a:gd name="f36" fmla="*/ 4110 1 f29"/>
                <a:gd name="f37" fmla="*/ 1008 1 f30"/>
                <a:gd name="f38" fmla="*/ 5772 1 f29"/>
                <a:gd name="f39" fmla="*/ 0 1 f30"/>
                <a:gd name="f40" fmla="*/ 1055 1 f30"/>
                <a:gd name="f41" fmla="+- f31 0 f1"/>
                <a:gd name="f42" fmla="*/ f32 f24 1"/>
                <a:gd name="f43" fmla="*/ f38 f24 1"/>
                <a:gd name="f44" fmla="*/ f40 f25 1"/>
                <a:gd name="f45" fmla="*/ f39 f25 1"/>
                <a:gd name="f46" fmla="*/ f33 f25 1"/>
                <a:gd name="f47" fmla="*/ f34 f24 1"/>
                <a:gd name="f48" fmla="*/ f35 f25 1"/>
                <a:gd name="f49" fmla="*/ f36 f24 1"/>
                <a:gd name="f50" fmla="*/ f37 f25 1"/>
              </a:gdLst>
              <a:ahLst/>
              <a:cxnLst>
                <a:cxn ang="3cd4">
                  <a:pos x="hc" y="t"/>
                </a:cxn>
                <a:cxn ang="0">
                  <a:pos x="r" y="vc"/>
                </a:cxn>
                <a:cxn ang="cd4">
                  <a:pos x="hc" y="b"/>
                </a:cxn>
                <a:cxn ang="cd2">
                  <a:pos x="l" y="vc"/>
                </a:cxn>
                <a:cxn ang="f41">
                  <a:pos x="f42" y="f46"/>
                </a:cxn>
                <a:cxn ang="f41">
                  <a:pos x="f47" y="f48"/>
                </a:cxn>
                <a:cxn ang="f41">
                  <a:pos x="f49" y="f50"/>
                </a:cxn>
                <a:cxn ang="f41">
                  <a:pos x="f43" y="f45"/>
                </a:cxn>
              </a:cxnLst>
              <a:rect l="f42" t="f45" r="f43" b="f44"/>
              <a:pathLst>
                <a:path w="5772" h="1055">
                  <a:moveTo>
                    <a:pt x="f5" y="f8"/>
                  </a:moveTo>
                  <a:cubicBezTo>
                    <a:pt x="f9" y="f10"/>
                    <a:pt x="f11" y="f12"/>
                    <a:pt x="f13" y="f9"/>
                  </a:cubicBezTo>
                  <a:cubicBezTo>
                    <a:pt x="f14" y="f15"/>
                    <a:pt x="f16" y="f7"/>
                    <a:pt x="f17" y="f18"/>
                  </a:cubicBezTo>
                  <a:cubicBezTo>
                    <a:pt x="f19" y="f20"/>
                    <a:pt x="f21" y="f22"/>
                    <a:pt x="f6" y="f5"/>
                  </a:cubicBezTo>
                </a:path>
              </a:pathLst>
            </a:custGeom>
            <a:noFill/>
            <a:ln w="10799">
              <a:solidFill>
                <a:srgbClr val="008ABF">
                  <a:alpha val="56000"/>
                </a:srgbClr>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Arial"/>
                <a:cs typeface="Arial"/>
              </a:endParaRPr>
            </a:p>
          </p:txBody>
        </p:sp>
        <p:sp>
          <p:nvSpPr>
            <p:cNvPr id="11" name="Freeform 12"/>
            <p:cNvSpPr/>
            <p:nvPr/>
          </p:nvSpPr>
          <p:spPr>
            <a:xfrm rot="21435692">
              <a:off x="-14320" y="276478"/>
              <a:ext cx="9175775" cy="529108"/>
            </a:xfrm>
            <a:custGeom>
              <a:avLst/>
              <a:gdLst>
                <a:gd name="f0" fmla="val 10800000"/>
                <a:gd name="f1" fmla="val 5400000"/>
                <a:gd name="f2" fmla="val 180"/>
                <a:gd name="f3" fmla="val w"/>
                <a:gd name="f4" fmla="val h"/>
                <a:gd name="f5" fmla="val 0"/>
                <a:gd name="f6" fmla="val 5766"/>
                <a:gd name="f7" fmla="val 854"/>
                <a:gd name="f8" fmla="val 732"/>
                <a:gd name="f9" fmla="val 273"/>
                <a:gd name="f10" fmla="val 647"/>
                <a:gd name="f11" fmla="val 951"/>
                <a:gd name="f12" fmla="val 214"/>
                <a:gd name="f13" fmla="val 1638"/>
                <a:gd name="f14" fmla="val 228"/>
                <a:gd name="f15" fmla="val 2325"/>
                <a:gd name="f16" fmla="val 242"/>
                <a:gd name="f17" fmla="val 3434"/>
                <a:gd name="f18" fmla="val 4122"/>
                <a:gd name="f19" fmla="val 816"/>
                <a:gd name="f20" fmla="val 4810"/>
                <a:gd name="f21" fmla="val 778"/>
                <a:gd name="f22" fmla="val 5424"/>
                <a:gd name="f23" fmla="val 170"/>
                <a:gd name="f24" fmla="+- 0 0 -90"/>
                <a:gd name="f25" fmla="*/ f3 1 5766"/>
                <a:gd name="f26" fmla="*/ f4 1 854"/>
                <a:gd name="f27" fmla="+- f7 0 f5"/>
                <a:gd name="f28" fmla="+- f6 0 f5"/>
                <a:gd name="f29" fmla="*/ f24 f0 1"/>
                <a:gd name="f30" fmla="*/ f28 1 5766"/>
                <a:gd name="f31" fmla="*/ f27 1 854"/>
                <a:gd name="f32" fmla="*/ f29 1 f2"/>
                <a:gd name="f33" fmla="*/ 0 1 f30"/>
                <a:gd name="f34" fmla="*/ 732 1 f31"/>
                <a:gd name="f35" fmla="*/ 1638 1 f30"/>
                <a:gd name="f36" fmla="*/ 228 1 f31"/>
                <a:gd name="f37" fmla="*/ 4122 1 f30"/>
                <a:gd name="f38" fmla="*/ 816 1 f31"/>
                <a:gd name="f39" fmla="*/ 5766 1 f30"/>
                <a:gd name="f40" fmla="*/ 0 1 f31"/>
                <a:gd name="f41" fmla="*/ 854 1 f31"/>
                <a:gd name="f42" fmla="+- f32 0 f1"/>
                <a:gd name="f43" fmla="*/ f33 f25 1"/>
                <a:gd name="f44" fmla="*/ f39 f25 1"/>
                <a:gd name="f45" fmla="*/ f41 f26 1"/>
                <a:gd name="f46" fmla="*/ f40 f26 1"/>
                <a:gd name="f47" fmla="*/ f34 f26 1"/>
                <a:gd name="f48" fmla="*/ f35 f25 1"/>
                <a:gd name="f49" fmla="*/ f36 f26 1"/>
                <a:gd name="f50" fmla="*/ f37 f25 1"/>
                <a:gd name="f51" fmla="*/ f38 f26 1"/>
              </a:gdLst>
              <a:ahLst/>
              <a:cxnLst>
                <a:cxn ang="3cd4">
                  <a:pos x="hc" y="t"/>
                </a:cxn>
                <a:cxn ang="0">
                  <a:pos x="r" y="vc"/>
                </a:cxn>
                <a:cxn ang="cd4">
                  <a:pos x="hc" y="b"/>
                </a:cxn>
                <a:cxn ang="cd2">
                  <a:pos x="l" y="vc"/>
                </a:cxn>
                <a:cxn ang="f42">
                  <a:pos x="f43" y="f47"/>
                </a:cxn>
                <a:cxn ang="f42">
                  <a:pos x="f48" y="f49"/>
                </a:cxn>
                <a:cxn ang="f42">
                  <a:pos x="f50" y="f51"/>
                </a:cxn>
                <a:cxn ang="f42">
                  <a:pos x="f44" y="f46"/>
                </a:cxn>
              </a:cxnLst>
              <a:rect l="f43" t="f46" r="f44" b="f45"/>
              <a:pathLst>
                <a:path w="5766" h="854">
                  <a:moveTo>
                    <a:pt x="f5" y="f8"/>
                  </a:moveTo>
                  <a:cubicBezTo>
                    <a:pt x="f9" y="f10"/>
                    <a:pt x="f11" y="f12"/>
                    <a:pt x="f13" y="f14"/>
                  </a:cubicBezTo>
                  <a:cubicBezTo>
                    <a:pt x="f15" y="f16"/>
                    <a:pt x="f17" y="f7"/>
                    <a:pt x="f18" y="f19"/>
                  </a:cubicBezTo>
                  <a:cubicBezTo>
                    <a:pt x="f20" y="f21"/>
                    <a:pt x="f22" y="f23"/>
                    <a:pt x="f6" y="f5"/>
                  </a:cubicBezTo>
                </a:path>
              </a:pathLst>
            </a:custGeom>
            <a:noFill/>
            <a:ln w="9528">
              <a:solidFill>
                <a:srgbClr val="009DD9">
                  <a:alpha val="56000"/>
                </a:srgbClr>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Arial"/>
                <a:cs typeface="Arial"/>
              </a:endParaRP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l" defTabSz="914400" rtl="0" fontAlgn="auto" hangingPunct="0">
        <a:lnSpc>
          <a:spcPct val="100000"/>
        </a:lnSpc>
        <a:spcBef>
          <a:spcPts val="0"/>
        </a:spcBef>
        <a:spcAft>
          <a:spcPts val="0"/>
        </a:spcAft>
        <a:buNone/>
        <a:tabLst/>
        <a:defRPr lang="en-US" sz="5000" b="0" i="0" u="none" strike="noStrike" kern="1200" cap="none" spc="0" baseline="0">
          <a:solidFill>
            <a:srgbClr val="04617B"/>
          </a:solidFill>
          <a:uFillTx/>
          <a:latin typeface="Calibri"/>
        </a:defRPr>
      </a:lvl1pPr>
    </p:titleStyle>
    <p:bodyStyle>
      <a:lvl1pPr marL="273048" marR="0" lvl="0" indent="-273048" algn="l" defTabSz="914400" rtl="0" fontAlgn="auto" hangingPunct="0">
        <a:lnSpc>
          <a:spcPct val="100000"/>
        </a:lnSpc>
        <a:spcBef>
          <a:spcPts val="600"/>
        </a:spcBef>
        <a:spcAft>
          <a:spcPts val="0"/>
        </a:spcAft>
        <a:buClr>
          <a:srgbClr val="0BD0D9"/>
        </a:buClr>
        <a:buSzPct val="95000"/>
        <a:buFont typeface="Wingdings 2"/>
        <a:buChar char=""/>
        <a:tabLst/>
        <a:defRPr lang="en-US" sz="2600" b="0" i="0" u="none" strike="noStrike" kern="1200" cap="none" spc="0" baseline="0">
          <a:solidFill>
            <a:srgbClr val="000000"/>
          </a:solidFill>
          <a:uFillTx/>
          <a:latin typeface="Constantia"/>
        </a:defRPr>
      </a:lvl1pPr>
      <a:lvl2pPr marL="639759" marR="0" lvl="1" indent="-246065" algn="l" defTabSz="914400" rtl="0" fontAlgn="auto" hangingPunct="0">
        <a:lnSpc>
          <a:spcPct val="100000"/>
        </a:lnSpc>
        <a:spcBef>
          <a:spcPts val="600"/>
        </a:spcBef>
        <a:spcAft>
          <a:spcPts val="0"/>
        </a:spcAft>
        <a:buClr>
          <a:srgbClr val="0F6FC6"/>
        </a:buClr>
        <a:buSzPct val="85000"/>
        <a:buFont typeface="Wingdings 2"/>
        <a:buChar char=""/>
        <a:tabLst/>
        <a:defRPr lang="en-US" sz="2400" b="0" i="0" u="none" strike="noStrike" kern="1200" cap="none" spc="0" baseline="0">
          <a:solidFill>
            <a:srgbClr val="000000"/>
          </a:solidFill>
          <a:uFillTx/>
          <a:latin typeface="Constantia"/>
        </a:defRPr>
      </a:lvl2pPr>
      <a:lvl3pPr marL="914400" marR="0" lvl="2" indent="-246065" algn="l" defTabSz="914400" rtl="0" fontAlgn="auto" hangingPunct="0">
        <a:lnSpc>
          <a:spcPct val="100000"/>
        </a:lnSpc>
        <a:spcBef>
          <a:spcPts val="500"/>
        </a:spcBef>
        <a:spcAft>
          <a:spcPts val="0"/>
        </a:spcAft>
        <a:buClr>
          <a:srgbClr val="009DD9"/>
        </a:buClr>
        <a:buSzPct val="70000"/>
        <a:buFont typeface="Wingdings 2"/>
        <a:buChar char=""/>
        <a:tabLst/>
        <a:defRPr lang="en-US" sz="2100" b="0" i="0" u="none" strike="noStrike" kern="1200" cap="none" spc="0" baseline="0">
          <a:solidFill>
            <a:srgbClr val="000000"/>
          </a:solidFill>
          <a:uFillTx/>
          <a:latin typeface="Constantia"/>
        </a:defRPr>
      </a:lvl3pPr>
      <a:lvl4pPr marL="1187448" marR="0" lvl="3" indent="-209553" algn="l" defTabSz="914400" rtl="0" fontAlgn="auto" hangingPunct="0">
        <a:lnSpc>
          <a:spcPct val="100000"/>
        </a:lnSpc>
        <a:spcBef>
          <a:spcPts val="500"/>
        </a:spcBef>
        <a:spcAft>
          <a:spcPts val="0"/>
        </a:spcAft>
        <a:buClr>
          <a:srgbClr val="0BD0D9"/>
        </a:buClr>
        <a:buSzPct val="65000"/>
        <a:buFont typeface="Wingdings 2"/>
        <a:buChar char=""/>
        <a:tabLst/>
        <a:defRPr lang="en-US" sz="2000" b="0" i="0" u="none" strike="noStrike" kern="1200" cap="none" spc="0" baseline="0">
          <a:solidFill>
            <a:srgbClr val="000000"/>
          </a:solidFill>
          <a:uFillTx/>
          <a:latin typeface="Constantia"/>
        </a:defRPr>
      </a:lvl4pPr>
      <a:lvl5pPr marL="1462089" marR="0" lvl="4" indent="-209553" algn="l" defTabSz="914400" rtl="0" fontAlgn="auto" hangingPunct="0">
        <a:lnSpc>
          <a:spcPct val="100000"/>
        </a:lnSpc>
        <a:spcBef>
          <a:spcPts val="500"/>
        </a:spcBef>
        <a:spcAft>
          <a:spcPts val="0"/>
        </a:spcAft>
        <a:buClr>
          <a:srgbClr val="10CF9B"/>
        </a:buClr>
        <a:buSzPct val="65000"/>
        <a:buFont typeface="Wingdings 2"/>
        <a:buChar char=""/>
        <a:tabLst/>
        <a:defRPr lang="en-US" sz="2000" b="0" i="0" u="none" strike="noStrike" kern="1200" cap="none" spc="0" baseline="0">
          <a:solidFill>
            <a:srgbClr val="000000"/>
          </a:solidFill>
          <a:uFillTx/>
          <a:latin typeface="Constantia"/>
        </a:defRPr>
      </a:lvl5pPr>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Subtitle 2"/>
          <p:cNvSpPr txBox="1">
            <a:spLocks noGrp="1"/>
          </p:cNvSpPr>
          <p:nvPr>
            <p:ph type="subTitle" idx="1"/>
          </p:nvPr>
        </p:nvSpPr>
        <p:spPr>
          <a:xfrm>
            <a:off x="755651" y="1844673"/>
            <a:ext cx="7705721" cy="2279654"/>
          </a:xfrm>
        </p:spPr>
        <p:txBody>
          <a:bodyPr/>
          <a:lstStyle/>
          <a:p>
            <a:pPr marR="0" lvl="0" algn="ctr" hangingPunct="1">
              <a:lnSpc>
                <a:spcPct val="90000"/>
              </a:lnSpc>
              <a:spcBef>
                <a:spcPts val="700"/>
              </a:spcBef>
            </a:pPr>
            <a:r>
              <a:rPr lang="pt-PT" sz="2800"/>
              <a:t>The Impact of Climate Change on Insurance</a:t>
            </a:r>
          </a:p>
          <a:p>
            <a:pPr marR="0" lvl="0" algn="ctr" hangingPunct="1">
              <a:lnSpc>
                <a:spcPct val="90000"/>
              </a:lnSpc>
              <a:spcBef>
                <a:spcPts val="400"/>
              </a:spcBef>
            </a:pPr>
            <a:r>
              <a:rPr lang="pt-PT" sz="1600" i="1"/>
              <a:t>The Day Before Yesterday and The Day After Tomorrow…</a:t>
            </a:r>
          </a:p>
          <a:p>
            <a:pPr marR="0" lvl="0" hangingPunct="1">
              <a:lnSpc>
                <a:spcPct val="90000"/>
              </a:lnSpc>
              <a:spcBef>
                <a:spcPts val="500"/>
              </a:spcBef>
            </a:pPr>
            <a:endParaRPr lang="pt-PT" sz="2000"/>
          </a:p>
          <a:p>
            <a:pPr marR="0" lvl="0" hangingPunct="1">
              <a:lnSpc>
                <a:spcPct val="90000"/>
              </a:lnSpc>
              <a:spcBef>
                <a:spcPts val="400"/>
              </a:spcBef>
            </a:pPr>
            <a:endParaRPr lang="pt-PT" sz="1600"/>
          </a:p>
          <a:p>
            <a:pPr marR="0" lvl="0" hangingPunct="1">
              <a:lnSpc>
                <a:spcPct val="90000"/>
              </a:lnSpc>
              <a:spcBef>
                <a:spcPts val="400"/>
              </a:spcBef>
            </a:pPr>
            <a:endParaRPr lang="pt-PT" sz="1600"/>
          </a:p>
          <a:p>
            <a:pPr marR="0" lvl="0" algn="ctr" hangingPunct="1">
              <a:lnSpc>
                <a:spcPct val="90000"/>
              </a:lnSpc>
              <a:spcBef>
                <a:spcPts val="400"/>
              </a:spcBef>
            </a:pPr>
            <a:r>
              <a:rPr lang="pt-PT" sz="1600"/>
              <a:t>Congresso do Comité Ibero Latino-Americano de Direito dos Seguros (CILA)</a:t>
            </a:r>
          </a:p>
          <a:p>
            <a:pPr marR="0" lvl="0" algn="ctr" hangingPunct="1">
              <a:lnSpc>
                <a:spcPct val="90000"/>
              </a:lnSpc>
              <a:spcBef>
                <a:spcPts val="400"/>
              </a:spcBef>
            </a:pPr>
            <a:r>
              <a:rPr lang="en-US" sz="1600"/>
              <a:t>AIDA Working Party on Climate Change (May 8</a:t>
            </a:r>
            <a:r>
              <a:rPr lang="en-US" sz="1600" baseline="30000"/>
              <a:t>th</a:t>
            </a:r>
            <a:r>
              <a:rPr lang="en-US" sz="1600"/>
              <a:t> 2013)</a:t>
            </a:r>
            <a:endParaRPr lang="pt-PT" sz="1600"/>
          </a:p>
        </p:txBody>
      </p:sp>
      <p:sp>
        <p:nvSpPr>
          <p:cNvPr id="3" name="TextBox 4"/>
          <p:cNvSpPr txBox="1"/>
          <p:nvPr/>
        </p:nvSpPr>
        <p:spPr>
          <a:xfrm>
            <a:off x="468309" y="6021388"/>
            <a:ext cx="2305046" cy="246065"/>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pt-PT" sz="1000" b="0" i="0" u="none" strike="noStrike" kern="1200" cap="none" spc="0" baseline="0">
                <a:solidFill>
                  <a:srgbClr val="FFFFFF"/>
                </a:solidFill>
                <a:uFillTx/>
                <a:latin typeface="Arial" pitchFamily="34"/>
                <a:cs typeface="Arial" pitchFamily="34"/>
              </a:rPr>
              <a:t>Pedro Castro Caldas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704846"/>
            <a:ext cx="8229600" cy="708029"/>
          </a:xfrm>
        </p:spPr>
        <p:txBody>
          <a:bodyPr anchorCtr="1"/>
          <a:lstStyle/>
          <a:p>
            <a:pPr lvl="0" algn="ctr" hangingPunct="1"/>
            <a:r>
              <a:rPr lang="pt-PT" sz="2500"/>
              <a:t>2. </a:t>
            </a:r>
            <a:r>
              <a:rPr lang="en-US" sz="2500"/>
              <a:t>Sectorial Impacts of Climate Change in Portugal</a:t>
            </a:r>
            <a:r>
              <a:rPr lang="pt-PT" sz="2500"/>
              <a:t>*</a:t>
            </a:r>
            <a:br>
              <a:rPr lang="pt-PT" sz="2500"/>
            </a:br>
            <a:endParaRPr lang="pt-PT" sz="2500"/>
          </a:p>
        </p:txBody>
      </p:sp>
      <p:sp>
        <p:nvSpPr>
          <p:cNvPr id="3" name="Content Placeholder 2"/>
          <p:cNvSpPr txBox="1">
            <a:spLocks noGrp="1"/>
          </p:cNvSpPr>
          <p:nvPr>
            <p:ph idx="1"/>
          </p:nvPr>
        </p:nvSpPr>
        <p:spPr>
          <a:xfrm>
            <a:off x="457200" y="1268409"/>
            <a:ext cx="8229600" cy="4857749"/>
          </a:xfrm>
        </p:spPr>
        <p:txBody>
          <a:bodyPr/>
          <a:lstStyle/>
          <a:p>
            <a:pPr lvl="0" hangingPunct="1">
              <a:spcBef>
                <a:spcPts val="700"/>
              </a:spcBef>
              <a:buFont typeface="Wingdings" pitchFamily="2"/>
              <a:buChar char="q"/>
            </a:pPr>
            <a:r>
              <a:rPr lang="en-US" sz="2800"/>
              <a:t>On human health and tourism</a:t>
            </a:r>
          </a:p>
          <a:p>
            <a:pPr lvl="0" hangingPunct="1">
              <a:spcBef>
                <a:spcPts val="700"/>
              </a:spcBef>
              <a:buFont typeface="Wingdings" pitchFamily="2"/>
              <a:buChar char="q"/>
            </a:pPr>
            <a:r>
              <a:rPr lang="pt-PT" sz="2800"/>
              <a:t>On agriculture</a:t>
            </a:r>
          </a:p>
          <a:p>
            <a:pPr lvl="0" hangingPunct="1">
              <a:spcBef>
                <a:spcPts val="700"/>
              </a:spcBef>
              <a:buFont typeface="Wingdings" pitchFamily="2"/>
              <a:buChar char="q"/>
            </a:pPr>
            <a:r>
              <a:rPr lang="pt-PT" sz="2800"/>
              <a:t>On forests</a:t>
            </a:r>
          </a:p>
          <a:p>
            <a:pPr lvl="0" hangingPunct="1">
              <a:spcBef>
                <a:spcPts val="700"/>
              </a:spcBef>
              <a:buFont typeface="Wingdings" pitchFamily="2"/>
              <a:buChar char="q"/>
            </a:pPr>
            <a:r>
              <a:rPr lang="pt-PT" sz="2800"/>
              <a:t>On biodiversity</a:t>
            </a:r>
          </a:p>
          <a:p>
            <a:pPr lvl="0" hangingPunct="1">
              <a:spcBef>
                <a:spcPts val="700"/>
              </a:spcBef>
              <a:buFont typeface="Wingdings" pitchFamily="2"/>
              <a:buChar char="q"/>
            </a:pPr>
            <a:r>
              <a:rPr lang="pt-PT" sz="2800"/>
              <a:t>On energy</a:t>
            </a:r>
          </a:p>
          <a:p>
            <a:pPr lvl="0" hangingPunct="1">
              <a:spcBef>
                <a:spcPts val="700"/>
              </a:spcBef>
              <a:buFont typeface="Wingdings" pitchFamily="2"/>
              <a:buChar char="q"/>
            </a:pPr>
            <a:r>
              <a:rPr lang="pt-PT" sz="2800"/>
              <a:t>On water resources</a:t>
            </a:r>
          </a:p>
          <a:p>
            <a:pPr lvl="0" hangingPunct="1">
              <a:spcBef>
                <a:spcPts val="700"/>
              </a:spcBef>
              <a:buFont typeface="Wingdings" pitchFamily="2"/>
              <a:buChar char="q"/>
            </a:pPr>
            <a:r>
              <a:rPr lang="pt-PT" sz="2800"/>
              <a:t>On coastal zones</a:t>
            </a:r>
          </a:p>
          <a:p>
            <a:pPr lvl="0" hangingPunct="1">
              <a:spcBef>
                <a:spcPts val="700"/>
              </a:spcBef>
              <a:buFont typeface="Wingdings" pitchFamily="2"/>
              <a:buChar char="q"/>
            </a:pPr>
            <a:r>
              <a:rPr lang="pt-PT" sz="2800"/>
              <a:t>On fisheries</a:t>
            </a:r>
          </a:p>
        </p:txBody>
      </p:sp>
      <p:sp>
        <p:nvSpPr>
          <p:cNvPr id="4" name="Slide Number Placeholder 5"/>
          <p:cNvSpPr txBox="1"/>
          <p:nvPr/>
        </p:nvSpPr>
        <p:spPr>
          <a:xfrm>
            <a:off x="6553203" y="6448421"/>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F67FF6-F10A-4A1E-8B79-5EE2178CA3D8}" type="slidenum">
              <a:t>10</a:t>
            </a:fld>
            <a:endParaRPr lang="pt-PT" sz="1200" b="0" i="0" u="none" strike="noStrike" kern="1200" cap="none" spc="0" baseline="0">
              <a:solidFill>
                <a:srgbClr val="045C75"/>
              </a:solidFill>
              <a:uFillTx/>
              <a:latin typeface="Arial"/>
              <a:cs typeface="Arial"/>
            </a:endParaRPr>
          </a:p>
        </p:txBody>
      </p:sp>
      <p:sp>
        <p:nvSpPr>
          <p:cNvPr id="5" name="TextBox 3"/>
          <p:cNvSpPr txBox="1"/>
          <p:nvPr/>
        </p:nvSpPr>
        <p:spPr>
          <a:xfrm>
            <a:off x="539752" y="5661022"/>
            <a:ext cx="7921620" cy="400050"/>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pt-PT" sz="1000" b="0" i="0" u="none" strike="noStrike" kern="1200" cap="none" spc="0" baseline="0">
                <a:solidFill>
                  <a:srgbClr val="000000"/>
                </a:solidFill>
                <a:uFillTx/>
                <a:latin typeface="Arial" pitchFamily="34"/>
                <a:cs typeface="Arial" pitchFamily="34"/>
              </a:rPr>
              <a:t>* Source : Project SIAM II (Climate Change in Portugal; </a:t>
            </a:r>
            <a:r>
              <a:rPr lang="en-US" sz="1000" b="0" i="0" u="none" strike="noStrike" kern="1200" cap="none" spc="0" baseline="0">
                <a:solidFill>
                  <a:srgbClr val="000000"/>
                </a:solidFill>
                <a:uFillTx/>
                <a:latin typeface="Arial" pitchFamily="34"/>
                <a:cs typeface="Arial" pitchFamily="34"/>
              </a:rPr>
              <a:t>Scenarios, Impacts and Adaptation Measures)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pt-PT" sz="1800" b="0" i="0" u="none" strike="noStrike" kern="0" cap="none" spc="0" baseline="0">
              <a:solidFill>
                <a:srgbClr val="000000"/>
              </a:solidFill>
              <a:uFillTx/>
              <a:latin typeface="Calibri"/>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le 1"/>
          <p:cNvSpPr txBox="1">
            <a:spLocks noGrp="1"/>
          </p:cNvSpPr>
          <p:nvPr>
            <p:ph type="title"/>
          </p:nvPr>
        </p:nvSpPr>
        <p:spPr>
          <a:xfrm>
            <a:off x="395285" y="981078"/>
            <a:ext cx="8229600" cy="719139"/>
          </a:xfrm>
        </p:spPr>
        <p:txBody>
          <a:bodyPr anchorCtr="1"/>
          <a:lstStyle/>
          <a:p>
            <a:pPr lvl="0" algn="ctr" hangingPunct="1"/>
            <a:r>
              <a:rPr lang="pt-PT" sz="2500"/>
              <a:t>2. </a:t>
            </a:r>
            <a:r>
              <a:rPr lang="en-US" sz="2500"/>
              <a:t>Sectorial Impacts of Climate Change in Portugal </a:t>
            </a:r>
            <a:r>
              <a:rPr lang="pt-PT" sz="2200"/>
              <a:t/>
            </a:r>
            <a:br>
              <a:rPr lang="pt-PT" sz="2200"/>
            </a:br>
            <a:endParaRPr lang="pt-PT" sz="2900"/>
          </a:p>
        </p:txBody>
      </p:sp>
      <p:sp>
        <p:nvSpPr>
          <p:cNvPr id="3" name="Content Placeholder 2"/>
          <p:cNvSpPr txBox="1">
            <a:spLocks noGrp="1"/>
          </p:cNvSpPr>
          <p:nvPr>
            <p:ph idx="1"/>
          </p:nvPr>
        </p:nvSpPr>
        <p:spPr/>
        <p:txBody>
          <a:bodyPr/>
          <a:lstStyle/>
          <a:p>
            <a:pPr marL="274320" lvl="0" indent="-274320" algn="just" hangingPunct="1">
              <a:lnSpc>
                <a:spcPct val="90000"/>
              </a:lnSpc>
              <a:spcBef>
                <a:spcPts val="700"/>
              </a:spcBef>
              <a:buNone/>
            </a:pPr>
            <a:r>
              <a:rPr lang="en-US" sz="2800" b="1" i="1"/>
              <a:t>On human health and tourism</a:t>
            </a:r>
            <a:r>
              <a:rPr lang="pt-PT" sz="2800"/>
              <a:t>: among the </a:t>
            </a:r>
            <a:r>
              <a:rPr lang="en-US" sz="2800"/>
              <a:t>adaptation measures for mitigation of heat stress, is highlighted the additional need of air conditioning and as well the development of projects for buildings that incorporate features that reduce the heath load</a:t>
            </a:r>
          </a:p>
          <a:p>
            <a:pPr marL="274320" lvl="0" indent="-274320" algn="just" hangingPunct="1">
              <a:lnSpc>
                <a:spcPct val="90000"/>
              </a:lnSpc>
              <a:spcBef>
                <a:spcPts val="700"/>
              </a:spcBef>
              <a:buNone/>
            </a:pPr>
            <a:endParaRPr lang="en-US" sz="2800"/>
          </a:p>
          <a:p>
            <a:pPr marL="274320" lvl="0" indent="-274320" algn="just" hangingPunct="1">
              <a:lnSpc>
                <a:spcPct val="90000"/>
              </a:lnSpc>
              <a:spcBef>
                <a:spcPts val="700"/>
              </a:spcBef>
              <a:buNone/>
            </a:pPr>
            <a:r>
              <a:rPr lang="en-US" sz="2800"/>
              <a:t>Climate change may eventually provide more favorable conditions for the development of infectious diseases</a:t>
            </a:r>
          </a:p>
          <a:p>
            <a:pPr marL="274320" lvl="0" indent="-274320" algn="just" hangingPunct="1">
              <a:lnSpc>
                <a:spcPct val="90000"/>
              </a:lnSpc>
              <a:spcBef>
                <a:spcPts val="700"/>
              </a:spcBef>
              <a:buNone/>
            </a:pPr>
            <a:endParaRPr lang="pt-PT" sz="2800" b="1"/>
          </a:p>
          <a:p>
            <a:pPr marL="274320" lvl="0" indent="-274320" hangingPunct="1">
              <a:lnSpc>
                <a:spcPct val="90000"/>
              </a:lnSpc>
              <a:buNone/>
            </a:pPr>
            <a:endParaRPr lang="pt-PT"/>
          </a:p>
        </p:txBody>
      </p:sp>
      <p:sp>
        <p:nvSpPr>
          <p:cNvPr id="4" name="Slide Number Placeholder 3"/>
          <p:cNvSpPr txBox="1"/>
          <p:nvPr/>
        </p:nvSpPr>
        <p:spPr>
          <a:xfrm>
            <a:off x="6553203" y="6448421"/>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6168278-1B52-485C-B4D6-DF5AAB7440A2}" type="slidenum">
              <a:t>11</a:t>
            </a:fld>
            <a:endParaRPr lang="pt-PT" sz="1200" b="0" i="0" u="none" strike="noStrike" kern="1200" cap="none" spc="0" baseline="0">
              <a:solidFill>
                <a:srgbClr val="045C75"/>
              </a:solidFill>
              <a:uFillTx/>
              <a:latin typeface="Arial"/>
              <a:cs typeface="Aria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le 1"/>
          <p:cNvSpPr txBox="1">
            <a:spLocks noGrp="1"/>
          </p:cNvSpPr>
          <p:nvPr>
            <p:ph type="title"/>
          </p:nvPr>
        </p:nvSpPr>
        <p:spPr>
          <a:xfrm>
            <a:off x="468309" y="549270"/>
            <a:ext cx="8362946" cy="1143000"/>
          </a:xfrm>
        </p:spPr>
        <p:txBody>
          <a:bodyPr anchorCtr="1"/>
          <a:lstStyle/>
          <a:p>
            <a:pPr lvl="0" algn="ctr" hangingPunct="1"/>
            <a:r>
              <a:rPr lang="pt-PT" sz="2800"/>
              <a:t>2. </a:t>
            </a:r>
            <a:r>
              <a:rPr lang="en-US" sz="2800"/>
              <a:t>Sectorial Impacts of Climate Change in Portugal </a:t>
            </a:r>
            <a:r>
              <a:rPr lang="pt-PT" sz="2800"/>
              <a:t/>
            </a:r>
            <a:br>
              <a:rPr lang="pt-PT" sz="2800"/>
            </a:br>
            <a:endParaRPr lang="pt-PT" sz="2800"/>
          </a:p>
        </p:txBody>
      </p:sp>
      <p:sp>
        <p:nvSpPr>
          <p:cNvPr id="3" name="Content Placeholder 2"/>
          <p:cNvSpPr txBox="1">
            <a:spLocks noGrp="1"/>
          </p:cNvSpPr>
          <p:nvPr>
            <p:ph idx="1"/>
          </p:nvPr>
        </p:nvSpPr>
        <p:spPr/>
        <p:txBody>
          <a:bodyPr/>
          <a:lstStyle/>
          <a:p>
            <a:pPr lvl="0" algn="just" hangingPunct="1">
              <a:buNone/>
            </a:pPr>
            <a:r>
              <a:rPr lang="pt-PT" sz="2400" b="1" i="1"/>
              <a:t>On agriculture, forests &amp; biodiversity </a:t>
            </a:r>
            <a:r>
              <a:rPr lang="pt-PT" sz="2400"/>
              <a:t>: </a:t>
            </a:r>
            <a:r>
              <a:rPr lang="en-US" sz="2400"/>
              <a:t>except pasture and fodder, all cultures will suffer  a decrease in productivity.</a:t>
            </a:r>
          </a:p>
          <a:p>
            <a:pPr lvl="0" algn="just" hangingPunct="1">
              <a:buNone/>
            </a:pPr>
            <a:r>
              <a:rPr lang="en-US" sz="2400"/>
              <a:t>It is expected that the forest could disappear from currently more arid areas increasing the risk of fire in a warmer and drier climate.</a:t>
            </a:r>
          </a:p>
          <a:p>
            <a:pPr lvl="0" algn="just" hangingPunct="1">
              <a:buNone/>
            </a:pPr>
            <a:r>
              <a:rPr lang="en-US" sz="2400"/>
              <a:t>The results of the evaluation of the impact of climate change show a marked change in the structure and composition of vegetation with consequences for biodiversity.</a:t>
            </a:r>
          </a:p>
          <a:p>
            <a:pPr lvl="0" algn="just" hangingPunct="1">
              <a:buNone/>
            </a:pPr>
            <a:r>
              <a:rPr lang="en-US" sz="2400"/>
              <a:t>It is expected a greater access of nutrients in water with increasing symptoms of eutrophication.</a:t>
            </a:r>
          </a:p>
          <a:p>
            <a:pPr lvl="0" algn="just" hangingPunct="1">
              <a:buFont typeface="Arial" pitchFamily="34"/>
              <a:buChar char="•"/>
            </a:pPr>
            <a:endParaRPr lang="pt-PT"/>
          </a:p>
        </p:txBody>
      </p:sp>
      <p:sp>
        <p:nvSpPr>
          <p:cNvPr id="4" name="Slide Number Placeholder 3"/>
          <p:cNvSpPr txBox="1"/>
          <p:nvPr/>
        </p:nvSpPr>
        <p:spPr>
          <a:xfrm>
            <a:off x="6553203" y="6448421"/>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CE11A71-D849-413A-BDCF-BD2F792EF574}" type="slidenum">
              <a:t>12</a:t>
            </a:fld>
            <a:endParaRPr lang="pt-PT" sz="1200" b="0" i="0" u="none" strike="noStrike" kern="1200" cap="none" spc="0" baseline="0">
              <a:solidFill>
                <a:srgbClr val="045C75"/>
              </a:solidFill>
              <a:uFillTx/>
              <a:latin typeface="Arial"/>
              <a:cs typeface="Aria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692145"/>
            <a:ext cx="8435970" cy="725484"/>
          </a:xfrm>
        </p:spPr>
        <p:txBody>
          <a:bodyPr anchorCtr="1"/>
          <a:lstStyle/>
          <a:p>
            <a:pPr lvl="0" algn="ctr" hangingPunct="1"/>
            <a:r>
              <a:rPr lang="pt-PT" sz="2500"/>
              <a:t>2. </a:t>
            </a:r>
            <a:r>
              <a:rPr lang="en-US" sz="2500"/>
              <a:t>Sectorial Impacts of Climate Change in Portugal </a:t>
            </a:r>
            <a:r>
              <a:rPr lang="pt-PT" sz="2500"/>
              <a:t/>
            </a:r>
            <a:br>
              <a:rPr lang="pt-PT" sz="2500"/>
            </a:br>
            <a:endParaRPr lang="pt-PT" sz="2500"/>
          </a:p>
        </p:txBody>
      </p:sp>
      <p:sp>
        <p:nvSpPr>
          <p:cNvPr id="3" name="Content Placeholder 2"/>
          <p:cNvSpPr txBox="1">
            <a:spLocks noGrp="1"/>
          </p:cNvSpPr>
          <p:nvPr>
            <p:ph idx="1"/>
          </p:nvPr>
        </p:nvSpPr>
        <p:spPr/>
        <p:txBody>
          <a:bodyPr/>
          <a:lstStyle/>
          <a:p>
            <a:pPr lvl="0" algn="just" hangingPunct="1">
              <a:buNone/>
            </a:pPr>
            <a:r>
              <a:rPr lang="pt-PT" sz="2400" b="1" i="1"/>
              <a:t>On energy </a:t>
            </a:r>
            <a:r>
              <a:rPr lang="pt-PT" sz="2400"/>
              <a:t>: </a:t>
            </a:r>
            <a:r>
              <a:rPr lang="en-US" sz="2400"/>
              <a:t>with the new climate scenarios the reduction of energy needs for heating and sanitary water heating especially in the cold months, is more than compensated the needs for HVAC in the warm months.</a:t>
            </a:r>
          </a:p>
          <a:p>
            <a:pPr lvl="0" algn="just" hangingPunct="1">
              <a:buNone/>
            </a:pPr>
            <a:r>
              <a:rPr lang="en-US" sz="2400"/>
              <a:t>Regarding the frequent technological developments in the energy sector it is recommended the rapid development of opportunities to enhance the positive impacts</a:t>
            </a:r>
            <a:r>
              <a:rPr lang="pt-PT" sz="2400"/>
              <a:t> (namely  with renewables) </a:t>
            </a:r>
            <a:r>
              <a:rPr lang="en-US" sz="2400"/>
              <a:t>and seek to adapt to the negative impacts (mainly in energy demand)</a:t>
            </a:r>
          </a:p>
          <a:p>
            <a:pPr lvl="0" algn="just" hangingPunct="1">
              <a:buNone/>
            </a:pPr>
            <a:endParaRPr lang="pt-PT" sz="2400"/>
          </a:p>
          <a:p>
            <a:pPr lvl="0" hangingPunct="1">
              <a:buNone/>
            </a:pPr>
            <a:endParaRPr lang="pt-PT" sz="2400" b="1"/>
          </a:p>
          <a:p>
            <a:pPr lvl="0" hangingPunct="1"/>
            <a:endParaRPr lang="pt-PT"/>
          </a:p>
        </p:txBody>
      </p:sp>
      <p:sp>
        <p:nvSpPr>
          <p:cNvPr id="4" name="Slide Number Placeholder 3"/>
          <p:cNvSpPr txBox="1"/>
          <p:nvPr/>
        </p:nvSpPr>
        <p:spPr>
          <a:xfrm>
            <a:off x="6553203" y="6448421"/>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C8ABC92-189A-441F-A9FE-5442BAC37E34}" type="slidenum">
              <a:t>13</a:t>
            </a:fld>
            <a:endParaRPr lang="pt-PT" sz="1200" b="0" i="0" u="none" strike="noStrike" kern="1200" cap="none" spc="0" baseline="0">
              <a:solidFill>
                <a:srgbClr val="045C75"/>
              </a:solidFill>
              <a:uFillTx/>
              <a:latin typeface="Arial"/>
              <a:cs typeface="Aria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le 1"/>
          <p:cNvSpPr txBox="1">
            <a:spLocks noGrp="1"/>
          </p:cNvSpPr>
          <p:nvPr>
            <p:ph type="title"/>
          </p:nvPr>
        </p:nvSpPr>
        <p:spPr>
          <a:xfrm>
            <a:off x="468309" y="981078"/>
            <a:ext cx="8229600" cy="431797"/>
          </a:xfrm>
        </p:spPr>
        <p:txBody>
          <a:bodyPr anchorCtr="1"/>
          <a:lstStyle/>
          <a:p>
            <a:pPr lvl="0" algn="ctr" hangingPunct="1"/>
            <a:r>
              <a:rPr lang="pt-PT" sz="2400"/>
              <a:t>2. </a:t>
            </a:r>
            <a:r>
              <a:rPr lang="en-US" sz="2400"/>
              <a:t>Sectorial Impacts of Climate Change in Portugal</a:t>
            </a:r>
            <a:endParaRPr lang="pt-PT" sz="2400"/>
          </a:p>
        </p:txBody>
      </p:sp>
      <p:sp>
        <p:nvSpPr>
          <p:cNvPr id="3" name="Content Placeholder 2"/>
          <p:cNvSpPr txBox="1">
            <a:spLocks noGrp="1"/>
          </p:cNvSpPr>
          <p:nvPr>
            <p:ph idx="1"/>
          </p:nvPr>
        </p:nvSpPr>
        <p:spPr>
          <a:xfrm>
            <a:off x="468309" y="1700217"/>
            <a:ext cx="8229600" cy="3817940"/>
          </a:xfrm>
        </p:spPr>
        <p:txBody>
          <a:bodyPr/>
          <a:lstStyle/>
          <a:p>
            <a:pPr marL="274320" lvl="0" indent="-274320" hangingPunct="1">
              <a:lnSpc>
                <a:spcPct val="90000"/>
              </a:lnSpc>
              <a:spcBef>
                <a:spcPts val="700"/>
              </a:spcBef>
              <a:buNone/>
            </a:pPr>
            <a:r>
              <a:rPr lang="pt-PT" sz="2800" b="1" i="1"/>
              <a:t>On water resources</a:t>
            </a:r>
            <a:r>
              <a:rPr lang="pt-PT" sz="2800" b="1"/>
              <a:t>: </a:t>
            </a:r>
            <a:r>
              <a:rPr lang="en-US" sz="2800"/>
              <a:t>climate models suggest an increase in precipitation in the North and decrease in the Center and South of the country estimating an increased frequency of intense rainfalls increasing the magnitude and frequency of episodes of flooding.</a:t>
            </a:r>
          </a:p>
          <a:p>
            <a:pPr marL="274320" lvl="0" indent="-274320" hangingPunct="1">
              <a:lnSpc>
                <a:spcPct val="90000"/>
              </a:lnSpc>
              <a:spcBef>
                <a:spcPts val="700"/>
              </a:spcBef>
              <a:buNone/>
            </a:pPr>
            <a:endParaRPr lang="en-US" sz="2800"/>
          </a:p>
          <a:p>
            <a:pPr marL="274320" lvl="0" indent="-274320" hangingPunct="1">
              <a:lnSpc>
                <a:spcPct val="90000"/>
              </a:lnSpc>
              <a:spcBef>
                <a:spcPts val="700"/>
              </a:spcBef>
              <a:buNone/>
            </a:pPr>
            <a:endParaRPr lang="pt-PT" sz="2800"/>
          </a:p>
          <a:p>
            <a:pPr marL="274320" lvl="0" indent="-274320" hangingPunct="1">
              <a:lnSpc>
                <a:spcPct val="90000"/>
              </a:lnSpc>
              <a:spcBef>
                <a:spcPts val="700"/>
              </a:spcBef>
              <a:buNone/>
            </a:pPr>
            <a:r>
              <a:rPr lang="pt-PT" sz="2800"/>
              <a:t>	</a:t>
            </a:r>
          </a:p>
        </p:txBody>
      </p:sp>
      <p:sp>
        <p:nvSpPr>
          <p:cNvPr id="4" name="Slide Number Placeholder 3"/>
          <p:cNvSpPr txBox="1"/>
          <p:nvPr/>
        </p:nvSpPr>
        <p:spPr>
          <a:xfrm>
            <a:off x="6553203" y="6453185"/>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D597A84-3624-4DDE-9DAC-276E06BA7EAD}" type="slidenum">
              <a:t>14</a:t>
            </a:fld>
            <a:endParaRPr lang="pt-PT" sz="1200" b="0" i="0" u="none" strike="noStrike" kern="1200" cap="none" spc="0" baseline="0">
              <a:solidFill>
                <a:srgbClr val="045C75"/>
              </a:solidFill>
              <a:uFillTx/>
              <a:latin typeface="Arial"/>
              <a:cs typeface="Aria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chorCtr="1"/>
          <a:lstStyle/>
          <a:p>
            <a:pPr lvl="0" algn="ctr" hangingPunct="1"/>
            <a:r>
              <a:rPr lang="pt-PT" sz="2400"/>
              <a:t>2. </a:t>
            </a:r>
            <a:r>
              <a:rPr lang="en-US" sz="2400"/>
              <a:t>Sectorial Impacts of Climate Change in Portugal </a:t>
            </a:r>
            <a:r>
              <a:rPr lang="pt-PT" sz="2400"/>
              <a:t/>
            </a:r>
            <a:br>
              <a:rPr lang="pt-PT" sz="2400"/>
            </a:br>
            <a:endParaRPr lang="pt-PT" sz="3200"/>
          </a:p>
        </p:txBody>
      </p:sp>
      <p:sp>
        <p:nvSpPr>
          <p:cNvPr id="3" name="Content Placeholder 2"/>
          <p:cNvSpPr txBox="1">
            <a:spLocks noGrp="1"/>
          </p:cNvSpPr>
          <p:nvPr>
            <p:ph idx="1"/>
          </p:nvPr>
        </p:nvSpPr>
        <p:spPr/>
        <p:txBody>
          <a:bodyPr/>
          <a:lstStyle/>
          <a:p>
            <a:pPr lvl="0" hangingPunct="1">
              <a:spcBef>
                <a:spcPts val="700"/>
              </a:spcBef>
              <a:buNone/>
            </a:pPr>
            <a:r>
              <a:rPr lang="pt-PT" sz="2800" b="1" i="1"/>
              <a:t>On coastal areas </a:t>
            </a:r>
            <a:r>
              <a:rPr lang="pt-PT" sz="2800"/>
              <a:t>it</a:t>
            </a:r>
            <a:r>
              <a:rPr lang="pt-PT" sz="2800" b="1" i="1"/>
              <a:t> </a:t>
            </a:r>
            <a:r>
              <a:rPr lang="en-US" sz="2800"/>
              <a:t>is foreseen the elevation of sea level recommending the adoption of measures to improve efficiency of operations for regular cleaning of water lines, ditches and other drainage devices surface water and increasing the efficiency of the legal instruments forbidding the occupation of flood prone areas, such as floodplains.</a:t>
            </a:r>
          </a:p>
          <a:p>
            <a:pPr lvl="0" hangingPunct="1">
              <a:spcBef>
                <a:spcPts val="700"/>
              </a:spcBef>
              <a:buNone/>
            </a:pPr>
            <a:endParaRPr lang="en-US" sz="2800"/>
          </a:p>
          <a:p>
            <a:pPr lvl="0" hangingPunct="1">
              <a:spcBef>
                <a:spcPts val="700"/>
              </a:spcBef>
              <a:buNone/>
            </a:pPr>
            <a:endParaRPr lang="en-US" sz="2800"/>
          </a:p>
        </p:txBody>
      </p:sp>
      <p:sp>
        <p:nvSpPr>
          <p:cNvPr id="4" name="Slide Number Placeholder 5"/>
          <p:cNvSpPr txBox="1"/>
          <p:nvPr/>
        </p:nvSpPr>
        <p:spPr>
          <a:xfrm>
            <a:off x="6553203" y="6453185"/>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F1DBB36-8271-491B-B771-C97C1FEAA361}" type="slidenum">
              <a:t>15</a:t>
            </a:fld>
            <a:endParaRPr lang="pt-PT" sz="1200" b="0" i="0" u="none" strike="noStrike" kern="1200" cap="none" spc="0" baseline="0">
              <a:solidFill>
                <a:srgbClr val="045C75"/>
              </a:solidFill>
              <a:uFillTx/>
              <a:latin typeface="Arial"/>
              <a:cs typeface="Aria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chorCtr="1"/>
          <a:lstStyle/>
          <a:p>
            <a:pPr lvl="0" algn="ctr" hangingPunct="1"/>
            <a:r>
              <a:rPr lang="pt-PT" sz="2500"/>
              <a:t>2. </a:t>
            </a:r>
            <a:r>
              <a:rPr lang="en-US" sz="2500"/>
              <a:t>The Impacts of Climate Change in Portugal </a:t>
            </a:r>
            <a:r>
              <a:rPr lang="pt-PT" sz="2500"/>
              <a:t/>
            </a:r>
            <a:br>
              <a:rPr lang="pt-PT" sz="2500"/>
            </a:br>
            <a:r>
              <a:rPr lang="pt-PT" sz="2500"/>
              <a:t>(causes and challenges)</a:t>
            </a:r>
            <a:br>
              <a:rPr lang="pt-PT" sz="2500"/>
            </a:br>
            <a:endParaRPr lang="pt-PT" sz="2500"/>
          </a:p>
        </p:txBody>
      </p:sp>
      <p:sp>
        <p:nvSpPr>
          <p:cNvPr id="3" name="Content Placeholder 2"/>
          <p:cNvSpPr txBox="1">
            <a:spLocks noGrp="1"/>
          </p:cNvSpPr>
          <p:nvPr>
            <p:ph idx="1"/>
          </p:nvPr>
        </p:nvSpPr>
        <p:spPr/>
        <p:txBody>
          <a:bodyPr/>
          <a:lstStyle/>
          <a:p>
            <a:pPr lvl="0" algn="just" hangingPunct="1">
              <a:buNone/>
            </a:pPr>
            <a:r>
              <a:rPr lang="en-US" sz="2400"/>
              <a:t>The global warming observed over the last 50 years probably by emissions into the atmosphere of greenhouse gases (GHGs) led to the elaboration of the National Low Carbon Roadmap (RNBC) * with the objective of </a:t>
            </a:r>
            <a:r>
              <a:rPr lang="en-US" sz="2400" i="1"/>
              <a:t>"study of the technical and economic feasibility of emission reduction trajectories of greenhouse gas emissions in Portugal, leading to a low carbon economy by 2050“</a:t>
            </a:r>
            <a:r>
              <a:rPr lang="en-US" sz="2400"/>
              <a:t>; pointing </a:t>
            </a:r>
            <a:r>
              <a:rPr lang="en-US" sz="2400" i="1"/>
              <a:t>"strategic guidelines for the various sectors of activity”</a:t>
            </a:r>
          </a:p>
          <a:p>
            <a:pPr lvl="0" algn="just" hangingPunct="1">
              <a:buNone/>
            </a:pPr>
            <a:endParaRPr lang="en-US" sz="2400" i="1"/>
          </a:p>
          <a:p>
            <a:pPr lvl="0" hangingPunct="1">
              <a:buNone/>
            </a:pPr>
            <a:r>
              <a:rPr lang="en-US" sz="1200"/>
              <a:t>(*) National Low Carbon Roadmap (RNBC) was determined by resolution of the Council of Ministers n. º 93/2010 of 26 November. The RNBC aims to study the technical and economic feasibility of trajectories for reducing emissions of greenhouse gases in Portugal, leading to a saving of  low carbon by 2050.</a:t>
            </a:r>
          </a:p>
          <a:p>
            <a:pPr lvl="0" algn="just" hangingPunct="1">
              <a:buNone/>
            </a:pPr>
            <a:endParaRPr lang="pt-PT" sz="2400"/>
          </a:p>
        </p:txBody>
      </p:sp>
      <p:sp>
        <p:nvSpPr>
          <p:cNvPr id="4" name="Slide Number Placeholder 3"/>
          <p:cNvSpPr txBox="1"/>
          <p:nvPr/>
        </p:nvSpPr>
        <p:spPr>
          <a:xfrm>
            <a:off x="6553203" y="6453185"/>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9F9E901-D20B-4F17-AAA9-6DF4776FFC4E}" type="slidenum">
              <a:t>16</a:t>
            </a:fld>
            <a:endParaRPr lang="pt-PT" sz="1200" b="0" i="0" u="none" strike="noStrike" kern="1200" cap="none" spc="0" baseline="0">
              <a:solidFill>
                <a:srgbClr val="045C75"/>
              </a:solidFill>
              <a:uFillTx/>
              <a:latin typeface="Arial"/>
              <a:cs typeface="Aria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704846"/>
            <a:ext cx="8229600" cy="779461"/>
          </a:xfrm>
        </p:spPr>
        <p:txBody>
          <a:bodyPr anchorCtr="1"/>
          <a:lstStyle/>
          <a:p>
            <a:pPr lvl="0" algn="ctr" hangingPunct="1"/>
            <a:r>
              <a:rPr lang="pt-PT" sz="3200"/>
              <a:t>2. The Impact of Climate Change on Insurance</a:t>
            </a:r>
          </a:p>
        </p:txBody>
      </p:sp>
      <p:sp>
        <p:nvSpPr>
          <p:cNvPr id="3" name="Content Placeholder 2"/>
          <p:cNvSpPr txBox="1">
            <a:spLocks noGrp="1"/>
          </p:cNvSpPr>
          <p:nvPr>
            <p:ph idx="1"/>
          </p:nvPr>
        </p:nvSpPr>
        <p:spPr/>
        <p:txBody>
          <a:bodyPr/>
          <a:lstStyle/>
          <a:p>
            <a:pPr lvl="0" algn="just" hangingPunct="1">
              <a:buNone/>
            </a:pPr>
            <a:r>
              <a:rPr lang="en-US" i="1"/>
              <a:t>"Now that the insurance market began to pay more attention to climate change, the question is what can be done to prevent it from becoming a problem .... how the insurance market addresses the issue of climate change is vital, and essential to the health of the economy "</a:t>
            </a:r>
          </a:p>
          <a:p>
            <a:pPr lvl="0" hangingPunct="1">
              <a:spcBef>
                <a:spcPts val="200"/>
              </a:spcBef>
              <a:buNone/>
            </a:pPr>
            <a:endParaRPr lang="pt-PT" sz="1000" i="1"/>
          </a:p>
          <a:p>
            <a:pPr lvl="0" hangingPunct="1">
              <a:spcBef>
                <a:spcPts val="300"/>
              </a:spcBef>
              <a:buNone/>
            </a:pPr>
            <a:r>
              <a:rPr lang="pt-PT" sz="1200" i="1"/>
              <a:t>(FullCover nº2/2010, </a:t>
            </a:r>
            <a:r>
              <a:rPr lang="en-US" sz="1200"/>
              <a:t>The Challenge of Climate Change  / Mapfre "Risk Management and Safety </a:t>
            </a:r>
            <a:r>
              <a:rPr lang="pt-PT" sz="1200" i="1"/>
              <a:t>” nº 97)</a:t>
            </a:r>
          </a:p>
        </p:txBody>
      </p:sp>
      <p:sp>
        <p:nvSpPr>
          <p:cNvPr id="4" name="Slide Number Placeholder 3"/>
          <p:cNvSpPr txBox="1"/>
          <p:nvPr/>
        </p:nvSpPr>
        <p:spPr>
          <a:xfrm>
            <a:off x="6553203" y="6453185"/>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345C375-416B-4ECC-B0BB-6D7871F36B6F}" type="slidenum">
              <a:t>17</a:t>
            </a:fld>
            <a:endParaRPr lang="pt-PT" sz="1200" b="0" i="0" u="none" strike="noStrike" kern="1200" cap="none" spc="0" baseline="0">
              <a:solidFill>
                <a:srgbClr val="045C75"/>
              </a:solidFill>
              <a:uFillTx/>
              <a:latin typeface="Arial"/>
              <a:cs typeface="Aria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704846"/>
            <a:ext cx="8229600" cy="708029"/>
          </a:xfrm>
        </p:spPr>
        <p:txBody>
          <a:bodyPr anchorCtr="1"/>
          <a:lstStyle/>
          <a:p>
            <a:pPr lvl="0" algn="ctr" hangingPunct="1"/>
            <a:r>
              <a:rPr lang="pt-PT" sz="3200"/>
              <a:t>3. Risk Management and Insurance</a:t>
            </a:r>
          </a:p>
        </p:txBody>
      </p:sp>
      <p:sp>
        <p:nvSpPr>
          <p:cNvPr id="3" name="Content Placeholder 2"/>
          <p:cNvSpPr txBox="1">
            <a:spLocks noGrp="1"/>
          </p:cNvSpPr>
          <p:nvPr>
            <p:ph idx="1"/>
          </p:nvPr>
        </p:nvSpPr>
        <p:spPr/>
        <p:txBody>
          <a:bodyPr/>
          <a:lstStyle/>
          <a:p>
            <a:pPr lvl="0" algn="just" hangingPunct="1">
              <a:buNone/>
            </a:pPr>
            <a:r>
              <a:rPr lang="pt-PT" sz="2400" b="1" i="1"/>
              <a:t>Risk Management </a:t>
            </a:r>
            <a:r>
              <a:rPr lang="pt-PT" sz="2400"/>
              <a:t>: </a:t>
            </a:r>
            <a:r>
              <a:rPr lang="en-US" sz="2400"/>
              <a:t>set of coordinated actions to control and direct the organizations, taking into account the uncertainty and its effect on goals through</a:t>
            </a:r>
            <a:r>
              <a:rPr lang="pt-PT" sz="2400"/>
              <a:t> :</a:t>
            </a:r>
          </a:p>
          <a:p>
            <a:pPr lvl="0" algn="just" hangingPunct="1">
              <a:buNone/>
            </a:pPr>
            <a:r>
              <a:rPr lang="pt-PT" sz="2400" b="1"/>
              <a:t>	</a:t>
            </a:r>
            <a:r>
              <a:rPr lang="pt-PT" sz="2400"/>
              <a:t> </a:t>
            </a:r>
            <a:r>
              <a:rPr lang="en-US" sz="2400" b="1" i="1"/>
              <a:t>risk identification </a:t>
            </a:r>
            <a:r>
              <a:rPr lang="en-US" sz="2400"/>
              <a:t>(identification of sources of risk, risk events and their possible consequences)</a:t>
            </a:r>
            <a:endParaRPr lang="pt-PT" sz="2400"/>
          </a:p>
          <a:p>
            <a:pPr lvl="0" algn="just" hangingPunct="1">
              <a:buNone/>
            </a:pPr>
            <a:r>
              <a:rPr lang="pt-PT" sz="2400" b="1"/>
              <a:t>	</a:t>
            </a:r>
            <a:r>
              <a:rPr lang="pt-PT" sz="2400"/>
              <a:t> </a:t>
            </a:r>
            <a:r>
              <a:rPr lang="en-US" sz="2400" b="1" i="1"/>
              <a:t>risk analysis </a:t>
            </a:r>
            <a:r>
              <a:rPr lang="en-US" sz="2400"/>
              <a:t>(analysis of the causes and origin of risks and the likelihood that they will occur)</a:t>
            </a:r>
          </a:p>
          <a:p>
            <a:pPr lvl="0" algn="just" hangingPunct="1">
              <a:buNone/>
            </a:pPr>
            <a:r>
              <a:rPr lang="pt-PT" sz="2400" b="1"/>
              <a:t>	</a:t>
            </a:r>
            <a:r>
              <a:rPr lang="pt-PT" sz="2400"/>
              <a:t> </a:t>
            </a:r>
            <a:r>
              <a:rPr lang="en-US" sz="2400" b="1" i="1"/>
              <a:t>risk assessment </a:t>
            </a:r>
            <a:r>
              <a:rPr lang="en-US" sz="2400"/>
              <a:t>(deciding which risks need to be treated)</a:t>
            </a:r>
          </a:p>
          <a:p>
            <a:pPr lvl="0" algn="just" hangingPunct="1">
              <a:buNone/>
            </a:pPr>
            <a:r>
              <a:rPr lang="en-US" sz="2400" b="1" i="1"/>
              <a:t>     risk treatment </a:t>
            </a:r>
            <a:r>
              <a:rPr lang="en-US" sz="2400"/>
              <a:t>(Determination of strategies to mitigate or control risks)</a:t>
            </a:r>
          </a:p>
          <a:p>
            <a:pPr lvl="0" algn="just" hangingPunct="1">
              <a:buNone/>
            </a:pPr>
            <a:endParaRPr lang="pt-PT" sz="2400"/>
          </a:p>
          <a:p>
            <a:pPr lvl="0" algn="just" hangingPunct="1">
              <a:spcBef>
                <a:spcPts val="500"/>
              </a:spcBef>
            </a:pPr>
            <a:endParaRPr lang="pt-PT" sz="2000"/>
          </a:p>
          <a:p>
            <a:pPr lvl="0" algn="just" hangingPunct="1">
              <a:spcBef>
                <a:spcPts val="400"/>
              </a:spcBef>
              <a:buNone/>
            </a:pPr>
            <a:endParaRPr lang="pt-PT" sz="1800"/>
          </a:p>
          <a:p>
            <a:pPr lvl="0" algn="just" hangingPunct="1">
              <a:spcBef>
                <a:spcPts val="400"/>
              </a:spcBef>
            </a:pPr>
            <a:endParaRPr lang="pt-PT" sz="1800"/>
          </a:p>
        </p:txBody>
      </p:sp>
      <p:sp>
        <p:nvSpPr>
          <p:cNvPr id="4" name="Slide Number Placeholder 3"/>
          <p:cNvSpPr txBox="1"/>
          <p:nvPr/>
        </p:nvSpPr>
        <p:spPr>
          <a:xfrm>
            <a:off x="6553203" y="6453185"/>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1F58E21-4ECA-4E29-AACE-98BF07D6A581}" type="slidenum">
              <a:t>18</a:t>
            </a:fld>
            <a:endParaRPr lang="pt-PT" sz="1200" b="0" i="0" u="none" strike="noStrike" kern="1200" cap="none" spc="0" baseline="0">
              <a:solidFill>
                <a:srgbClr val="045C75"/>
              </a:solidFill>
              <a:uFillTx/>
              <a:latin typeface="Arial"/>
              <a:cs typeface="Aria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le 1"/>
          <p:cNvSpPr txBox="1">
            <a:spLocks noGrp="1"/>
          </p:cNvSpPr>
          <p:nvPr>
            <p:ph type="title"/>
          </p:nvPr>
        </p:nvSpPr>
        <p:spPr>
          <a:xfrm>
            <a:off x="468309" y="260347"/>
            <a:ext cx="8229600" cy="1143000"/>
          </a:xfrm>
        </p:spPr>
        <p:txBody>
          <a:bodyPr anchorCtr="1"/>
          <a:lstStyle/>
          <a:p>
            <a:pPr lvl="0" algn="ctr" hangingPunct="1"/>
            <a:r>
              <a:rPr lang="pt-PT" sz="3200"/>
              <a:t>3. Risk Management and Insurance</a:t>
            </a:r>
          </a:p>
        </p:txBody>
      </p:sp>
      <p:sp>
        <p:nvSpPr>
          <p:cNvPr id="3" name="Content Placeholder 2"/>
          <p:cNvSpPr txBox="1">
            <a:spLocks noGrp="1"/>
          </p:cNvSpPr>
          <p:nvPr>
            <p:ph idx="1"/>
          </p:nvPr>
        </p:nvSpPr>
        <p:spPr>
          <a:xfrm>
            <a:off x="468309" y="1628775"/>
            <a:ext cx="8229600" cy="4525959"/>
          </a:xfrm>
        </p:spPr>
        <p:txBody>
          <a:bodyPr/>
          <a:lstStyle/>
          <a:p>
            <a:pPr lvl="0" algn="just" hangingPunct="1">
              <a:spcBef>
                <a:spcPts val="500"/>
              </a:spcBef>
              <a:buNone/>
            </a:pPr>
            <a:r>
              <a:rPr lang="en-US" sz="2000"/>
              <a:t>Identified, analyzed and evaluated the sectorial risks from climate change, strategies to mitigate or control risk, pass for the adoption of procedures of safety &amp; security, containment and mitigation and also of </a:t>
            </a:r>
            <a:r>
              <a:rPr lang="en-US" sz="2000" b="1"/>
              <a:t>transfer to insurance of property, personal and liabilities risks</a:t>
            </a:r>
            <a:r>
              <a:rPr lang="en-US" sz="2000"/>
              <a:t>.</a:t>
            </a:r>
          </a:p>
          <a:p>
            <a:pPr lvl="0" algn="just" hangingPunct="1">
              <a:spcBef>
                <a:spcPts val="500"/>
              </a:spcBef>
              <a:buNone/>
            </a:pPr>
            <a:r>
              <a:rPr lang="en-US" sz="2000"/>
              <a:t>Such transference of risk will impact :</a:t>
            </a:r>
          </a:p>
          <a:p>
            <a:pPr lvl="0" algn="just" hangingPunct="1">
              <a:spcBef>
                <a:spcPts val="500"/>
              </a:spcBef>
              <a:buChar char="-"/>
            </a:pPr>
            <a:r>
              <a:rPr lang="en-US" sz="2000" b="1" i="1"/>
              <a:t>Property Insurance </a:t>
            </a:r>
            <a:r>
              <a:rPr lang="en-US" sz="2000"/>
              <a:t>namely on </a:t>
            </a:r>
            <a:r>
              <a:rPr lang="en-US" sz="2000" b="1"/>
              <a:t>flooding exposures </a:t>
            </a:r>
            <a:r>
              <a:rPr lang="en-US" sz="2000"/>
              <a:t>and fire exposures namely on forests</a:t>
            </a:r>
          </a:p>
          <a:p>
            <a:pPr lvl="0" algn="just" hangingPunct="1">
              <a:spcBef>
                <a:spcPts val="500"/>
              </a:spcBef>
              <a:buChar char="-"/>
            </a:pPr>
            <a:r>
              <a:rPr lang="en-US" sz="2000" b="1" i="1"/>
              <a:t>Personal Insurance </a:t>
            </a:r>
            <a:r>
              <a:rPr lang="en-US" sz="2000"/>
              <a:t>namely on Healthcare exposures</a:t>
            </a:r>
          </a:p>
          <a:p>
            <a:pPr lvl="0" algn="just" hangingPunct="1">
              <a:spcBef>
                <a:spcPts val="500"/>
              </a:spcBef>
              <a:buChar char="-"/>
            </a:pPr>
            <a:r>
              <a:rPr lang="en-US" sz="2000" b="1" i="1"/>
              <a:t>Liabilty Insurance </a:t>
            </a:r>
            <a:r>
              <a:rPr lang="en-US" sz="2000"/>
              <a:t>namely on lack of initiative by authorities and others to take action to prevent material and personal damages due to climate change.</a:t>
            </a:r>
          </a:p>
          <a:p>
            <a:pPr lvl="0" algn="just" hangingPunct="1">
              <a:spcBef>
                <a:spcPts val="500"/>
              </a:spcBef>
              <a:buChar char="-"/>
            </a:pPr>
            <a:r>
              <a:rPr lang="en-US" sz="2000" b="1" i="1"/>
              <a:t>Crops Insurance </a:t>
            </a:r>
            <a:r>
              <a:rPr lang="en-US" sz="2000"/>
              <a:t>namely due to change in the structure and composition of vegetation with consequences for biodiversity</a:t>
            </a:r>
          </a:p>
          <a:p>
            <a:pPr lvl="0" algn="just" hangingPunct="1">
              <a:spcBef>
                <a:spcPts val="500"/>
              </a:spcBef>
              <a:buChar char="-"/>
            </a:pPr>
            <a:endParaRPr lang="en-US" sz="2000"/>
          </a:p>
          <a:p>
            <a:pPr lvl="0" algn="just" hangingPunct="1">
              <a:spcBef>
                <a:spcPts val="500"/>
              </a:spcBef>
              <a:buChar char="-"/>
            </a:pPr>
            <a:endParaRPr lang="en-US" sz="2000"/>
          </a:p>
          <a:p>
            <a:pPr lvl="0" algn="just" hangingPunct="1">
              <a:buChar char="-"/>
            </a:pPr>
            <a:endParaRPr lang="pt-PT" sz="2400"/>
          </a:p>
          <a:p>
            <a:pPr lvl="0" hangingPunct="1">
              <a:spcBef>
                <a:spcPts val="500"/>
              </a:spcBef>
            </a:pPr>
            <a:endParaRPr lang="pt-PT" sz="2000"/>
          </a:p>
          <a:p>
            <a:pPr lvl="0" hangingPunct="1">
              <a:spcBef>
                <a:spcPts val="400"/>
              </a:spcBef>
              <a:buNone/>
            </a:pPr>
            <a:endParaRPr lang="pt-PT" sz="1800"/>
          </a:p>
          <a:p>
            <a:pPr lvl="0" hangingPunct="1">
              <a:spcBef>
                <a:spcPts val="400"/>
              </a:spcBef>
            </a:pPr>
            <a:endParaRPr lang="pt-PT" sz="1800"/>
          </a:p>
        </p:txBody>
      </p:sp>
      <p:sp>
        <p:nvSpPr>
          <p:cNvPr id="4" name="Slide Number Placeholder 3"/>
          <p:cNvSpPr txBox="1"/>
          <p:nvPr/>
        </p:nvSpPr>
        <p:spPr>
          <a:xfrm>
            <a:off x="6553203" y="6453185"/>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8B92904-6ED5-4A3B-BAEE-0AFB6C32EEEB}" type="slidenum">
              <a:t>19</a:t>
            </a:fld>
            <a:endParaRPr lang="pt-PT" sz="1200" b="0" i="0" u="none" strike="noStrike" kern="1200" cap="none" spc="0" baseline="0">
              <a:solidFill>
                <a:srgbClr val="045C75"/>
              </a:solidFill>
              <a:uFillTx/>
              <a:latin typeface="Arial"/>
              <a:cs typeface="Aria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Slide Number Placeholder 1"/>
          <p:cNvSpPr txBox="1"/>
          <p:nvPr/>
        </p:nvSpPr>
        <p:spPr>
          <a:xfrm>
            <a:off x="7924803" y="6356351"/>
            <a:ext cx="7619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538F4FE-8625-4843-AB49-55982808063E}" type="slidenum">
              <a:t>2</a:t>
            </a:fld>
            <a:endParaRPr lang="pt-PT" sz="1200" b="0" i="0" u="none" strike="noStrike" kern="1200" cap="none" spc="0" baseline="0">
              <a:solidFill>
                <a:srgbClr val="045C75"/>
              </a:solidFill>
              <a:uFillTx/>
              <a:latin typeface="Arial"/>
              <a:cs typeface="Arial"/>
            </a:endParaRPr>
          </a:p>
        </p:txBody>
      </p:sp>
      <p:sp>
        <p:nvSpPr>
          <p:cNvPr id="3" name="Rectangle 2"/>
          <p:cNvSpPr/>
          <p:nvPr/>
        </p:nvSpPr>
        <p:spPr>
          <a:xfrm>
            <a:off x="900117" y="3105146"/>
            <a:ext cx="7416798" cy="647696"/>
          </a:xfrm>
          <a:prstGeom prst="rect">
            <a:avLst/>
          </a:prstGeom>
          <a:noFill/>
          <a:ln>
            <a:noFill/>
            <a:prstDash val="solid"/>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pt-PT" sz="3600" b="0" i="1" u="none" strike="noStrike" kern="1200" cap="none" spc="0" baseline="0">
                <a:solidFill>
                  <a:srgbClr val="000000"/>
                </a:solidFill>
                <a:uFillTx/>
                <a:latin typeface="Arial" pitchFamily="34"/>
                <a:cs typeface="Arial" pitchFamily="34"/>
              </a:rPr>
              <a:t>The Day Before Yesterday…</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chorCtr="1"/>
          <a:lstStyle/>
          <a:p>
            <a:pPr lvl="0" algn="ctr" hangingPunct="1"/>
            <a:r>
              <a:rPr lang="pt-PT" sz="2400"/>
              <a:t>3.</a:t>
            </a:r>
            <a:r>
              <a:rPr lang="pt-PT" sz="3200"/>
              <a:t> </a:t>
            </a:r>
            <a:r>
              <a:rPr lang="en-US" sz="2400"/>
              <a:t>The flood risk management in the context of climate change </a:t>
            </a:r>
            <a:br>
              <a:rPr lang="en-US" sz="2400"/>
            </a:br>
            <a:r>
              <a:rPr lang="en-US" sz="2400"/>
              <a:t>(A tool for evaluation and risk analysis)</a:t>
            </a:r>
            <a:endParaRPr lang="pt-PT" sz="2400"/>
          </a:p>
        </p:txBody>
      </p:sp>
      <p:sp>
        <p:nvSpPr>
          <p:cNvPr id="3" name="Content Placeholder 2"/>
          <p:cNvSpPr txBox="1">
            <a:spLocks noGrp="1"/>
          </p:cNvSpPr>
          <p:nvPr>
            <p:ph idx="1"/>
          </p:nvPr>
        </p:nvSpPr>
        <p:spPr/>
        <p:txBody>
          <a:bodyPr/>
          <a:lstStyle/>
          <a:p>
            <a:pPr lvl="0" algn="just" hangingPunct="1">
              <a:spcBef>
                <a:spcPts val="500"/>
              </a:spcBef>
              <a:buNone/>
            </a:pPr>
            <a:r>
              <a:rPr lang="en-US" sz="2000"/>
              <a:t>The flooding risk in Portugal</a:t>
            </a:r>
            <a:r>
              <a:rPr lang="pt-PT" sz="2000" b="1"/>
              <a:t>:</a:t>
            </a:r>
          </a:p>
          <a:p>
            <a:pPr lvl="0" algn="just" hangingPunct="1">
              <a:spcBef>
                <a:spcPts val="500"/>
              </a:spcBef>
            </a:pPr>
            <a:r>
              <a:rPr lang="en-US" sz="2000"/>
              <a:t>Flood risks either sea or river, gained increasing importance in recent decades, especially in urban areas, due to increased human intervention in flood zones and extreme precipitation events in short periods of time.</a:t>
            </a:r>
          </a:p>
          <a:p>
            <a:pPr lvl="0" algn="just" hangingPunct="1">
              <a:spcBef>
                <a:spcPts val="500"/>
              </a:spcBef>
            </a:pPr>
            <a:r>
              <a:rPr lang="en-US" sz="2000"/>
              <a:t>EU Directive 2007/60/EC of 23 October 2007 (transposed into Portuguese law by Decree Law No. 115/2010 of 22 October) established a framework for the assessment and management of flood risks, that EU Members should adopt, assuming the need of </a:t>
            </a:r>
            <a:r>
              <a:rPr lang="en-US" sz="2000" i="1"/>
              <a:t>"... preparation of flood hazard maps and flood risk maps showing the potential adverse consequences associated with different flood scenarios ...".</a:t>
            </a:r>
          </a:p>
          <a:p>
            <a:pPr lvl="0" hangingPunct="1">
              <a:spcBef>
                <a:spcPts val="500"/>
              </a:spcBef>
            </a:pPr>
            <a:endParaRPr lang="en-US" sz="2000"/>
          </a:p>
          <a:p>
            <a:pPr lvl="0" hangingPunct="1">
              <a:spcBef>
                <a:spcPts val="500"/>
              </a:spcBef>
              <a:buNone/>
            </a:pPr>
            <a:endParaRPr lang="pt-PT" sz="2000"/>
          </a:p>
        </p:txBody>
      </p:sp>
      <p:sp>
        <p:nvSpPr>
          <p:cNvPr id="4" name="Slide Number Placeholder 3"/>
          <p:cNvSpPr txBox="1"/>
          <p:nvPr/>
        </p:nvSpPr>
        <p:spPr>
          <a:xfrm>
            <a:off x="6553203" y="6453185"/>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213D74C-023A-4154-A521-F7AF35F7BCDB}" type="slidenum">
              <a:t>20</a:t>
            </a:fld>
            <a:endParaRPr lang="pt-PT" sz="1200" b="0" i="0" u="none" strike="noStrike" kern="1200" cap="none" spc="0" baseline="0">
              <a:solidFill>
                <a:srgbClr val="045C75"/>
              </a:solidFill>
              <a:uFillTx/>
              <a:latin typeface="Arial"/>
              <a:cs typeface="Aria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Title 1"/>
          <p:cNvSpPr txBox="1">
            <a:spLocks noGrp="1"/>
          </p:cNvSpPr>
          <p:nvPr>
            <p:ph type="title"/>
          </p:nvPr>
        </p:nvSpPr>
        <p:spPr>
          <a:xfrm>
            <a:off x="539752" y="620713"/>
            <a:ext cx="8229600" cy="720720"/>
          </a:xfrm>
        </p:spPr>
        <p:txBody>
          <a:bodyPr anchorCtr="1"/>
          <a:lstStyle/>
          <a:p>
            <a:pPr lvl="0" algn="ctr" hangingPunct="1"/>
            <a:r>
              <a:rPr lang="pt-PT" sz="2200"/>
              <a:t>3.</a:t>
            </a:r>
            <a:r>
              <a:rPr lang="pt-PT" sz="2900"/>
              <a:t> </a:t>
            </a:r>
            <a:r>
              <a:rPr lang="en-US" sz="2200"/>
              <a:t/>
            </a:r>
            <a:br>
              <a:rPr lang="en-US" sz="2200"/>
            </a:br>
            <a:r>
              <a:rPr lang="pt-PT" sz="2200"/>
              <a:t/>
            </a:r>
            <a:br>
              <a:rPr lang="pt-PT" sz="2200"/>
            </a:br>
            <a:r>
              <a:rPr lang="en-US" sz="2200"/>
              <a:t> The flood risk management in the context of climate change </a:t>
            </a:r>
            <a:br>
              <a:rPr lang="en-US" sz="2200"/>
            </a:br>
            <a:r>
              <a:rPr lang="en-US" sz="2200"/>
              <a:t>A tool for evaluation and risk analysis </a:t>
            </a:r>
            <a:endParaRPr lang="pt-PT" sz="2200"/>
          </a:p>
        </p:txBody>
      </p:sp>
      <p:sp>
        <p:nvSpPr>
          <p:cNvPr id="3" name="Content Placeholder 2"/>
          <p:cNvSpPr txBox="1">
            <a:spLocks noGrp="1"/>
          </p:cNvSpPr>
          <p:nvPr>
            <p:ph idx="1"/>
          </p:nvPr>
        </p:nvSpPr>
        <p:spPr>
          <a:xfrm>
            <a:off x="457200" y="2133596"/>
            <a:ext cx="8229600" cy="4175122"/>
          </a:xfrm>
        </p:spPr>
        <p:txBody>
          <a:bodyPr/>
          <a:lstStyle/>
          <a:p>
            <a:pPr lvl="0" algn="just" hangingPunct="1">
              <a:spcBef>
                <a:spcPts val="500"/>
              </a:spcBef>
              <a:buNone/>
            </a:pPr>
            <a:r>
              <a:rPr lang="en-US" sz="2000"/>
              <a:t>This project aims to investigate the vulnerability to flooding of the territory, in the context of climate change expected</a:t>
            </a:r>
          </a:p>
          <a:p>
            <a:pPr lvl="0" algn="just" hangingPunct="1">
              <a:spcBef>
                <a:spcPts val="500"/>
              </a:spcBef>
              <a:buNone/>
            </a:pPr>
            <a:r>
              <a:rPr lang="en-US" sz="2000"/>
              <a:t>The project also aims to create a vision in the medium and long-term on the vulnerability to flooding of Portuguese territory, thereby reducing the society exposure to these phenomena</a:t>
            </a:r>
            <a:endParaRPr lang="pt-PT" sz="2000"/>
          </a:p>
          <a:p>
            <a:pPr lvl="0" algn="just" hangingPunct="1">
              <a:spcBef>
                <a:spcPts val="500"/>
              </a:spcBef>
              <a:buNone/>
            </a:pPr>
            <a:r>
              <a:rPr lang="en-US" sz="2000"/>
              <a:t>Thus, the project will produce, for Portugal, flood hazard maps and flood risk in the short, medium and long term, taking into account climate change scenarios. Will be identified and characterized the potential impacts / damage to the areas considered most vulnerable</a:t>
            </a:r>
            <a:endParaRPr lang="pt-PT" sz="1200"/>
          </a:p>
          <a:p>
            <a:pPr lvl="0" hangingPunct="1">
              <a:spcBef>
                <a:spcPts val="300"/>
              </a:spcBef>
              <a:buNone/>
            </a:pPr>
            <a:endParaRPr lang="pt-PT" sz="1200"/>
          </a:p>
          <a:p>
            <a:pPr lvl="0" hangingPunct="1">
              <a:spcBef>
                <a:spcPts val="300"/>
              </a:spcBef>
            </a:pPr>
            <a:endParaRPr lang="pt-PT" sz="1200"/>
          </a:p>
          <a:p>
            <a:pPr lvl="0" hangingPunct="1">
              <a:spcBef>
                <a:spcPts val="500"/>
              </a:spcBef>
              <a:buNone/>
            </a:pPr>
            <a:endParaRPr lang="pt-PT" sz="2000"/>
          </a:p>
        </p:txBody>
      </p:sp>
      <p:sp>
        <p:nvSpPr>
          <p:cNvPr id="4" name="Slide Number Placeholder 3"/>
          <p:cNvSpPr txBox="1"/>
          <p:nvPr/>
        </p:nvSpPr>
        <p:spPr>
          <a:xfrm>
            <a:off x="6553203" y="6453185"/>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B0912B8-F36A-474E-B317-C51B88308B4B}" type="slidenum">
              <a:t>21</a:t>
            </a:fld>
            <a:endParaRPr lang="pt-PT" sz="1200" b="0" i="0" u="none" strike="noStrike" kern="1200" cap="none" spc="0" baseline="0">
              <a:solidFill>
                <a:srgbClr val="045C75"/>
              </a:solidFill>
              <a:uFillTx/>
              <a:latin typeface="Arial"/>
              <a:cs typeface="Arial"/>
            </a:endParaRPr>
          </a:p>
        </p:txBody>
      </p:sp>
      <p:pic>
        <p:nvPicPr>
          <p:cNvPr id="5" name="Picture 6"/>
          <p:cNvPicPr>
            <a:picLocks noChangeAspect="1"/>
          </p:cNvPicPr>
          <p:nvPr/>
        </p:nvPicPr>
        <p:blipFill>
          <a:blip r:embed="rId2"/>
          <a:stretch>
            <a:fillRect/>
          </a:stretch>
        </p:blipFill>
        <p:spPr>
          <a:xfrm>
            <a:off x="396236" y="1408176"/>
            <a:ext cx="8351516" cy="63398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Title 1"/>
          <p:cNvSpPr txBox="1">
            <a:spLocks noGrp="1"/>
          </p:cNvSpPr>
          <p:nvPr>
            <p:ph type="title"/>
          </p:nvPr>
        </p:nvSpPr>
        <p:spPr>
          <a:xfrm>
            <a:off x="468309" y="404814"/>
            <a:ext cx="8229600" cy="1012826"/>
          </a:xfrm>
        </p:spPr>
        <p:txBody>
          <a:bodyPr anchorCtr="1"/>
          <a:lstStyle/>
          <a:p>
            <a:pPr lvl="0" algn="ctr" hangingPunct="1"/>
            <a:r>
              <a:rPr lang="pt-PT" sz="2900"/>
              <a:t/>
            </a:r>
            <a:br>
              <a:rPr lang="pt-PT" sz="2900"/>
            </a:br>
            <a:r>
              <a:rPr lang="pt-PT" sz="2200"/>
              <a:t>3. </a:t>
            </a:r>
            <a:r>
              <a:rPr lang="en-US" sz="2200"/>
              <a:t>The flood risk management in the context of climate change </a:t>
            </a:r>
            <a:br>
              <a:rPr lang="en-US" sz="2200"/>
            </a:br>
            <a:r>
              <a:rPr lang="en-US" sz="2200"/>
              <a:t>A tool for evaluation and risk analysis</a:t>
            </a:r>
            <a:r>
              <a:rPr lang="en-US" sz="2900"/>
              <a:t/>
            </a:r>
            <a:br>
              <a:rPr lang="en-US" sz="2900"/>
            </a:br>
            <a:r>
              <a:rPr lang="pt-PT" sz="1100"/>
              <a:t/>
            </a:r>
            <a:br>
              <a:rPr lang="pt-PT" sz="1100"/>
            </a:br>
            <a:endParaRPr lang="pt-PT" sz="1600"/>
          </a:p>
        </p:txBody>
      </p:sp>
      <p:sp>
        <p:nvSpPr>
          <p:cNvPr id="3" name="Content Placeholder 2"/>
          <p:cNvSpPr txBox="1">
            <a:spLocks noGrp="1"/>
          </p:cNvSpPr>
          <p:nvPr>
            <p:ph idx="1"/>
          </p:nvPr>
        </p:nvSpPr>
        <p:spPr>
          <a:xfrm>
            <a:off x="468309" y="1557342"/>
            <a:ext cx="8229600" cy="4895853"/>
          </a:xfrm>
        </p:spPr>
        <p:txBody>
          <a:bodyPr/>
          <a:lstStyle/>
          <a:p>
            <a:pPr lvl="0" hangingPunct="1">
              <a:spcBef>
                <a:spcPts val="500"/>
              </a:spcBef>
            </a:pPr>
            <a:endParaRPr lang="pt-PT" sz="2000"/>
          </a:p>
          <a:p>
            <a:pPr lvl="0" algn="just" hangingPunct="1">
              <a:spcBef>
                <a:spcPts val="500"/>
              </a:spcBef>
              <a:buNone/>
            </a:pPr>
            <a:r>
              <a:rPr lang="en-US" sz="2000"/>
              <a:t>The study area is divided into two scales: (i) a macro scale for mainland Portugal where will be identified flood areas and (ii) a scale-local to the regions considered vulnerable based on the criteria of likelihood of flooding and risk of flood, defining the latter as the combination of the probability of flooding with the potential adverse consequences to human health, the environment, economic activities and cultural heritage.</a:t>
            </a:r>
          </a:p>
          <a:p>
            <a:pPr lvl="0" algn="just" hangingPunct="1">
              <a:spcBef>
                <a:spcPts val="500"/>
              </a:spcBef>
              <a:buNone/>
            </a:pPr>
            <a:r>
              <a:rPr lang="pt-PT" sz="2000"/>
              <a:t> </a:t>
            </a:r>
            <a:r>
              <a:rPr lang="en-US" sz="2000"/>
              <a:t>In Portugal, where this information does not yet exist in a structured and enough detailed way, floods have been responsible for loss of property and  on economy, and are expected further significant changes in rainfall patterns, frequency and intensity of extreme weather and extreme weather events such as intense rainfall over short periods.</a:t>
            </a:r>
          </a:p>
          <a:p>
            <a:pPr lvl="0" hangingPunct="1">
              <a:spcBef>
                <a:spcPts val="500"/>
              </a:spcBef>
            </a:pPr>
            <a:endParaRPr lang="en-US" sz="2000"/>
          </a:p>
          <a:p>
            <a:pPr lvl="0" hangingPunct="1">
              <a:spcBef>
                <a:spcPts val="300"/>
              </a:spcBef>
              <a:buNone/>
            </a:pPr>
            <a:endParaRPr lang="pt-PT" sz="1200"/>
          </a:p>
          <a:p>
            <a:pPr lvl="0" hangingPunct="1">
              <a:spcBef>
                <a:spcPts val="300"/>
              </a:spcBef>
            </a:pPr>
            <a:endParaRPr lang="pt-PT" sz="1200"/>
          </a:p>
          <a:p>
            <a:pPr lvl="0" hangingPunct="1">
              <a:spcBef>
                <a:spcPts val="300"/>
              </a:spcBef>
            </a:pPr>
            <a:endParaRPr lang="pt-PT" sz="1200"/>
          </a:p>
          <a:p>
            <a:pPr lvl="0" hangingPunct="1">
              <a:spcBef>
                <a:spcPts val="500"/>
              </a:spcBef>
              <a:buNone/>
            </a:pPr>
            <a:endParaRPr lang="pt-PT" sz="2000"/>
          </a:p>
        </p:txBody>
      </p:sp>
      <p:sp>
        <p:nvSpPr>
          <p:cNvPr id="4" name="Slide Number Placeholder 3"/>
          <p:cNvSpPr txBox="1"/>
          <p:nvPr/>
        </p:nvSpPr>
        <p:spPr>
          <a:xfrm>
            <a:off x="6553203" y="6453185"/>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B852457-A873-44DC-934B-AB595206D7D1}" type="slidenum">
              <a:t>22</a:t>
            </a:fld>
            <a:endParaRPr lang="pt-PT" sz="1200" b="0" i="0" u="none" strike="noStrike" kern="1200" cap="none" spc="0" baseline="0">
              <a:solidFill>
                <a:srgbClr val="045C75"/>
              </a:solidFill>
              <a:uFillTx/>
              <a:latin typeface="Arial"/>
              <a:cs typeface="Arial"/>
            </a:endParaRPr>
          </a:p>
        </p:txBody>
      </p:sp>
      <p:pic>
        <p:nvPicPr>
          <p:cNvPr id="5" name="Picture 6"/>
          <p:cNvPicPr>
            <a:picLocks noChangeAspect="1"/>
          </p:cNvPicPr>
          <p:nvPr/>
        </p:nvPicPr>
        <p:blipFill>
          <a:blip r:embed="rId2"/>
          <a:stretch>
            <a:fillRect/>
          </a:stretch>
        </p:blipFill>
        <p:spPr>
          <a:xfrm>
            <a:off x="469388" y="1054604"/>
            <a:ext cx="8278364" cy="646179"/>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Title 1"/>
          <p:cNvSpPr txBox="1">
            <a:spLocks noGrp="1"/>
          </p:cNvSpPr>
          <p:nvPr>
            <p:ph type="title"/>
          </p:nvPr>
        </p:nvSpPr>
        <p:spPr>
          <a:xfrm>
            <a:off x="539752" y="908054"/>
            <a:ext cx="8229600" cy="504821"/>
          </a:xfrm>
        </p:spPr>
        <p:txBody>
          <a:bodyPr anchorCtr="1"/>
          <a:lstStyle/>
          <a:p>
            <a:pPr lvl="0" algn="ctr" hangingPunct="1"/>
            <a:r>
              <a:rPr lang="pt-PT" sz="2400" i="1"/>
              <a:t>4. Business as usual ?</a:t>
            </a:r>
            <a:br>
              <a:rPr lang="pt-PT" sz="2400" i="1"/>
            </a:br>
            <a:endParaRPr lang="pt-PT" sz="2400"/>
          </a:p>
        </p:txBody>
      </p:sp>
      <p:sp>
        <p:nvSpPr>
          <p:cNvPr id="3" name="Content Placeholder 2"/>
          <p:cNvSpPr txBox="1">
            <a:spLocks noGrp="1"/>
          </p:cNvSpPr>
          <p:nvPr>
            <p:ph idx="1"/>
          </p:nvPr>
        </p:nvSpPr>
        <p:spPr>
          <a:xfrm>
            <a:off x="457200" y="1412876"/>
            <a:ext cx="8229600" cy="4752978"/>
          </a:xfrm>
        </p:spPr>
        <p:txBody>
          <a:bodyPr/>
          <a:lstStyle/>
          <a:p>
            <a:pPr lvl="0" algn="just" hangingPunct="1">
              <a:spcBef>
                <a:spcPts val="500"/>
              </a:spcBef>
              <a:buFont typeface="Wingdings" pitchFamily="2"/>
              <a:buChar char="§"/>
            </a:pPr>
            <a:r>
              <a:rPr lang="en-US" sz="2000"/>
              <a:t>urge to adopt </a:t>
            </a:r>
            <a:r>
              <a:rPr lang="en-US" sz="2000" i="1"/>
              <a:t>Adaptation Strategies </a:t>
            </a:r>
            <a:r>
              <a:rPr lang="en-US" sz="2000"/>
              <a:t>(*), developing new communities of interest and sustainable business, with assumed behaviors  of </a:t>
            </a:r>
            <a:r>
              <a:rPr lang="en-US" sz="2000" i="1"/>
              <a:t>Social Responsibility </a:t>
            </a:r>
            <a:r>
              <a:rPr lang="en-US" sz="2000"/>
              <a:t>(**) and corporate sustainability,</a:t>
            </a:r>
          </a:p>
          <a:p>
            <a:pPr lvl="0" algn="just" hangingPunct="1">
              <a:spcBef>
                <a:spcPts val="500"/>
              </a:spcBef>
              <a:buFont typeface="Wingdings" pitchFamily="2"/>
              <a:buChar char="§"/>
            </a:pPr>
            <a:r>
              <a:rPr lang="en-US" sz="2000"/>
              <a:t>necessarily sharing and regulating global interests</a:t>
            </a:r>
            <a:r>
              <a:rPr lang="pt-PT" sz="2000"/>
              <a:t>, </a:t>
            </a:r>
            <a:r>
              <a:rPr lang="en-US" sz="2000"/>
              <a:t>taking into account the expectations of stakeholders, in accordance with the law and consistent with international norms of conduct</a:t>
            </a:r>
            <a:r>
              <a:rPr lang="pt-PT" sz="2000"/>
              <a:t>,</a:t>
            </a:r>
          </a:p>
          <a:p>
            <a:pPr lvl="0" algn="just" hangingPunct="1">
              <a:spcBef>
                <a:spcPts val="500"/>
              </a:spcBef>
              <a:buFont typeface="Wingdings" pitchFamily="2"/>
              <a:buChar char="§"/>
            </a:pPr>
            <a:r>
              <a:rPr lang="en-US" sz="2000"/>
              <a:t>thus contributing to the sustainable and efficient management of, energy, land and water, and waste, and for the defense of biodiversity, science ,</a:t>
            </a:r>
          </a:p>
          <a:p>
            <a:pPr lvl="0" algn="just" hangingPunct="1">
              <a:spcBef>
                <a:spcPts val="500"/>
              </a:spcBef>
              <a:buFont typeface="Wingdings" pitchFamily="2"/>
              <a:buChar char="§"/>
            </a:pPr>
            <a:r>
              <a:rPr lang="en-US" sz="2000"/>
              <a:t>technology can provide invaluable contributions to the development and innovation of new solutions.</a:t>
            </a:r>
          </a:p>
          <a:p>
            <a:pPr lvl="0" hangingPunct="1">
              <a:spcBef>
                <a:spcPts val="400"/>
              </a:spcBef>
              <a:buNone/>
            </a:pPr>
            <a:endParaRPr lang="pt-PT" sz="1600"/>
          </a:p>
          <a:p>
            <a:pPr lvl="0" hangingPunct="1">
              <a:spcBef>
                <a:spcPts val="300"/>
              </a:spcBef>
              <a:buNone/>
            </a:pPr>
            <a:endParaRPr lang="pt-PT" sz="1100"/>
          </a:p>
          <a:p>
            <a:pPr lvl="0" hangingPunct="1">
              <a:spcBef>
                <a:spcPts val="300"/>
              </a:spcBef>
              <a:buNone/>
            </a:pPr>
            <a:r>
              <a:rPr lang="pt-PT" sz="1100"/>
              <a:t>(*) </a:t>
            </a:r>
            <a:r>
              <a:rPr lang="en-US" sz="1100"/>
              <a:t>the "adaptation strategy" ("Adaptation Strategy") is the name adopted by the EU for phased adaptation to the impact of climate change supplement the actions of Member States in this field</a:t>
            </a:r>
            <a:endParaRPr lang="pt-PT" sz="1100"/>
          </a:p>
          <a:p>
            <a:pPr lvl="0" hangingPunct="1">
              <a:spcBef>
                <a:spcPts val="300"/>
              </a:spcBef>
              <a:buNone/>
            </a:pPr>
            <a:r>
              <a:rPr lang="pt-PT" sz="1100"/>
              <a:t>(**) </a:t>
            </a:r>
            <a:r>
              <a:rPr lang="en-US" sz="1100"/>
              <a:t>Guide to Social Responsibility (ISO 4469-1 26000/NP): responsibility of an organization for the impacts of its decisions and activities on society and the environment, through transparent and ethical conduct.</a:t>
            </a:r>
          </a:p>
          <a:p>
            <a:pPr lvl="0" hangingPunct="1">
              <a:spcBef>
                <a:spcPts val="300"/>
              </a:spcBef>
              <a:buNone/>
            </a:pPr>
            <a:endParaRPr lang="pt-PT" sz="1100"/>
          </a:p>
          <a:p>
            <a:pPr lvl="0" hangingPunct="1">
              <a:spcBef>
                <a:spcPts val="400"/>
              </a:spcBef>
              <a:buNone/>
            </a:pPr>
            <a:endParaRPr lang="pt-PT" sz="1600"/>
          </a:p>
        </p:txBody>
      </p:sp>
      <p:sp>
        <p:nvSpPr>
          <p:cNvPr id="4" name="Slide Number Placeholder 3"/>
          <p:cNvSpPr txBox="1"/>
          <p:nvPr/>
        </p:nvSpPr>
        <p:spPr>
          <a:xfrm>
            <a:off x="6553203" y="6448421"/>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E2EC96A-FC84-4C87-8D08-D03BEA63CD16}" type="slidenum">
              <a:t>23</a:t>
            </a:fld>
            <a:endParaRPr lang="pt-PT" sz="1200" b="0" i="0" u="none" strike="noStrike" kern="1200" cap="none" spc="0" baseline="0">
              <a:solidFill>
                <a:srgbClr val="045C75"/>
              </a:solidFill>
              <a:uFillTx/>
              <a:latin typeface="Arial"/>
              <a:cs typeface="Aria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Title 1"/>
          <p:cNvSpPr txBox="1">
            <a:spLocks noGrp="1"/>
          </p:cNvSpPr>
          <p:nvPr>
            <p:ph type="title"/>
          </p:nvPr>
        </p:nvSpPr>
        <p:spPr>
          <a:xfrm>
            <a:off x="539752" y="620713"/>
            <a:ext cx="8229600" cy="647696"/>
          </a:xfrm>
        </p:spPr>
        <p:txBody>
          <a:bodyPr/>
          <a:lstStyle/>
          <a:p>
            <a:pPr lvl="0" hangingPunct="1"/>
            <a:r>
              <a:rPr lang="pt-PT" sz="2800"/>
              <a:t>4</a:t>
            </a:r>
            <a:r>
              <a:rPr lang="pt-PT" sz="2800" i="1"/>
              <a:t>.</a:t>
            </a:r>
            <a:r>
              <a:rPr lang="pt-PT" sz="3200" i="1"/>
              <a:t> </a:t>
            </a:r>
            <a:r>
              <a:rPr lang="en-US" sz="2800"/>
              <a:t>The announced end of the Business as usual</a:t>
            </a:r>
            <a:br>
              <a:rPr lang="en-US" sz="2800"/>
            </a:br>
            <a:r>
              <a:rPr lang="pt-PT" sz="3200" i="1"/>
              <a:t/>
            </a:r>
            <a:br>
              <a:rPr lang="pt-PT" sz="3200" i="1"/>
            </a:br>
            <a:endParaRPr lang="pt-PT" sz="3200"/>
          </a:p>
        </p:txBody>
      </p:sp>
      <p:sp>
        <p:nvSpPr>
          <p:cNvPr id="3" name="Content Placeholder 2"/>
          <p:cNvSpPr txBox="1">
            <a:spLocks noGrp="1"/>
          </p:cNvSpPr>
          <p:nvPr>
            <p:ph idx="1"/>
          </p:nvPr>
        </p:nvSpPr>
        <p:spPr>
          <a:xfrm>
            <a:off x="539752" y="1412876"/>
            <a:ext cx="8229600" cy="3816348"/>
          </a:xfrm>
        </p:spPr>
        <p:txBody>
          <a:bodyPr/>
          <a:lstStyle/>
          <a:p>
            <a:pPr lvl="0" algn="just" hangingPunct="1">
              <a:spcBef>
                <a:spcPts val="500"/>
              </a:spcBef>
              <a:buNone/>
            </a:pPr>
            <a:r>
              <a:rPr lang="en-US" sz="2000"/>
              <a:t>The beginning of the end of business as usual due to climate changes, requires transition behaviors  opening up new horizons and challenges of emerging risks mutualisation, rethinking and regaining the good fundamentals of insurance activity, on the assessment, prevention and sustainable transfer of risks as support to adapt to new adversities of the present and future with the existing information available regarding the catastrophic coverage's (NATCATs) and developing risk management capabilities through solutions and models appropriate to the reality of each risk exposure in concrete.</a:t>
            </a:r>
          </a:p>
          <a:p>
            <a:pPr lvl="0" hangingPunct="1">
              <a:spcBef>
                <a:spcPts val="500"/>
              </a:spcBef>
              <a:buNone/>
            </a:pPr>
            <a:endParaRPr lang="en-US" sz="2000"/>
          </a:p>
          <a:p>
            <a:pPr lvl="0" hangingPunct="1">
              <a:spcBef>
                <a:spcPts val="500"/>
              </a:spcBef>
              <a:buNone/>
            </a:pPr>
            <a:endParaRPr lang="en-US" sz="2000"/>
          </a:p>
          <a:p>
            <a:pPr lvl="0" hangingPunct="1">
              <a:spcBef>
                <a:spcPts val="500"/>
              </a:spcBef>
              <a:buNone/>
            </a:pPr>
            <a:endParaRPr lang="en-US" sz="2000"/>
          </a:p>
          <a:p>
            <a:pPr lvl="0" hangingPunct="1">
              <a:spcBef>
                <a:spcPts val="500"/>
              </a:spcBef>
              <a:buNone/>
            </a:pPr>
            <a:endParaRPr lang="pt-PT" sz="2000"/>
          </a:p>
          <a:p>
            <a:pPr lvl="0" hangingPunct="1">
              <a:spcBef>
                <a:spcPts val="400"/>
              </a:spcBef>
              <a:buNone/>
            </a:pPr>
            <a:endParaRPr lang="pt-PT" sz="1600"/>
          </a:p>
          <a:p>
            <a:pPr lvl="0" hangingPunct="1">
              <a:spcBef>
                <a:spcPts val="300"/>
              </a:spcBef>
              <a:buNone/>
            </a:pPr>
            <a:endParaRPr lang="pt-PT" sz="1100"/>
          </a:p>
          <a:p>
            <a:pPr lvl="0" hangingPunct="1">
              <a:spcBef>
                <a:spcPts val="400"/>
              </a:spcBef>
            </a:pPr>
            <a:endParaRPr lang="pt-PT" sz="1600"/>
          </a:p>
        </p:txBody>
      </p:sp>
      <p:sp>
        <p:nvSpPr>
          <p:cNvPr id="4" name="Slide Number Placeholder 3"/>
          <p:cNvSpPr txBox="1"/>
          <p:nvPr/>
        </p:nvSpPr>
        <p:spPr>
          <a:xfrm>
            <a:off x="6553203" y="6453185"/>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45F740E-433D-45DF-B8DD-51155B08E7DE}" type="slidenum">
              <a:t>24</a:t>
            </a:fld>
            <a:endParaRPr lang="pt-PT" sz="1200" b="0" i="0" u="none" strike="noStrike" kern="1200" cap="none" spc="0" baseline="0">
              <a:solidFill>
                <a:srgbClr val="045C75"/>
              </a:solidFill>
              <a:uFillTx/>
              <a:latin typeface="Arial"/>
              <a:cs typeface="Aria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Slide Number Placeholder 1"/>
          <p:cNvSpPr txBox="1"/>
          <p:nvPr/>
        </p:nvSpPr>
        <p:spPr>
          <a:xfrm>
            <a:off x="7924803" y="6356351"/>
            <a:ext cx="7619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69A74EA-E9AB-4C10-942D-2432B306978B}" type="slidenum">
              <a:t>25</a:t>
            </a:fld>
            <a:endParaRPr lang="pt-PT" sz="1200" b="0" i="0" u="none" strike="noStrike" kern="1200" cap="none" spc="0" baseline="0">
              <a:solidFill>
                <a:srgbClr val="045C75"/>
              </a:solidFill>
              <a:uFillTx/>
              <a:latin typeface="Arial"/>
              <a:cs typeface="Arial"/>
            </a:endParaRPr>
          </a:p>
        </p:txBody>
      </p:sp>
      <p:sp>
        <p:nvSpPr>
          <p:cNvPr id="3" name="Rectangle 2"/>
          <p:cNvSpPr/>
          <p:nvPr/>
        </p:nvSpPr>
        <p:spPr>
          <a:xfrm>
            <a:off x="900117" y="2205039"/>
            <a:ext cx="7418390" cy="646115"/>
          </a:xfrm>
          <a:prstGeom prst="rect">
            <a:avLst/>
          </a:prstGeom>
          <a:noFill/>
          <a:ln>
            <a:noFill/>
            <a:prstDash val="solid"/>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pt-PT" sz="3600" b="0" i="1" u="none" strike="noStrike" kern="1200" cap="none" spc="0" baseline="0">
                <a:solidFill>
                  <a:srgbClr val="000000"/>
                </a:solidFill>
                <a:uFillTx/>
                <a:latin typeface="Arial" pitchFamily="34"/>
                <a:cs typeface="Arial" pitchFamily="34"/>
              </a:rPr>
              <a:t>The Day After Tomorrow…</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sp>
        <p:nvSpPr>
          <p:cNvPr id="2" name="Slide Number Placeholder 1"/>
          <p:cNvSpPr txBox="1"/>
          <p:nvPr/>
        </p:nvSpPr>
        <p:spPr>
          <a:xfrm>
            <a:off x="7924803" y="6356351"/>
            <a:ext cx="7619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D373BA3-B2A1-49E4-AD22-24F0F771942F}" type="slidenum">
              <a:t>26</a:t>
            </a:fld>
            <a:endParaRPr lang="pt-PT" sz="1200" b="0" i="0" u="none" strike="noStrike" kern="1200" cap="none" spc="0" baseline="0">
              <a:solidFill>
                <a:srgbClr val="045C75"/>
              </a:solidFill>
              <a:uFillTx/>
              <a:latin typeface="Arial"/>
              <a:cs typeface="Arial"/>
            </a:endParaRPr>
          </a:p>
        </p:txBody>
      </p:sp>
      <p:pic>
        <p:nvPicPr>
          <p:cNvPr id="3" name="il_fi" descr="http://1.bp.blogspot.com/-CyLsopS4CbI/TlezNc-4gYI/AAAAAAAADr4/1iZo5D8hMFw/s1600/Day%252520After%252520Tomorrow%252520%25286%2529.jpg"/>
          <p:cNvPicPr>
            <a:picLocks noChangeAspect="1"/>
          </p:cNvPicPr>
          <p:nvPr/>
        </p:nvPicPr>
        <p:blipFill>
          <a:blip r:embed="rId2"/>
          <a:srcRect/>
          <a:stretch>
            <a:fillRect/>
          </a:stretch>
        </p:blipFill>
        <p:spPr>
          <a:xfrm>
            <a:off x="1547814" y="836611"/>
            <a:ext cx="6192838" cy="4618040"/>
          </a:xfrm>
          <a:prstGeom prst="rect">
            <a:avLst/>
          </a:prstGeom>
          <a:noFill/>
          <a:ln>
            <a:noFill/>
          </a:ln>
        </p:spPr>
      </p:pic>
      <p:sp>
        <p:nvSpPr>
          <p:cNvPr id="4" name="TextBox 3"/>
          <p:cNvSpPr txBox="1"/>
          <p:nvPr/>
        </p:nvSpPr>
        <p:spPr>
          <a:xfrm>
            <a:off x="539550" y="5805260"/>
            <a:ext cx="8136907" cy="253919"/>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0" i="0" u="none" strike="noStrike" kern="1200" cap="none" spc="0" baseline="0">
                <a:solidFill>
                  <a:srgbClr val="000000"/>
                </a:solidFill>
                <a:uFillTx/>
                <a:latin typeface="Calibri"/>
              </a:rPr>
              <a:t>Poster promoting the 2004 film from 20th Century Fox sci-fi apocalyptic directed by Roland Emmerich that depicts the effects of global warming</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Slide Number Placeholder 1"/>
          <p:cNvSpPr txBox="1"/>
          <p:nvPr/>
        </p:nvSpPr>
        <p:spPr>
          <a:xfrm>
            <a:off x="7924803" y="6356351"/>
            <a:ext cx="7619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21A331E-5514-44B9-9F31-E08B02D45F60}" type="slidenum">
              <a:t>27</a:t>
            </a:fld>
            <a:endParaRPr lang="pt-PT" sz="1200" b="0" i="0" u="none" strike="noStrike" kern="1200" cap="none" spc="0" baseline="0">
              <a:solidFill>
                <a:srgbClr val="045C75"/>
              </a:solidFill>
              <a:uFillTx/>
              <a:latin typeface="Arial"/>
              <a:cs typeface="Arial"/>
            </a:endParaRPr>
          </a:p>
        </p:txBody>
      </p:sp>
      <p:sp>
        <p:nvSpPr>
          <p:cNvPr id="3" name="Rectangle 2"/>
          <p:cNvSpPr/>
          <p:nvPr/>
        </p:nvSpPr>
        <p:spPr>
          <a:xfrm>
            <a:off x="827083" y="4797427"/>
            <a:ext cx="7345366" cy="1015998"/>
          </a:xfrm>
          <a:prstGeom prst="rect">
            <a:avLst/>
          </a:prstGeom>
          <a:noFill/>
          <a:ln>
            <a:noFill/>
            <a:prstDash val="solid"/>
          </a:ln>
        </p:spPr>
        <p:txBody>
          <a:bodyPr vert="horz" wrap="square" lIns="91440" tIns="45720" rIns="91440" bIns="45720" anchor="t" anchorCtr="0" compatLnSpc="1">
            <a:spAutoFit/>
          </a:bodyPr>
          <a:lstStyle/>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pt-PT" sz="1200" b="1" i="0" u="none" strike="noStrike" kern="1200" cap="none" spc="0" baseline="0">
                <a:solidFill>
                  <a:srgbClr val="000000"/>
                </a:solidFill>
                <a:uFillTx/>
                <a:latin typeface="Arial" pitchFamily="34"/>
                <a:cs typeface="Arial" pitchFamily="34"/>
              </a:rPr>
              <a:t>Sources</a:t>
            </a:r>
            <a:r>
              <a:rPr lang="pt-PT" sz="1200" b="0" i="0" u="none" strike="noStrike" kern="1200" cap="none" spc="0" baseline="0">
                <a:solidFill>
                  <a:srgbClr val="000000"/>
                </a:solidFill>
                <a:uFillTx/>
                <a:latin typeface="Arial" pitchFamily="34"/>
                <a:cs typeface="Arial" pitchFamily="34"/>
              </a:rPr>
              <a:t> : Estudo de Avaliação da Situação Ambiental e Proposta de Medidas de Salvaguarda para a Faixa Costeira Portuguesa  (J. M. Alveirinho Dias) / Alterações Climáticas em Portugal Cenários,Impactos e Medidas de Adaptação (projeto SIAM II F.D.Santos; P.Miranda) / ISO 31000 / Projeto CIRAC/ </a:t>
            </a:r>
            <a:r>
              <a:rPr lang="en-US" sz="1200" b="0" i="0" u="none" strike="noStrike" kern="1200" cap="none" spc="0" baseline="0">
                <a:solidFill>
                  <a:srgbClr val="000000"/>
                </a:solidFill>
                <a:uFillTx/>
                <a:latin typeface="Arial" pitchFamily="34"/>
                <a:cs typeface="Arial" pitchFamily="34"/>
              </a:rPr>
              <a:t>River Thames frost fairs </a:t>
            </a:r>
            <a:r>
              <a:rPr lang="en-US" sz="1200" b="1" i="0" u="none" strike="noStrike" kern="1200" cap="none" spc="0" baseline="0">
                <a:solidFill>
                  <a:srgbClr val="000000"/>
                </a:solidFill>
                <a:uFillTx/>
                <a:latin typeface="Arial" pitchFamily="34"/>
                <a:cs typeface="Arial" pitchFamily="34"/>
              </a:rPr>
              <a:t>(</a:t>
            </a:r>
            <a:r>
              <a:rPr lang="en-US" sz="1200" b="0" i="0" u="none" strike="noStrike" kern="1200" cap="none" spc="0" baseline="0">
                <a:solidFill>
                  <a:srgbClr val="000000"/>
                </a:solidFill>
                <a:uFillTx/>
                <a:latin typeface="Arial" pitchFamily="34"/>
                <a:cs typeface="Arial" pitchFamily="34"/>
              </a:rPr>
              <a:t>Wikipedia) /</a:t>
            </a:r>
            <a:r>
              <a:rPr lang="pt-PT" sz="1200" b="0" i="1" u="none" strike="noStrike" kern="1200" cap="none" spc="0" baseline="0">
                <a:solidFill>
                  <a:srgbClr val="000000"/>
                </a:solidFill>
                <a:uFillTx/>
                <a:latin typeface="Arial" pitchFamily="34"/>
                <a:cs typeface="Arial" pitchFamily="34"/>
              </a:rPr>
              <a:t>FullCover nº2/2010, O Desafio da Mudança Climática (Mapfre “Gestão de Riscos e Segurança” nº 97)</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Content Placeholder 4"/>
          <p:cNvSpPr txBox="1">
            <a:spLocks noGrp="1"/>
          </p:cNvSpPr>
          <p:nvPr>
            <p:ph idx="1"/>
          </p:nvPr>
        </p:nvSpPr>
        <p:spPr>
          <a:xfrm>
            <a:off x="457200" y="2205039"/>
            <a:ext cx="8229600" cy="3744916"/>
          </a:xfrm>
        </p:spPr>
        <p:txBody>
          <a:bodyPr/>
          <a:lstStyle/>
          <a:p>
            <a:pPr lvl="0" hangingPunct="1">
              <a:spcBef>
                <a:spcPts val="400"/>
              </a:spcBef>
            </a:pPr>
            <a:endParaRPr lang="pt-PT" sz="1800"/>
          </a:p>
          <a:p>
            <a:pPr lvl="0" hangingPunct="1">
              <a:spcBef>
                <a:spcPts val="400"/>
              </a:spcBef>
            </a:pPr>
            <a:endParaRPr lang="pt-PT" sz="1800"/>
          </a:p>
          <a:p>
            <a:pPr lvl="0" hangingPunct="1">
              <a:spcBef>
                <a:spcPts val="400"/>
              </a:spcBef>
            </a:pPr>
            <a:endParaRPr lang="pt-PT" sz="1800"/>
          </a:p>
          <a:p>
            <a:pPr lvl="0" hangingPunct="1">
              <a:spcBef>
                <a:spcPts val="400"/>
              </a:spcBef>
            </a:pPr>
            <a:endParaRPr lang="pt-PT" sz="1800"/>
          </a:p>
          <a:p>
            <a:pPr lvl="0" hangingPunct="1">
              <a:spcBef>
                <a:spcPts val="400"/>
              </a:spcBef>
            </a:pPr>
            <a:endParaRPr lang="pt-PT" sz="1800"/>
          </a:p>
          <a:p>
            <a:pPr lvl="0" hangingPunct="1">
              <a:spcBef>
                <a:spcPts val="400"/>
              </a:spcBef>
            </a:pPr>
            <a:endParaRPr lang="pt-PT" sz="1800"/>
          </a:p>
          <a:p>
            <a:pPr lvl="0" hangingPunct="1">
              <a:spcBef>
                <a:spcPts val="400"/>
              </a:spcBef>
            </a:pPr>
            <a:endParaRPr lang="pt-PT" sz="1800"/>
          </a:p>
          <a:p>
            <a:pPr lvl="0" hangingPunct="1">
              <a:spcBef>
                <a:spcPts val="400"/>
              </a:spcBef>
            </a:pPr>
            <a:endParaRPr lang="pt-PT" sz="1800"/>
          </a:p>
          <a:p>
            <a:pPr lvl="0" hangingPunct="1">
              <a:spcBef>
                <a:spcPts val="200"/>
              </a:spcBef>
              <a:buNone/>
            </a:pPr>
            <a:endParaRPr lang="pt-PT" sz="1000"/>
          </a:p>
          <a:p>
            <a:pPr lvl="0" hangingPunct="1">
              <a:spcBef>
                <a:spcPts val="200"/>
              </a:spcBef>
              <a:buNone/>
            </a:pPr>
            <a:endParaRPr lang="pt-PT" sz="1000"/>
          </a:p>
          <a:p>
            <a:pPr lvl="0" hangingPunct="1">
              <a:spcBef>
                <a:spcPts val="200"/>
              </a:spcBef>
              <a:buNone/>
            </a:pPr>
            <a:endParaRPr lang="pt-PT" sz="1000"/>
          </a:p>
        </p:txBody>
      </p:sp>
      <p:sp>
        <p:nvSpPr>
          <p:cNvPr id="3" name="Slide Number Placeholder 5"/>
          <p:cNvSpPr txBox="1"/>
          <p:nvPr/>
        </p:nvSpPr>
        <p:spPr>
          <a:xfrm>
            <a:off x="6553203" y="6453185"/>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4E8B92D-C43A-4D55-92A7-B42DDF417328}" type="slidenum">
              <a:t>3</a:t>
            </a:fld>
            <a:endParaRPr lang="pt-PT" sz="1200" b="0" i="0" u="none" strike="noStrike" kern="1200" cap="none" spc="0" baseline="0">
              <a:solidFill>
                <a:srgbClr val="045C75"/>
              </a:solidFill>
              <a:uFillTx/>
              <a:latin typeface="Arial"/>
              <a:cs typeface="Arial"/>
            </a:endParaRPr>
          </a:p>
        </p:txBody>
      </p:sp>
      <p:pic>
        <p:nvPicPr>
          <p:cNvPr id="4" name="Picture 7" descr="http://www.prof2000.pt/users/Secjeste/Recortes/Historia/Imagens/1904_12_26_Espinho04.jpg"/>
          <p:cNvPicPr>
            <a:picLocks noChangeAspect="1"/>
          </p:cNvPicPr>
          <p:nvPr/>
        </p:nvPicPr>
        <p:blipFill>
          <a:blip r:embed="rId3"/>
          <a:srcRect/>
          <a:stretch>
            <a:fillRect/>
          </a:stretch>
        </p:blipFill>
        <p:spPr>
          <a:xfrm>
            <a:off x="900117" y="1196977"/>
            <a:ext cx="3457575" cy="3311527"/>
          </a:xfrm>
          <a:prstGeom prst="rect">
            <a:avLst/>
          </a:prstGeom>
          <a:noFill/>
          <a:ln>
            <a:noFill/>
          </a:ln>
        </p:spPr>
      </p:pic>
      <p:pic>
        <p:nvPicPr>
          <p:cNvPr id="5" name="Picture 11" descr="http://www.prof2000.pt/users/Secjeste/Recortes/Historia/Imagens/1909_foto03.jpg"/>
          <p:cNvPicPr>
            <a:picLocks noChangeAspect="1"/>
          </p:cNvPicPr>
          <p:nvPr/>
        </p:nvPicPr>
        <p:blipFill>
          <a:blip r:embed="rId4"/>
          <a:srcRect/>
          <a:stretch>
            <a:fillRect/>
          </a:stretch>
        </p:blipFill>
        <p:spPr>
          <a:xfrm>
            <a:off x="4787898" y="1196977"/>
            <a:ext cx="3314700" cy="3313108"/>
          </a:xfrm>
          <a:prstGeom prst="rect">
            <a:avLst/>
          </a:prstGeom>
          <a:noFill/>
          <a:ln>
            <a:noFill/>
          </a:ln>
        </p:spPr>
      </p:pic>
      <p:sp>
        <p:nvSpPr>
          <p:cNvPr id="6" name="Rectangle 12"/>
          <p:cNvSpPr/>
          <p:nvPr/>
        </p:nvSpPr>
        <p:spPr>
          <a:xfrm>
            <a:off x="395285" y="4508504"/>
            <a:ext cx="8353428" cy="1616073"/>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100" b="0" i="1" u="none" strike="noStrike" kern="1200" cap="none" spc="0" baseline="0">
                <a:solidFill>
                  <a:srgbClr val="000000"/>
                </a:solidFill>
                <a:uFillTx/>
                <a:latin typeface="Arial" pitchFamily="34"/>
                <a:cs typeface="Arial" pitchFamily="34"/>
              </a:rPr>
              <a:t>“</a:t>
            </a:r>
            <a:r>
              <a:rPr lang="pt-PT" sz="1100" b="0" i="1" u="none" strike="noStrike" kern="1200" cap="none" spc="0" baseline="0">
                <a:solidFill>
                  <a:srgbClr val="000000"/>
                </a:solidFill>
                <a:uFillTx/>
                <a:latin typeface="Bookman" pitchFamily="18"/>
                <a:cs typeface="Arial" pitchFamily="34"/>
              </a:rPr>
              <a:t>A indiferença cruel com que o país está assistindo a esse drama emocionante é verdadeiramente espantosa, e basta para definir o estado moral de um povo. Debalde, dessa vila florescente, que as ondas estão implacavelmente devorando, partem clamores de angústia. Dir-se-ia que o rumor das vagas cobre o alarido das vítimas, e que o berreiro dos deputados no Parlamento cobre por sua vez o estrondo das ondas.” (</a:t>
            </a:r>
            <a:r>
              <a:rPr lang="pt-PT" sz="1100" b="1" i="1" u="none" strike="noStrike" kern="1200" cap="none" spc="0" baseline="0">
                <a:solidFill>
                  <a:srgbClr val="000000"/>
                </a:solidFill>
                <a:uFillTx/>
                <a:latin typeface="Bookman" pitchFamily="18"/>
                <a:cs typeface="Arial" pitchFamily="34"/>
              </a:rPr>
              <a:t>A destruição de Espinho  pelo Mar </a:t>
            </a:r>
            <a:r>
              <a:rPr lang="pt-PT" sz="1100" b="0" i="1" u="none" strike="noStrike" kern="1200" cap="none" spc="0" baseline="0">
                <a:solidFill>
                  <a:srgbClr val="000000"/>
                </a:solidFill>
                <a:uFillTx/>
                <a:latin typeface="Bookman" pitchFamily="18"/>
                <a:cs typeface="Arial" pitchFamily="34"/>
              </a:rPr>
              <a:t>In: "Ilustração Portuguesa", 26-12-1904,)</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100" b="0" i="1" u="none" strike="noStrike" kern="1200" cap="none" spc="0" baseline="0">
                <a:solidFill>
                  <a:srgbClr val="000000"/>
                </a:solidFill>
                <a:uFillTx/>
                <a:latin typeface="Arial" pitchFamily="34"/>
                <a:cs typeface="Arial" pitchFamily="34"/>
              </a:rPr>
              <a:t>The cruel indifference with which the country is watching this thrilling drama is truly amazing, and just to set the moral state of a people. In vain, this thriving village, who are ruthlessly  be devoured by waves, run cries of anguish. </a:t>
            </a:r>
            <a:r>
              <a:rPr lang="en-US" sz="1100" b="0" i="1" u="none" strike="noStrike" kern="0" cap="none" spc="0" baseline="0">
                <a:solidFill>
                  <a:srgbClr val="000000"/>
                </a:solidFill>
                <a:uFillTx/>
                <a:latin typeface="Arial" pitchFamily="34"/>
                <a:cs typeface="Arial" pitchFamily="34"/>
              </a:rPr>
              <a:t>It</a:t>
            </a:r>
            <a:r>
              <a:rPr lang="en-US" sz="1100" b="0" i="1" u="none" strike="noStrike" kern="1200" cap="none" spc="0" baseline="0">
                <a:solidFill>
                  <a:srgbClr val="000000"/>
                </a:solidFill>
                <a:uFillTx/>
                <a:latin typeface="Arial" pitchFamily="34"/>
                <a:cs typeface="Arial" pitchFamily="34"/>
              </a:rPr>
              <a:t> would </a:t>
            </a:r>
            <a:r>
              <a:rPr lang="en-US" sz="1100" b="0" i="1" u="none" strike="noStrike" kern="0" cap="none" spc="0" baseline="0">
                <a:solidFill>
                  <a:srgbClr val="000000"/>
                </a:solidFill>
                <a:uFillTx/>
                <a:latin typeface="Arial" pitchFamily="34"/>
                <a:cs typeface="Arial" pitchFamily="34"/>
              </a:rPr>
              <a:t>say </a:t>
            </a:r>
            <a:r>
              <a:rPr lang="en-US" sz="1100" b="0" i="1" u="none" strike="noStrike" kern="1200" cap="none" spc="0" baseline="0">
                <a:solidFill>
                  <a:srgbClr val="000000"/>
                </a:solidFill>
                <a:uFillTx/>
                <a:latin typeface="Arial" pitchFamily="34"/>
                <a:cs typeface="Arial" pitchFamily="34"/>
              </a:rPr>
              <a:t>that the rumor of the waves covers the din of the victims, and the howling of the members of Parliament in turn covers the roar of the waves. (</a:t>
            </a:r>
            <a:r>
              <a:rPr lang="pt-PT" sz="1100" b="0" i="1" u="none" strike="noStrike" kern="1200" cap="none" spc="0" baseline="0">
                <a:solidFill>
                  <a:srgbClr val="000000"/>
                </a:solidFill>
                <a:uFillTx/>
                <a:latin typeface="Bookman" pitchFamily="18"/>
                <a:cs typeface="Arial" pitchFamily="34"/>
              </a:rPr>
              <a:t>In: "Ilustração Portuguesa", 26-12-1904,)</a:t>
            </a:r>
          </a:p>
        </p:txBody>
      </p:sp>
      <p:sp>
        <p:nvSpPr>
          <p:cNvPr id="7" name="TextBox 7"/>
          <p:cNvSpPr txBox="1"/>
          <p:nvPr/>
        </p:nvSpPr>
        <p:spPr>
          <a:xfrm>
            <a:off x="971550" y="404814"/>
            <a:ext cx="7056433" cy="523878"/>
          </a:xfrm>
          <a:prstGeom prst="rect">
            <a:avLst/>
          </a:prstGeom>
          <a:noFill/>
          <a:ln>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0" i="0" u="none" strike="noStrike" kern="1200" cap="none" spc="0" baseline="0">
                <a:solidFill>
                  <a:srgbClr val="000000"/>
                </a:solidFill>
                <a:uFillTx/>
                <a:latin typeface="Arial" pitchFamily="34"/>
                <a:cs typeface="Arial" pitchFamily="34"/>
              </a:rPr>
              <a:t>The Day Before Yesterday</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Arial" pitchFamily="34"/>
                <a:cs typeface="Arial" pitchFamily="34"/>
              </a:rPr>
              <a:t>The destruction  by the sea of Espinho City north of Portugal in 1904</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hangingPunct="1"/>
            <a:r>
              <a:rPr lang="pt-PT" sz="3200"/>
              <a:t>The Impat of Climate Change on Insurance</a:t>
            </a:r>
          </a:p>
        </p:txBody>
      </p:sp>
      <p:sp>
        <p:nvSpPr>
          <p:cNvPr id="3" name="Content Placeholder 2"/>
          <p:cNvSpPr txBox="1">
            <a:spLocks noGrp="1"/>
          </p:cNvSpPr>
          <p:nvPr>
            <p:ph idx="1"/>
          </p:nvPr>
        </p:nvSpPr>
        <p:spPr>
          <a:xfrm>
            <a:off x="457200" y="1600200"/>
            <a:ext cx="8291514" cy="4525959"/>
          </a:xfrm>
        </p:spPr>
        <p:txBody>
          <a:bodyPr/>
          <a:lstStyle/>
          <a:p>
            <a:pPr marL="514350" lvl="0" indent="-514350" hangingPunct="1">
              <a:buFont typeface="Arial" pitchFamily="34"/>
              <a:buAutoNum type="arabicPeriod"/>
            </a:pPr>
            <a:endParaRPr lang="pt-PT"/>
          </a:p>
          <a:p>
            <a:pPr marL="514350" lvl="0" indent="-514350" hangingPunct="1">
              <a:buAutoNum type="arabicPeriod"/>
            </a:pPr>
            <a:r>
              <a:rPr lang="en-US"/>
              <a:t>The past, present and future of Climate Change</a:t>
            </a:r>
          </a:p>
          <a:p>
            <a:pPr marL="514350" lvl="0" indent="-514350" hangingPunct="1">
              <a:buAutoNum type="arabicPeriod"/>
            </a:pPr>
            <a:r>
              <a:rPr lang="en-US"/>
              <a:t>The Impacts of Climate Change in Portugal</a:t>
            </a:r>
          </a:p>
          <a:p>
            <a:pPr marL="514350" lvl="0" indent="-514350" hangingPunct="1">
              <a:buAutoNum type="arabicPeriod"/>
            </a:pPr>
            <a:r>
              <a:rPr lang="pt-PT"/>
              <a:t>The Risk Management Issue</a:t>
            </a:r>
          </a:p>
          <a:p>
            <a:pPr marL="514350" lvl="0" indent="-514350" hangingPunct="1">
              <a:buAutoNum type="arabicPeriod"/>
            </a:pPr>
            <a:r>
              <a:rPr lang="pt-PT" i="1"/>
              <a:t>Business as usual ?</a:t>
            </a:r>
          </a:p>
          <a:p>
            <a:pPr marL="514350" lvl="0" indent="-514350" hangingPunct="1">
              <a:buNone/>
            </a:pPr>
            <a:endParaRPr lang="pt-PT"/>
          </a:p>
          <a:p>
            <a:pPr marL="514350" lvl="0" indent="-514350" hangingPunct="1">
              <a:buFont typeface="Arial" pitchFamily="34"/>
              <a:buAutoNum type="arabicPeriod"/>
            </a:pPr>
            <a:endParaRPr lang="pt-PT"/>
          </a:p>
        </p:txBody>
      </p:sp>
      <p:sp>
        <p:nvSpPr>
          <p:cNvPr id="4" name="Slide Number Placeholder 3"/>
          <p:cNvSpPr txBox="1"/>
          <p:nvPr/>
        </p:nvSpPr>
        <p:spPr>
          <a:xfrm>
            <a:off x="6553203" y="6448421"/>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48C7A4D-DDA2-4282-A9C9-B23B409E9BC8}" type="slidenum">
              <a:t>4</a:t>
            </a:fld>
            <a:endParaRPr lang="pt-PT" sz="1200" b="0" i="0" u="none" strike="noStrike" kern="1200" cap="none" spc="0" baseline="0">
              <a:solidFill>
                <a:srgbClr val="045C75"/>
              </a:solidFill>
              <a:uFillTx/>
              <a:latin typeface="Arial"/>
              <a:cs typeface="Aria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60347"/>
            <a:ext cx="8229600" cy="865186"/>
          </a:xfrm>
        </p:spPr>
        <p:txBody>
          <a:bodyPr anchorCtr="1"/>
          <a:lstStyle/>
          <a:p>
            <a:pPr lvl="0" algn="ctr" hangingPunct="1"/>
            <a:r>
              <a:rPr lang="pt-PT" sz="2500"/>
              <a:t>1. Climate Change</a:t>
            </a:r>
            <a:br>
              <a:rPr lang="pt-PT" sz="2500"/>
            </a:br>
            <a:r>
              <a:rPr lang="pt-PT" sz="2500"/>
              <a:t>(the past)</a:t>
            </a:r>
          </a:p>
        </p:txBody>
      </p:sp>
      <p:sp>
        <p:nvSpPr>
          <p:cNvPr id="3" name="Content Placeholder 2"/>
          <p:cNvSpPr txBox="1">
            <a:spLocks noGrp="1"/>
          </p:cNvSpPr>
          <p:nvPr>
            <p:ph idx="1"/>
          </p:nvPr>
        </p:nvSpPr>
        <p:spPr>
          <a:xfrm>
            <a:off x="468309" y="3933821"/>
            <a:ext cx="8218490" cy="2552703"/>
          </a:xfrm>
        </p:spPr>
        <p:txBody>
          <a:bodyPr/>
          <a:lstStyle/>
          <a:p>
            <a:pPr marL="274320" lvl="0" indent="-274320" algn="just" hangingPunct="1">
              <a:lnSpc>
                <a:spcPct val="90000"/>
              </a:lnSpc>
              <a:spcBef>
                <a:spcPts val="500"/>
              </a:spcBef>
              <a:buNone/>
            </a:pPr>
            <a:r>
              <a:rPr lang="en-US" sz="2000"/>
              <a:t>The Earth's atmosphere has varied profoundly since its formation more than 4,000 million years ago.</a:t>
            </a:r>
          </a:p>
          <a:p>
            <a:pPr marL="274320" lvl="0" indent="-274320" algn="just" hangingPunct="1">
              <a:lnSpc>
                <a:spcPct val="90000"/>
              </a:lnSpc>
              <a:spcBef>
                <a:spcPts val="500"/>
              </a:spcBef>
              <a:buNone/>
            </a:pPr>
            <a:r>
              <a:rPr lang="en-US" sz="2000"/>
              <a:t>Over the last 400,000 years the Earth's climate has presented an alternation between cold glacial periods and interglacial periods relatively warm</a:t>
            </a:r>
          </a:p>
          <a:p>
            <a:pPr marL="274320" lvl="0" indent="-274320" algn="just" hangingPunct="1">
              <a:lnSpc>
                <a:spcPct val="90000"/>
              </a:lnSpc>
              <a:spcBef>
                <a:spcPts val="500"/>
              </a:spcBef>
              <a:buNone/>
            </a:pPr>
            <a:r>
              <a:rPr lang="en-US" sz="2000"/>
              <a:t>The climate of the last interglacial 8000 years has been relatively stable providing especially favorable conditions for the development of various civilizations.</a:t>
            </a:r>
          </a:p>
          <a:p>
            <a:pPr marL="274320" lvl="0" indent="-274320" algn="just" hangingPunct="1">
              <a:lnSpc>
                <a:spcPct val="90000"/>
              </a:lnSpc>
              <a:spcBef>
                <a:spcPts val="500"/>
              </a:spcBef>
              <a:buNone/>
            </a:pPr>
            <a:endParaRPr lang="pt-PT" sz="2000" b="1"/>
          </a:p>
          <a:p>
            <a:pPr marL="274320" lvl="0" indent="-274320" algn="just" hangingPunct="1">
              <a:lnSpc>
                <a:spcPct val="90000"/>
              </a:lnSpc>
              <a:spcBef>
                <a:spcPts val="300"/>
              </a:spcBef>
            </a:pPr>
            <a:endParaRPr lang="pt-PT" sz="1200"/>
          </a:p>
        </p:txBody>
      </p:sp>
      <p:sp>
        <p:nvSpPr>
          <p:cNvPr id="4" name="Slide Number Placeholder 3"/>
          <p:cNvSpPr txBox="1"/>
          <p:nvPr/>
        </p:nvSpPr>
        <p:spPr>
          <a:xfrm>
            <a:off x="6553203" y="6448421"/>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09A6575-D965-4EB7-92DE-F3E4151BC469}" type="slidenum">
              <a:t>5</a:t>
            </a:fld>
            <a:endParaRPr lang="pt-PT" sz="1200" b="0" i="0" u="none" strike="noStrike" kern="1200" cap="none" spc="0" baseline="0">
              <a:solidFill>
                <a:srgbClr val="045C75"/>
              </a:solidFill>
              <a:uFillTx/>
              <a:latin typeface="Arial"/>
              <a:cs typeface="Arial"/>
            </a:endParaRPr>
          </a:p>
        </p:txBody>
      </p:sp>
      <p:pic>
        <p:nvPicPr>
          <p:cNvPr id="5" name="Picture 2"/>
          <p:cNvPicPr>
            <a:picLocks noChangeAspect="1"/>
          </p:cNvPicPr>
          <p:nvPr/>
        </p:nvPicPr>
        <p:blipFill>
          <a:blip r:embed="rId2"/>
          <a:srcRect/>
          <a:stretch>
            <a:fillRect/>
          </a:stretch>
        </p:blipFill>
        <p:spPr>
          <a:xfrm>
            <a:off x="1476371" y="1196977"/>
            <a:ext cx="6191246" cy="266382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704846"/>
            <a:ext cx="8229600" cy="923928"/>
          </a:xfrm>
        </p:spPr>
        <p:txBody>
          <a:bodyPr anchorCtr="1"/>
          <a:lstStyle/>
          <a:p>
            <a:pPr lvl="0" algn="ctr" hangingPunct="1"/>
            <a:r>
              <a:rPr lang="pt-PT" sz="2400"/>
              <a:t>1.</a:t>
            </a:r>
            <a:r>
              <a:rPr lang="pt-PT" sz="3200"/>
              <a:t> </a:t>
            </a:r>
            <a:r>
              <a:rPr lang="pt-PT" sz="2400"/>
              <a:t>Climate Change</a:t>
            </a:r>
            <a:br>
              <a:rPr lang="pt-PT" sz="2400"/>
            </a:br>
            <a:r>
              <a:rPr lang="pt-PT" sz="2400"/>
              <a:t>(the past)</a:t>
            </a:r>
          </a:p>
        </p:txBody>
      </p:sp>
      <p:pic>
        <p:nvPicPr>
          <p:cNvPr id="3" name="Content Placeholder 2" descr="C:\Users\x930174\Documents\Apresentações\AEP\medieval-warm-period-little-ice-age-chart.jpg"/>
          <p:cNvPicPr>
            <a:picLocks noGrp="1" noChangeAspect="1"/>
          </p:cNvPicPr>
          <p:nvPr>
            <p:ph idx="1"/>
          </p:nvPr>
        </p:nvPicPr>
        <p:blipFill>
          <a:blip r:embed="rId2"/>
          <a:srcRect/>
          <a:stretch>
            <a:fillRect/>
          </a:stretch>
        </p:blipFill>
        <p:spPr>
          <a:xfrm>
            <a:off x="1908179" y="3573466"/>
            <a:ext cx="5111752" cy="2447921"/>
          </a:xfrm>
        </p:spPr>
      </p:pic>
      <p:sp>
        <p:nvSpPr>
          <p:cNvPr id="4" name="Slide Number Placeholder 9"/>
          <p:cNvSpPr txBox="1"/>
          <p:nvPr/>
        </p:nvSpPr>
        <p:spPr>
          <a:xfrm>
            <a:off x="6553203" y="6453185"/>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8DAA5D4-E22C-46C5-A257-1F154A5902EE}" type="slidenum">
              <a:t>6</a:t>
            </a:fld>
            <a:endParaRPr lang="pt-PT" sz="1200" b="0" i="0" u="none" strike="noStrike" kern="1200" cap="none" spc="0" baseline="0">
              <a:solidFill>
                <a:srgbClr val="045C75"/>
              </a:solidFill>
              <a:uFillTx/>
              <a:latin typeface="Arial"/>
              <a:cs typeface="Arial"/>
            </a:endParaRPr>
          </a:p>
        </p:txBody>
      </p:sp>
      <p:sp>
        <p:nvSpPr>
          <p:cNvPr id="5" name="TextBox 4"/>
          <p:cNvSpPr txBox="1"/>
          <p:nvPr/>
        </p:nvSpPr>
        <p:spPr>
          <a:xfrm>
            <a:off x="468309" y="1773241"/>
            <a:ext cx="8280404" cy="2216148"/>
          </a:xfrm>
          <a:prstGeom prst="rect">
            <a:avLst/>
          </a:prstGeom>
          <a:noFill/>
          <a:ln>
            <a:noFill/>
          </a:ln>
        </p:spPr>
        <p:txBody>
          <a:bodyPr vert="horz" wrap="square" lIns="91440" tIns="45720" rIns="91440" bIns="45720" anchor="t" anchorCtr="0" compatLnSpc="1">
            <a:spAutoFit/>
          </a:bodyPr>
          <a:lstStyle/>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a:solidFill>
                  <a:srgbClr val="000000"/>
                </a:solidFill>
                <a:uFillTx/>
                <a:latin typeface="Calibri"/>
                <a:cs typeface="Arial"/>
              </a:rPr>
              <a:t>Despite this stability, </a:t>
            </a:r>
            <a:r>
              <a:rPr lang="en-US" sz="2000" b="0" i="0" u="none" strike="noStrike" kern="0" cap="none" spc="0" baseline="0">
                <a:solidFill>
                  <a:srgbClr val="000000"/>
                </a:solidFill>
                <a:uFillTx/>
                <a:latin typeface="Calibri"/>
                <a:cs typeface="Arial"/>
              </a:rPr>
              <a:t>in</a:t>
            </a:r>
            <a:r>
              <a:rPr lang="en-US" sz="2000" b="0" i="0" u="none" strike="noStrike" kern="1200" cap="none" spc="0" baseline="0">
                <a:solidFill>
                  <a:srgbClr val="000000"/>
                </a:solidFill>
                <a:uFillTx/>
                <a:latin typeface="Calibri"/>
                <a:cs typeface="Arial"/>
              </a:rPr>
              <a:t> a relatively recent period, known as the </a:t>
            </a:r>
            <a:r>
              <a:rPr lang="en-US" sz="2000" b="0" i="1" u="none" strike="noStrike" kern="1200" cap="none" spc="0" baseline="0">
                <a:solidFill>
                  <a:srgbClr val="000000"/>
                </a:solidFill>
                <a:uFillTx/>
                <a:latin typeface="Calibri"/>
                <a:cs typeface="Arial"/>
              </a:rPr>
              <a:t>Little Ice Age </a:t>
            </a:r>
            <a:r>
              <a:rPr lang="en-US" sz="2000" b="0" i="0" u="none" strike="noStrike" kern="1200" cap="none" spc="0" baseline="0">
                <a:solidFill>
                  <a:srgbClr val="000000"/>
                </a:solidFill>
                <a:uFillTx/>
                <a:latin typeface="Calibri"/>
                <a:cs typeface="Arial"/>
              </a:rPr>
              <a:t>that would have started in the sixteenth century and completed in the first half of the nineteenth century</a:t>
            </a:r>
            <a:r>
              <a:rPr lang="pt-PT" sz="2000" b="0" i="0" u="none" strike="noStrike" kern="1200" cap="none" spc="0" baseline="0">
                <a:solidFill>
                  <a:srgbClr val="000000"/>
                </a:solidFill>
                <a:uFillTx/>
                <a:latin typeface="Calibri"/>
                <a:cs typeface="Arial"/>
              </a:rPr>
              <a:t>, </a:t>
            </a:r>
            <a:r>
              <a:rPr lang="en-US" sz="2000" b="0" i="0" u="none" strike="noStrike" kern="1200" cap="none" spc="0" baseline="0">
                <a:solidFill>
                  <a:srgbClr val="000000"/>
                </a:solidFill>
                <a:uFillTx/>
                <a:latin typeface="Calibri"/>
                <a:cs typeface="Arial"/>
              </a:rPr>
              <a:t>with minimum temperature in the years 1650, 1770 and 1850, forcing communities to adopt adaptation strategies which are eloquent historical records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pt-PT" sz="2000" b="0" i="0" u="none" strike="noStrike" kern="1200" cap="none" spc="0" baseline="0">
                <a:solidFill>
                  <a:srgbClr val="000000"/>
                </a:solidFill>
                <a:uFillTx/>
                <a:latin typeface="Calibri"/>
                <a:cs typeface="Arial"/>
              </a:rPr>
              <a: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pt-PT" sz="1800" b="0" i="0" u="none" strike="noStrike" kern="1200" cap="none" spc="0" baseline="0">
              <a:solidFill>
                <a:srgbClr val="000000"/>
              </a:solidFill>
              <a:uFillTx/>
              <a:latin typeface="Calibri" pitchFamily="34"/>
              <a:cs typeface="Aria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4640"/>
            <a:ext cx="8229600" cy="993779"/>
          </a:xfrm>
        </p:spPr>
        <p:txBody>
          <a:bodyPr anchorCtr="1"/>
          <a:lstStyle/>
          <a:p>
            <a:pPr lvl="0" algn="ctr" hangingPunct="1"/>
            <a:r>
              <a:rPr lang="pt-PT" sz="2400"/>
              <a:t>1. Climate Change</a:t>
            </a:r>
            <a:br>
              <a:rPr lang="pt-PT" sz="2400"/>
            </a:br>
            <a:r>
              <a:rPr lang="pt-PT" sz="2400"/>
              <a:t>(the past)</a:t>
            </a:r>
          </a:p>
        </p:txBody>
      </p:sp>
      <p:sp>
        <p:nvSpPr>
          <p:cNvPr id="3" name="Content Placeholder 2"/>
          <p:cNvSpPr txBox="1">
            <a:spLocks noGrp="1"/>
          </p:cNvSpPr>
          <p:nvPr>
            <p:ph idx="1"/>
          </p:nvPr>
        </p:nvSpPr>
        <p:spPr>
          <a:xfrm>
            <a:off x="457200" y="1268409"/>
            <a:ext cx="8229600" cy="5040309"/>
          </a:xfrm>
        </p:spPr>
        <p:txBody>
          <a:bodyPr/>
          <a:lstStyle/>
          <a:p>
            <a:pPr marL="274320" lvl="0" indent="-274320" algn="just" hangingPunct="1">
              <a:lnSpc>
                <a:spcPct val="90000"/>
              </a:lnSpc>
              <a:spcBef>
                <a:spcPts val="500"/>
              </a:spcBef>
              <a:buNone/>
            </a:pPr>
            <a:r>
              <a:rPr lang="en-US" sz="2000"/>
              <a:t>	During the </a:t>
            </a:r>
            <a:r>
              <a:rPr lang="en-US" sz="2000" i="1"/>
              <a:t>Little Ice Age </a:t>
            </a:r>
            <a:r>
              <a:rPr lang="en-US" sz="2000"/>
              <a:t>in the sixteenth and seventeenth Century the Thames in England froze several times, with the first "Frost Fair" on record occurred in 1608 in London, with detailed description of "Frost Fair" from 1683-84 with carriages circling on the ice from Westminster to the Temple with many attractions on the ice.</a:t>
            </a:r>
          </a:p>
          <a:p>
            <a:pPr marL="274320" lvl="0" indent="-274320" algn="just" hangingPunct="1">
              <a:lnSpc>
                <a:spcPct val="90000"/>
              </a:lnSpc>
              <a:spcBef>
                <a:spcPts val="500"/>
              </a:spcBef>
              <a:buNone/>
            </a:pPr>
            <a:endParaRPr lang="en-US" sz="2000"/>
          </a:p>
          <a:p>
            <a:pPr marL="274320" lvl="0" indent="-274320" algn="just" hangingPunct="1">
              <a:lnSpc>
                <a:spcPct val="90000"/>
              </a:lnSpc>
              <a:spcBef>
                <a:spcPts val="500"/>
              </a:spcBef>
            </a:pPr>
            <a:endParaRPr lang="en-US" sz="2000"/>
          </a:p>
          <a:p>
            <a:pPr marL="274320" lvl="0" indent="-274320" algn="just" hangingPunct="1">
              <a:lnSpc>
                <a:spcPct val="90000"/>
              </a:lnSpc>
              <a:spcBef>
                <a:spcPts val="500"/>
              </a:spcBef>
            </a:pPr>
            <a:endParaRPr lang="en-US" sz="2000"/>
          </a:p>
          <a:p>
            <a:pPr marL="274320" lvl="0" indent="-274320" algn="just" hangingPunct="1">
              <a:lnSpc>
                <a:spcPct val="90000"/>
              </a:lnSpc>
              <a:spcBef>
                <a:spcPts val="500"/>
              </a:spcBef>
            </a:pPr>
            <a:endParaRPr lang="en-US" sz="2000"/>
          </a:p>
          <a:p>
            <a:pPr marL="274320" lvl="0" indent="-274320" algn="just" hangingPunct="1">
              <a:lnSpc>
                <a:spcPct val="90000"/>
              </a:lnSpc>
              <a:spcBef>
                <a:spcPts val="500"/>
              </a:spcBef>
            </a:pPr>
            <a:endParaRPr lang="en-US" sz="2000"/>
          </a:p>
          <a:p>
            <a:pPr marL="274320" lvl="0" indent="-274320" algn="just" hangingPunct="1">
              <a:lnSpc>
                <a:spcPct val="90000"/>
              </a:lnSpc>
              <a:spcBef>
                <a:spcPts val="500"/>
              </a:spcBef>
              <a:buNone/>
            </a:pPr>
            <a:r>
              <a:rPr lang="pt-PT" sz="2000"/>
              <a:t>	</a:t>
            </a:r>
            <a:r>
              <a:rPr lang="en-US" sz="2000"/>
              <a:t>In Iberia Peninsula the sixteenth and seventeenth centuries were characterized by frequent freezing of rivers and major floods in almost all basins, although periods of continuous rains were very sparse and almost nonexistent in the seventeenth century</a:t>
            </a:r>
            <a:r>
              <a:rPr lang="pt-PT" sz="2000"/>
              <a:t>, </a:t>
            </a:r>
            <a:r>
              <a:rPr lang="en-US" sz="2000"/>
              <a:t>having occurred a gradual desertification of the Meseta.</a:t>
            </a:r>
          </a:p>
          <a:p>
            <a:pPr marL="274320" lvl="0" indent="-274320" algn="just" hangingPunct="1">
              <a:lnSpc>
                <a:spcPct val="90000"/>
              </a:lnSpc>
              <a:spcBef>
                <a:spcPts val="500"/>
              </a:spcBef>
              <a:buNone/>
            </a:pPr>
            <a:r>
              <a:rPr lang="pt-PT" sz="2000"/>
              <a:t>.</a:t>
            </a:r>
          </a:p>
          <a:p>
            <a:pPr marL="274320" lvl="0" indent="-274320" algn="just" hangingPunct="1">
              <a:lnSpc>
                <a:spcPct val="90000"/>
              </a:lnSpc>
              <a:spcBef>
                <a:spcPts val="500"/>
              </a:spcBef>
            </a:pPr>
            <a:endParaRPr lang="en-US" sz="2000"/>
          </a:p>
          <a:p>
            <a:pPr marL="274320" lvl="0" indent="-274320" algn="just" hangingPunct="1">
              <a:lnSpc>
                <a:spcPct val="90000"/>
              </a:lnSpc>
            </a:pPr>
            <a:endParaRPr lang="pt-PT"/>
          </a:p>
        </p:txBody>
      </p:sp>
      <p:sp>
        <p:nvSpPr>
          <p:cNvPr id="4" name="Slide Number Placeholder 3"/>
          <p:cNvSpPr txBox="1"/>
          <p:nvPr/>
        </p:nvSpPr>
        <p:spPr>
          <a:xfrm>
            <a:off x="6553203" y="6448421"/>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DE15E61-BA7D-449E-84E9-CF9D2CB8C059}" type="slidenum">
              <a:t>7</a:t>
            </a:fld>
            <a:endParaRPr lang="pt-PT" sz="1200" b="0" i="0" u="none" strike="noStrike" kern="1200" cap="none" spc="0" baseline="0">
              <a:solidFill>
                <a:srgbClr val="045C75"/>
              </a:solidFill>
              <a:uFillTx/>
              <a:latin typeface="Arial"/>
              <a:cs typeface="Arial"/>
            </a:endParaRPr>
          </a:p>
        </p:txBody>
      </p:sp>
      <p:pic>
        <p:nvPicPr>
          <p:cNvPr id="5" name="Picture 5" descr="C:\Users\x930174\Documents\Apresentações\AEP\574px-Thomas_Wyke-_Thames_frost_fair.jpg"/>
          <p:cNvPicPr>
            <a:picLocks noChangeAspect="1"/>
          </p:cNvPicPr>
          <p:nvPr/>
        </p:nvPicPr>
        <p:blipFill>
          <a:blip r:embed="rId2"/>
          <a:srcRect/>
          <a:stretch>
            <a:fillRect/>
          </a:stretch>
        </p:blipFill>
        <p:spPr>
          <a:xfrm>
            <a:off x="2987673" y="2852735"/>
            <a:ext cx="2879729" cy="1512883"/>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704846"/>
            <a:ext cx="8229600" cy="852485"/>
          </a:xfrm>
        </p:spPr>
        <p:txBody>
          <a:bodyPr anchorCtr="1"/>
          <a:lstStyle/>
          <a:p>
            <a:pPr lvl="0" algn="ctr" hangingPunct="1"/>
            <a:r>
              <a:rPr lang="pt-PT" sz="2800"/>
              <a:t>1</a:t>
            </a:r>
            <a:r>
              <a:rPr lang="pt-PT" sz="2400"/>
              <a:t>. Climate Change</a:t>
            </a:r>
            <a:br>
              <a:rPr lang="pt-PT" sz="2400"/>
            </a:br>
            <a:r>
              <a:rPr lang="pt-PT" sz="2400"/>
              <a:t>(the present)</a:t>
            </a:r>
          </a:p>
        </p:txBody>
      </p:sp>
      <p:sp>
        <p:nvSpPr>
          <p:cNvPr id="3" name="Content Placeholder 2"/>
          <p:cNvSpPr txBox="1">
            <a:spLocks noGrp="1"/>
          </p:cNvSpPr>
          <p:nvPr>
            <p:ph idx="1"/>
          </p:nvPr>
        </p:nvSpPr>
        <p:spPr>
          <a:xfrm>
            <a:off x="457200" y="1600200"/>
            <a:ext cx="8229600" cy="2044698"/>
          </a:xfrm>
        </p:spPr>
        <p:txBody>
          <a:bodyPr/>
          <a:lstStyle/>
          <a:p>
            <a:pPr lvl="0" algn="just" hangingPunct="1">
              <a:spcBef>
                <a:spcPts val="500"/>
              </a:spcBef>
              <a:buNone/>
            </a:pPr>
            <a:r>
              <a:rPr lang="pt-PT" sz="2000"/>
              <a:t>	</a:t>
            </a:r>
            <a:r>
              <a:rPr lang="en-US" sz="2000"/>
              <a:t>Since the beginning of the XIX and XX particularly from the last decade, it has become clear a tendency of heating wherein the last 5 years warmer 150 years have been observed over the last decade</a:t>
            </a:r>
            <a:r>
              <a:rPr lang="pt-PT" sz="2000"/>
              <a:t>. </a:t>
            </a:r>
            <a:r>
              <a:rPr lang="en-US" sz="2000"/>
              <a:t>The occurrence of extreme heat, with great economic and social impact, forced people to look at global warming as a problem to require monitoring and planning.</a:t>
            </a:r>
            <a:endParaRPr lang="pt-PT" sz="2000" b="1"/>
          </a:p>
          <a:p>
            <a:pPr lvl="0" hangingPunct="1">
              <a:spcBef>
                <a:spcPts val="500"/>
              </a:spcBef>
            </a:pPr>
            <a:endParaRPr lang="pt-PT" sz="2000"/>
          </a:p>
        </p:txBody>
      </p:sp>
      <p:sp>
        <p:nvSpPr>
          <p:cNvPr id="4" name="Slide Number Placeholder 3"/>
          <p:cNvSpPr txBox="1"/>
          <p:nvPr/>
        </p:nvSpPr>
        <p:spPr>
          <a:xfrm>
            <a:off x="6553203" y="6448421"/>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C5DE7A7-71C3-41AA-A12E-EFD795B34340}" type="slidenum">
              <a:t>8</a:t>
            </a:fld>
            <a:endParaRPr lang="pt-PT" sz="1200" b="0" i="0" u="none" strike="noStrike" kern="1200" cap="none" spc="0" baseline="0">
              <a:solidFill>
                <a:srgbClr val="045C75"/>
              </a:solidFill>
              <a:uFillTx/>
              <a:latin typeface="Arial"/>
              <a:cs typeface="Arial"/>
            </a:endParaRPr>
          </a:p>
        </p:txBody>
      </p:sp>
      <p:pic>
        <p:nvPicPr>
          <p:cNvPr id="5" name="Picture 5" descr="C:\Users\x930174\Documents\Apresentações\AEP\aquecimento_global_grafico.jpg"/>
          <p:cNvPicPr>
            <a:picLocks noChangeAspect="1"/>
          </p:cNvPicPr>
          <p:nvPr/>
        </p:nvPicPr>
        <p:blipFill>
          <a:blip r:embed="rId2"/>
          <a:srcRect/>
          <a:stretch>
            <a:fillRect/>
          </a:stretch>
        </p:blipFill>
        <p:spPr>
          <a:xfrm>
            <a:off x="1763713" y="3644898"/>
            <a:ext cx="5040309" cy="2422529"/>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704846"/>
            <a:ext cx="8229600" cy="995360"/>
          </a:xfrm>
        </p:spPr>
        <p:txBody>
          <a:bodyPr anchorCtr="1"/>
          <a:lstStyle/>
          <a:p>
            <a:pPr lvl="0" algn="ctr" hangingPunct="1"/>
            <a:r>
              <a:rPr lang="pt-PT" sz="2400"/>
              <a:t>1. Climate Change</a:t>
            </a:r>
            <a:br>
              <a:rPr lang="pt-PT" sz="2400"/>
            </a:br>
            <a:r>
              <a:rPr lang="pt-PT" sz="2400"/>
              <a:t>(the future)</a:t>
            </a:r>
          </a:p>
        </p:txBody>
      </p:sp>
      <p:sp>
        <p:nvSpPr>
          <p:cNvPr id="3" name="Content Placeholder 2"/>
          <p:cNvSpPr txBox="1">
            <a:spLocks noGrp="1"/>
          </p:cNvSpPr>
          <p:nvPr>
            <p:ph idx="1"/>
          </p:nvPr>
        </p:nvSpPr>
        <p:spPr/>
        <p:txBody>
          <a:bodyPr/>
          <a:lstStyle/>
          <a:p>
            <a:pPr lvl="0" hangingPunct="1">
              <a:spcBef>
                <a:spcPts val="500"/>
              </a:spcBef>
            </a:pPr>
            <a:endParaRPr lang="pt-PT" sz="2000"/>
          </a:p>
          <a:p>
            <a:pPr lvl="0" algn="just" hangingPunct="1">
              <a:spcBef>
                <a:spcPts val="700"/>
              </a:spcBef>
              <a:buNone/>
            </a:pPr>
            <a:r>
              <a:rPr lang="en-US" sz="2800"/>
              <a:t>There is a broad scientific consensus that climate change, caused by the intensification of the greenhouse effect due by some human activities, will go worsen over the century XXI, being necessary to adopt adaptation measures that can minimize the adverse effects of climate change and avoid negative consequences for populations and economies ...</a:t>
            </a:r>
          </a:p>
          <a:p>
            <a:pPr lvl="0" hangingPunct="1">
              <a:spcBef>
                <a:spcPts val="700"/>
              </a:spcBef>
            </a:pPr>
            <a:endParaRPr lang="en-US" sz="2800"/>
          </a:p>
        </p:txBody>
      </p:sp>
      <p:sp>
        <p:nvSpPr>
          <p:cNvPr id="4" name="Slide Number Placeholder 3"/>
          <p:cNvSpPr txBox="1"/>
          <p:nvPr/>
        </p:nvSpPr>
        <p:spPr>
          <a:xfrm>
            <a:off x="6553203" y="6448421"/>
            <a:ext cx="2133596" cy="365129"/>
          </a:xfrm>
          <a:prstGeom prst="rect">
            <a:avLst/>
          </a:prstGeom>
          <a:noFill/>
          <a:ln>
            <a:noFill/>
          </a:ln>
        </p:spPr>
        <p:txBody>
          <a:bodyPr vert="horz" wrap="square" lIns="0" tIns="0" rIns="0" bIns="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59029E0-E26B-4459-B1B6-CCA5B53F1B14}" type="slidenum">
              <a:t>9</a:t>
            </a:fld>
            <a:endParaRPr lang="pt-PT" sz="1200" b="0" i="0" u="none" strike="noStrike" kern="1200" cap="none" spc="0" baseline="0">
              <a:solidFill>
                <a:srgbClr val="045C75"/>
              </a:solidFill>
              <a:uFillTx/>
              <a:latin typeface="Arial"/>
              <a:cs typeface="Aria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AIDA O Impacto das Alterações Climáticas na atividade das Seguradoras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AIDA%20O%20Impacto%20das%20Alterações%20Climáticas%20na%20atividade%20das%20Seguradoras%20</Template>
  <TotalTime>46</TotalTime>
  <Words>1965</Words>
  <Application>Microsoft Office PowerPoint</Application>
  <PresentationFormat>On-screen Show (4:3)</PresentationFormat>
  <Paragraphs>168</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AIDA O Impacto das Alterações Climáticas na atividade das Seguradoras </vt:lpstr>
      <vt:lpstr>PowerPoint Presentation</vt:lpstr>
      <vt:lpstr>PowerPoint Presentation</vt:lpstr>
      <vt:lpstr>PowerPoint Presentation</vt:lpstr>
      <vt:lpstr>The Impat of Climate Change on Insurance</vt:lpstr>
      <vt:lpstr>1. Climate Change (the past)</vt:lpstr>
      <vt:lpstr>1. Climate Change (the past)</vt:lpstr>
      <vt:lpstr>1. Climate Change (the past)</vt:lpstr>
      <vt:lpstr>1. Climate Change (the present)</vt:lpstr>
      <vt:lpstr>1. Climate Change (the future)</vt:lpstr>
      <vt:lpstr>2. Sectorial Impacts of Climate Change in Portugal* </vt:lpstr>
      <vt:lpstr>2. Sectorial Impacts of Climate Change in Portugal  </vt:lpstr>
      <vt:lpstr>2. Sectorial Impacts of Climate Change in Portugal  </vt:lpstr>
      <vt:lpstr>2. Sectorial Impacts of Climate Change in Portugal  </vt:lpstr>
      <vt:lpstr>2. Sectorial Impacts of Climate Change in Portugal</vt:lpstr>
      <vt:lpstr>2. Sectorial Impacts of Climate Change in Portugal  </vt:lpstr>
      <vt:lpstr>2. The Impacts of Climate Change in Portugal  (causes and challenges) </vt:lpstr>
      <vt:lpstr>2. The Impact of Climate Change on Insurance</vt:lpstr>
      <vt:lpstr>3. Risk Management and Insurance</vt:lpstr>
      <vt:lpstr>3. Risk Management and Insurance</vt:lpstr>
      <vt:lpstr>3. The flood risk management in the context of climate change  (A tool for evaluation and risk analysis)</vt:lpstr>
      <vt:lpstr>3.    The flood risk management in the context of climate change  A tool for evaluation and risk analysis </vt:lpstr>
      <vt:lpstr> 3. The flood risk management in the context of climate change  A tool for evaluation and risk analysis  </vt:lpstr>
      <vt:lpstr>4. Business as usual ? </vt:lpstr>
      <vt:lpstr>4. The announced end of the Business as usual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PEDRO LEMOS DE CASTRO CALDAS</dc:creator>
  <cp:lastModifiedBy>User</cp:lastModifiedBy>
  <cp:revision>7</cp:revision>
  <dcterms:created xsi:type="dcterms:W3CDTF">2013-04-17T17:33:33Z</dcterms:created>
  <dcterms:modified xsi:type="dcterms:W3CDTF">2013-07-29T20:49:29Z</dcterms:modified>
</cp:coreProperties>
</file>