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70" r:id="rId5"/>
    <p:sldId id="269" r:id="rId6"/>
    <p:sldId id="261" r:id="rId7"/>
    <p:sldId id="271" r:id="rId8"/>
    <p:sldId id="264" r:id="rId9"/>
    <p:sldId id="265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4" autoAdjust="0"/>
    <p:restoredTop sz="94660"/>
  </p:normalViewPr>
  <p:slideViewPr>
    <p:cSldViewPr>
      <p:cViewPr>
        <p:scale>
          <a:sx n="77" d="100"/>
          <a:sy n="77" d="100"/>
        </p:scale>
        <p:origin x="-1176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69E0D-35FC-4003-83B8-00FE22B943D7}" type="datetimeFigureOut">
              <a:rPr lang="el-GR" smtClean="0"/>
              <a:t>19/5/2014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80B9-D760-4305-B900-CA31A3683B8B}" type="slidenum">
              <a:rPr lang="el-GR" smtClean="0"/>
              <a:t>‹N›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477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69E0D-35FC-4003-83B8-00FE22B943D7}" type="datetimeFigureOut">
              <a:rPr lang="el-GR" smtClean="0"/>
              <a:t>19/5/2014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80B9-D760-4305-B900-CA31A3683B8B}" type="slidenum">
              <a:rPr lang="el-GR" smtClean="0"/>
              <a:t>‹N›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3652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69E0D-35FC-4003-83B8-00FE22B943D7}" type="datetimeFigureOut">
              <a:rPr lang="el-GR" smtClean="0"/>
              <a:t>19/5/2014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80B9-D760-4305-B900-CA31A3683B8B}" type="slidenum">
              <a:rPr lang="el-GR" smtClean="0"/>
              <a:t>‹N›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74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69E0D-35FC-4003-83B8-00FE22B943D7}" type="datetimeFigureOut">
              <a:rPr lang="el-GR" smtClean="0"/>
              <a:t>19/5/2014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80B9-D760-4305-B900-CA31A3683B8B}" type="slidenum">
              <a:rPr lang="el-GR" smtClean="0"/>
              <a:t>‹N›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245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69E0D-35FC-4003-83B8-00FE22B943D7}" type="datetimeFigureOut">
              <a:rPr lang="el-GR" smtClean="0"/>
              <a:t>19/5/2014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80B9-D760-4305-B900-CA31A3683B8B}" type="slidenum">
              <a:rPr lang="el-GR" smtClean="0"/>
              <a:t>‹N›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3216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69E0D-35FC-4003-83B8-00FE22B943D7}" type="datetimeFigureOut">
              <a:rPr lang="el-GR" smtClean="0"/>
              <a:t>19/5/2014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80B9-D760-4305-B900-CA31A3683B8B}" type="slidenum">
              <a:rPr lang="el-GR" smtClean="0"/>
              <a:t>‹N›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7471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69E0D-35FC-4003-83B8-00FE22B943D7}" type="datetimeFigureOut">
              <a:rPr lang="el-GR" smtClean="0"/>
              <a:t>19/5/2014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80B9-D760-4305-B900-CA31A3683B8B}" type="slidenum">
              <a:rPr lang="el-GR" smtClean="0"/>
              <a:t>‹N›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248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69E0D-35FC-4003-83B8-00FE22B943D7}" type="datetimeFigureOut">
              <a:rPr lang="el-GR" smtClean="0"/>
              <a:t>19/5/2014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80B9-D760-4305-B900-CA31A3683B8B}" type="slidenum">
              <a:rPr lang="el-GR" smtClean="0"/>
              <a:t>‹N›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2926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69E0D-35FC-4003-83B8-00FE22B943D7}" type="datetimeFigureOut">
              <a:rPr lang="el-GR" smtClean="0"/>
              <a:t>19/5/2014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80B9-D760-4305-B900-CA31A3683B8B}" type="slidenum">
              <a:rPr lang="el-GR" smtClean="0"/>
              <a:t>‹N›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9194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69E0D-35FC-4003-83B8-00FE22B943D7}" type="datetimeFigureOut">
              <a:rPr lang="el-GR" smtClean="0"/>
              <a:t>19/5/2014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80B9-D760-4305-B900-CA31A3683B8B}" type="slidenum">
              <a:rPr lang="el-GR" smtClean="0"/>
              <a:t>‹N›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0642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69E0D-35FC-4003-83B8-00FE22B943D7}" type="datetimeFigureOut">
              <a:rPr lang="el-GR" smtClean="0"/>
              <a:t>19/5/2014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80B9-D760-4305-B900-CA31A3683B8B}" type="slidenum">
              <a:rPr lang="el-GR" smtClean="0"/>
              <a:t>‹N›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3664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69E0D-35FC-4003-83B8-00FE22B943D7}" type="datetimeFigureOut">
              <a:rPr lang="el-GR" smtClean="0"/>
              <a:t>19/5/2014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880B9-D760-4305-B900-CA31A3683B8B}" type="slidenum">
              <a:rPr lang="el-GR" smtClean="0"/>
              <a:t>‹N›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8046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0535" y="-26833"/>
            <a:ext cx="9454535" cy="7094684"/>
          </a:xfrm>
        </p:spPr>
      </p:pic>
      <p:sp>
        <p:nvSpPr>
          <p:cNvPr id="5" name="Ορθογώνιο 4"/>
          <p:cNvSpPr/>
          <p:nvPr/>
        </p:nvSpPr>
        <p:spPr>
          <a:xfrm>
            <a:off x="-324254" y="17353"/>
            <a:ext cx="9468544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4200"/>
              </a:spcAft>
            </a:pPr>
            <a:endParaRPr lang="el-GR" sz="800" b="1" spc="410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>
              <a:spcAft>
                <a:spcPts val="2400"/>
              </a:spcAft>
            </a:pPr>
            <a:r>
              <a:rPr lang="en-US" sz="2800" b="1" spc="410" dirty="0" smtClean="0">
                <a:solidFill>
                  <a:schemeClr val="bg2">
                    <a:lumMod val="10000"/>
                  </a:schemeClr>
                </a:solidFill>
              </a:rPr>
              <a:t>HILA-AIDA </a:t>
            </a:r>
            <a:r>
              <a:rPr lang="en-US" sz="2800" b="1" spc="410" dirty="0">
                <a:solidFill>
                  <a:schemeClr val="bg2">
                    <a:lumMod val="10000"/>
                  </a:schemeClr>
                </a:solidFill>
              </a:rPr>
              <a:t>Summit Athens 2014</a:t>
            </a:r>
          </a:p>
          <a:p>
            <a:pPr algn="ctr"/>
            <a:r>
              <a:rPr lang="en-US" sz="3400" b="1" dirty="0">
                <a:latin typeface="+mj-lt"/>
              </a:rPr>
              <a:t>Prof. </a:t>
            </a:r>
            <a:r>
              <a:rPr lang="en-US" sz="3400" b="1" dirty="0" err="1">
                <a:latin typeface="+mj-lt"/>
              </a:rPr>
              <a:t>Dr</a:t>
            </a:r>
            <a:r>
              <a:rPr lang="en-US" sz="3400" b="1" dirty="0">
                <a:latin typeface="+mj-lt"/>
              </a:rPr>
              <a:t> </a:t>
            </a:r>
            <a:r>
              <a:rPr lang="en-US" sz="3400" b="1" dirty="0" err="1">
                <a:latin typeface="+mj-lt"/>
              </a:rPr>
              <a:t>Dr</a:t>
            </a:r>
            <a:r>
              <a:rPr lang="en-US" sz="3400" b="1" dirty="0">
                <a:latin typeface="+mj-lt"/>
              </a:rPr>
              <a:t> Kostas Christodoulou</a:t>
            </a:r>
            <a:endParaRPr lang="el-GR" sz="3400" b="1" dirty="0">
              <a:latin typeface="+mj-lt"/>
            </a:endParaRPr>
          </a:p>
          <a:p>
            <a:pPr algn="ctr"/>
            <a:r>
              <a:rPr lang="en-US" sz="2000" b="1" dirty="0"/>
              <a:t>Athens University Law School </a:t>
            </a:r>
            <a:endParaRPr lang="el-GR" sz="2000" b="1" dirty="0"/>
          </a:p>
          <a:p>
            <a:endParaRPr lang="en-US" sz="3600" dirty="0">
              <a:solidFill>
                <a:srgbClr val="002060"/>
              </a:solidFill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C00000"/>
                </a:solidFill>
                <a:latin typeface="Arial Black" pitchFamily="34" charset="0"/>
              </a:rPr>
              <a:t>Motor Insurance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el-GR" sz="1400" b="1" dirty="0">
              <a:solidFill>
                <a:srgbClr val="C00000"/>
              </a:solidFill>
              <a:latin typeface="Arial Black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C00000"/>
                </a:solidFill>
                <a:latin typeface="Arial Black" pitchFamily="34" charset="0"/>
              </a:rPr>
              <a:t>The Recoverability of the Damages of Third Parties Insured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el-GR" sz="1200" b="1" dirty="0">
              <a:solidFill>
                <a:srgbClr val="C00000"/>
              </a:solidFill>
              <a:latin typeface="Arial Black" pitchFamily="34" charset="0"/>
            </a:endParaRPr>
          </a:p>
          <a:p>
            <a:pPr algn="ctr">
              <a:spcBef>
                <a:spcPts val="600"/>
              </a:spcBef>
              <a:spcAft>
                <a:spcPts val="1800"/>
              </a:spcAft>
            </a:pPr>
            <a:r>
              <a:rPr lang="en-US" sz="2400" b="1" dirty="0">
                <a:solidFill>
                  <a:srgbClr val="C00000"/>
                </a:solidFill>
                <a:latin typeface="Arial Black" pitchFamily="34" charset="0"/>
              </a:rPr>
              <a:t>Especially as Successors of the </a:t>
            </a:r>
            <a:r>
              <a:rPr lang="en-US" sz="2400" b="1" dirty="0" smtClean="0">
                <a:solidFill>
                  <a:srgbClr val="C00000"/>
                </a:solidFill>
                <a:latin typeface="Arial Black" pitchFamily="34" charset="0"/>
              </a:rPr>
              <a:t>Culprit</a:t>
            </a:r>
            <a:endParaRPr lang="el-GR" sz="2400" b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algn="ctr">
              <a:spcBef>
                <a:spcPts val="600"/>
              </a:spcBef>
              <a:spcAft>
                <a:spcPts val="1800"/>
              </a:spcAft>
            </a:pPr>
            <a:endParaRPr lang="el-GR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16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" y="0"/>
            <a:ext cx="9139126" cy="6857999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sp>
        <p:nvSpPr>
          <p:cNvPr id="5" name="Ορθογώνιο 4"/>
          <p:cNvSpPr/>
          <p:nvPr/>
        </p:nvSpPr>
        <p:spPr>
          <a:xfrm>
            <a:off x="0" y="0"/>
            <a:ext cx="91440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l-GR" strike="sngStrike" dirty="0" smtClean="0">
              <a:solidFill>
                <a:srgbClr val="FFFF00"/>
              </a:solidFill>
            </a:endParaRPr>
          </a:p>
          <a:p>
            <a:pPr algn="ctr"/>
            <a:endParaRPr lang="el-GR" strike="sngStrike" dirty="0">
              <a:solidFill>
                <a:srgbClr val="FFFF00"/>
              </a:solidFill>
            </a:endParaRPr>
          </a:p>
          <a:p>
            <a:pPr algn="ctr"/>
            <a:endParaRPr lang="el-GR" strike="sngStrike" dirty="0" smtClean="0">
              <a:solidFill>
                <a:srgbClr val="FFFF00"/>
              </a:solidFill>
            </a:endParaRPr>
          </a:p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Prof</a:t>
            </a:r>
            <a:r>
              <a:rPr lang="en-US" sz="3200" dirty="0">
                <a:solidFill>
                  <a:srgbClr val="FFFF00"/>
                </a:solidFill>
              </a:rPr>
              <a:t>. </a:t>
            </a:r>
            <a:r>
              <a:rPr lang="en-US" sz="3200" dirty="0" err="1">
                <a:solidFill>
                  <a:srgbClr val="FFFF00"/>
                </a:solidFill>
              </a:rPr>
              <a:t>Dr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Dr</a:t>
            </a:r>
            <a:r>
              <a:rPr lang="en-US" sz="3200" dirty="0">
                <a:solidFill>
                  <a:srgbClr val="FFFF00"/>
                </a:solidFill>
              </a:rPr>
              <a:t> Kostas Christodoulou</a:t>
            </a:r>
          </a:p>
          <a:p>
            <a:pPr algn="ctr"/>
            <a:endParaRPr lang="en-US" dirty="0">
              <a:solidFill>
                <a:srgbClr val="FFFF00"/>
              </a:solidFill>
            </a:endParaRPr>
          </a:p>
          <a:p>
            <a:pPr algn="ctr"/>
            <a:endParaRPr lang="en-US" dirty="0">
              <a:solidFill>
                <a:srgbClr val="FFFF00"/>
              </a:solidFill>
            </a:endParaRPr>
          </a:p>
          <a:p>
            <a:pPr algn="ctr"/>
            <a:endParaRPr lang="en-US" dirty="0">
              <a:solidFill>
                <a:srgbClr val="FFFF00"/>
              </a:solidFill>
            </a:endParaRPr>
          </a:p>
          <a:p>
            <a:pPr algn="ctr"/>
            <a:endParaRPr lang="el-GR" dirty="0" smtClean="0">
              <a:solidFill>
                <a:srgbClr val="FFFF00"/>
              </a:solidFill>
            </a:endParaRPr>
          </a:p>
          <a:p>
            <a:pPr algn="ctr"/>
            <a:endParaRPr lang="en-US" sz="2800" dirty="0">
              <a:solidFill>
                <a:srgbClr val="FFFF00"/>
              </a:solidFill>
            </a:endParaRPr>
          </a:p>
          <a:p>
            <a:pPr algn="ctr"/>
            <a:endParaRPr lang="el-GR" dirty="0">
              <a:solidFill>
                <a:srgbClr val="FFFF00"/>
              </a:solidFill>
            </a:endParaRPr>
          </a:p>
          <a:p>
            <a:pPr algn="ctr"/>
            <a:r>
              <a:rPr lang="en-US" sz="5400" strike="dblStrike" dirty="0" err="1"/>
              <a:t>R</a:t>
            </a:r>
            <a:r>
              <a:rPr lang="en-US" sz="5400" b="1" strike="dblStrike" spc="310" dirty="0" err="1">
                <a:solidFill>
                  <a:srgbClr val="FFFF00"/>
                </a:solidFill>
                <a:latin typeface="Arial Black" pitchFamily="34" charset="0"/>
              </a:rPr>
              <a:t>Rule</a:t>
            </a:r>
            <a:r>
              <a:rPr lang="en-US" sz="5400" b="1" strike="dblStrike" spc="310" dirty="0">
                <a:solidFill>
                  <a:srgbClr val="FFFF00"/>
                </a:solidFill>
                <a:latin typeface="Arial Black" pitchFamily="34" charset="0"/>
              </a:rPr>
              <a:t> 'All-or-Nothing</a:t>
            </a:r>
            <a:endParaRPr lang="el-GR" sz="5400" dirty="0"/>
          </a:p>
        </p:txBody>
      </p:sp>
    </p:spTree>
    <p:extLst>
      <p:ext uri="{BB962C8B-B14F-4D97-AF65-F5344CB8AC3E}">
        <p14:creationId xmlns:p14="http://schemas.microsoft.com/office/powerpoint/2010/main" val="167611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3377025"/>
            <a:ext cx="1371600" cy="972312"/>
          </a:xfr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905" y="1"/>
            <a:ext cx="9205991" cy="6858000"/>
          </a:xfrm>
          <a:prstGeom prst="rect">
            <a:avLst/>
          </a:prstGeom>
        </p:spPr>
      </p:pic>
      <p:sp>
        <p:nvSpPr>
          <p:cNvPr id="6" name="Ορθογώνιο 5"/>
          <p:cNvSpPr/>
          <p:nvPr/>
        </p:nvSpPr>
        <p:spPr>
          <a:xfrm>
            <a:off x="-88778" y="433756"/>
            <a:ext cx="9205991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2800" b="1" dirty="0" smtClean="0"/>
              <a:t>Prof</a:t>
            </a:r>
            <a:r>
              <a:rPr lang="en-US" sz="2800" b="1" dirty="0"/>
              <a:t>. </a:t>
            </a:r>
            <a:r>
              <a:rPr lang="en-US" sz="2800" b="1" dirty="0" err="1"/>
              <a:t>Dr</a:t>
            </a:r>
            <a:r>
              <a:rPr lang="en-US" sz="2800" b="1" dirty="0"/>
              <a:t> </a:t>
            </a:r>
            <a:r>
              <a:rPr lang="en-US" sz="2800" b="1" dirty="0" err="1"/>
              <a:t>Dr</a:t>
            </a:r>
            <a:r>
              <a:rPr lang="en-US" sz="2800" b="1" dirty="0"/>
              <a:t> Kostas Christodoulou</a:t>
            </a:r>
            <a:endParaRPr lang="el-GR" sz="2800" b="1" dirty="0"/>
          </a:p>
          <a:p>
            <a:endParaRPr lang="en-US" sz="3600" dirty="0">
              <a:solidFill>
                <a:srgbClr val="002060"/>
              </a:solidFill>
            </a:endParaRPr>
          </a:p>
          <a:p>
            <a:pPr algn="r"/>
            <a:r>
              <a:rPr lang="en-US" sz="4400" b="1" dirty="0" smtClean="0"/>
              <a:t> </a:t>
            </a:r>
            <a:r>
              <a:rPr lang="en-US" sz="3400" b="1" dirty="0" smtClean="0"/>
              <a:t>EU </a:t>
            </a:r>
            <a:r>
              <a:rPr lang="en-US" sz="3400" b="1" dirty="0"/>
              <a:t>Law  Gr Law Gr Courts </a:t>
            </a:r>
            <a:endParaRPr lang="el-GR" sz="3400" b="1" dirty="0"/>
          </a:p>
          <a:p>
            <a:endParaRPr lang="en-US" b="1" dirty="0"/>
          </a:p>
          <a:p>
            <a:pPr marL="352425">
              <a:lnSpc>
                <a:spcPct val="150000"/>
              </a:lnSpc>
              <a:spcAft>
                <a:spcPts val="1800"/>
              </a:spcAft>
            </a:pPr>
            <a:r>
              <a:rPr lang="en-US" sz="3600" b="1" spc="140" dirty="0" smtClean="0">
                <a:solidFill>
                  <a:srgbClr val="FF0000"/>
                </a:solidFill>
                <a:latin typeface="Arial Narrow" pitchFamily="34" charset="0"/>
              </a:rPr>
              <a:t>Personal </a:t>
            </a:r>
            <a:r>
              <a:rPr lang="en-US" sz="3600" b="1" spc="140" dirty="0">
                <a:solidFill>
                  <a:srgbClr val="FF0000"/>
                </a:solidFill>
                <a:latin typeface="Arial Narrow" pitchFamily="34" charset="0"/>
              </a:rPr>
              <a:t>Injuries </a:t>
            </a:r>
            <a:r>
              <a:rPr lang="en-US" sz="3600" b="1" spc="140" dirty="0" smtClean="0">
                <a:solidFill>
                  <a:srgbClr val="FF0000"/>
                </a:solidFill>
                <a:latin typeface="Arial Narrow" pitchFamily="34" charset="0"/>
              </a:rPr>
              <a:t>              </a:t>
            </a:r>
            <a:r>
              <a:rPr lang="en-US" sz="3600" b="1" spc="140" dirty="0" smtClean="0">
                <a:latin typeface="Arial Black" pitchFamily="34" charset="0"/>
              </a:rPr>
              <a:t>√</a:t>
            </a:r>
            <a:r>
              <a:rPr lang="en-US" sz="3600" b="1" spc="140" dirty="0" smtClean="0">
                <a:latin typeface="Arial Narrow" pitchFamily="34" charset="0"/>
              </a:rPr>
              <a:t>      </a:t>
            </a:r>
            <a:r>
              <a:rPr lang="en-US" sz="3600" b="1" spc="140" dirty="0">
                <a:latin typeface="Arial Narrow" pitchFamily="34" charset="0"/>
              </a:rPr>
              <a:t>√     </a:t>
            </a:r>
            <a:r>
              <a:rPr lang="en-US" sz="3600" b="1" spc="140" dirty="0" smtClean="0">
                <a:latin typeface="Arial Narrow" pitchFamily="34" charset="0"/>
              </a:rPr>
              <a:t>    </a:t>
            </a:r>
            <a:r>
              <a:rPr lang="en-US" sz="3600" b="1" spc="140" dirty="0">
                <a:latin typeface="Arial Narrow" pitchFamily="34" charset="0"/>
              </a:rPr>
              <a:t>√</a:t>
            </a:r>
            <a:endParaRPr lang="el-GR" sz="3600" b="1" spc="140" dirty="0">
              <a:latin typeface="Arial Narrow" pitchFamily="34" charset="0"/>
            </a:endParaRPr>
          </a:p>
          <a:p>
            <a:pPr marL="352425">
              <a:lnSpc>
                <a:spcPct val="150000"/>
              </a:lnSpc>
              <a:spcAft>
                <a:spcPts val="1800"/>
              </a:spcAft>
            </a:pPr>
            <a:r>
              <a:rPr lang="en-US" sz="3600" b="1" spc="14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P</a:t>
            </a:r>
            <a:r>
              <a:rPr lang="en-US" sz="3600" b="1" spc="14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roperty Injuries                </a:t>
            </a:r>
            <a:r>
              <a:rPr lang="en-US" sz="3600" b="1" spc="140" dirty="0" smtClean="0">
                <a:latin typeface="Arial Narrow" pitchFamily="34" charset="0"/>
              </a:rPr>
              <a:t>√     </a:t>
            </a:r>
            <a:r>
              <a:rPr lang="en-US" sz="3600" b="1" spc="140" dirty="0">
                <a:latin typeface="Arial Narrow" pitchFamily="34" charset="0"/>
              </a:rPr>
              <a:t>√      </a:t>
            </a:r>
            <a:r>
              <a:rPr lang="en-US" sz="3600" b="1" spc="140" dirty="0" smtClean="0">
                <a:latin typeface="Arial Narrow" pitchFamily="34" charset="0"/>
              </a:rPr>
              <a:t>    </a:t>
            </a:r>
            <a:r>
              <a:rPr lang="en-US" sz="3600" b="1" spc="140" dirty="0">
                <a:latin typeface="Arial Narrow" pitchFamily="34" charset="0"/>
              </a:rPr>
              <a:t>√</a:t>
            </a:r>
            <a:endParaRPr lang="el-GR" sz="3600" b="1" spc="140" dirty="0">
              <a:latin typeface="Arial Narrow" pitchFamily="34" charset="0"/>
            </a:endParaRPr>
          </a:p>
          <a:p>
            <a:pPr marL="352425">
              <a:lnSpc>
                <a:spcPct val="150000"/>
              </a:lnSpc>
              <a:spcAft>
                <a:spcPts val="1800"/>
              </a:spcAft>
            </a:pPr>
            <a:r>
              <a:rPr lang="en-US" sz="3600" b="1" spc="140" dirty="0">
                <a:latin typeface="Arial Narrow" pitchFamily="34" charset="0"/>
              </a:rPr>
              <a:t>Third-Party </a:t>
            </a:r>
            <a:r>
              <a:rPr lang="en-US" sz="3600" b="1" spc="140" dirty="0" err="1">
                <a:latin typeface="Arial Narrow" pitchFamily="34" charset="0"/>
              </a:rPr>
              <a:t>PELoss</a:t>
            </a:r>
            <a:r>
              <a:rPr lang="en-US" sz="3600" b="1" spc="140" dirty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3600" b="1" spc="140" dirty="0" smtClean="0">
                <a:solidFill>
                  <a:srgbClr val="FF0000"/>
                </a:solidFill>
                <a:latin typeface="Arial Narrow" pitchFamily="34" charset="0"/>
              </a:rPr>
              <a:t>           </a:t>
            </a:r>
            <a:r>
              <a:rPr lang="en-US" sz="3600" b="1" spc="140" dirty="0" smtClean="0">
                <a:latin typeface="Arial Narrow" pitchFamily="34" charset="0"/>
              </a:rPr>
              <a:t>X     </a:t>
            </a:r>
            <a:r>
              <a:rPr lang="en-US" sz="3600" b="1" spc="140" dirty="0">
                <a:latin typeface="Arial Narrow" pitchFamily="34" charset="0"/>
              </a:rPr>
              <a:t>√     </a:t>
            </a:r>
            <a:r>
              <a:rPr lang="en-US" sz="3600" b="1" spc="140" dirty="0" smtClean="0">
                <a:latin typeface="Arial Narrow" pitchFamily="34" charset="0"/>
              </a:rPr>
              <a:t>     √</a:t>
            </a:r>
          </a:p>
          <a:p>
            <a:pPr marL="352425">
              <a:lnSpc>
                <a:spcPct val="150000"/>
              </a:lnSpc>
              <a:spcAft>
                <a:spcPts val="1800"/>
              </a:spcAft>
            </a:pPr>
            <a:r>
              <a:rPr lang="en-US" sz="3600" b="1" spc="140" dirty="0" smtClean="0">
                <a:solidFill>
                  <a:srgbClr val="00B050"/>
                </a:solidFill>
                <a:latin typeface="Arial Narrow" pitchFamily="34" charset="0"/>
              </a:rPr>
              <a:t>Non-Pecuniary Damage      </a:t>
            </a:r>
            <a:r>
              <a:rPr lang="en-US" sz="3600" b="1" spc="140" dirty="0" smtClean="0">
                <a:latin typeface="Arial Narrow" pitchFamily="34" charset="0"/>
              </a:rPr>
              <a:t>X</a:t>
            </a:r>
            <a:r>
              <a:rPr lang="en-US" sz="3600" b="1" spc="140" dirty="0">
                <a:latin typeface="Arial Narrow" pitchFamily="34" charset="0"/>
              </a:rPr>
              <a:t> </a:t>
            </a:r>
            <a:r>
              <a:rPr lang="en-US" sz="3600" b="1" spc="140" dirty="0" smtClean="0">
                <a:latin typeface="Arial Narrow" pitchFamily="34" charset="0"/>
              </a:rPr>
              <a:t>    √          √</a:t>
            </a:r>
            <a:endParaRPr lang="el-GR" sz="3600" b="1" spc="14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59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21933" cy="1340768"/>
          </a:xfr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Prof. </a:t>
            </a:r>
            <a:r>
              <a:rPr lang="en-US" sz="2400" b="1" dirty="0" err="1">
                <a:solidFill>
                  <a:srgbClr val="FF0000"/>
                </a:solidFill>
              </a:rPr>
              <a:t>Dr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Dr</a:t>
            </a:r>
            <a:r>
              <a:rPr lang="en-US" sz="2400" b="1" dirty="0">
                <a:solidFill>
                  <a:srgbClr val="FF0000"/>
                </a:solidFill>
              </a:rPr>
              <a:t> Kostas Christodoulou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340767"/>
            <a:ext cx="9118594" cy="5517233"/>
          </a:xfr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 algn="ctr">
              <a:lnSpc>
                <a:spcPct val="150000"/>
              </a:lnSpc>
              <a:spcAft>
                <a:spcPts val="6000"/>
              </a:spcAft>
              <a:buNone/>
            </a:pPr>
            <a:endParaRPr lang="el-GR" sz="1000" b="1" dirty="0" smtClean="0">
              <a:latin typeface="Arial Black" pitchFamily="34" charset="0"/>
            </a:endParaRPr>
          </a:p>
          <a:p>
            <a:pPr marL="0" indent="0" algn="ctr">
              <a:lnSpc>
                <a:spcPct val="150000"/>
              </a:lnSpc>
              <a:spcAft>
                <a:spcPts val="6000"/>
              </a:spcAft>
              <a:buNone/>
            </a:pPr>
            <a:r>
              <a:rPr lang="en-US" sz="6000" b="1" dirty="0" smtClean="0">
                <a:latin typeface="Arial Black" pitchFamily="34" charset="0"/>
              </a:rPr>
              <a:t>Might </a:t>
            </a:r>
            <a:r>
              <a:rPr lang="en-US" sz="6000" b="1" dirty="0">
                <a:latin typeface="Arial Black" pitchFamily="34" charset="0"/>
              </a:rPr>
              <a:t>the Relatives </a:t>
            </a:r>
            <a:r>
              <a:rPr lang="en-US" sz="6000" b="1" dirty="0" smtClean="0">
                <a:latin typeface="Arial Black" pitchFamily="34" charset="0"/>
              </a:rPr>
              <a:t>be </a:t>
            </a:r>
            <a:r>
              <a:rPr lang="en-US" sz="6000" b="1" dirty="0">
                <a:latin typeface="Arial Black" pitchFamily="34" charset="0"/>
              </a:rPr>
              <a:t>Insured Third </a:t>
            </a:r>
            <a:r>
              <a:rPr lang="en-US" sz="6000" b="1" dirty="0" smtClean="0">
                <a:latin typeface="Arial Black" pitchFamily="34" charset="0"/>
              </a:rPr>
              <a:t>Parties?</a:t>
            </a:r>
            <a:endParaRPr lang="el-GR" sz="6000" b="1" dirty="0" smtClean="0">
              <a:latin typeface="Arial Black" pitchFamily="34" charset="0"/>
            </a:endParaRPr>
          </a:p>
          <a:p>
            <a:pPr marL="0" indent="0" algn="ctr">
              <a:lnSpc>
                <a:spcPts val="8500"/>
              </a:lnSpc>
              <a:spcAft>
                <a:spcPts val="3600"/>
              </a:spcAft>
              <a:buNone/>
            </a:pPr>
            <a:endParaRPr lang="el-GR" sz="6000" b="1" dirty="0" smtClean="0">
              <a:latin typeface="Arial Black" pitchFamily="34" charset="0"/>
            </a:endParaRPr>
          </a:p>
          <a:p>
            <a:pPr marL="0" indent="0" algn="ctr">
              <a:lnSpc>
                <a:spcPts val="8500"/>
              </a:lnSpc>
              <a:spcAft>
                <a:spcPts val="3600"/>
              </a:spcAft>
              <a:buNone/>
            </a:pPr>
            <a:endParaRPr lang="el-GR" sz="6000" b="1" dirty="0">
              <a:latin typeface="Arial Black" pitchFamily="34" charset="0"/>
            </a:endParaRPr>
          </a:p>
          <a:p>
            <a:pPr marL="0" indent="0" algn="ctr">
              <a:lnSpc>
                <a:spcPts val="8500"/>
              </a:lnSpc>
              <a:spcAft>
                <a:spcPts val="3600"/>
              </a:spcAft>
              <a:buNone/>
            </a:pPr>
            <a:endParaRPr lang="en-US" sz="6000" b="1" dirty="0" smtClean="0">
              <a:latin typeface="Arial Black" pitchFamily="34" charset="0"/>
            </a:endParaRPr>
          </a:p>
          <a:p>
            <a:pPr marL="0" indent="0" algn="r">
              <a:buNone/>
            </a:pP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290320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3377025"/>
            <a:ext cx="1371600" cy="972312"/>
          </a:xfr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905" y="1"/>
            <a:ext cx="9205991" cy="6858000"/>
          </a:xfrm>
          <a:prstGeom prst="rect">
            <a:avLst/>
          </a:prstGeom>
        </p:spPr>
      </p:pic>
      <p:sp>
        <p:nvSpPr>
          <p:cNvPr id="6" name="Ορθογώνιο 5"/>
          <p:cNvSpPr/>
          <p:nvPr/>
        </p:nvSpPr>
        <p:spPr>
          <a:xfrm>
            <a:off x="-61991" y="1"/>
            <a:ext cx="9189077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endParaRPr lang="el-GR" sz="800" b="1" dirty="0" smtClean="0"/>
          </a:p>
          <a:p>
            <a:pPr algn="ctr">
              <a:spcAft>
                <a:spcPts val="1800"/>
              </a:spcAft>
            </a:pPr>
            <a:r>
              <a:rPr lang="en-US" sz="2800" b="1" dirty="0" smtClean="0"/>
              <a:t>Prof</a:t>
            </a:r>
            <a:r>
              <a:rPr lang="en-US" sz="2800" b="1" dirty="0"/>
              <a:t>. </a:t>
            </a:r>
            <a:r>
              <a:rPr lang="en-US" sz="2800" b="1" dirty="0" err="1"/>
              <a:t>Dr</a:t>
            </a:r>
            <a:r>
              <a:rPr lang="en-US" sz="2800" b="1" dirty="0"/>
              <a:t> </a:t>
            </a:r>
            <a:r>
              <a:rPr lang="en-US" sz="2800" b="1" dirty="0" err="1"/>
              <a:t>Dr</a:t>
            </a:r>
            <a:r>
              <a:rPr lang="en-US" sz="2800" b="1" dirty="0"/>
              <a:t> Kostas Christodoulou</a:t>
            </a:r>
            <a:endParaRPr lang="el-GR" sz="2800" b="1" dirty="0"/>
          </a:p>
          <a:p>
            <a:pPr algn="ctr"/>
            <a:r>
              <a:rPr lang="en-US" sz="2800" dirty="0">
                <a:latin typeface="Arial Black" pitchFamily="34" charset="0"/>
              </a:rPr>
              <a:t>Might the Relatives be Insured Third Parties?</a:t>
            </a:r>
          </a:p>
          <a:p>
            <a:pPr algn="ctr"/>
            <a:endParaRPr lang="el-GR" sz="1600" dirty="0">
              <a:latin typeface="Arial Black" pitchFamily="34" charset="0"/>
            </a:endParaRPr>
          </a:p>
          <a:p>
            <a:pPr algn="ctr"/>
            <a:r>
              <a:rPr lang="en-US" sz="4000" spc="300" dirty="0">
                <a:solidFill>
                  <a:srgbClr val="002060"/>
                </a:solidFill>
                <a:latin typeface="Arial Black" pitchFamily="34" charset="0"/>
              </a:rPr>
              <a:t>Before the Death </a:t>
            </a:r>
          </a:p>
          <a:p>
            <a:pPr algn="ctr"/>
            <a:r>
              <a:rPr lang="en-US" sz="2800" dirty="0">
                <a:latin typeface="Arial Black" pitchFamily="34" charset="0"/>
              </a:rPr>
              <a:t>of</a:t>
            </a:r>
          </a:p>
          <a:p>
            <a:pPr algn="ctr"/>
            <a:r>
              <a:rPr lang="en-US" sz="2800" dirty="0">
                <a:latin typeface="Arial Black" pitchFamily="34" charset="0"/>
              </a:rPr>
              <a:t>the Culprit Holder of the Insurance</a:t>
            </a:r>
            <a:endParaRPr lang="el-GR" sz="2800" dirty="0">
              <a:latin typeface="Arial Black" pitchFamily="34" charset="0"/>
            </a:endParaRPr>
          </a:p>
          <a:p>
            <a:endParaRPr lang="en-US" sz="3200" dirty="0">
              <a:solidFill>
                <a:srgbClr val="002060"/>
              </a:solidFill>
              <a:latin typeface="Arial Black" pitchFamily="34" charset="0"/>
            </a:endParaRPr>
          </a:p>
          <a:p>
            <a:pPr marL="446088" algn="r">
              <a:tabLst>
                <a:tab pos="8604250" algn="l"/>
                <a:tab pos="8791575" algn="l"/>
              </a:tabLst>
            </a:pPr>
            <a:r>
              <a:rPr lang="en-US" sz="3200" b="1" dirty="0"/>
              <a:t>  EU Law  Gr Law Gr Courts </a:t>
            </a:r>
            <a:endParaRPr lang="el-GR" sz="3200" b="1" dirty="0"/>
          </a:p>
          <a:p>
            <a:pPr marL="446088">
              <a:tabLst>
                <a:tab pos="8253413" algn="l"/>
                <a:tab pos="8440738" algn="l"/>
                <a:tab pos="8886825" algn="l"/>
              </a:tabLst>
            </a:pPr>
            <a:endParaRPr lang="en-US" sz="800" b="1" dirty="0"/>
          </a:p>
          <a:p>
            <a:pPr marL="446088">
              <a:spcAft>
                <a:spcPts val="2400"/>
              </a:spcAft>
              <a:tabLst>
                <a:tab pos="8253413" algn="l"/>
                <a:tab pos="8440738" algn="l"/>
              </a:tabLst>
            </a:pPr>
            <a:r>
              <a:rPr lang="en-US" sz="4800" b="1" spc="140" dirty="0" smtClean="0">
                <a:solidFill>
                  <a:srgbClr val="FF0000"/>
                </a:solidFill>
                <a:latin typeface="Arial Narrow" pitchFamily="34" charset="0"/>
              </a:rPr>
              <a:t>Personal </a:t>
            </a:r>
            <a:r>
              <a:rPr lang="en-US" sz="4800" b="1" spc="140" dirty="0">
                <a:solidFill>
                  <a:srgbClr val="FF0000"/>
                </a:solidFill>
                <a:latin typeface="Arial Narrow" pitchFamily="34" charset="0"/>
              </a:rPr>
              <a:t>Injuries </a:t>
            </a:r>
            <a:r>
              <a:rPr lang="en-US" sz="4800" b="1" spc="140" dirty="0" smtClean="0">
                <a:solidFill>
                  <a:srgbClr val="FF0000"/>
                </a:solidFill>
                <a:latin typeface="Arial Narrow" pitchFamily="34" charset="0"/>
              </a:rPr>
              <a:t>   </a:t>
            </a:r>
            <a:r>
              <a:rPr lang="en-US" sz="4800" b="1" spc="140" dirty="0">
                <a:latin typeface="Arial Black" pitchFamily="34" charset="0"/>
              </a:rPr>
              <a:t>√</a:t>
            </a:r>
            <a:r>
              <a:rPr lang="en-US" sz="4800" b="1" spc="140" dirty="0">
                <a:latin typeface="Arial Narrow" pitchFamily="34" charset="0"/>
              </a:rPr>
              <a:t>      √      </a:t>
            </a:r>
            <a:r>
              <a:rPr lang="en-US" sz="4800" b="1" spc="140" dirty="0" smtClean="0">
                <a:latin typeface="Arial Narrow" pitchFamily="34" charset="0"/>
              </a:rPr>
              <a:t>  </a:t>
            </a:r>
            <a:r>
              <a:rPr lang="en-US" sz="4800" b="1" spc="140" dirty="0">
                <a:latin typeface="Arial Narrow" pitchFamily="34" charset="0"/>
              </a:rPr>
              <a:t>?</a:t>
            </a:r>
            <a:endParaRPr lang="el-GR" sz="4800" b="1" spc="140" dirty="0">
              <a:latin typeface="Arial Narrow" pitchFamily="34" charset="0"/>
            </a:endParaRPr>
          </a:p>
          <a:p>
            <a:pPr marL="446088">
              <a:spcAft>
                <a:spcPts val="2400"/>
              </a:spcAft>
              <a:tabLst>
                <a:tab pos="8253413" algn="l"/>
                <a:tab pos="8440738" algn="l"/>
              </a:tabLst>
            </a:pPr>
            <a:r>
              <a:rPr lang="en-US" sz="4800" b="1" spc="14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Other Damages       </a:t>
            </a:r>
            <a:r>
              <a:rPr lang="en-US" sz="4800" b="1" spc="140" dirty="0">
                <a:latin typeface="Arial Narrow" pitchFamily="34" charset="0"/>
              </a:rPr>
              <a:t>X    </a:t>
            </a:r>
            <a:r>
              <a:rPr lang="en-US" sz="4800" b="1" spc="140" dirty="0" smtClean="0">
                <a:latin typeface="Arial Narrow" pitchFamily="34" charset="0"/>
              </a:rPr>
              <a:t>  </a:t>
            </a:r>
            <a:r>
              <a:rPr lang="en-US" sz="4800" b="1" spc="140" dirty="0">
                <a:latin typeface="Arial Narrow" pitchFamily="34" charset="0"/>
              </a:rPr>
              <a:t>?      </a:t>
            </a:r>
            <a:r>
              <a:rPr lang="en-US" sz="4800" b="1" spc="140" dirty="0" smtClean="0">
                <a:latin typeface="Arial Narrow" pitchFamily="34" charset="0"/>
              </a:rPr>
              <a:t>  </a:t>
            </a:r>
            <a:r>
              <a:rPr lang="en-US" sz="4000" b="1" spc="140" dirty="0" smtClean="0">
                <a:latin typeface="Arial Narrow" pitchFamily="34" charset="0"/>
              </a:rPr>
              <a:t>?</a:t>
            </a:r>
            <a:endParaRPr lang="el-GR" sz="4000" b="1" spc="14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24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Prof. </a:t>
            </a:r>
            <a:r>
              <a:rPr lang="en-US" sz="2400" dirty="0" err="1">
                <a:solidFill>
                  <a:schemeClr val="bg1"/>
                </a:solidFill>
              </a:rPr>
              <a:t>Dr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Dr</a:t>
            </a:r>
            <a:r>
              <a:rPr lang="en-US" sz="2400" dirty="0">
                <a:solidFill>
                  <a:schemeClr val="bg1"/>
                </a:solidFill>
              </a:rPr>
              <a:t> Kostas Christodoulou</a:t>
            </a:r>
            <a:endParaRPr lang="el-GR" sz="2400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  <a:solidFill>
            <a:schemeClr val="tx1"/>
          </a:solidFill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n-US" sz="1600" dirty="0" smtClean="0">
              <a:solidFill>
                <a:srgbClr val="FFFF00"/>
              </a:solidFill>
            </a:endParaRPr>
          </a:p>
          <a:p>
            <a:pPr marL="0" indent="0" algn="ctr">
              <a:spcBef>
                <a:spcPts val="2400"/>
              </a:spcBef>
              <a:buNone/>
            </a:pPr>
            <a:r>
              <a:rPr lang="en-US" sz="4400" dirty="0">
                <a:solidFill>
                  <a:schemeClr val="bg1"/>
                </a:solidFill>
              </a:rPr>
              <a:t>Might the Relatives be Insured Third Parties?</a:t>
            </a:r>
            <a:endParaRPr lang="el-GR" sz="4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l-GR" sz="2600" dirty="0">
              <a:solidFill>
                <a:schemeClr val="bg1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en-US" sz="4800" dirty="0" smtClean="0">
                <a:solidFill>
                  <a:schemeClr val="bg1"/>
                </a:solidFill>
                <a:latin typeface="Arial Black" pitchFamily="34" charset="0"/>
              </a:rPr>
              <a:t>After </a:t>
            </a:r>
            <a:r>
              <a:rPr lang="en-US" sz="4800" dirty="0">
                <a:solidFill>
                  <a:schemeClr val="bg1"/>
                </a:solidFill>
                <a:latin typeface="Arial Black" pitchFamily="34" charset="0"/>
              </a:rPr>
              <a:t>the </a:t>
            </a:r>
            <a:r>
              <a:rPr lang="en-US" sz="4800" dirty="0" smtClean="0">
                <a:solidFill>
                  <a:schemeClr val="bg1"/>
                </a:solidFill>
                <a:latin typeface="Arial Black" pitchFamily="34" charset="0"/>
              </a:rPr>
              <a:t>Death</a:t>
            </a:r>
          </a:p>
          <a:p>
            <a:pPr marL="0" indent="0" algn="ctr">
              <a:buNone/>
            </a:pPr>
            <a:r>
              <a:rPr lang="en-US" sz="4800" dirty="0" smtClean="0">
                <a:solidFill>
                  <a:schemeClr val="bg1"/>
                </a:solidFill>
              </a:rPr>
              <a:t>of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n-US" sz="4500" dirty="0" smtClean="0">
                <a:solidFill>
                  <a:schemeClr val="bg1"/>
                </a:solidFill>
              </a:rPr>
              <a:t>the </a:t>
            </a:r>
            <a:r>
              <a:rPr lang="en-US" sz="4500" dirty="0">
                <a:solidFill>
                  <a:schemeClr val="bg1"/>
                </a:solidFill>
              </a:rPr>
              <a:t>Culprit Holder of the </a:t>
            </a:r>
            <a:r>
              <a:rPr lang="en-US" sz="4500" dirty="0" smtClean="0">
                <a:solidFill>
                  <a:schemeClr val="bg1"/>
                </a:solidFill>
              </a:rPr>
              <a:t>Insurance</a:t>
            </a:r>
          </a:p>
          <a:p>
            <a:pPr marL="0" indent="0" algn="ctr">
              <a:buNone/>
            </a:pPr>
            <a:endParaRPr lang="el-GR" sz="1000" dirty="0">
              <a:solidFill>
                <a:schemeClr val="bg1"/>
              </a:solidFill>
            </a:endParaRPr>
          </a:p>
          <a:p>
            <a:pPr marL="881063"/>
            <a:r>
              <a:rPr lang="en-US" sz="4400" dirty="0">
                <a:solidFill>
                  <a:srgbClr val="FFC000"/>
                </a:solidFill>
              </a:rPr>
              <a:t>Extinction of the Unpaid Insurance Claims due to Merger</a:t>
            </a:r>
            <a:endParaRPr lang="el-GR" sz="1000" dirty="0">
              <a:solidFill>
                <a:srgbClr val="FFC000"/>
              </a:solidFill>
            </a:endParaRPr>
          </a:p>
          <a:p>
            <a:pPr marL="881063" algn="ctr">
              <a:spcAft>
                <a:spcPts val="1200"/>
              </a:spcAft>
              <a:buNone/>
            </a:pPr>
            <a:r>
              <a:rPr lang="en-US" sz="4400" dirty="0">
                <a:solidFill>
                  <a:schemeClr val="bg1"/>
                </a:solidFill>
              </a:rPr>
              <a:t>or</a:t>
            </a:r>
            <a:endParaRPr lang="el-GR" sz="4400" dirty="0">
              <a:solidFill>
                <a:schemeClr val="bg1"/>
              </a:solidFill>
            </a:endParaRPr>
          </a:p>
          <a:p>
            <a:pPr marL="881063">
              <a:spcAft>
                <a:spcPts val="1800"/>
              </a:spcAft>
            </a:pPr>
            <a:r>
              <a:rPr lang="en-US" sz="4400" dirty="0">
                <a:solidFill>
                  <a:srgbClr val="FFC000"/>
                </a:solidFill>
              </a:rPr>
              <a:t>Recourse Liability for the Collection of the Insurance </a:t>
            </a:r>
            <a:r>
              <a:rPr lang="en-US" sz="4400" dirty="0" smtClean="0">
                <a:solidFill>
                  <a:srgbClr val="FFC000"/>
                </a:solidFill>
              </a:rPr>
              <a:t>Claims</a:t>
            </a:r>
            <a:endParaRPr lang="el-GR" sz="4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01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3377025"/>
            <a:ext cx="1371600" cy="972312"/>
          </a:xfr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906" y="1"/>
            <a:ext cx="9205991" cy="6858000"/>
          </a:xfrm>
          <a:prstGeom prst="rect">
            <a:avLst/>
          </a:prstGeom>
        </p:spPr>
      </p:pic>
      <p:sp>
        <p:nvSpPr>
          <p:cNvPr id="6" name="Ορθογώνιο 5"/>
          <p:cNvSpPr/>
          <p:nvPr/>
        </p:nvSpPr>
        <p:spPr>
          <a:xfrm>
            <a:off x="-12195" y="397402"/>
            <a:ext cx="9135943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endParaRPr lang="el-GR" sz="800" b="1" dirty="0" smtClean="0"/>
          </a:p>
          <a:p>
            <a:pPr algn="ctr">
              <a:lnSpc>
                <a:spcPct val="200000"/>
              </a:lnSpc>
              <a:spcAft>
                <a:spcPts val="600"/>
              </a:spcAft>
            </a:pPr>
            <a:r>
              <a:rPr lang="en-US" sz="2800" dirty="0" smtClean="0"/>
              <a:t>Prof</a:t>
            </a:r>
            <a:r>
              <a:rPr lang="en-US" sz="2800" dirty="0"/>
              <a:t>. </a:t>
            </a:r>
            <a:r>
              <a:rPr lang="en-US" sz="2800" dirty="0" err="1"/>
              <a:t>Dr</a:t>
            </a:r>
            <a:r>
              <a:rPr lang="en-US" sz="2800" dirty="0"/>
              <a:t> </a:t>
            </a:r>
            <a:r>
              <a:rPr lang="en-US" sz="2800" dirty="0" err="1"/>
              <a:t>Dr</a:t>
            </a:r>
            <a:r>
              <a:rPr lang="en-US" sz="2800" dirty="0"/>
              <a:t> Kostas Christodoulou</a:t>
            </a:r>
            <a:endParaRPr lang="el-GR" sz="2800" dirty="0"/>
          </a:p>
          <a:p>
            <a:pPr algn="ctr">
              <a:lnSpc>
                <a:spcPct val="200000"/>
              </a:lnSpc>
              <a:spcAft>
                <a:spcPts val="1200"/>
              </a:spcAft>
            </a:pPr>
            <a:r>
              <a:rPr lang="en-US" sz="3600" b="1" i="1" spc="480" dirty="0" smtClean="0"/>
              <a:t>Result</a:t>
            </a:r>
            <a:endParaRPr lang="en-US" sz="3600" b="1" i="1" spc="480" dirty="0"/>
          </a:p>
          <a:p>
            <a:pPr algn="ctr">
              <a:lnSpc>
                <a:spcPct val="200000"/>
              </a:lnSpc>
              <a:spcAft>
                <a:spcPts val="1200"/>
              </a:spcAft>
            </a:pPr>
            <a:r>
              <a:rPr lang="en-US" sz="3600" dirty="0">
                <a:latin typeface="Arial Black" pitchFamily="34" charset="0"/>
              </a:rPr>
              <a:t>No Protection of the Relatives, </a:t>
            </a:r>
            <a:r>
              <a:rPr lang="el-GR" sz="3600" dirty="0" smtClean="0">
                <a:latin typeface="Arial Black" pitchFamily="34" charset="0"/>
              </a:rPr>
              <a:t>     </a:t>
            </a:r>
          </a:p>
          <a:p>
            <a:pPr algn="ctr">
              <a:lnSpc>
                <a:spcPct val="200000"/>
              </a:lnSpc>
            </a:pPr>
            <a:r>
              <a:rPr lang="el-GR" sz="5000" dirty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en-US" sz="50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even </a:t>
            </a:r>
            <a:r>
              <a:rPr lang="en-US" sz="5000" dirty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for Bodily </a:t>
            </a:r>
            <a:r>
              <a:rPr lang="en-US" sz="50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Injuries</a:t>
            </a:r>
            <a:endParaRPr lang="el-GR" sz="5000" dirty="0" smtClean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  <a:p>
            <a:pPr marL="446088">
              <a:spcAft>
                <a:spcPts val="3600"/>
              </a:spcAft>
              <a:tabLst>
                <a:tab pos="8253413" algn="l"/>
                <a:tab pos="8440738" algn="l"/>
              </a:tabLst>
            </a:pPr>
            <a:endParaRPr lang="el-GR" sz="4000" b="1" spc="14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92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>
              <a:spcAft>
                <a:spcPts val="1800"/>
              </a:spcAft>
            </a:pP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n-US" sz="2800" dirty="0" smtClean="0"/>
              <a:t>Prof</a:t>
            </a:r>
            <a:r>
              <a:rPr lang="en-US" sz="2800" dirty="0"/>
              <a:t>. </a:t>
            </a:r>
            <a:r>
              <a:rPr lang="en-US" sz="2800" dirty="0" err="1"/>
              <a:t>Dr</a:t>
            </a:r>
            <a:r>
              <a:rPr lang="en-US" sz="2800" dirty="0"/>
              <a:t> </a:t>
            </a:r>
            <a:r>
              <a:rPr lang="en-US" sz="2800" dirty="0" err="1"/>
              <a:t>Dr</a:t>
            </a:r>
            <a:r>
              <a:rPr lang="en-US" sz="2800" dirty="0"/>
              <a:t> Kostas Christodoulou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50000"/>
              </a:lnSpc>
              <a:spcBef>
                <a:spcPts val="6000"/>
              </a:spcBef>
              <a:spcAft>
                <a:spcPts val="1800"/>
              </a:spcAft>
              <a:buNone/>
            </a:pPr>
            <a:r>
              <a:rPr lang="en-US" sz="9000" b="1" dirty="0" smtClean="0">
                <a:solidFill>
                  <a:srgbClr val="002060"/>
                </a:solidFill>
                <a:latin typeface="Agency FB" pitchFamily="34" charset="0"/>
              </a:rPr>
              <a:t>Would That be </a:t>
            </a:r>
            <a:r>
              <a:rPr lang="en-US" sz="9000" b="1" dirty="0">
                <a:solidFill>
                  <a:srgbClr val="002060"/>
                </a:solidFill>
                <a:latin typeface="Agency FB" pitchFamily="34" charset="0"/>
              </a:rPr>
              <a:t>a EU-like </a:t>
            </a:r>
            <a:endParaRPr lang="en-US" sz="9000" b="1" dirty="0" smtClean="0">
              <a:solidFill>
                <a:srgbClr val="002060"/>
              </a:solidFill>
              <a:latin typeface="Agency FB" pitchFamily="34" charset="0"/>
            </a:endParaRPr>
          </a:p>
          <a:p>
            <a:pPr marL="0" indent="0" algn="ctr">
              <a:lnSpc>
                <a:spcPct val="150000"/>
              </a:lnSpc>
              <a:spcAft>
                <a:spcPts val="2400"/>
              </a:spcAft>
              <a:buNone/>
            </a:pPr>
            <a:r>
              <a:rPr lang="en-US" sz="9000" b="1" dirty="0" smtClean="0">
                <a:solidFill>
                  <a:srgbClr val="002060"/>
                </a:solidFill>
                <a:latin typeface="Agency FB" pitchFamily="34" charset="0"/>
              </a:rPr>
              <a:t>Motor </a:t>
            </a:r>
            <a:r>
              <a:rPr lang="en-US" sz="9000" b="1" dirty="0">
                <a:solidFill>
                  <a:srgbClr val="002060"/>
                </a:solidFill>
                <a:latin typeface="Agency FB" pitchFamily="34" charset="0"/>
              </a:rPr>
              <a:t>Insurance </a:t>
            </a:r>
            <a:r>
              <a:rPr lang="en-US" sz="9000" b="1" dirty="0" smtClean="0">
                <a:solidFill>
                  <a:srgbClr val="002060"/>
                </a:solidFill>
                <a:latin typeface="Agency FB" pitchFamily="34" charset="0"/>
              </a:rPr>
              <a:t>Law?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53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n-US" sz="2800" dirty="0" smtClean="0"/>
              <a:t>Prof</a:t>
            </a:r>
            <a:r>
              <a:rPr lang="en-US" sz="2800" dirty="0"/>
              <a:t>. </a:t>
            </a:r>
            <a:r>
              <a:rPr lang="en-US" sz="2800" dirty="0" err="1"/>
              <a:t>Dr</a:t>
            </a:r>
            <a:r>
              <a:rPr lang="en-US" sz="2800" dirty="0"/>
              <a:t> </a:t>
            </a:r>
            <a:r>
              <a:rPr lang="en-US" sz="2800" dirty="0" err="1"/>
              <a:t>Dr</a:t>
            </a:r>
            <a:r>
              <a:rPr lang="en-US" sz="2800" dirty="0"/>
              <a:t> Kostas Christodoulou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800" dirty="0" smtClean="0"/>
              <a:t>Many </a:t>
            </a:r>
            <a:r>
              <a:rPr lang="en-US" sz="4800" dirty="0"/>
              <a:t>Thanks for your Attention</a:t>
            </a:r>
            <a:endParaRPr lang="el-GR" sz="48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780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292</TotalTime>
  <Words>202</Words>
  <Application>Microsoft Office PowerPoint</Application>
  <PresentationFormat>Presentazione su schermo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Θέμα του Office</vt:lpstr>
      <vt:lpstr>Presentazione standard di PowerPoint</vt:lpstr>
      <vt:lpstr>Presentazione standard di PowerPoint</vt:lpstr>
      <vt:lpstr>Presentazione standard di PowerPoint</vt:lpstr>
      <vt:lpstr>Prof. Dr Dr Kostas Christodoulou</vt:lpstr>
      <vt:lpstr>Presentazione standard di PowerPoint</vt:lpstr>
      <vt:lpstr>Prof. Dr Dr Kostas Christodoulou</vt:lpstr>
      <vt:lpstr>Presentazione standard di PowerPoint</vt:lpstr>
      <vt:lpstr> Prof. Dr Dr Kostas Christodoulou</vt:lpstr>
      <vt:lpstr> Prof. Dr Dr Kostas Christodoulou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Admin</dc:creator>
  <cp:lastModifiedBy>sara landini</cp:lastModifiedBy>
  <cp:revision>44</cp:revision>
  <dcterms:created xsi:type="dcterms:W3CDTF">2014-05-07T22:15:14Z</dcterms:created>
  <dcterms:modified xsi:type="dcterms:W3CDTF">2014-05-19T15:15:38Z</dcterms:modified>
</cp:coreProperties>
</file>