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59" r:id="rId3"/>
    <p:sldId id="273" r:id="rId4"/>
    <p:sldId id="276" r:id="rId5"/>
    <p:sldId id="277" r:id="rId6"/>
    <p:sldId id="274" r:id="rId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99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2" d="100"/>
          <a:sy n="92" d="100"/>
        </p:scale>
        <p:origin x="-297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BB9BF-7CC7-460D-B1D4-B5761D5292EB}" type="datetimeFigureOut">
              <a:rPr lang="da-DK" smtClean="0"/>
              <a:pPr/>
              <a:t>17-05-2010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DFFEA-BC2F-460C-A433-CDD796AE5B6B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B4C255-31D6-4753-9C40-1E744DF6518C}" type="datetimeFigureOut">
              <a:rPr lang="da-DK" smtClean="0"/>
              <a:pPr/>
              <a:t>17-05-2010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80D82-226F-431D-A6B7-3789DE1E753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ktangel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Lige forbindelse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ktangel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Pladsholder til indhold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ge forbindelse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  <p:sp>
        <p:nvSpPr>
          <p:cNvPr id="15" name="Lige forbindelse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Pladsholder til indhold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6" name="Pladsholder til indhold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3" name="Titel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ktangel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ktangel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ktangel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ktangel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Pladsholder til indhold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ige forbindelse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7000">
              <a:srgbClr val="DDEBCF">
                <a:alpha val="20000"/>
              </a:srgb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da-DK" smtClean="0"/>
              <a:t>Søren Theilgaard 2010</a:t>
            </a:r>
            <a:endParaRPr lang="da-DK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dk/imgres?imgurl=http://www.lorc.dk/files/billeder/Lindoe/LINDOE_3.jpg&amp;imgrefurl=http://www.lorc.dk/Aktiviteter/Forskning-og-udvikling.aspx&amp;usg=__eU826U2CIFK-gQHExO8h4bAsEy4=&amp;h=360&amp;w=400&amp;sz=37&amp;hl=da&amp;start=42&amp;sig2=KhxGTpM8tZ44oY5NJNA3Bw&amp;itbs=1&amp;tbnid=7RW6ZxZZdbU1nM:&amp;tbnh=112&amp;tbnw=124&amp;prev=/images?q=b%C3%B8lgeenergi&amp;start=21&amp;hl=da&amp;sa=N&amp;gbv=2&amp;ndsp=21&amp;tbs=isch:1&amp;ei=xVHMS4WnCpiWOLLSifM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agroup.com/rsa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dk/imgres?imgurl=http://www.waveenergy.dk/dmc184.jpg&amp;imgrefurl=http://www.waveenergy.dk/index.php?page=21&amp;usg=__Q8OXOKX_8-5PNS9iECe05uTxnW0=&amp;h=138&amp;w=184&amp;sz=8&amp;hl=da&amp;start=57&amp;sig2=fuaejKvUg7NYhh-KPJ_hRw&amp;itbs=1&amp;tbnid=omwtMvFRRRo6FM:&amp;tbnh=77&amp;tbnw=102&amp;prev=/images?q=b%C3%B8lgeenergi&amp;start=42&amp;hl=da&amp;sa=N&amp;gbv=2&amp;ndsp=21&amp;tbs=isch:1&amp;ei=xFLMS7mbC8GKOJeVses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://www.google.dk/imgres?imgurl=http://klimaunderskrift.vattenfall.dk/lib/img/content/event/wave_1.jpg&amp;imgrefurl=http://klimaunderskrift.vattenfall.dk/whatsvfdoing.php&amp;usg=__y4odexjA9xog9it8qGFGwWjffKE=&amp;h=206&amp;w=310&amp;sz=28&amp;hl=da&amp;start=47&amp;sig2=_-Ax4pBvdpgC2CvA8kCGlg&amp;itbs=1&amp;tbnid=Hi_kjZDI4LyL1M:&amp;tbnh=78&amp;tbnw=117&amp;prev=/images?q=b%C3%B8lgeenergi&amp;start=42&amp;hl=da&amp;sa=N&amp;gbv=2&amp;ndsp=21&amp;tbs=isch:1&amp;ei=xFLMS7mbC8GKOJeVsesE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428728" y="3571876"/>
            <a:ext cx="6400800" cy="1752600"/>
          </a:xfrm>
        </p:spPr>
        <p:txBody>
          <a:bodyPr/>
          <a:lstStyle/>
          <a:p>
            <a:r>
              <a:rPr lang="en-GB" dirty="0" smtClean="0"/>
              <a:t>Insurers' initiatives to develop </a:t>
            </a:r>
            <a:br>
              <a:rPr lang="en-GB" dirty="0" smtClean="0"/>
            </a:br>
            <a:r>
              <a:rPr lang="en-US" dirty="0" smtClean="0"/>
              <a:t>«new products »</a:t>
            </a:r>
          </a:p>
          <a:p>
            <a:endParaRPr lang="en-US" dirty="0" smtClean="0"/>
          </a:p>
          <a:p>
            <a:r>
              <a:rPr lang="en-US" cap="none" dirty="0" smtClean="0">
                <a:latin typeface="Book Antiqua" pitchFamily="18" charset="0"/>
              </a:rPr>
              <a:t>Presented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cap="none" dirty="0" smtClean="0">
                <a:latin typeface="Book Antiqua" pitchFamily="18" charset="0"/>
              </a:rPr>
              <a:t>by Søren Theilgaard </a:t>
            </a:r>
            <a:br>
              <a:rPr lang="en-US" cap="none" dirty="0" smtClean="0">
                <a:latin typeface="Book Antiqua" pitchFamily="18" charset="0"/>
              </a:rPr>
            </a:br>
            <a:r>
              <a:rPr lang="en-US" cap="none" dirty="0" smtClean="0">
                <a:latin typeface="Book Antiqua" pitchFamily="18" charset="0"/>
              </a:rPr>
              <a:t>Attorney at Law, Denmark</a:t>
            </a:r>
            <a:endParaRPr lang="en-US" cap="none" dirty="0">
              <a:latin typeface="Book Antiqua" pitchFamily="18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CLIMATE CHANGE</a:t>
            </a:r>
            <a:endParaRPr lang="da-DK" dirty="0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dirty="0" smtClean="0"/>
              <a:t>01-05-2010</a:t>
            </a:r>
            <a:endParaRPr lang="da-DK" dirty="0"/>
          </a:p>
        </p:txBody>
      </p:sp>
      <p:sp>
        <p:nvSpPr>
          <p:cNvPr id="8" name="Pladsholder til dias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1</a:t>
            </a:fld>
            <a:endParaRPr lang="da-DK" dirty="0"/>
          </a:p>
        </p:txBody>
      </p:sp>
      <p:sp>
        <p:nvSpPr>
          <p:cNvPr id="9" name="Pladsholder til sidefod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 smtClean="0"/>
              <a:t>Søren Theilgaard 2010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solidFill>
            <a:srgbClr val="92D050">
              <a:alpha val="32000"/>
            </a:srgbClr>
          </a:solidFill>
        </p:spPr>
        <p:txBody>
          <a:bodyPr/>
          <a:lstStyle/>
          <a:p>
            <a:pPr>
              <a:spcAft>
                <a:spcPts val="600"/>
              </a:spcAft>
            </a:pPr>
            <a:r>
              <a:rPr lang="da-DK" dirty="0" smtClean="0">
                <a:solidFill>
                  <a:schemeClr val="accent1">
                    <a:lumMod val="50000"/>
                  </a:schemeClr>
                </a:solidFill>
              </a:rPr>
              <a:t>New  Technologies</a:t>
            </a:r>
            <a:endParaRPr lang="da-DK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7770710" cy="468803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da-DK" sz="2400" dirty="0" err="1" smtClean="0">
                <a:latin typeface="Calibri" pitchFamily="34" charset="0"/>
              </a:rPr>
              <a:t>Renewable</a:t>
            </a:r>
            <a:r>
              <a:rPr lang="da-DK" sz="2400" dirty="0" smtClean="0">
                <a:latin typeface="Calibri" pitchFamily="34" charset="0"/>
              </a:rPr>
              <a:t> Energy </a:t>
            </a:r>
            <a:r>
              <a:rPr lang="da-DK" sz="2400" dirty="0" err="1" smtClean="0">
                <a:latin typeface="Calibri" pitchFamily="34" charset="0"/>
              </a:rPr>
              <a:t>Products</a:t>
            </a:r>
            <a:endParaRPr lang="da-DK" sz="2400" dirty="0" smtClean="0">
              <a:latin typeface="Calibri" pitchFamily="34" charset="0"/>
            </a:endParaRPr>
          </a:p>
          <a:p>
            <a:pPr lvl="1">
              <a:spcBef>
                <a:spcPts val="1200"/>
              </a:spcBef>
            </a:pP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Wind Turbines </a:t>
            </a:r>
          </a:p>
          <a:p>
            <a:pPr lvl="1">
              <a:spcBef>
                <a:spcPts val="1200"/>
              </a:spcBef>
            </a:pPr>
            <a:r>
              <a:rPr lang="da-DK" sz="1900" dirty="0" err="1" smtClean="0">
                <a:solidFill>
                  <a:srgbClr val="003300"/>
                </a:solidFill>
                <a:latin typeface="Calibri" pitchFamily="34" charset="0"/>
              </a:rPr>
              <a:t>Wave</a:t>
            </a: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 and Tide Turbines</a:t>
            </a:r>
          </a:p>
          <a:p>
            <a:pPr lvl="1">
              <a:spcBef>
                <a:spcPts val="1200"/>
              </a:spcBef>
            </a:pP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Solar </a:t>
            </a:r>
            <a:r>
              <a:rPr lang="da-DK" sz="1900" dirty="0" err="1" smtClean="0">
                <a:solidFill>
                  <a:srgbClr val="003300"/>
                </a:solidFill>
                <a:latin typeface="Calibri" pitchFamily="34" charset="0"/>
              </a:rPr>
              <a:t>Thermal</a:t>
            </a: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 Power </a:t>
            </a:r>
          </a:p>
          <a:p>
            <a:pPr lvl="1">
              <a:spcBef>
                <a:spcPts val="1200"/>
              </a:spcBef>
            </a:pP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Heat pumps (</a:t>
            </a:r>
            <a:r>
              <a:rPr lang="da-DK" sz="1900" dirty="0" err="1" smtClean="0">
                <a:solidFill>
                  <a:srgbClr val="003300"/>
                </a:solidFill>
                <a:latin typeface="Calibri" pitchFamily="34" charset="0"/>
              </a:rPr>
              <a:t>Geo</a:t>
            </a: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da-DK" sz="1900" dirty="0" err="1" smtClean="0">
                <a:solidFill>
                  <a:srgbClr val="003300"/>
                </a:solidFill>
                <a:latin typeface="Calibri" pitchFamily="34" charset="0"/>
              </a:rPr>
              <a:t>Thermal</a:t>
            </a: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</a:p>
          <a:p>
            <a:pPr lvl="1">
              <a:spcBef>
                <a:spcPts val="1200"/>
              </a:spcBef>
            </a:pPr>
            <a:r>
              <a:rPr lang="da-DK" sz="1900" dirty="0" err="1" smtClean="0">
                <a:solidFill>
                  <a:srgbClr val="003300"/>
                </a:solidFill>
                <a:latin typeface="Calibri" pitchFamily="34" charset="0"/>
              </a:rPr>
              <a:t>Underground</a:t>
            </a: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 hot </a:t>
            </a:r>
            <a:r>
              <a:rPr lang="da-DK" sz="1900" dirty="0" err="1" smtClean="0">
                <a:solidFill>
                  <a:srgbClr val="003300"/>
                </a:solidFill>
                <a:latin typeface="Calibri" pitchFamily="34" charset="0"/>
              </a:rPr>
              <a:t>water</a:t>
            </a: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da-DK" sz="1900" dirty="0" err="1" smtClean="0">
                <a:solidFill>
                  <a:srgbClr val="003300"/>
                </a:solidFill>
                <a:latin typeface="Calibri" pitchFamily="34" charset="0"/>
              </a:rPr>
              <a:t>sources</a:t>
            </a: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</a:p>
          <a:p>
            <a:pPr lvl="1">
              <a:spcBef>
                <a:spcPts val="1200"/>
              </a:spcBef>
            </a:pP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Transformers  and Transmission </a:t>
            </a:r>
            <a:b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</a:b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installations</a:t>
            </a:r>
          </a:p>
          <a:p>
            <a:pPr lvl="1">
              <a:spcBef>
                <a:spcPts val="1200"/>
              </a:spcBef>
            </a:pPr>
            <a:r>
              <a:rPr lang="da-DK" sz="1900" dirty="0" err="1" smtClean="0">
                <a:solidFill>
                  <a:srgbClr val="003300"/>
                </a:solidFill>
                <a:latin typeface="Calibri" pitchFamily="34" charset="0"/>
              </a:rPr>
              <a:t>Batteries</a:t>
            </a: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 and </a:t>
            </a:r>
            <a:r>
              <a:rPr lang="da-DK" sz="1900" dirty="0" err="1" smtClean="0">
                <a:solidFill>
                  <a:srgbClr val="003300"/>
                </a:solidFill>
                <a:latin typeface="Calibri" pitchFamily="34" charset="0"/>
              </a:rPr>
              <a:t>other</a:t>
            </a:r>
            <a:r>
              <a:rPr lang="da-DK" sz="1900" dirty="0" smtClean="0">
                <a:solidFill>
                  <a:srgbClr val="003300"/>
                </a:solidFill>
                <a:latin typeface="Calibri" pitchFamily="34" charset="0"/>
              </a:rPr>
              <a:t> media</a:t>
            </a:r>
          </a:p>
          <a:p>
            <a:pPr lvl="1">
              <a:buNone/>
            </a:pPr>
            <a:endParaRPr lang="da-DK" sz="1900" dirty="0" smtClean="0">
              <a:latin typeface="Calibri" pitchFamily="34" charset="0"/>
            </a:endParaRPr>
          </a:p>
        </p:txBody>
      </p:sp>
      <p:sp>
        <p:nvSpPr>
          <p:cNvPr id="8" name="Pladsholder til dato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10" name="Pladsholder til sidefod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  <p:pic>
        <p:nvPicPr>
          <p:cNvPr id="1031" name="Picture 7" descr="http://t2.gstatic.com/images?q=tbn:7RW6ZxZZdbU1nM:http://www.lorc.dk/files/billeder/Lindoe/LINDOE_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643050"/>
            <a:ext cx="3681430" cy="3325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142852"/>
            <a:ext cx="8534400" cy="785818"/>
          </a:xfrm>
          <a:solidFill>
            <a:srgbClr val="92D050">
              <a:alpha val="32000"/>
            </a:srgbClr>
          </a:solidFill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a-DK" dirty="0" smtClean="0">
                <a:solidFill>
                  <a:schemeClr val="accent1">
                    <a:lumMod val="50000"/>
                  </a:schemeClr>
                </a:solidFill>
              </a:rPr>
              <a:t>Insurance  </a:t>
            </a:r>
            <a:r>
              <a:rPr lang="da-DK" dirty="0" err="1" smtClean="0">
                <a:solidFill>
                  <a:schemeClr val="accent1">
                    <a:lumMod val="50000"/>
                  </a:schemeClr>
                </a:solidFill>
              </a:rPr>
              <a:t>Products</a:t>
            </a:r>
            <a:r>
              <a:rPr lang="da-DK" dirty="0" smtClean="0">
                <a:solidFill>
                  <a:schemeClr val="accent1">
                    <a:lumMod val="50000"/>
                  </a:schemeClr>
                </a:solidFill>
              </a:rPr>
              <a:t> -  Wind Turbines</a:t>
            </a:r>
            <a:endParaRPr lang="da-DK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688034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39750" indent="-273050">
              <a:spcBef>
                <a:spcPts val="1200"/>
              </a:spcBef>
              <a:buNone/>
            </a:pPr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Pre Construction – including transit to construction site</a:t>
            </a:r>
          </a:p>
          <a:p>
            <a:pPr marL="539750" indent="-273050">
              <a:spcBef>
                <a:spcPts val="600"/>
              </a:spcBef>
            </a:pPr>
            <a:r>
              <a:rPr lang="en-GB" sz="1800" dirty="0" smtClean="0">
                <a:latin typeface="Calibri" pitchFamily="34" charset="0"/>
              </a:rPr>
              <a:t>Property damage</a:t>
            </a:r>
          </a:p>
          <a:p>
            <a:pPr marL="539750" indent="-273050">
              <a:spcBef>
                <a:spcPts val="600"/>
              </a:spcBef>
            </a:pPr>
            <a:r>
              <a:rPr lang="en-GB" sz="1800" dirty="0" smtClean="0">
                <a:latin typeface="Calibri" pitchFamily="34" charset="0"/>
              </a:rPr>
              <a:t>Delay in Transit</a:t>
            </a:r>
          </a:p>
          <a:p>
            <a:pPr marL="539750" indent="-273050">
              <a:spcBef>
                <a:spcPts val="1200"/>
              </a:spcBef>
              <a:buNone/>
            </a:pPr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Construction Period</a:t>
            </a:r>
          </a:p>
          <a:p>
            <a:pPr marL="539750" indent="-273050">
              <a:spcBef>
                <a:spcPts val="600"/>
              </a:spcBef>
            </a:pPr>
            <a:r>
              <a:rPr lang="en-GB" sz="1800" dirty="0" smtClean="0">
                <a:latin typeface="Calibri" pitchFamily="34" charset="0"/>
              </a:rPr>
              <a:t>Property damage</a:t>
            </a:r>
          </a:p>
          <a:p>
            <a:pPr marL="539750" indent="-273050">
              <a:spcBef>
                <a:spcPts val="600"/>
              </a:spcBef>
            </a:pPr>
            <a:r>
              <a:rPr lang="en-GB" sz="1800" dirty="0" smtClean="0">
                <a:latin typeface="Calibri" pitchFamily="34" charset="0"/>
              </a:rPr>
              <a:t>Advance loss of profit</a:t>
            </a:r>
          </a:p>
          <a:p>
            <a:pPr marL="539750" indent="-273050">
              <a:spcBef>
                <a:spcPts val="600"/>
              </a:spcBef>
            </a:pPr>
            <a:r>
              <a:rPr lang="en-GB" sz="1800" dirty="0" smtClean="0">
                <a:latin typeface="Calibri" pitchFamily="34" charset="0"/>
              </a:rPr>
              <a:t>General liability</a:t>
            </a:r>
            <a:endParaRPr lang="da-DK" sz="1800" dirty="0" smtClean="0">
              <a:latin typeface="Calibri" pitchFamily="34" charset="0"/>
            </a:endParaRPr>
          </a:p>
          <a:p>
            <a:pPr marL="539750" indent="-273050">
              <a:spcBef>
                <a:spcPts val="1200"/>
              </a:spcBef>
              <a:buNone/>
            </a:pPr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Operation Period</a:t>
            </a:r>
          </a:p>
          <a:p>
            <a:pPr marL="539750" indent="-273050">
              <a:spcBef>
                <a:spcPts val="600"/>
              </a:spcBef>
            </a:pPr>
            <a:r>
              <a:rPr lang="en-GB" sz="1800" dirty="0" smtClean="0">
                <a:latin typeface="Calibri" pitchFamily="34" charset="0"/>
              </a:rPr>
              <a:t>Property damage</a:t>
            </a:r>
          </a:p>
          <a:p>
            <a:pPr marL="539750" indent="-273050">
              <a:spcBef>
                <a:spcPts val="600"/>
              </a:spcBef>
            </a:pPr>
            <a:r>
              <a:rPr lang="en-GB" sz="1800" dirty="0" smtClean="0">
                <a:latin typeface="Calibri" pitchFamily="34" charset="0"/>
              </a:rPr>
              <a:t>Mechanical break down insurance</a:t>
            </a:r>
          </a:p>
          <a:p>
            <a:pPr marL="539750" indent="-273050">
              <a:spcBef>
                <a:spcPts val="600"/>
              </a:spcBef>
            </a:pPr>
            <a:r>
              <a:rPr lang="en-GB" sz="1800" dirty="0" smtClean="0">
                <a:latin typeface="Calibri" pitchFamily="34" charset="0"/>
              </a:rPr>
              <a:t>Liability</a:t>
            </a:r>
          </a:p>
          <a:p>
            <a:pPr marL="539750" indent="-273050">
              <a:spcBef>
                <a:spcPts val="600"/>
              </a:spcBef>
            </a:pPr>
            <a:r>
              <a:rPr lang="en-GB" sz="1800" dirty="0" smtClean="0">
                <a:latin typeface="Calibri" pitchFamily="34" charset="0"/>
              </a:rPr>
              <a:t>Weather</a:t>
            </a:r>
          </a:p>
          <a:p>
            <a:pPr marL="539750" indent="-273050">
              <a:spcBef>
                <a:spcPts val="1200"/>
              </a:spcBef>
            </a:pPr>
            <a:endParaRPr lang="da-DK" sz="1800" dirty="0" smtClean="0">
              <a:latin typeface="Calibri" pitchFamily="34" charset="0"/>
            </a:endParaRPr>
          </a:p>
          <a:p>
            <a:pPr lvl="1">
              <a:buNone/>
            </a:pPr>
            <a:endParaRPr lang="da-DK" sz="1800" dirty="0" smtClean="0">
              <a:latin typeface="Calibri" pitchFamily="34" charset="0"/>
            </a:endParaRPr>
          </a:p>
        </p:txBody>
      </p:sp>
      <p:sp>
        <p:nvSpPr>
          <p:cNvPr id="8" name="Pladsholder til dato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dirty="0" smtClean="0"/>
              <a:t>01-05-2010</a:t>
            </a:r>
            <a:endParaRPr lang="da-DK" dirty="0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3</a:t>
            </a:fld>
            <a:endParaRPr lang="da-DK" dirty="0"/>
          </a:p>
        </p:txBody>
      </p:sp>
      <p:sp>
        <p:nvSpPr>
          <p:cNvPr id="10" name="Pladsholder til sidefod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 smtClean="0"/>
              <a:t>Søren Theilgaard 2010</a:t>
            </a:r>
            <a:endParaRPr lang="da-DK" dirty="0"/>
          </a:p>
        </p:txBody>
      </p:sp>
      <p:pic>
        <p:nvPicPr>
          <p:cNvPr id="1026" name="Picture 2" descr="codan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5500702"/>
            <a:ext cx="1713474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logo_rsa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5429264"/>
            <a:ext cx="10668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solidFill>
            <a:srgbClr val="92D050">
              <a:alpha val="32000"/>
            </a:srgbClr>
          </a:solidFill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a-DK" dirty="0" err="1" smtClean="0">
                <a:solidFill>
                  <a:schemeClr val="accent1">
                    <a:lumMod val="50000"/>
                  </a:schemeClr>
                </a:solidFill>
              </a:rPr>
              <a:t>Insured</a:t>
            </a:r>
            <a:r>
              <a:rPr lang="da-DK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accent1">
                    <a:lumMod val="50000"/>
                  </a:schemeClr>
                </a:solidFill>
              </a:rPr>
              <a:t>interest</a:t>
            </a:r>
            <a:r>
              <a:rPr lang="da-DK" dirty="0" smtClean="0">
                <a:solidFill>
                  <a:schemeClr val="accent1">
                    <a:lumMod val="50000"/>
                  </a:schemeClr>
                </a:solidFill>
              </a:rPr>
              <a:t> in Wind Turbines</a:t>
            </a:r>
            <a:endParaRPr lang="da-DK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688034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39750" indent="-273050">
              <a:spcBef>
                <a:spcPts val="1200"/>
              </a:spcBef>
              <a:buNone/>
            </a:pPr>
            <a:endParaRPr lang="en-GB" sz="1800" b="1" dirty="0" smtClean="0">
              <a:solidFill>
                <a:schemeClr val="accent1">
                  <a:lumMod val="50000"/>
                </a:schemeClr>
              </a:solidFill>
              <a:latin typeface="Lucida Sans" pitchFamily="34" charset="0"/>
            </a:endParaRPr>
          </a:p>
          <a:p>
            <a:pPr marL="539750" indent="-273050">
              <a:spcBef>
                <a:spcPts val="0"/>
              </a:spcBef>
              <a:buNone/>
            </a:pPr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Producers and Owners</a:t>
            </a:r>
          </a:p>
          <a:p>
            <a:pPr marL="539750" indent="-273050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Property damage </a:t>
            </a:r>
            <a:r>
              <a:rPr lang="en-GB" sz="1800" dirty="0" smtClean="0">
                <a:latin typeface="Calibri" pitchFamily="34" charset="0"/>
              </a:rPr>
              <a:t>- Liability</a:t>
            </a:r>
            <a:endParaRPr lang="en-GB" sz="1800" dirty="0" smtClean="0">
              <a:latin typeface="Calibri" pitchFamily="34" charset="0"/>
            </a:endParaRPr>
          </a:p>
          <a:p>
            <a:pPr marL="539750" indent="-273050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Business interruption</a:t>
            </a:r>
          </a:p>
          <a:p>
            <a:pPr marL="539750" indent="-273050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New owner must negotiate his own insurance contract</a:t>
            </a:r>
            <a:endParaRPr lang="en-GB" sz="1800" b="1" dirty="0" smtClean="0">
              <a:solidFill>
                <a:schemeClr val="accent1">
                  <a:lumMod val="50000"/>
                </a:schemeClr>
              </a:solidFill>
              <a:latin typeface="Lucida Sans" pitchFamily="34" charset="0"/>
            </a:endParaRPr>
          </a:p>
          <a:p>
            <a:pPr marL="539750" indent="-273050">
              <a:spcBef>
                <a:spcPts val="1200"/>
              </a:spcBef>
              <a:buNone/>
            </a:pPr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And their business partners</a:t>
            </a:r>
          </a:p>
          <a:p>
            <a:pPr marL="539750" indent="-273050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Multi year policies support financing</a:t>
            </a:r>
            <a:endParaRPr lang="da-DK" sz="1800" dirty="0" smtClean="0">
              <a:latin typeface="Calibri" pitchFamily="34" charset="0"/>
            </a:endParaRPr>
          </a:p>
          <a:p>
            <a:pPr marL="539750" indent="-273050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Lender’s clause names third party beneficiary without defence based on contract with insurer </a:t>
            </a:r>
            <a:endParaRPr lang="da-DK" sz="1800" dirty="0" smtClean="0">
              <a:latin typeface="Calibri" pitchFamily="34" charset="0"/>
            </a:endParaRPr>
          </a:p>
          <a:p>
            <a:pPr marL="539750" indent="-273050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Information if premiums are not paid to protect against cancellation</a:t>
            </a:r>
            <a:endParaRPr lang="da-DK" sz="1800" dirty="0" smtClean="0">
              <a:latin typeface="Calibri" pitchFamily="34" charset="0"/>
            </a:endParaRPr>
          </a:p>
          <a:p>
            <a:pPr marL="539750" indent="-273050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Coverage maintained when ownership changes</a:t>
            </a:r>
            <a:endParaRPr lang="da-DK" sz="1800" dirty="0" smtClean="0">
              <a:latin typeface="Calibri" pitchFamily="34" charset="0"/>
            </a:endParaRPr>
          </a:p>
          <a:p>
            <a:pPr lvl="1">
              <a:buNone/>
            </a:pPr>
            <a:endParaRPr lang="da-DK" sz="1800" dirty="0" smtClean="0">
              <a:latin typeface="Calibri" pitchFamily="34" charset="0"/>
            </a:endParaRPr>
          </a:p>
        </p:txBody>
      </p:sp>
      <p:sp>
        <p:nvSpPr>
          <p:cNvPr id="8" name="Pladsholder til dato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dirty="0" smtClean="0"/>
              <a:t>01-05-2010</a:t>
            </a:r>
            <a:endParaRPr lang="da-DK" dirty="0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4</a:t>
            </a:fld>
            <a:endParaRPr lang="da-DK" dirty="0"/>
          </a:p>
        </p:txBody>
      </p:sp>
      <p:sp>
        <p:nvSpPr>
          <p:cNvPr id="10" name="Pladsholder til sidefod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 smtClean="0"/>
              <a:t>Søren Theilgaard 2010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solidFill>
            <a:srgbClr val="92D050">
              <a:alpha val="32000"/>
            </a:srgbClr>
          </a:solidFill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a-DK" dirty="0" err="1" smtClean="0">
                <a:solidFill>
                  <a:schemeClr val="accent1">
                    <a:lumMod val="50000"/>
                  </a:schemeClr>
                </a:solidFill>
              </a:rPr>
              <a:t>Wave</a:t>
            </a:r>
            <a:r>
              <a:rPr lang="da-DK" dirty="0" smtClean="0">
                <a:solidFill>
                  <a:schemeClr val="accent1">
                    <a:lumMod val="50000"/>
                  </a:schemeClr>
                </a:solidFill>
              </a:rPr>
              <a:t> turbines - </a:t>
            </a:r>
            <a:r>
              <a:rPr lang="da-DK" dirty="0" err="1" smtClean="0">
                <a:solidFill>
                  <a:schemeClr val="accent1">
                    <a:lumMod val="50000"/>
                  </a:schemeClr>
                </a:solidFill>
              </a:rPr>
              <a:t>Batteries</a:t>
            </a:r>
            <a:endParaRPr lang="da-DK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503920" cy="4688034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39750" indent="-273050">
              <a:spcBef>
                <a:spcPts val="1200"/>
              </a:spcBef>
              <a:buNone/>
            </a:pPr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Others technologies</a:t>
            </a:r>
          </a:p>
          <a:p>
            <a:pPr marL="539750" indent="-273050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Similar challenges for producers of wave turbines</a:t>
            </a:r>
          </a:p>
          <a:p>
            <a:pPr marL="539750" indent="-273050">
              <a:spcBef>
                <a:spcPts val="1200"/>
              </a:spcBef>
            </a:pPr>
            <a:endParaRPr lang="en-GB" sz="1800" dirty="0" smtClean="0">
              <a:latin typeface="Calibri" pitchFamily="34" charset="0"/>
            </a:endParaRPr>
          </a:p>
          <a:p>
            <a:pPr marL="539750" indent="-273050">
              <a:spcBef>
                <a:spcPts val="1200"/>
              </a:spcBef>
            </a:pPr>
            <a:endParaRPr lang="en-GB" sz="1800" dirty="0" smtClean="0">
              <a:latin typeface="Calibri" pitchFamily="34" charset="0"/>
            </a:endParaRPr>
          </a:p>
          <a:p>
            <a:pPr marL="539750" indent="-273050">
              <a:spcBef>
                <a:spcPts val="1200"/>
              </a:spcBef>
            </a:pPr>
            <a:endParaRPr lang="en-GB" sz="1800" dirty="0" smtClean="0">
              <a:latin typeface="Calibri" pitchFamily="34" charset="0"/>
            </a:endParaRPr>
          </a:p>
          <a:p>
            <a:pPr marL="539750" indent="-273050">
              <a:spcBef>
                <a:spcPts val="1200"/>
              </a:spcBef>
            </a:pPr>
            <a:endParaRPr lang="en-GB" sz="1800" dirty="0" smtClean="0">
              <a:latin typeface="Calibri" pitchFamily="34" charset="0"/>
            </a:endParaRPr>
          </a:p>
          <a:p>
            <a:pPr marL="539750" indent="-273050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New technologies may require facilities to store </a:t>
            </a:r>
            <a:br>
              <a:rPr lang="en-GB" sz="1800" dirty="0" smtClean="0">
                <a:latin typeface="Calibri" pitchFamily="34" charset="0"/>
              </a:rPr>
            </a:br>
            <a:r>
              <a:rPr lang="en-GB" sz="1800" dirty="0" smtClean="0">
                <a:latin typeface="Calibri" pitchFamily="34" charset="0"/>
              </a:rPr>
              <a:t>sustainable energy when production exceeds demands</a:t>
            </a:r>
          </a:p>
          <a:p>
            <a:pPr marL="814070" lvl="1" indent="-273050">
              <a:spcBef>
                <a:spcPts val="1200"/>
              </a:spcBef>
            </a:pPr>
            <a:r>
              <a:rPr lang="en-GB" sz="1600" dirty="0" smtClean="0">
                <a:latin typeface="Calibri" pitchFamily="34" charset="0"/>
              </a:rPr>
              <a:t>Batteries for electrically or hybrid driven motorcars</a:t>
            </a:r>
          </a:p>
          <a:p>
            <a:pPr marL="814070" lvl="1" indent="-273050">
              <a:spcBef>
                <a:spcPts val="1200"/>
              </a:spcBef>
            </a:pPr>
            <a:r>
              <a:rPr lang="en-GB" sz="1600" dirty="0" smtClean="0">
                <a:latin typeface="Calibri" pitchFamily="34" charset="0"/>
              </a:rPr>
              <a:t>Charging stations</a:t>
            </a:r>
          </a:p>
          <a:p>
            <a:pPr marL="814070" lvl="1" indent="-273050">
              <a:spcBef>
                <a:spcPts val="1200"/>
              </a:spcBef>
            </a:pPr>
            <a:r>
              <a:rPr lang="en-GB" sz="1600" dirty="0" smtClean="0">
                <a:latin typeface="Calibri" pitchFamily="34" charset="0"/>
              </a:rPr>
              <a:t>Link to comprehensive grids</a:t>
            </a:r>
            <a:endParaRPr lang="da-DK" sz="1600" dirty="0" smtClean="0">
              <a:latin typeface="Calibri" pitchFamily="34" charset="0"/>
            </a:endParaRPr>
          </a:p>
          <a:p>
            <a:pPr lvl="1">
              <a:buNone/>
            </a:pPr>
            <a:endParaRPr lang="da-DK" sz="1800" dirty="0" smtClean="0">
              <a:latin typeface="Calibri" pitchFamily="34" charset="0"/>
            </a:endParaRPr>
          </a:p>
        </p:txBody>
      </p:sp>
      <p:sp>
        <p:nvSpPr>
          <p:cNvPr id="8" name="Pladsholder til dato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dirty="0" smtClean="0"/>
              <a:t>01-05-2010</a:t>
            </a:r>
            <a:endParaRPr lang="da-DK" dirty="0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5</a:t>
            </a:fld>
            <a:endParaRPr lang="da-DK" dirty="0"/>
          </a:p>
        </p:txBody>
      </p:sp>
      <p:sp>
        <p:nvSpPr>
          <p:cNvPr id="10" name="Pladsholder til sidefod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 smtClean="0"/>
              <a:t>Søren Theilgaard 2010</a:t>
            </a:r>
            <a:endParaRPr lang="da-DK" dirty="0"/>
          </a:p>
        </p:txBody>
      </p:sp>
      <p:pic>
        <p:nvPicPr>
          <p:cNvPr id="3076" name="Picture 4" descr="http://t1.gstatic.com/images?q=tbn:omwtMvFRRRo6FM:http://www.waveenergy.dk/dmc18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428868"/>
            <a:ext cx="2071702" cy="1500198"/>
          </a:xfrm>
          <a:prstGeom prst="rect">
            <a:avLst/>
          </a:prstGeom>
          <a:noFill/>
        </p:spPr>
      </p:pic>
      <p:pic>
        <p:nvPicPr>
          <p:cNvPr id="3078" name="Picture 6" descr="http://t0.gstatic.com/images?q=tbn:Hi_kjZDI4LyL1M:http://klimaunderskrift.vattenfall.dk/lib/img/content/event/wave_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1857364"/>
            <a:ext cx="3114689" cy="2076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>
                <a:solidFill>
                  <a:schemeClr val="accent1"/>
                </a:solidFill>
              </a:rPr>
              <a:t>CLIMATE CHANGE</a:t>
            </a:r>
            <a:endParaRPr lang="da-DK" dirty="0">
              <a:solidFill>
                <a:schemeClr val="accent1"/>
              </a:solidFill>
            </a:endParaRP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 smtClean="0"/>
              <a:t>01-05-2010</a:t>
            </a:r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Søren Theilgaard 2010</a:t>
            </a:r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da-DK" sz="2800" dirty="0" smtClean="0">
              <a:latin typeface="Calibri" pitchFamily="34" charset="0"/>
            </a:endParaRPr>
          </a:p>
          <a:p>
            <a:endParaRPr lang="da-DK" sz="2800" dirty="0" smtClean="0">
              <a:latin typeface="Calibri" pitchFamily="34" charset="0"/>
            </a:endParaRPr>
          </a:p>
          <a:p>
            <a:pPr algn="ctr">
              <a:buNone/>
            </a:pPr>
            <a:endParaRPr lang="en-US" sz="2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buNone/>
            </a:pPr>
            <a:r>
              <a:rPr lang="en-US" sz="4800" dirty="0" smtClean="0">
                <a:solidFill>
                  <a:schemeClr val="bg1"/>
                </a:solidFill>
                <a:latin typeface="Calibri" pitchFamily="34" charset="0"/>
              </a:rPr>
              <a:t>Thank you for your attention</a:t>
            </a:r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iel">
  <a:themeElements>
    <a:clrScheme name="Officie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ie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ie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810</TotalTime>
  <Words>188</Words>
  <Application>Microsoft Office PowerPoint</Application>
  <PresentationFormat>Skærmshow (4:3)</PresentationFormat>
  <Paragraphs>71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6</vt:i4>
      </vt:variant>
    </vt:vector>
  </HeadingPairs>
  <TitlesOfParts>
    <vt:vector size="7" baseType="lpstr">
      <vt:lpstr>Officiel</vt:lpstr>
      <vt:lpstr>CLIMATE CHANGE</vt:lpstr>
      <vt:lpstr>New  Technologies</vt:lpstr>
      <vt:lpstr>Insurance  Products -  Wind Turbines</vt:lpstr>
      <vt:lpstr>Insured interest in Wind Turbines</vt:lpstr>
      <vt:lpstr>Wave turbines - Batteries</vt:lpstr>
      <vt:lpstr>CLIMATE CHANGE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CLIMATE CHANGE</dc:title>
  <cp:lastModifiedBy>Søren Theilgaard</cp:lastModifiedBy>
  <cp:revision>33</cp:revision>
  <dcterms:modified xsi:type="dcterms:W3CDTF">2010-05-17T22:13:46Z</dcterms:modified>
</cp:coreProperties>
</file>