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handoutMasterIdLst>
    <p:handoutMasterId r:id="rId15"/>
  </p:handoutMasterIdLst>
  <p:sldIdLst>
    <p:sldId id="308" r:id="rId2"/>
    <p:sldId id="285" r:id="rId3"/>
    <p:sldId id="288" r:id="rId4"/>
    <p:sldId id="311" r:id="rId5"/>
    <p:sldId id="312" r:id="rId6"/>
    <p:sldId id="313" r:id="rId7"/>
    <p:sldId id="314" r:id="rId8"/>
    <p:sldId id="336" r:id="rId9"/>
    <p:sldId id="315" r:id="rId10"/>
    <p:sldId id="321" r:id="rId11"/>
    <p:sldId id="322" r:id="rId12"/>
    <p:sldId id="292" r:id="rId13"/>
    <p:sldId id="272" r:id="rId14"/>
  </p:sldIdLst>
  <p:sldSz cx="9144000" cy="6858000" type="screen4x3"/>
  <p:notesSz cx="6797675" cy="9926638"/>
  <p:defaultTextStyle>
    <a:defPPr>
      <a:defRPr lang="en-US"/>
    </a:defPPr>
    <a:lvl1pPr algn="l" rtl="0" fontAlgn="base">
      <a:spcBef>
        <a:spcPct val="0"/>
      </a:spcBef>
      <a:spcAft>
        <a:spcPct val="0"/>
      </a:spcAft>
      <a:defRPr sz="2400" kern="1200">
        <a:solidFill>
          <a:srgbClr val="000000"/>
        </a:solidFill>
        <a:latin typeface="Arial" charset="0"/>
        <a:ea typeface="ヒラギノ角ゴ ProN W3" charset="-128"/>
        <a:cs typeface="+mn-cs"/>
        <a:sym typeface="Arial" charset="0"/>
      </a:defRPr>
    </a:lvl1pPr>
    <a:lvl2pPr marL="457200" algn="l" rtl="0" fontAlgn="base">
      <a:spcBef>
        <a:spcPct val="0"/>
      </a:spcBef>
      <a:spcAft>
        <a:spcPct val="0"/>
      </a:spcAft>
      <a:defRPr sz="2400" kern="1200">
        <a:solidFill>
          <a:srgbClr val="000000"/>
        </a:solidFill>
        <a:latin typeface="Arial" charset="0"/>
        <a:ea typeface="ヒラギノ角ゴ ProN W3" charset="-128"/>
        <a:cs typeface="+mn-cs"/>
        <a:sym typeface="Arial" charset="0"/>
      </a:defRPr>
    </a:lvl2pPr>
    <a:lvl3pPr marL="914400" algn="l" rtl="0" fontAlgn="base">
      <a:spcBef>
        <a:spcPct val="0"/>
      </a:spcBef>
      <a:spcAft>
        <a:spcPct val="0"/>
      </a:spcAft>
      <a:defRPr sz="2400" kern="1200">
        <a:solidFill>
          <a:srgbClr val="000000"/>
        </a:solidFill>
        <a:latin typeface="Arial" charset="0"/>
        <a:ea typeface="ヒラギノ角ゴ ProN W3" charset="-128"/>
        <a:cs typeface="+mn-cs"/>
        <a:sym typeface="Arial" charset="0"/>
      </a:defRPr>
    </a:lvl3pPr>
    <a:lvl4pPr marL="1371600" algn="l" rtl="0" fontAlgn="base">
      <a:spcBef>
        <a:spcPct val="0"/>
      </a:spcBef>
      <a:spcAft>
        <a:spcPct val="0"/>
      </a:spcAft>
      <a:defRPr sz="2400" kern="1200">
        <a:solidFill>
          <a:srgbClr val="000000"/>
        </a:solidFill>
        <a:latin typeface="Arial" charset="0"/>
        <a:ea typeface="ヒラギノ角ゴ ProN W3" charset="-128"/>
        <a:cs typeface="+mn-cs"/>
        <a:sym typeface="Arial" charset="0"/>
      </a:defRPr>
    </a:lvl4pPr>
    <a:lvl5pPr marL="1828800" algn="l" rtl="0" fontAlgn="base">
      <a:spcBef>
        <a:spcPct val="0"/>
      </a:spcBef>
      <a:spcAft>
        <a:spcPct val="0"/>
      </a:spcAft>
      <a:defRPr sz="2400" kern="1200">
        <a:solidFill>
          <a:srgbClr val="000000"/>
        </a:solidFill>
        <a:latin typeface="Arial" charset="0"/>
        <a:ea typeface="ヒラギノ角ゴ ProN W3" charset="-128"/>
        <a:cs typeface="+mn-cs"/>
        <a:sym typeface="Arial" charset="0"/>
      </a:defRPr>
    </a:lvl5pPr>
    <a:lvl6pPr marL="2286000" algn="l" defTabSz="914400" rtl="0" eaLnBrk="1" latinLnBrk="0" hangingPunct="1">
      <a:defRPr sz="2400" kern="1200">
        <a:solidFill>
          <a:srgbClr val="000000"/>
        </a:solidFill>
        <a:latin typeface="Arial" charset="0"/>
        <a:ea typeface="ヒラギノ角ゴ ProN W3" charset="-128"/>
        <a:cs typeface="+mn-cs"/>
        <a:sym typeface="Arial" charset="0"/>
      </a:defRPr>
    </a:lvl6pPr>
    <a:lvl7pPr marL="2743200" algn="l" defTabSz="914400" rtl="0" eaLnBrk="1" latinLnBrk="0" hangingPunct="1">
      <a:defRPr sz="2400" kern="1200">
        <a:solidFill>
          <a:srgbClr val="000000"/>
        </a:solidFill>
        <a:latin typeface="Arial" charset="0"/>
        <a:ea typeface="ヒラギノ角ゴ ProN W3" charset="-128"/>
        <a:cs typeface="+mn-cs"/>
        <a:sym typeface="Arial" charset="0"/>
      </a:defRPr>
    </a:lvl7pPr>
    <a:lvl8pPr marL="3200400" algn="l" defTabSz="914400" rtl="0" eaLnBrk="1" latinLnBrk="0" hangingPunct="1">
      <a:defRPr sz="2400" kern="1200">
        <a:solidFill>
          <a:srgbClr val="000000"/>
        </a:solidFill>
        <a:latin typeface="Arial" charset="0"/>
        <a:ea typeface="ヒラギノ角ゴ ProN W3" charset="-128"/>
        <a:cs typeface="+mn-cs"/>
        <a:sym typeface="Arial" charset="0"/>
      </a:defRPr>
    </a:lvl8pPr>
    <a:lvl9pPr marL="3657600" algn="l" defTabSz="914400" rtl="0" eaLnBrk="1" latinLnBrk="0" hangingPunct="1">
      <a:defRPr sz="2400" kern="1200">
        <a:solidFill>
          <a:srgbClr val="000000"/>
        </a:solidFill>
        <a:latin typeface="Arial" charset="0"/>
        <a:ea typeface="ヒラギノ角ゴ ProN W3" charset="-128"/>
        <a:cs typeface="+mn-cs"/>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3"/>
    <a:srgbClr val="003021"/>
    <a:srgbClr val="FFFFFF"/>
    <a:srgbClr val="102C62"/>
    <a:srgbClr val="EBEBEB"/>
    <a:srgbClr val="26466F"/>
    <a:srgbClr val="92A3BA"/>
    <a:srgbClr val="F2F2F2"/>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Helle Formatvorlage 2 - Akz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7" autoAdjust="0"/>
  </p:normalViewPr>
  <p:slideViewPr>
    <p:cSldViewPr>
      <p:cViewPr>
        <p:scale>
          <a:sx n="100" d="100"/>
          <a:sy n="100" d="100"/>
        </p:scale>
        <p:origin x="-1950" y="-342"/>
      </p:cViewPr>
      <p:guideLst>
        <p:guide orient="horz" pos="144"/>
        <p:guide orient="horz" pos="528"/>
        <p:guide pos="288"/>
        <p:guide pos="3456"/>
        <p:guide pos="3648"/>
      </p:guideLst>
    </p:cSldViewPr>
  </p:slideViewPr>
  <p:outlineViewPr>
    <p:cViewPr>
      <p:scale>
        <a:sx n="33" d="100"/>
        <a:sy n="33" d="100"/>
      </p:scale>
      <p:origin x="0" y="706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sym typeface="Arial" charset="0"/>
              </a:defRPr>
            </a:lvl1pPr>
          </a:lstStyle>
          <a:p>
            <a:pPr>
              <a:defRPr/>
            </a:pPr>
            <a:fld id="{AA4C4662-5EFB-42D3-94E1-4C03BAB49EBB}" type="datetimeFigureOut">
              <a:rPr lang="de-DE"/>
              <a:pPr>
                <a:defRPr/>
              </a:pPr>
              <a:t>10.09.2012</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D415A39E-3030-4F81-90CC-27F0962DB12C}" type="slidenum">
              <a:rPr lang="de-DE"/>
              <a:pPr>
                <a:defRPr/>
              </a:pPr>
              <a:t>‹Nr.›</a:t>
            </a:fld>
            <a:endParaRPr lang="de-DE"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Rectangle 1"/>
          <p:cNvSpPr>
            <a:spLocks/>
          </p:cNvSpPr>
          <p:nvPr userDrawn="1"/>
        </p:nvSpPr>
        <p:spPr bwMode="auto">
          <a:xfrm>
            <a:off x="190500" y="1295400"/>
            <a:ext cx="8775700" cy="5168900"/>
          </a:xfrm>
          <a:prstGeom prst="rect">
            <a:avLst/>
          </a:prstGeom>
          <a:solidFill>
            <a:srgbClr val="003063"/>
          </a:solidFill>
          <a:ln w="25400">
            <a:noFill/>
            <a:miter lim="800000"/>
            <a:headEnd/>
            <a:tailEnd/>
          </a:ln>
        </p:spPr>
        <p:txBody>
          <a:bodyPr lIns="0" tIns="0" rIns="0" bIns="0"/>
          <a:lstStyle/>
          <a:p>
            <a:pPr>
              <a:defRPr/>
            </a:pPr>
            <a:endParaRPr lang="de-DE" dirty="0"/>
          </a:p>
        </p:txBody>
      </p:sp>
      <p:sp>
        <p:nvSpPr>
          <p:cNvPr id="5" name="Foliennummernplatzhalter 3"/>
          <p:cNvSpPr txBox="1">
            <a:spLocks/>
          </p:cNvSpPr>
          <p:nvPr userDrawn="1"/>
        </p:nvSpPr>
        <p:spPr bwMode="auto">
          <a:xfrm>
            <a:off x="8507413" y="6692900"/>
            <a:ext cx="125412" cy="114300"/>
          </a:xfrm>
          <a:prstGeom prst="rect">
            <a:avLst/>
          </a:prstGeom>
          <a:noFill/>
          <a:ln w="12700">
            <a:noFill/>
            <a:miter lim="800000"/>
            <a:headEnd/>
            <a:tailEnd/>
          </a:ln>
          <a:effectLst/>
        </p:spPr>
        <p:txBody>
          <a:bodyPr wrap="none"/>
          <a:lstStyle/>
          <a:p>
            <a:pPr algn="ctr">
              <a:defRPr/>
            </a:pPr>
            <a:fld id="{4855AD63-A1B4-4E4B-B607-6A734EA63E69}" type="slidenum">
              <a:rPr lang="en-US" sz="800">
                <a:solidFill>
                  <a:srgbClr val="FFFFFF"/>
                </a:solidFill>
                <a:cs typeface="Arial" charset="0"/>
              </a:rPr>
              <a:pPr algn="ctr">
                <a:defRPr/>
              </a:pPr>
              <a:t>‹Nr.›</a:t>
            </a:fld>
            <a:endParaRPr lang="en-US" sz="800" dirty="0">
              <a:solidFill>
                <a:srgbClr val="FFFFFF"/>
              </a:solidFill>
              <a:cs typeface="Arial" charset="0"/>
            </a:endParaRPr>
          </a:p>
        </p:txBody>
      </p:sp>
      <p:sp>
        <p:nvSpPr>
          <p:cNvPr id="9" name="Rectangle 5"/>
          <p:cNvSpPr>
            <a:spLocks noGrp="1" noChangeArrowheads="1"/>
          </p:cNvSpPr>
          <p:nvPr>
            <p:ph type="body" idx="1"/>
          </p:nvPr>
        </p:nvSpPr>
        <p:spPr>
          <a:xfrm>
            <a:off x="457200" y="5943600"/>
            <a:ext cx="6362700" cy="457200"/>
          </a:xfrm>
          <a:prstGeom prst="rect">
            <a:avLst/>
          </a:prstGeom>
        </p:spPr>
        <p:txBody>
          <a:bodyPr lIns="0" tIns="0" rIns="0" bIns="0"/>
          <a:lstStyle>
            <a:lvl1pPr>
              <a:defRPr>
                <a:solidFill>
                  <a:schemeClr val="bg1">
                    <a:lumMod val="75000"/>
                  </a:schemeClr>
                </a:solidFill>
              </a:defRPr>
            </a:lvl1pPr>
          </a:lstStyle>
          <a:p>
            <a:pPr lvl="0"/>
            <a:r>
              <a:rPr lang="de-DE" dirty="0" smtClean="0"/>
              <a:t>Mastertextformat bearbeiten</a:t>
            </a:r>
          </a:p>
        </p:txBody>
      </p:sp>
      <p:sp>
        <p:nvSpPr>
          <p:cNvPr id="10" name="Rectangle 5"/>
          <p:cNvSpPr>
            <a:spLocks noGrp="1" noChangeArrowheads="1"/>
          </p:cNvSpPr>
          <p:nvPr>
            <p:ph type="body" idx="10"/>
          </p:nvPr>
        </p:nvSpPr>
        <p:spPr>
          <a:xfrm>
            <a:off x="457200" y="2971800"/>
            <a:ext cx="6362700" cy="1752600"/>
          </a:xfrm>
          <a:prstGeom prst="rect">
            <a:avLst/>
          </a:prstGeom>
        </p:spPr>
        <p:txBody>
          <a:bodyPr lIns="0" tIns="0" rIns="0" bIns="0"/>
          <a:lstStyle>
            <a:lvl1pPr>
              <a:defRPr sz="3500" cap="none">
                <a:solidFill>
                  <a:schemeClr val="bg1"/>
                </a:solidFill>
              </a:defRPr>
            </a:lvl1pPr>
          </a:lstStyle>
          <a:p>
            <a:pPr lvl="0"/>
            <a:r>
              <a:rPr lang="de-DE" dirty="0" smtClean="0"/>
              <a:t>Mastertextformat</a:t>
            </a:r>
          </a:p>
          <a:p>
            <a:pPr lvl="0"/>
            <a:r>
              <a:rPr lang="de-DE" dirty="0" smtClean="0"/>
              <a:t>bearbeiten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4" name="AutoShape 5"/>
          <p:cNvSpPr>
            <a:spLocks/>
          </p:cNvSpPr>
          <p:nvPr userDrawn="1"/>
        </p:nvSpPr>
        <p:spPr bwMode="auto">
          <a:xfrm rot="10800000">
            <a:off x="1352550" y="3536950"/>
            <a:ext cx="1562100" cy="1562100"/>
          </a:xfrm>
          <a:prstGeom prst="rtTriangle">
            <a:avLst/>
          </a:prstGeom>
          <a:solidFill>
            <a:srgbClr val="003063"/>
          </a:solidFill>
          <a:ln w="9525">
            <a:noFill/>
            <a:round/>
            <a:headEnd/>
            <a:tailEnd/>
          </a:ln>
        </p:spPr>
        <p:txBody>
          <a:bodyPr lIns="0" tIns="0" rIns="0" bIns="0"/>
          <a:lstStyle/>
          <a:p>
            <a:pPr>
              <a:defRPr/>
            </a:pPr>
            <a:endParaRPr lang="de-DE" dirty="0"/>
          </a:p>
        </p:txBody>
      </p:sp>
      <p:sp>
        <p:nvSpPr>
          <p:cNvPr id="5" name="AutoShape 6"/>
          <p:cNvSpPr>
            <a:spLocks/>
          </p:cNvSpPr>
          <p:nvPr userDrawn="1"/>
        </p:nvSpPr>
        <p:spPr bwMode="auto">
          <a:xfrm>
            <a:off x="3333750" y="3536950"/>
            <a:ext cx="1562100" cy="1562100"/>
          </a:xfrm>
          <a:prstGeom prst="rtTriangle">
            <a:avLst/>
          </a:prstGeom>
          <a:solidFill>
            <a:srgbClr val="FFFFFF"/>
          </a:solidFill>
          <a:ln w="9525">
            <a:noFill/>
            <a:round/>
            <a:headEnd/>
            <a:tailEnd/>
          </a:ln>
        </p:spPr>
        <p:txBody>
          <a:bodyPr lIns="0" tIns="0" rIns="0" bIns="0"/>
          <a:lstStyle/>
          <a:p>
            <a:pPr>
              <a:defRPr/>
            </a:pPr>
            <a:endParaRPr lang="de-DE" dirty="0"/>
          </a:p>
        </p:txBody>
      </p:sp>
      <p:sp>
        <p:nvSpPr>
          <p:cNvPr id="6" name="AutoShape 7"/>
          <p:cNvSpPr>
            <a:spLocks/>
          </p:cNvSpPr>
          <p:nvPr userDrawn="1"/>
        </p:nvSpPr>
        <p:spPr bwMode="auto">
          <a:xfrm rot="10800000">
            <a:off x="7188200" y="1308100"/>
            <a:ext cx="1778000" cy="1778000"/>
          </a:xfrm>
          <a:prstGeom prst="rtTriangle">
            <a:avLst/>
          </a:prstGeom>
          <a:solidFill>
            <a:srgbClr val="003063"/>
          </a:solidFill>
          <a:ln w="9525">
            <a:noFill/>
            <a:round/>
            <a:headEnd/>
            <a:tailEnd/>
          </a:ln>
        </p:spPr>
        <p:txBody>
          <a:bodyPr lIns="0" tIns="0" rIns="0" bIns="0"/>
          <a:lstStyle/>
          <a:p>
            <a:pPr>
              <a:defRPr/>
            </a:pPr>
            <a:endParaRPr lang="de-DE" dirty="0"/>
          </a:p>
        </p:txBody>
      </p:sp>
      <p:sp>
        <p:nvSpPr>
          <p:cNvPr id="8"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chemeClr val="bg2"/>
          </a:solidFill>
          <a:ln w="25400">
            <a:noFill/>
            <a:miter lim="800000"/>
            <a:headEnd/>
            <a:tailEnd/>
          </a:ln>
        </p:spPr>
        <p:txBody>
          <a:bodyPr lIns="0" tIns="0" rIns="0" bIns="0"/>
          <a:lstStyle/>
          <a:p>
            <a:pPr>
              <a:defRPr/>
            </a:pPr>
            <a:endParaRPr lang="de-DE" dirty="0"/>
          </a:p>
        </p:txBody>
      </p:sp>
      <p:graphicFrame>
        <p:nvGraphicFramePr>
          <p:cNvPr id="4" name="Tabelle 3"/>
          <p:cNvGraphicFramePr>
            <a:graphicFrameLocks noGrp="1"/>
          </p:cNvGraphicFramePr>
          <p:nvPr/>
        </p:nvGraphicFramePr>
        <p:xfrm>
          <a:off x="152400" y="1295400"/>
          <a:ext cx="8839200" cy="5178425"/>
        </p:xfrm>
        <a:graphic>
          <a:graphicData uri="http://schemas.openxmlformats.org/drawingml/2006/table">
            <a:tbl>
              <a:tblPr/>
              <a:tblGrid>
                <a:gridCol w="2813050"/>
                <a:gridCol w="3133725"/>
                <a:gridCol w="2892425"/>
              </a:tblGrid>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000" b="0" i="0" u="none" strike="noStrike" cap="none" normalizeH="0" baseline="0" dirty="0" smtClean="0">
                          <a:ln>
                            <a:noFill/>
                          </a:ln>
                          <a:solidFill>
                            <a:srgbClr val="EBEBEB"/>
                          </a:solidFill>
                          <a:effectLst/>
                          <a:latin typeface="Arial" charset="0"/>
                          <a:ea typeface="ヒラギノ角ゴ ProN W3" charset="-128"/>
                          <a:cs typeface="Arial" charset="0"/>
                          <a:sym typeface="Arial" charset="0"/>
                        </a:rPr>
                        <a:t>nach Erwin, Buaktuell 2/2010 S.12</a:t>
                      </a:r>
                      <a:endParaRPr kumimoji="0" lang="de-DE" sz="1000" b="1" i="0" u="none" strike="noStrike" cap="none" normalizeH="0" baseline="0" dirty="0" smtClean="0">
                        <a:ln>
                          <a:noFill/>
                        </a:ln>
                        <a:solidFill>
                          <a:srgbClr val="EBEBEB"/>
                        </a:solidFill>
                        <a:effectLst/>
                        <a:latin typeface="Arial" charset="0"/>
                        <a:ea typeface="ヒラギノ角ゴ ProN W3" charset="-128"/>
                        <a:sym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EBEBEB"/>
                          </a:solidFill>
                          <a:effectLst/>
                          <a:latin typeface="Arial" charset="0"/>
                          <a:ea typeface="ヒラギノ角ゴ ProN W3" charset="-128"/>
                          <a:cs typeface="Arial" charset="0"/>
                          <a:sym typeface="Arial" charset="0"/>
                        </a:rPr>
                        <a:t>AU</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rgbClr val="EBEBEB"/>
                          </a:solidFill>
                          <a:effectLst/>
                          <a:latin typeface="Arial" charset="0"/>
                          <a:ea typeface="ヒラギノ角ゴ ProN W3" charset="-128"/>
                          <a:cs typeface="Arial" charset="0"/>
                          <a:sym typeface="Arial" charset="0"/>
                        </a:rPr>
                        <a:t>BU</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Prognoseentscheidung</a:t>
                      </a:r>
                      <a:endParaRPr kumimoji="0" lang="de-DE" sz="1400" b="0" i="0" u="none" strike="noStrike" cap="none" normalizeH="0" baseline="0" dirty="0" smtClean="0">
                        <a:ln>
                          <a:noFill/>
                        </a:ln>
                        <a:solidFill>
                          <a:srgbClr val="003063"/>
                        </a:solidFill>
                        <a:effectLst/>
                        <a:latin typeface="Arial" charset="0"/>
                        <a:ea typeface="ヒラギノ角ゴ ProN W3" charset="-128"/>
                        <a:sym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Nicht erforderlich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Erforderlich, § 2 Abs. 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Prozentregelung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Nicht vorgesehen </a:t>
                      </a:r>
                      <a:b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b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(Ja-/Nein-Entscheidung)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In der Regel 50 %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Absehbarkeit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Bloße Absehbarkeit genügt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Versicherungsfall muss eingetreten sein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Ursache, Beginn, Art, Verlauf und Dauer der Erkrankung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In der Regel nicht mitgeteilt</a:t>
                      </a:r>
                      <a:b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b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(allenfalls Diagnosecode)</a:t>
                      </a:r>
                      <a:endParaRPr kumimoji="0" lang="de-DE" sz="1400" b="0" i="0" u="none" strike="noStrike" cap="none" normalizeH="0" baseline="0" dirty="0" smtClean="0">
                        <a:ln>
                          <a:noFill/>
                        </a:ln>
                        <a:solidFill>
                          <a:srgbClr val="595959"/>
                        </a:solidFill>
                        <a:effectLst/>
                        <a:latin typeface="Arial" charset="0"/>
                        <a:ea typeface="ヒラギノ角ゴ ProN W3" charset="-128"/>
                        <a:sym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Nachweisobliegenheit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Verweisungsprüfung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Nicht möglich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IdR zumindest konkrete Verweisung zu prüfen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Umorganisationsprüfung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Nicht möglich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Insbesondere bei Selbständigen zu prüfen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r>
              <a:tr h="758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Nachprüfungsverfahren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Konkreter Gesundheitszustand wird nicht mitgeteilt (keine Befunde)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Kenntnis des konkreten Gesundheitszustands erforderlich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5C5C5"/>
                    </a:solid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3063"/>
                          </a:solidFill>
                          <a:effectLst/>
                          <a:latin typeface="Arial" charset="0"/>
                          <a:ea typeface="ヒラギノ角ゴ ProN W3" charset="-128"/>
                          <a:cs typeface="Arial" charset="0"/>
                          <a:sym typeface="Arial" charset="0"/>
                        </a:rPr>
                        <a:t>Sonstiges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de-DE" sz="1400" b="0" i="0" u="none" strike="noStrike" cap="none" normalizeH="0" baseline="0" dirty="0" smtClean="0">
                        <a:ln>
                          <a:noFill/>
                        </a:ln>
                        <a:solidFill>
                          <a:srgbClr val="595959"/>
                        </a:solidFill>
                        <a:effectLst/>
                        <a:latin typeface="Arial" charset="0"/>
                        <a:ea typeface="ヒラギノ角ゴ ProN W3" charset="-128"/>
                        <a:sym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595959"/>
                          </a:solidFill>
                          <a:effectLst/>
                          <a:latin typeface="Arial" charset="0"/>
                          <a:ea typeface="ヒラギノ角ゴ ProN W3" charset="-128"/>
                          <a:cs typeface="Arial" charset="0"/>
                          <a:sym typeface="Arial" charset="0"/>
                        </a:rPr>
                        <a:t>Originäres Prüfungsrecht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DBDB"/>
                    </a:solidFill>
                  </a:tcPr>
                </a:tc>
              </a:tr>
            </a:tbl>
          </a:graphicData>
        </a:graphic>
      </p:graphicFrame>
      <p:sp>
        <p:nvSpPr>
          <p:cNvPr id="6"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4" name="Titel 2"/>
          <p:cNvSpPr txBox="1">
            <a:spLocks/>
          </p:cNvSpPr>
          <p:nvPr userDrawn="1"/>
        </p:nvSpPr>
        <p:spPr>
          <a:xfrm>
            <a:off x="1109663" y="5334000"/>
            <a:ext cx="990600" cy="838200"/>
          </a:xfrm>
          <a:prstGeom prst="rect">
            <a:avLst/>
          </a:prstGeom>
          <a:solidFill>
            <a:schemeClr val="tx2">
              <a:lumMod val="40000"/>
              <a:lumOff val="60000"/>
            </a:schemeClr>
          </a:solidFill>
        </p:spPr>
        <p:txBody>
          <a:bodyPr/>
          <a:lstStyle/>
          <a:p>
            <a:pPr eaLnBrk="0" hangingPunct="0">
              <a:defRPr/>
            </a:pPr>
            <a:r>
              <a:rPr lang="de-DE" sz="1200" dirty="0">
                <a:solidFill>
                  <a:schemeClr val="bg1"/>
                </a:solidFill>
              </a:rPr>
              <a:t>Kündigung sofern nicht § 19 Abs. 4</a:t>
            </a:r>
          </a:p>
        </p:txBody>
      </p:sp>
      <p:sp>
        <p:nvSpPr>
          <p:cNvPr id="5" name="Titel 2"/>
          <p:cNvSpPr txBox="1">
            <a:spLocks/>
          </p:cNvSpPr>
          <p:nvPr userDrawn="1"/>
        </p:nvSpPr>
        <p:spPr>
          <a:xfrm>
            <a:off x="2252663" y="4876800"/>
            <a:ext cx="990600" cy="1295400"/>
          </a:xfrm>
          <a:prstGeom prst="rect">
            <a:avLst/>
          </a:prstGeom>
          <a:solidFill>
            <a:schemeClr val="tx2">
              <a:lumMod val="60000"/>
              <a:lumOff val="40000"/>
            </a:schemeClr>
          </a:solidFill>
        </p:spPr>
        <p:txBody>
          <a:bodyPr/>
          <a:lstStyle/>
          <a:p>
            <a:pPr eaLnBrk="0" hangingPunct="0">
              <a:defRPr/>
            </a:pPr>
            <a:r>
              <a:rPr lang="de-DE" sz="1200" dirty="0">
                <a:solidFill>
                  <a:schemeClr val="bg1"/>
                </a:solidFill>
              </a:rPr>
              <a:t>Rücktritt sofern nicht § 19 Abs. 4</a:t>
            </a:r>
          </a:p>
        </p:txBody>
      </p:sp>
      <p:sp>
        <p:nvSpPr>
          <p:cNvPr id="6" name="Titel 2"/>
          <p:cNvSpPr txBox="1">
            <a:spLocks/>
          </p:cNvSpPr>
          <p:nvPr userDrawn="1"/>
        </p:nvSpPr>
        <p:spPr>
          <a:xfrm>
            <a:off x="3395663" y="4267200"/>
            <a:ext cx="990600" cy="1905000"/>
          </a:xfrm>
          <a:prstGeom prst="rect">
            <a:avLst/>
          </a:prstGeom>
          <a:solidFill>
            <a:schemeClr val="tx2"/>
          </a:solidFill>
        </p:spPr>
        <p:txBody>
          <a:bodyPr/>
          <a:lstStyle/>
          <a:p>
            <a:pPr eaLnBrk="0" hangingPunct="0">
              <a:defRPr/>
            </a:pPr>
            <a:r>
              <a:rPr lang="de-DE" sz="1200" dirty="0">
                <a:solidFill>
                  <a:schemeClr val="bg1"/>
                </a:solidFill>
              </a:rPr>
              <a:t>Rücktritt</a:t>
            </a:r>
          </a:p>
        </p:txBody>
      </p:sp>
      <p:sp>
        <p:nvSpPr>
          <p:cNvPr id="7" name="Titel 2"/>
          <p:cNvSpPr txBox="1">
            <a:spLocks/>
          </p:cNvSpPr>
          <p:nvPr userDrawn="1"/>
        </p:nvSpPr>
        <p:spPr>
          <a:xfrm>
            <a:off x="4538663" y="3810000"/>
            <a:ext cx="990600" cy="2362200"/>
          </a:xfrm>
          <a:prstGeom prst="rect">
            <a:avLst/>
          </a:prstGeom>
          <a:solidFill>
            <a:schemeClr val="tx2">
              <a:lumMod val="75000"/>
            </a:schemeClr>
          </a:solidFill>
        </p:spPr>
        <p:txBody>
          <a:bodyPr/>
          <a:lstStyle/>
          <a:p>
            <a:pPr eaLnBrk="0" hangingPunct="0">
              <a:defRPr/>
            </a:pPr>
            <a:r>
              <a:rPr lang="de-DE" sz="1200" dirty="0">
                <a:solidFill>
                  <a:schemeClr val="bg1"/>
                </a:solidFill>
              </a:rPr>
              <a:t>Anfechtung</a:t>
            </a:r>
          </a:p>
        </p:txBody>
      </p:sp>
      <p:sp>
        <p:nvSpPr>
          <p:cNvPr id="8" name="Titel 2"/>
          <p:cNvSpPr txBox="1">
            <a:spLocks/>
          </p:cNvSpPr>
          <p:nvPr userDrawn="1"/>
        </p:nvSpPr>
        <p:spPr>
          <a:xfrm>
            <a:off x="1117600" y="4876800"/>
            <a:ext cx="1143000" cy="838200"/>
          </a:xfrm>
          <a:prstGeom prst="rect">
            <a:avLst/>
          </a:prstGeom>
          <a:noFill/>
        </p:spPr>
        <p:txBody>
          <a:bodyPr lIns="0" tIns="0" rIns="0" bIns="0"/>
          <a:lstStyle/>
          <a:p>
            <a:pPr eaLnBrk="0" hangingPunct="0">
              <a:defRPr/>
            </a:pPr>
            <a:r>
              <a:rPr lang="de-DE" sz="1200" dirty="0">
                <a:solidFill>
                  <a:srgbClr val="003063"/>
                </a:solidFill>
              </a:rPr>
              <a:t>Grobe </a:t>
            </a:r>
          </a:p>
          <a:p>
            <a:pPr eaLnBrk="0" hangingPunct="0">
              <a:defRPr/>
            </a:pPr>
            <a:r>
              <a:rPr lang="de-DE" sz="1200" dirty="0">
                <a:solidFill>
                  <a:srgbClr val="003063"/>
                </a:solidFill>
              </a:rPr>
              <a:t>Fahrlässigkeit</a:t>
            </a:r>
          </a:p>
        </p:txBody>
      </p:sp>
      <p:sp>
        <p:nvSpPr>
          <p:cNvPr id="9" name="Titel 2"/>
          <p:cNvSpPr txBox="1">
            <a:spLocks/>
          </p:cNvSpPr>
          <p:nvPr userDrawn="1"/>
        </p:nvSpPr>
        <p:spPr>
          <a:xfrm>
            <a:off x="2260600" y="4419600"/>
            <a:ext cx="1143000" cy="838200"/>
          </a:xfrm>
          <a:prstGeom prst="rect">
            <a:avLst/>
          </a:prstGeom>
          <a:noFill/>
        </p:spPr>
        <p:txBody>
          <a:bodyPr lIns="0" tIns="0" rIns="0" bIns="0"/>
          <a:lstStyle/>
          <a:p>
            <a:pPr eaLnBrk="0" hangingPunct="0">
              <a:defRPr/>
            </a:pPr>
            <a:r>
              <a:rPr lang="de-DE" sz="1200" dirty="0">
                <a:solidFill>
                  <a:srgbClr val="003063"/>
                </a:solidFill>
              </a:rPr>
              <a:t>Grobe </a:t>
            </a:r>
          </a:p>
          <a:p>
            <a:pPr eaLnBrk="0" hangingPunct="0">
              <a:defRPr/>
            </a:pPr>
            <a:r>
              <a:rPr lang="de-DE" sz="1200" dirty="0">
                <a:solidFill>
                  <a:srgbClr val="003063"/>
                </a:solidFill>
              </a:rPr>
              <a:t>Fahrlässigkeit</a:t>
            </a:r>
          </a:p>
        </p:txBody>
      </p:sp>
      <p:sp>
        <p:nvSpPr>
          <p:cNvPr id="10" name="Titel 2"/>
          <p:cNvSpPr txBox="1">
            <a:spLocks/>
          </p:cNvSpPr>
          <p:nvPr userDrawn="1"/>
        </p:nvSpPr>
        <p:spPr>
          <a:xfrm>
            <a:off x="3403600" y="3962400"/>
            <a:ext cx="1143000" cy="838200"/>
          </a:xfrm>
          <a:prstGeom prst="rect">
            <a:avLst/>
          </a:prstGeom>
          <a:noFill/>
        </p:spPr>
        <p:txBody>
          <a:bodyPr lIns="0" tIns="0" rIns="0" bIns="0"/>
          <a:lstStyle/>
          <a:p>
            <a:pPr eaLnBrk="0" hangingPunct="0">
              <a:defRPr/>
            </a:pPr>
            <a:r>
              <a:rPr lang="de-DE" sz="1200" dirty="0">
                <a:solidFill>
                  <a:srgbClr val="003063"/>
                </a:solidFill>
              </a:rPr>
              <a:t>Vorsatz</a:t>
            </a:r>
          </a:p>
        </p:txBody>
      </p:sp>
      <p:sp>
        <p:nvSpPr>
          <p:cNvPr id="11" name="Titel 2"/>
          <p:cNvSpPr txBox="1">
            <a:spLocks/>
          </p:cNvSpPr>
          <p:nvPr userDrawn="1"/>
        </p:nvSpPr>
        <p:spPr>
          <a:xfrm>
            <a:off x="4546600" y="3505200"/>
            <a:ext cx="1143000" cy="838200"/>
          </a:xfrm>
          <a:prstGeom prst="rect">
            <a:avLst/>
          </a:prstGeom>
          <a:noFill/>
        </p:spPr>
        <p:txBody>
          <a:bodyPr lIns="0" tIns="0" rIns="0" bIns="0"/>
          <a:lstStyle/>
          <a:p>
            <a:pPr eaLnBrk="0" hangingPunct="0">
              <a:defRPr/>
            </a:pPr>
            <a:r>
              <a:rPr lang="de-DE" sz="1200" dirty="0">
                <a:solidFill>
                  <a:srgbClr val="003063"/>
                </a:solidFill>
              </a:rPr>
              <a:t>Arglist</a:t>
            </a:r>
          </a:p>
        </p:txBody>
      </p:sp>
      <p:cxnSp>
        <p:nvCxnSpPr>
          <p:cNvPr id="12" name="Gerade Verbindung mit Pfeil 23"/>
          <p:cNvCxnSpPr>
            <a:cxnSpLocks noChangeShapeType="1"/>
          </p:cNvCxnSpPr>
          <p:nvPr userDrawn="1"/>
        </p:nvCxnSpPr>
        <p:spPr bwMode="auto">
          <a:xfrm>
            <a:off x="609600" y="6172200"/>
            <a:ext cx="5562600" cy="1588"/>
          </a:xfrm>
          <a:prstGeom prst="straightConnector1">
            <a:avLst/>
          </a:prstGeom>
          <a:noFill/>
          <a:ln w="9525">
            <a:solidFill>
              <a:srgbClr val="003063"/>
            </a:solidFill>
            <a:round/>
            <a:headEnd/>
            <a:tailEnd type="triangle" w="med" len="med"/>
          </a:ln>
        </p:spPr>
      </p:cxnSp>
      <p:cxnSp>
        <p:nvCxnSpPr>
          <p:cNvPr id="13" name="Gerade Verbindung mit Pfeil 23"/>
          <p:cNvCxnSpPr>
            <a:cxnSpLocks noChangeShapeType="1"/>
          </p:cNvCxnSpPr>
          <p:nvPr userDrawn="1"/>
        </p:nvCxnSpPr>
        <p:spPr bwMode="auto">
          <a:xfrm rot="5400000" flipH="1" flipV="1">
            <a:off x="-990599" y="4572000"/>
            <a:ext cx="3200400" cy="3175"/>
          </a:xfrm>
          <a:prstGeom prst="straightConnector1">
            <a:avLst/>
          </a:prstGeom>
          <a:noFill/>
          <a:ln w="9525">
            <a:solidFill>
              <a:srgbClr val="003063"/>
            </a:solidFill>
            <a:round/>
            <a:headEnd/>
            <a:tailEnd type="triangle" w="med" len="med"/>
          </a:ln>
        </p:spPr>
      </p:cxnSp>
      <p:sp>
        <p:nvSpPr>
          <p:cNvPr id="21"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Benutzerdefiniertes Layout">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pic>
        <p:nvPicPr>
          <p:cNvPr id="4" name="Bild 5" descr="c1dd590f5a4f57c0.jpg"/>
          <p:cNvPicPr>
            <a:picLocks noChangeAspect="1"/>
          </p:cNvPicPr>
          <p:nvPr userDrawn="1"/>
        </p:nvPicPr>
        <p:blipFill>
          <a:blip r:embed="rId2"/>
          <a:srcRect l="54903" t="24435" r="26471" b="12727"/>
          <a:stretch>
            <a:fillRect/>
          </a:stretch>
        </p:blipFill>
        <p:spPr bwMode="auto">
          <a:xfrm>
            <a:off x="2133600" y="2590800"/>
            <a:ext cx="1447800" cy="1371600"/>
          </a:xfrm>
          <a:prstGeom prst="rect">
            <a:avLst/>
          </a:prstGeom>
          <a:noFill/>
          <a:ln w="9525">
            <a:noFill/>
            <a:miter lim="800000"/>
            <a:headEnd/>
            <a:tailEnd/>
          </a:ln>
        </p:spPr>
      </p:pic>
      <p:pic>
        <p:nvPicPr>
          <p:cNvPr id="5" name="Bild 6" descr="Berlin.jpg"/>
          <p:cNvPicPr>
            <a:picLocks noChangeAspect="1"/>
          </p:cNvPicPr>
          <p:nvPr userDrawn="1"/>
        </p:nvPicPr>
        <p:blipFill>
          <a:blip r:embed="rId3"/>
          <a:srcRect/>
          <a:stretch>
            <a:fillRect/>
          </a:stretch>
        </p:blipFill>
        <p:spPr bwMode="auto">
          <a:xfrm>
            <a:off x="5562600" y="2590800"/>
            <a:ext cx="1328738" cy="1371600"/>
          </a:xfrm>
          <a:prstGeom prst="rect">
            <a:avLst/>
          </a:prstGeom>
          <a:noFill/>
          <a:ln w="9525">
            <a:noFill/>
            <a:miter lim="800000"/>
            <a:headEnd/>
            <a:tailEnd/>
          </a:ln>
        </p:spPr>
      </p:pic>
      <p:pic>
        <p:nvPicPr>
          <p:cNvPr id="6" name="Bild 7" descr="Frankfurt.jpg"/>
          <p:cNvPicPr>
            <a:picLocks noChangeAspect="1"/>
          </p:cNvPicPr>
          <p:nvPr userDrawn="1"/>
        </p:nvPicPr>
        <p:blipFill>
          <a:blip r:embed="rId4"/>
          <a:srcRect/>
          <a:stretch>
            <a:fillRect/>
          </a:stretch>
        </p:blipFill>
        <p:spPr bwMode="auto">
          <a:xfrm>
            <a:off x="3906838" y="2590800"/>
            <a:ext cx="1330325" cy="1371600"/>
          </a:xfrm>
          <a:prstGeom prst="rect">
            <a:avLst/>
          </a:prstGeom>
          <a:noFill/>
          <a:ln w="9525">
            <a:noFill/>
            <a:miter lim="800000"/>
            <a:headEnd/>
            <a:tailEnd/>
          </a:ln>
        </p:spPr>
      </p:pic>
      <p:pic>
        <p:nvPicPr>
          <p:cNvPr id="7" name="Bild 8" descr="Koeln.jpg"/>
          <p:cNvPicPr>
            <a:picLocks noChangeAspect="1"/>
          </p:cNvPicPr>
          <p:nvPr userDrawn="1"/>
        </p:nvPicPr>
        <p:blipFill>
          <a:blip r:embed="rId5"/>
          <a:srcRect/>
          <a:stretch>
            <a:fillRect/>
          </a:stretch>
        </p:blipFill>
        <p:spPr bwMode="auto">
          <a:xfrm>
            <a:off x="457200" y="2590800"/>
            <a:ext cx="1328738" cy="1371600"/>
          </a:xfrm>
          <a:prstGeom prst="rect">
            <a:avLst/>
          </a:prstGeom>
          <a:noFill/>
          <a:ln w="9525">
            <a:noFill/>
            <a:miter lim="800000"/>
            <a:headEnd/>
            <a:tailEnd/>
          </a:ln>
        </p:spPr>
      </p:pic>
      <p:pic>
        <p:nvPicPr>
          <p:cNvPr id="8" name="Bild 9" descr="Foto_Karlsruhe.jpg"/>
          <p:cNvPicPr>
            <a:picLocks noChangeAspect="1"/>
          </p:cNvPicPr>
          <p:nvPr userDrawn="1"/>
        </p:nvPicPr>
        <p:blipFill>
          <a:blip r:embed="rId6"/>
          <a:srcRect l="30556" t="23698" r="16667"/>
          <a:stretch>
            <a:fillRect/>
          </a:stretch>
        </p:blipFill>
        <p:spPr bwMode="auto">
          <a:xfrm>
            <a:off x="7239000" y="2590800"/>
            <a:ext cx="1447800" cy="1392238"/>
          </a:xfrm>
          <a:prstGeom prst="rect">
            <a:avLst/>
          </a:prstGeom>
          <a:noFill/>
          <a:ln w="9525">
            <a:noFill/>
            <a:miter lim="800000"/>
            <a:headEnd/>
            <a:tailEnd/>
          </a:ln>
        </p:spPr>
      </p:pic>
      <p:sp>
        <p:nvSpPr>
          <p:cNvPr id="9" name="Rectangle 4"/>
          <p:cNvSpPr txBox="1">
            <a:spLocks noChangeArrowheads="1"/>
          </p:cNvSpPr>
          <p:nvPr userDrawn="1"/>
        </p:nvSpPr>
        <p:spPr>
          <a:xfrm>
            <a:off x="457200" y="4191000"/>
            <a:ext cx="1600200" cy="1600200"/>
          </a:xfrm>
          <a:prstGeom prst="rect">
            <a:avLst/>
          </a:prstGeom>
        </p:spPr>
        <p:txBody>
          <a:bodyPr lIns="0" tIns="0" rIns="0" bIns="0"/>
          <a:lstStyle/>
          <a:p>
            <a:pPr eaLnBrk="0" hangingPunct="0">
              <a:defRPr/>
            </a:pPr>
            <a:r>
              <a:rPr lang="de-DE" sz="1400" dirty="0">
                <a:solidFill>
                  <a:srgbClr val="003063"/>
                </a:solidFill>
              </a:rPr>
              <a:t>Cologne</a:t>
            </a:r>
            <a:endParaRPr lang="de-DE" sz="1400" dirty="0">
              <a:solidFill>
                <a:srgbClr val="003063"/>
              </a:solidFill>
            </a:endParaRPr>
          </a:p>
          <a:p>
            <a:pPr eaLnBrk="0" hangingPunct="0">
              <a:defRPr/>
            </a:pPr>
            <a:r>
              <a:rPr lang="de-DE" sz="900" dirty="0">
                <a:solidFill>
                  <a:srgbClr val="595959"/>
                </a:solidFill>
              </a:rPr>
              <a:t>Theodor-Heuss-Ring 13-15</a:t>
            </a:r>
          </a:p>
          <a:p>
            <a:pPr eaLnBrk="0" hangingPunct="0">
              <a:defRPr/>
            </a:pPr>
            <a:r>
              <a:rPr lang="de-DE" sz="900" dirty="0">
                <a:solidFill>
                  <a:srgbClr val="595959"/>
                </a:solidFill>
              </a:rPr>
              <a:t>50668 </a:t>
            </a:r>
            <a:r>
              <a:rPr lang="de-DE" sz="900" dirty="0">
                <a:solidFill>
                  <a:srgbClr val="595959"/>
                </a:solidFill>
              </a:rPr>
              <a:t>Cologne</a:t>
            </a:r>
          </a:p>
          <a:p>
            <a:pPr eaLnBrk="0" hangingPunct="0">
              <a:defRPr/>
            </a:pPr>
            <a:r>
              <a:rPr lang="de-DE" sz="900" dirty="0">
                <a:solidFill>
                  <a:srgbClr val="595959"/>
                </a:solidFill>
              </a:rPr>
              <a:t>Germany</a:t>
            </a:r>
            <a:endParaRPr lang="de-DE" sz="900" dirty="0">
              <a:solidFill>
                <a:srgbClr val="595959"/>
              </a:solidFill>
            </a:endParaRPr>
          </a:p>
          <a:p>
            <a:pPr eaLnBrk="0" hangingPunct="0">
              <a:defRPr/>
            </a:pPr>
            <a:r>
              <a:rPr lang="de-DE" sz="900" dirty="0" err="1">
                <a:solidFill>
                  <a:srgbClr val="595959"/>
                </a:solidFill>
              </a:rPr>
              <a:t>phone</a:t>
            </a:r>
            <a:r>
              <a:rPr lang="de-DE" sz="900" dirty="0">
                <a:solidFill>
                  <a:srgbClr val="595959"/>
                </a:solidFill>
              </a:rPr>
              <a:t> </a:t>
            </a:r>
            <a:r>
              <a:rPr lang="de-DE" sz="900" dirty="0">
                <a:solidFill>
                  <a:srgbClr val="595959"/>
                </a:solidFill>
              </a:rPr>
              <a:t>+49.221.94 40 27-0</a:t>
            </a:r>
          </a:p>
          <a:p>
            <a:pPr eaLnBrk="0" hangingPunct="0">
              <a:defRPr/>
            </a:pPr>
            <a:r>
              <a:rPr lang="de-DE" sz="900" dirty="0">
                <a:solidFill>
                  <a:srgbClr val="595959"/>
                </a:solidFill>
              </a:rPr>
              <a:t>fax </a:t>
            </a:r>
            <a:r>
              <a:rPr lang="de-DE" sz="900" dirty="0">
                <a:solidFill>
                  <a:srgbClr val="595959"/>
                </a:solidFill>
              </a:rPr>
              <a:t>+49.221.94 40 27-7</a:t>
            </a:r>
            <a:endParaRPr lang="en-US" sz="900" dirty="0">
              <a:solidFill>
                <a:srgbClr val="595959"/>
              </a:solidFill>
            </a:endParaRPr>
          </a:p>
        </p:txBody>
      </p:sp>
      <p:sp>
        <p:nvSpPr>
          <p:cNvPr id="10" name="Rectangle 4"/>
          <p:cNvSpPr txBox="1">
            <a:spLocks noChangeArrowheads="1"/>
          </p:cNvSpPr>
          <p:nvPr userDrawn="1"/>
        </p:nvSpPr>
        <p:spPr>
          <a:xfrm>
            <a:off x="2133600" y="4191000"/>
            <a:ext cx="1600200" cy="1600200"/>
          </a:xfrm>
          <a:prstGeom prst="rect">
            <a:avLst/>
          </a:prstGeom>
        </p:spPr>
        <p:txBody>
          <a:bodyPr lIns="0" tIns="0" rIns="0" bIns="0"/>
          <a:lstStyle/>
          <a:p>
            <a:pPr eaLnBrk="0" hangingPunct="0">
              <a:defRPr/>
            </a:pPr>
            <a:r>
              <a:rPr lang="de-DE" sz="1400" dirty="0">
                <a:solidFill>
                  <a:srgbClr val="003063"/>
                </a:solidFill>
              </a:rPr>
              <a:t>Munich</a:t>
            </a:r>
            <a:endParaRPr lang="de-DE" sz="1400" dirty="0">
              <a:solidFill>
                <a:srgbClr val="003063"/>
              </a:solidFill>
            </a:endParaRPr>
          </a:p>
          <a:p>
            <a:pPr eaLnBrk="0" hangingPunct="0">
              <a:defRPr/>
            </a:pPr>
            <a:r>
              <a:rPr lang="de-DE" sz="900" dirty="0">
                <a:solidFill>
                  <a:srgbClr val="595959"/>
                </a:solidFill>
              </a:rPr>
              <a:t>Karlstrasse </a:t>
            </a:r>
            <a:r>
              <a:rPr lang="de-DE" sz="900" dirty="0">
                <a:solidFill>
                  <a:srgbClr val="595959"/>
                </a:solidFill>
              </a:rPr>
              <a:t>10</a:t>
            </a:r>
          </a:p>
          <a:p>
            <a:pPr eaLnBrk="0" hangingPunct="0">
              <a:defRPr/>
            </a:pPr>
            <a:r>
              <a:rPr lang="de-DE" sz="900" dirty="0">
                <a:solidFill>
                  <a:srgbClr val="595959"/>
                </a:solidFill>
              </a:rPr>
              <a:t>80333 </a:t>
            </a:r>
            <a:r>
              <a:rPr lang="de-DE" sz="900" dirty="0">
                <a:solidFill>
                  <a:srgbClr val="595959"/>
                </a:solidFill>
              </a:rPr>
              <a:t>Munich</a:t>
            </a:r>
          </a:p>
          <a:p>
            <a:pPr eaLnBrk="0" hangingPunct="0">
              <a:defRPr/>
            </a:pPr>
            <a:r>
              <a:rPr lang="de-DE" sz="900" dirty="0">
                <a:solidFill>
                  <a:srgbClr val="595959"/>
                </a:solidFill>
              </a:rPr>
              <a:t>Germany</a:t>
            </a:r>
            <a:endParaRPr lang="de-DE" sz="900" dirty="0">
              <a:solidFill>
                <a:srgbClr val="595959"/>
              </a:solidFill>
            </a:endParaRPr>
          </a:p>
          <a:p>
            <a:pPr eaLnBrk="0" hangingPunct="0">
              <a:defRPr/>
            </a:pPr>
            <a:r>
              <a:rPr lang="de-DE" sz="900" dirty="0" err="1">
                <a:solidFill>
                  <a:srgbClr val="595959"/>
                </a:solidFill>
              </a:rPr>
              <a:t>phone</a:t>
            </a:r>
            <a:r>
              <a:rPr lang="de-DE" sz="900" dirty="0">
                <a:solidFill>
                  <a:srgbClr val="595959"/>
                </a:solidFill>
              </a:rPr>
              <a:t> </a:t>
            </a:r>
            <a:r>
              <a:rPr lang="de-DE" sz="900" dirty="0">
                <a:solidFill>
                  <a:srgbClr val="595959"/>
                </a:solidFill>
              </a:rPr>
              <a:t>+49.89.54 58 77-0</a:t>
            </a:r>
          </a:p>
          <a:p>
            <a:pPr eaLnBrk="0" hangingPunct="0">
              <a:defRPr/>
            </a:pPr>
            <a:r>
              <a:rPr lang="de-DE" sz="900" dirty="0">
                <a:solidFill>
                  <a:srgbClr val="595959"/>
                </a:solidFill>
              </a:rPr>
              <a:t>fax </a:t>
            </a:r>
            <a:r>
              <a:rPr lang="de-DE" sz="900" dirty="0">
                <a:solidFill>
                  <a:srgbClr val="595959"/>
                </a:solidFill>
              </a:rPr>
              <a:t>+49.89.54 58 77-77</a:t>
            </a:r>
            <a:endParaRPr lang="en-US" sz="900" dirty="0">
              <a:solidFill>
                <a:srgbClr val="595959"/>
              </a:solidFill>
            </a:endParaRPr>
          </a:p>
        </p:txBody>
      </p:sp>
      <p:sp>
        <p:nvSpPr>
          <p:cNvPr id="11" name="Rectangle 4"/>
          <p:cNvSpPr txBox="1">
            <a:spLocks noChangeArrowheads="1"/>
          </p:cNvSpPr>
          <p:nvPr userDrawn="1"/>
        </p:nvSpPr>
        <p:spPr>
          <a:xfrm>
            <a:off x="3903663" y="4191000"/>
            <a:ext cx="1600200" cy="1600200"/>
          </a:xfrm>
          <a:prstGeom prst="rect">
            <a:avLst/>
          </a:prstGeom>
        </p:spPr>
        <p:txBody>
          <a:bodyPr lIns="0" tIns="0" rIns="0" bIns="0"/>
          <a:lstStyle/>
          <a:p>
            <a:pPr eaLnBrk="0" hangingPunct="0">
              <a:defRPr/>
            </a:pPr>
            <a:r>
              <a:rPr lang="de-DE" sz="1400" dirty="0">
                <a:solidFill>
                  <a:srgbClr val="003063"/>
                </a:solidFill>
              </a:rPr>
              <a:t>Frankfurt a. Main</a:t>
            </a:r>
            <a:endParaRPr lang="de-DE" sz="1400" dirty="0">
              <a:solidFill>
                <a:srgbClr val="003063"/>
              </a:solidFill>
            </a:endParaRPr>
          </a:p>
          <a:p>
            <a:pPr eaLnBrk="0" hangingPunct="0">
              <a:defRPr/>
            </a:pPr>
            <a:r>
              <a:rPr lang="de-DE" sz="900" dirty="0">
                <a:solidFill>
                  <a:srgbClr val="595959"/>
                </a:solidFill>
              </a:rPr>
              <a:t>Oeder Weg 52-54</a:t>
            </a:r>
          </a:p>
          <a:p>
            <a:pPr eaLnBrk="0" hangingPunct="0">
              <a:defRPr/>
            </a:pPr>
            <a:r>
              <a:rPr lang="de-DE" sz="900" dirty="0">
                <a:solidFill>
                  <a:srgbClr val="595959"/>
                </a:solidFill>
              </a:rPr>
              <a:t>60318 </a:t>
            </a:r>
            <a:r>
              <a:rPr lang="de-DE" sz="900" dirty="0">
                <a:solidFill>
                  <a:srgbClr val="595959"/>
                </a:solidFill>
              </a:rPr>
              <a:t>Frankfurt a. Main</a:t>
            </a:r>
          </a:p>
          <a:p>
            <a:pPr eaLnBrk="0" hangingPunct="0">
              <a:defRPr/>
            </a:pPr>
            <a:r>
              <a:rPr lang="de-DE" sz="900" dirty="0">
                <a:solidFill>
                  <a:srgbClr val="595959"/>
                </a:solidFill>
              </a:rPr>
              <a:t>Germany</a:t>
            </a:r>
            <a:endParaRPr lang="de-DE" sz="900" dirty="0">
              <a:solidFill>
                <a:srgbClr val="595959"/>
              </a:solidFill>
            </a:endParaRPr>
          </a:p>
          <a:p>
            <a:pPr eaLnBrk="0" hangingPunct="0">
              <a:defRPr/>
            </a:pPr>
            <a:r>
              <a:rPr lang="de-DE" sz="900" dirty="0" err="1">
                <a:solidFill>
                  <a:srgbClr val="595959"/>
                </a:solidFill>
              </a:rPr>
              <a:t>phone</a:t>
            </a:r>
            <a:r>
              <a:rPr lang="de-DE" sz="900" dirty="0">
                <a:solidFill>
                  <a:srgbClr val="595959"/>
                </a:solidFill>
              </a:rPr>
              <a:t> </a:t>
            </a:r>
            <a:r>
              <a:rPr lang="de-DE" sz="900" dirty="0">
                <a:solidFill>
                  <a:srgbClr val="595959"/>
                </a:solidFill>
              </a:rPr>
              <a:t>+49.69.92 07 40-0</a:t>
            </a:r>
          </a:p>
          <a:p>
            <a:pPr eaLnBrk="0" hangingPunct="0">
              <a:defRPr/>
            </a:pPr>
            <a:r>
              <a:rPr lang="de-DE" sz="900" dirty="0">
                <a:solidFill>
                  <a:srgbClr val="595959"/>
                </a:solidFill>
              </a:rPr>
              <a:t>fax </a:t>
            </a:r>
            <a:r>
              <a:rPr lang="de-DE" sz="900" dirty="0">
                <a:solidFill>
                  <a:srgbClr val="595959"/>
                </a:solidFill>
              </a:rPr>
              <a:t>+49.69.92 07 40-40</a:t>
            </a:r>
            <a:endParaRPr lang="en-US" sz="900" dirty="0">
              <a:solidFill>
                <a:srgbClr val="595959"/>
              </a:solidFill>
            </a:endParaRPr>
          </a:p>
        </p:txBody>
      </p:sp>
      <p:sp>
        <p:nvSpPr>
          <p:cNvPr id="12" name="Rectangle 4"/>
          <p:cNvSpPr txBox="1">
            <a:spLocks noChangeArrowheads="1"/>
          </p:cNvSpPr>
          <p:nvPr userDrawn="1"/>
        </p:nvSpPr>
        <p:spPr>
          <a:xfrm>
            <a:off x="5570538" y="4191000"/>
            <a:ext cx="1676400" cy="1600200"/>
          </a:xfrm>
          <a:prstGeom prst="rect">
            <a:avLst/>
          </a:prstGeom>
        </p:spPr>
        <p:txBody>
          <a:bodyPr lIns="0" tIns="0" rIns="0" bIns="0"/>
          <a:lstStyle/>
          <a:p>
            <a:pPr eaLnBrk="0" hangingPunct="0">
              <a:defRPr/>
            </a:pPr>
            <a:r>
              <a:rPr lang="de-DE" sz="1400" dirty="0">
                <a:solidFill>
                  <a:srgbClr val="003063"/>
                </a:solidFill>
              </a:rPr>
              <a:t>Berlin</a:t>
            </a:r>
          </a:p>
          <a:p>
            <a:pPr eaLnBrk="0" hangingPunct="0">
              <a:defRPr/>
            </a:pPr>
            <a:r>
              <a:rPr lang="de-DE" sz="900" dirty="0" err="1">
                <a:solidFill>
                  <a:srgbClr val="595959"/>
                </a:solidFill>
              </a:rPr>
              <a:t>Grolmanstrasse</a:t>
            </a:r>
            <a:r>
              <a:rPr lang="de-DE" sz="900" dirty="0">
                <a:solidFill>
                  <a:srgbClr val="595959"/>
                </a:solidFill>
              </a:rPr>
              <a:t> </a:t>
            </a:r>
            <a:r>
              <a:rPr lang="de-DE" sz="900" dirty="0">
                <a:solidFill>
                  <a:srgbClr val="595959"/>
                </a:solidFill>
              </a:rPr>
              <a:t>36</a:t>
            </a:r>
          </a:p>
          <a:p>
            <a:pPr eaLnBrk="0" hangingPunct="0">
              <a:defRPr/>
            </a:pPr>
            <a:r>
              <a:rPr lang="de-DE" sz="900" dirty="0">
                <a:solidFill>
                  <a:srgbClr val="595959"/>
                </a:solidFill>
              </a:rPr>
              <a:t>10623 </a:t>
            </a:r>
            <a:r>
              <a:rPr lang="de-DE" sz="900" dirty="0">
                <a:solidFill>
                  <a:srgbClr val="595959"/>
                </a:solidFill>
              </a:rPr>
              <a:t>Berlin</a:t>
            </a:r>
          </a:p>
          <a:p>
            <a:pPr eaLnBrk="0" hangingPunct="0">
              <a:defRPr/>
            </a:pPr>
            <a:r>
              <a:rPr lang="de-DE" sz="900" dirty="0">
                <a:solidFill>
                  <a:srgbClr val="595959"/>
                </a:solidFill>
              </a:rPr>
              <a:t>Germany</a:t>
            </a:r>
            <a:endParaRPr lang="de-DE" sz="900" dirty="0">
              <a:solidFill>
                <a:srgbClr val="595959"/>
              </a:solidFill>
            </a:endParaRPr>
          </a:p>
          <a:p>
            <a:pPr eaLnBrk="0" hangingPunct="0">
              <a:defRPr/>
            </a:pPr>
            <a:r>
              <a:rPr lang="de-DE" sz="900" dirty="0" err="1">
                <a:solidFill>
                  <a:srgbClr val="595959"/>
                </a:solidFill>
              </a:rPr>
              <a:t>phone</a:t>
            </a:r>
            <a:r>
              <a:rPr lang="de-DE" sz="900" dirty="0">
                <a:solidFill>
                  <a:srgbClr val="595959"/>
                </a:solidFill>
              </a:rPr>
              <a:t> </a:t>
            </a:r>
            <a:r>
              <a:rPr lang="de-DE" sz="900" dirty="0">
                <a:solidFill>
                  <a:srgbClr val="595959"/>
                </a:solidFill>
              </a:rPr>
              <a:t>+49.30.88 62 69-0</a:t>
            </a:r>
          </a:p>
          <a:p>
            <a:pPr eaLnBrk="0" hangingPunct="0">
              <a:defRPr/>
            </a:pPr>
            <a:r>
              <a:rPr lang="de-DE" sz="900" dirty="0">
                <a:solidFill>
                  <a:srgbClr val="595959"/>
                </a:solidFill>
              </a:rPr>
              <a:t>fax </a:t>
            </a:r>
            <a:r>
              <a:rPr lang="de-DE" sz="900" dirty="0">
                <a:solidFill>
                  <a:srgbClr val="595959"/>
                </a:solidFill>
              </a:rPr>
              <a:t>+49.30.88 62 69-29</a:t>
            </a:r>
            <a:endParaRPr lang="en-US" sz="900" dirty="0">
              <a:solidFill>
                <a:srgbClr val="595959"/>
              </a:solidFill>
            </a:endParaRPr>
          </a:p>
        </p:txBody>
      </p:sp>
      <p:sp>
        <p:nvSpPr>
          <p:cNvPr id="13" name="Rectangle 4"/>
          <p:cNvSpPr txBox="1">
            <a:spLocks noChangeArrowheads="1"/>
          </p:cNvSpPr>
          <p:nvPr userDrawn="1"/>
        </p:nvSpPr>
        <p:spPr>
          <a:xfrm>
            <a:off x="7256463" y="4191000"/>
            <a:ext cx="1676400" cy="1600200"/>
          </a:xfrm>
          <a:prstGeom prst="rect">
            <a:avLst/>
          </a:prstGeom>
        </p:spPr>
        <p:txBody>
          <a:bodyPr lIns="0" tIns="0" rIns="0" bIns="0"/>
          <a:lstStyle/>
          <a:p>
            <a:pPr eaLnBrk="0" hangingPunct="0">
              <a:defRPr/>
            </a:pPr>
            <a:r>
              <a:rPr lang="de-DE" sz="1400" dirty="0">
                <a:solidFill>
                  <a:srgbClr val="003063"/>
                </a:solidFill>
              </a:rPr>
              <a:t>Karlsruhe</a:t>
            </a:r>
          </a:p>
          <a:p>
            <a:pPr eaLnBrk="0" hangingPunct="0">
              <a:defRPr/>
            </a:pPr>
            <a:r>
              <a:rPr lang="de-DE" sz="900" dirty="0">
                <a:solidFill>
                  <a:srgbClr val="595959"/>
                </a:solidFill>
              </a:rPr>
              <a:t>Reinhold-Frank-</a:t>
            </a:r>
            <a:r>
              <a:rPr lang="de-DE" sz="900" dirty="0" err="1">
                <a:solidFill>
                  <a:srgbClr val="595959"/>
                </a:solidFill>
              </a:rPr>
              <a:t>Strasse</a:t>
            </a:r>
            <a:r>
              <a:rPr lang="de-DE" sz="900" dirty="0">
                <a:solidFill>
                  <a:srgbClr val="595959"/>
                </a:solidFill>
              </a:rPr>
              <a:t> </a:t>
            </a:r>
            <a:r>
              <a:rPr lang="de-DE" sz="900" dirty="0">
                <a:solidFill>
                  <a:srgbClr val="595959"/>
                </a:solidFill>
              </a:rPr>
              <a:t>58 </a:t>
            </a:r>
            <a:endParaRPr lang="de-DE" sz="900" dirty="0">
              <a:solidFill>
                <a:srgbClr val="595959"/>
              </a:solidFill>
            </a:endParaRPr>
          </a:p>
          <a:p>
            <a:pPr eaLnBrk="0" hangingPunct="0">
              <a:defRPr/>
            </a:pPr>
            <a:r>
              <a:rPr lang="de-DE" sz="900" dirty="0">
                <a:solidFill>
                  <a:srgbClr val="595959"/>
                </a:solidFill>
              </a:rPr>
              <a:t>76133 Karlsruhe</a:t>
            </a:r>
          </a:p>
          <a:p>
            <a:pPr eaLnBrk="0" hangingPunct="0">
              <a:defRPr/>
            </a:pPr>
            <a:r>
              <a:rPr lang="de-DE" sz="900" dirty="0">
                <a:solidFill>
                  <a:srgbClr val="595959"/>
                </a:solidFill>
              </a:rPr>
              <a:t>Germany</a:t>
            </a:r>
            <a:endParaRPr lang="de-DE" sz="900" dirty="0">
              <a:solidFill>
                <a:srgbClr val="595959"/>
              </a:solidFill>
            </a:endParaRPr>
          </a:p>
          <a:p>
            <a:pPr eaLnBrk="0" hangingPunct="0">
              <a:defRPr/>
            </a:pPr>
            <a:r>
              <a:rPr lang="de-DE" sz="900" dirty="0" err="1">
                <a:solidFill>
                  <a:srgbClr val="595959"/>
                </a:solidFill>
              </a:rPr>
              <a:t>phone</a:t>
            </a:r>
            <a:r>
              <a:rPr lang="de-DE" sz="900" dirty="0">
                <a:solidFill>
                  <a:srgbClr val="595959"/>
                </a:solidFill>
              </a:rPr>
              <a:t> </a:t>
            </a:r>
            <a:r>
              <a:rPr lang="de-DE" sz="900" dirty="0">
                <a:solidFill>
                  <a:srgbClr val="595959"/>
                </a:solidFill>
              </a:rPr>
              <a:t>+49.721.86 97 76-11</a:t>
            </a:r>
          </a:p>
          <a:p>
            <a:pPr eaLnBrk="0" hangingPunct="0">
              <a:defRPr/>
            </a:pPr>
            <a:r>
              <a:rPr lang="de-DE" sz="900" dirty="0">
                <a:solidFill>
                  <a:srgbClr val="595959"/>
                </a:solidFill>
              </a:rPr>
              <a:t>fax </a:t>
            </a:r>
            <a:r>
              <a:rPr lang="de-DE" sz="900" dirty="0">
                <a:solidFill>
                  <a:srgbClr val="595959"/>
                </a:solidFill>
              </a:rPr>
              <a:t>+49.721.86 97 76-20</a:t>
            </a:r>
            <a:endParaRPr lang="en-US" sz="900" dirty="0">
              <a:solidFill>
                <a:srgbClr val="595959"/>
              </a:solidFill>
            </a:endParaRPr>
          </a:p>
        </p:txBody>
      </p:sp>
      <p:sp>
        <p:nvSpPr>
          <p:cNvPr id="15"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5"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6" name="Textplatzhalter 1"/>
          <p:cNvSpPr>
            <a:spLocks noGrp="1"/>
          </p:cNvSpPr>
          <p:nvPr>
            <p:ph type="body" idx="1"/>
          </p:nvPr>
        </p:nvSpPr>
        <p:spPr bwMode="auto">
          <a:xfrm>
            <a:off x="457200" y="1447800"/>
            <a:ext cx="7162800" cy="19050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marR="0" indent="0" algn="l" defTabSz="914400" rtl="0" eaLnBrk="0" fontAlgn="base" latinLnBrk="0" hangingPunct="0">
              <a:lnSpc>
                <a:spcPct val="100000"/>
              </a:lnSpc>
              <a:spcBef>
                <a:spcPts val="400"/>
              </a:spcBef>
              <a:spcAft>
                <a:spcPct val="0"/>
              </a:spcAft>
              <a:buClrTx/>
              <a:buSzTx/>
              <a:buFontTx/>
              <a:buNone/>
              <a:tabLst/>
              <a:defRPr>
                <a:solidFill>
                  <a:srgbClr val="595959"/>
                </a:solidFill>
              </a:defRPr>
            </a:lvl1pPr>
          </a:lstStyle>
          <a:p>
            <a:pPr lvl="0"/>
            <a:r>
              <a:rPr lang="de-DE" dirty="0" smtClean="0"/>
              <a:t>Mastertextformat bearbeiten</a:t>
            </a:r>
          </a:p>
        </p:txBody>
      </p:sp>
      <p:sp>
        <p:nvSpPr>
          <p:cNvPr id="10" name="Textplatzhalter 1"/>
          <p:cNvSpPr>
            <a:spLocks noGrp="1"/>
          </p:cNvSpPr>
          <p:nvPr>
            <p:ph type="body" idx="11"/>
          </p:nvPr>
        </p:nvSpPr>
        <p:spPr bwMode="auto">
          <a:xfrm>
            <a:off x="457200" y="3733800"/>
            <a:ext cx="7162800" cy="19050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marR="0" indent="0" algn="l" defTabSz="914400" rtl="0" eaLnBrk="0" fontAlgn="base" latinLnBrk="0" hangingPunct="0">
              <a:lnSpc>
                <a:spcPct val="100000"/>
              </a:lnSpc>
              <a:spcBef>
                <a:spcPts val="400"/>
              </a:spcBef>
              <a:spcAft>
                <a:spcPct val="0"/>
              </a:spcAft>
              <a:buClrTx/>
              <a:buSzTx/>
              <a:buFontTx/>
              <a:buNone/>
              <a:tabLst/>
              <a:defRPr baseline="0">
                <a:solidFill>
                  <a:schemeClr val="tx2"/>
                </a:solidFill>
              </a:defRPr>
            </a:lvl1pPr>
            <a:lvl2pPr>
              <a:buClr>
                <a:schemeClr val="tx2"/>
              </a:buClr>
              <a:buSzPct val="80000"/>
              <a:buFont typeface="Lucida Grande"/>
              <a:buChar char="&gt;"/>
              <a:defRPr baseline="0">
                <a:solidFill>
                  <a:schemeClr val="tx2"/>
                </a:solidFill>
              </a:defRPr>
            </a:lvl2pPr>
            <a:lvl3pPr>
              <a:buClr>
                <a:schemeClr val="tx2"/>
              </a:buClr>
              <a:buFont typeface="Wingdings" charset="2"/>
              <a:buNone/>
              <a:defRPr>
                <a:solidFill>
                  <a:schemeClr val="tx2"/>
                </a:solidFill>
              </a:defRPr>
            </a:lvl3pPr>
            <a:lvl4pPr marL="952500" indent="215900">
              <a:buClr>
                <a:schemeClr val="tx2"/>
              </a:buClr>
              <a:buFont typeface="Wingdings" charset="2"/>
              <a:buChar char="➞"/>
              <a:defRPr>
                <a:solidFill>
                  <a:schemeClr val="tx2"/>
                </a:solidFill>
              </a:defRPr>
            </a:lvl4pPr>
          </a:lstStyle>
          <a:p>
            <a:pPr lvl="0"/>
            <a:r>
              <a:rPr lang="de-DE" dirty="0" smtClean="0"/>
              <a:t>Mastertextformat bearbeiten</a:t>
            </a:r>
          </a:p>
          <a:p>
            <a:pPr lvl="1"/>
            <a:r>
              <a:rPr lang="de-DE" dirty="0" smtClean="0"/>
              <a:t> Zweite Ebene</a:t>
            </a:r>
          </a:p>
          <a:p>
            <a:pPr lvl="2"/>
            <a:r>
              <a:rPr lang="de-DE" dirty="0" smtClean="0"/>
              <a:t>_ Dritte Ebene</a:t>
            </a:r>
          </a:p>
        </p:txBody>
      </p:sp>
      <p:sp>
        <p:nvSpPr>
          <p:cNvPr id="8"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6" name="Textplatzhalter 1"/>
          <p:cNvSpPr>
            <a:spLocks noGrp="1"/>
          </p:cNvSpPr>
          <p:nvPr>
            <p:ph type="body" idx="1"/>
          </p:nvPr>
        </p:nvSpPr>
        <p:spPr bwMode="auto">
          <a:xfrm>
            <a:off x="457200" y="1447800"/>
            <a:ext cx="7162800" cy="19050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marR="0" indent="0" algn="l" defTabSz="914400" rtl="0" eaLnBrk="0" fontAlgn="base" latinLnBrk="0" hangingPunct="0">
              <a:lnSpc>
                <a:spcPct val="100000"/>
              </a:lnSpc>
              <a:spcBef>
                <a:spcPts val="400"/>
              </a:spcBef>
              <a:spcAft>
                <a:spcPct val="0"/>
              </a:spcAft>
              <a:buClrTx/>
              <a:buSzTx/>
              <a:buFontTx/>
              <a:buNone/>
              <a:tabLst/>
              <a:defRPr>
                <a:solidFill>
                  <a:srgbClr val="595959"/>
                </a:solidFill>
              </a:defRPr>
            </a:lvl1pPr>
          </a:lstStyle>
          <a:p>
            <a:pPr lvl="0"/>
            <a:r>
              <a:rPr lang="de-DE" dirty="0" smtClean="0"/>
              <a:t>Mastertextformat bearbeiten</a:t>
            </a:r>
          </a:p>
        </p:txBody>
      </p:sp>
      <p:sp>
        <p:nvSpPr>
          <p:cNvPr id="7" name="Textplatzhalter 1"/>
          <p:cNvSpPr>
            <a:spLocks noGrp="1"/>
          </p:cNvSpPr>
          <p:nvPr>
            <p:ph type="body" idx="11"/>
          </p:nvPr>
        </p:nvSpPr>
        <p:spPr bwMode="auto">
          <a:xfrm>
            <a:off x="457200" y="3733800"/>
            <a:ext cx="7162800" cy="19050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marR="0" indent="0" algn="l" defTabSz="914400" rtl="0" eaLnBrk="0" fontAlgn="base" latinLnBrk="0" hangingPunct="0">
              <a:lnSpc>
                <a:spcPct val="100000"/>
              </a:lnSpc>
              <a:spcBef>
                <a:spcPts val="400"/>
              </a:spcBef>
              <a:spcAft>
                <a:spcPct val="0"/>
              </a:spcAft>
              <a:buClrTx/>
              <a:buSzTx/>
              <a:buFontTx/>
              <a:buNone/>
              <a:tabLst/>
              <a:defRPr baseline="0">
                <a:solidFill>
                  <a:schemeClr val="tx2"/>
                </a:solidFill>
              </a:defRPr>
            </a:lvl1pPr>
            <a:lvl2pPr>
              <a:buClr>
                <a:schemeClr val="tx2"/>
              </a:buClr>
              <a:buSzPct val="80000"/>
              <a:buFont typeface="Lucida Grande"/>
              <a:buChar char="&gt;"/>
              <a:defRPr baseline="0">
                <a:solidFill>
                  <a:schemeClr val="tx2"/>
                </a:solidFill>
              </a:defRPr>
            </a:lvl2pPr>
            <a:lvl3pPr>
              <a:buClr>
                <a:schemeClr val="tx2"/>
              </a:buClr>
              <a:buFont typeface="Wingdings" charset="2"/>
              <a:buNone/>
              <a:defRPr>
                <a:solidFill>
                  <a:schemeClr val="tx2"/>
                </a:solidFill>
              </a:defRPr>
            </a:lvl3pPr>
            <a:lvl4pPr marL="952500" indent="215900">
              <a:buClr>
                <a:schemeClr val="tx2"/>
              </a:buClr>
              <a:buFont typeface="Wingdings" charset="2"/>
              <a:buChar char="➞"/>
              <a:defRPr>
                <a:solidFill>
                  <a:schemeClr val="tx2"/>
                </a:solidFill>
              </a:defRPr>
            </a:lvl4pPr>
          </a:lstStyle>
          <a:p>
            <a:pPr lvl="0"/>
            <a:r>
              <a:rPr lang="de-DE" dirty="0" smtClean="0"/>
              <a:t>Mastertextformat bearbeiten</a:t>
            </a:r>
          </a:p>
          <a:p>
            <a:pPr lvl="1"/>
            <a:r>
              <a:rPr lang="de-DE" dirty="0" smtClean="0"/>
              <a:t> Zweite Ebene</a:t>
            </a:r>
          </a:p>
          <a:p>
            <a:pPr lvl="2"/>
            <a:r>
              <a:rPr lang="de-DE" dirty="0" smtClean="0"/>
              <a:t>_ Dritte Ebene</a:t>
            </a:r>
          </a:p>
        </p:txBody>
      </p:sp>
      <p:sp>
        <p:nvSpPr>
          <p:cNvPr id="8"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6"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5" name="Textplatzhalter 1"/>
          <p:cNvSpPr>
            <a:spLocks noGrp="1"/>
          </p:cNvSpPr>
          <p:nvPr>
            <p:ph type="body" idx="1"/>
          </p:nvPr>
        </p:nvSpPr>
        <p:spPr bwMode="auto">
          <a:xfrm>
            <a:off x="457200" y="1447800"/>
            <a:ext cx="5105400" cy="48768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indent="0">
              <a:defRPr baseline="0">
                <a:solidFill>
                  <a:srgbClr val="595959"/>
                </a:solidFill>
              </a:defRPr>
            </a:lvl1pPr>
            <a:lvl2pPr>
              <a:buClr>
                <a:schemeClr val="tx2"/>
              </a:buClr>
              <a:defRPr>
                <a:solidFill>
                  <a:srgbClr val="777474"/>
                </a:solidFill>
              </a:defRPr>
            </a:lvl2pPr>
            <a:lvl3pPr>
              <a:buClr>
                <a:schemeClr val="tx2"/>
              </a:buClr>
              <a:defRPr>
                <a:solidFill>
                  <a:srgbClr val="777474"/>
                </a:solidFill>
              </a:defRPr>
            </a:lvl3pPr>
          </a:lstStyle>
          <a:p>
            <a:pPr lvl="0"/>
            <a:r>
              <a:rPr lang="de-DE" dirty="0" smtClean="0"/>
              <a:t>Mastertextformat bearbeiten</a:t>
            </a:r>
          </a:p>
        </p:txBody>
      </p:sp>
      <p:sp>
        <p:nvSpPr>
          <p:cNvPr id="10" name="Textplatzhalter 1"/>
          <p:cNvSpPr>
            <a:spLocks noGrp="1"/>
          </p:cNvSpPr>
          <p:nvPr>
            <p:ph type="body" idx="11"/>
          </p:nvPr>
        </p:nvSpPr>
        <p:spPr bwMode="auto">
          <a:xfrm>
            <a:off x="5791200" y="1447800"/>
            <a:ext cx="2971800" cy="48768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indent="0">
              <a:defRPr baseline="0">
                <a:solidFill>
                  <a:schemeClr val="tx1"/>
                </a:solidFill>
                <a:latin typeface="Arial"/>
                <a:cs typeface="Arial"/>
              </a:defRPr>
            </a:lvl1pPr>
          </a:lstStyle>
          <a:p>
            <a:pPr lvl="0"/>
            <a:r>
              <a:rPr lang="de-DE" dirty="0" smtClean="0"/>
              <a:t>Mastertextformat bearbeiten</a:t>
            </a:r>
          </a:p>
        </p:txBody>
      </p:sp>
      <p:sp>
        <p:nvSpPr>
          <p:cNvPr id="8"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4"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6" name="Rechteck 5"/>
          <p:cNvSpPr/>
          <p:nvPr userDrawn="1"/>
        </p:nvSpPr>
        <p:spPr bwMode="auto">
          <a:xfrm>
            <a:off x="5791200" y="1447800"/>
            <a:ext cx="2895600" cy="4800600"/>
          </a:xfrm>
          <a:prstGeom prst="rect">
            <a:avLst/>
          </a:prstGeom>
          <a:solidFill>
            <a:schemeClr val="tx2"/>
          </a:solidFill>
          <a:ln w="9525" cap="flat" cmpd="sng" algn="ctr">
            <a:noFill/>
            <a:prstDash val="solid"/>
            <a:round/>
            <a:headEnd type="none" w="med" len="med"/>
            <a:tailEnd type="none" w="med" len="med"/>
          </a:ln>
          <a:effectLst/>
        </p:spPr>
        <p:txBody>
          <a:bodyPr/>
          <a:lstStyle/>
          <a:p>
            <a:pPr>
              <a:defRPr/>
            </a:pPr>
            <a:endParaRPr lang="de-DE" dirty="0">
              <a:solidFill>
                <a:schemeClr val="tx2"/>
              </a:solidFill>
            </a:endParaRPr>
          </a:p>
        </p:txBody>
      </p:sp>
      <p:sp>
        <p:nvSpPr>
          <p:cNvPr id="5" name="Textplatzhalter 1"/>
          <p:cNvSpPr>
            <a:spLocks noGrp="1"/>
          </p:cNvSpPr>
          <p:nvPr>
            <p:ph type="body" idx="1"/>
          </p:nvPr>
        </p:nvSpPr>
        <p:spPr bwMode="auto">
          <a:xfrm>
            <a:off x="457200" y="1447800"/>
            <a:ext cx="5029200" cy="48768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indent="0">
              <a:defRPr baseline="0">
                <a:solidFill>
                  <a:srgbClr val="595959"/>
                </a:solidFill>
              </a:defRPr>
            </a:lvl1pPr>
          </a:lstStyle>
          <a:p>
            <a:pPr lvl="0"/>
            <a:r>
              <a:rPr lang="de-DE" dirty="0" smtClean="0"/>
              <a:t>Mastertextformat bearbeiten</a:t>
            </a:r>
          </a:p>
        </p:txBody>
      </p:sp>
      <p:sp>
        <p:nvSpPr>
          <p:cNvPr id="8"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Benutzerdefiniertes Layout">
    <p:spTree>
      <p:nvGrpSpPr>
        <p:cNvPr id="1" name=""/>
        <p:cNvGrpSpPr/>
        <p:nvPr/>
      </p:nvGrpSpPr>
      <p:grpSpPr>
        <a:xfrm>
          <a:off x="0" y="0"/>
          <a:ext cx="0" cy="0"/>
          <a:chOff x="0" y="0"/>
          <a:chExt cx="0" cy="0"/>
        </a:xfrm>
      </p:grpSpPr>
      <p:sp>
        <p:nvSpPr>
          <p:cNvPr id="5"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7" name="Rectangle 5"/>
          <p:cNvSpPr>
            <a:spLocks noGrp="1" noChangeArrowheads="1"/>
          </p:cNvSpPr>
          <p:nvPr>
            <p:ph type="body" idx="10"/>
          </p:nvPr>
        </p:nvSpPr>
        <p:spPr>
          <a:xfrm>
            <a:off x="457200" y="1447800"/>
            <a:ext cx="2590800" cy="2133600"/>
          </a:xfrm>
          <a:prstGeom prst="rect">
            <a:avLst/>
          </a:prstGeom>
        </p:spPr>
        <p:txBody>
          <a:bodyPr lIns="0" tIns="0" rIns="0" bIns="0"/>
          <a:lstStyle>
            <a:lvl1pPr marL="0" indent="0">
              <a:defRPr sz="1600">
                <a:solidFill>
                  <a:srgbClr val="595959"/>
                </a:solidFill>
              </a:defRPr>
            </a:lvl1pPr>
          </a:lstStyle>
          <a:p>
            <a:pPr lvl="0"/>
            <a:r>
              <a:rPr lang="de-DE" dirty="0" smtClean="0"/>
              <a:t>Mastertextformat bearbeiten</a:t>
            </a:r>
          </a:p>
        </p:txBody>
      </p:sp>
      <p:sp>
        <p:nvSpPr>
          <p:cNvPr id="9" name="Textplatzhalter 1"/>
          <p:cNvSpPr>
            <a:spLocks noGrp="1"/>
          </p:cNvSpPr>
          <p:nvPr>
            <p:ph type="body" idx="1"/>
          </p:nvPr>
        </p:nvSpPr>
        <p:spPr bwMode="auto">
          <a:xfrm>
            <a:off x="457200" y="3733800"/>
            <a:ext cx="8305800" cy="2438400"/>
          </a:xfrm>
          <a:prstGeom prst="rect">
            <a:avLst/>
          </a:prstGeom>
          <a:noFill/>
          <a:ln>
            <a:miter lim="800000"/>
            <a:headEnd/>
            <a:tailEnd/>
          </a:ln>
        </p:spPr>
        <p:txBody>
          <a:bodyPr vert="horz" wrap="square" lIns="0" tIns="0" rIns="0" bIns="0" numCol="3" anchor="t" anchorCtr="0" compatLnSpc="1">
            <a:prstTxWarp prst="textNoShape">
              <a:avLst/>
            </a:prstTxWarp>
          </a:bodyPr>
          <a:lstStyle>
            <a:lvl1pPr marL="342900" marR="0" indent="-342900" algn="l" defTabSz="914400" rtl="0" eaLnBrk="0" fontAlgn="base" latinLnBrk="0" hangingPunct="0">
              <a:lnSpc>
                <a:spcPct val="100000"/>
              </a:lnSpc>
              <a:spcBef>
                <a:spcPts val="400"/>
              </a:spcBef>
              <a:spcAft>
                <a:spcPct val="0"/>
              </a:spcAft>
              <a:buClrTx/>
              <a:buSzTx/>
              <a:buFontTx/>
              <a:buNone/>
              <a:tabLst/>
              <a:defRPr b="0">
                <a:solidFill>
                  <a:srgbClr val="595959"/>
                </a:solidFill>
              </a:defRPr>
            </a:lvl1pPr>
            <a:lvl2pPr>
              <a:buClr>
                <a:schemeClr val="tx2"/>
              </a:buClr>
              <a:buFont typeface="Wingdings" charset="2"/>
              <a:buChar char="§"/>
              <a:defRPr>
                <a:solidFill>
                  <a:schemeClr val="tx2"/>
                </a:solidFill>
              </a:defRPr>
            </a:lvl2pPr>
          </a:lstStyle>
          <a:p>
            <a:pPr lvl="0"/>
            <a:r>
              <a:rPr lang="de-DE" dirty="0" smtClean="0"/>
              <a:t>Mastertextformat</a:t>
            </a:r>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r>
              <a:rPr lang="de-DE" dirty="0" smtClean="0"/>
              <a:t>Mastertextformat</a:t>
            </a:r>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endParaRPr lang="de-DE" dirty="0" smtClean="0"/>
          </a:p>
          <a:p>
            <a:pPr lvl="0"/>
            <a:r>
              <a:rPr lang="de-DE" dirty="0" smtClean="0"/>
              <a:t>Mastertextformat</a:t>
            </a:r>
          </a:p>
          <a:p>
            <a:pPr lvl="0"/>
            <a:endParaRPr lang="de-DE" dirty="0" smtClean="0"/>
          </a:p>
          <a:p>
            <a:pPr lvl="0"/>
            <a:endParaRPr lang="de-DE" dirty="0" smtClean="0"/>
          </a:p>
        </p:txBody>
      </p:sp>
      <p:sp>
        <p:nvSpPr>
          <p:cNvPr id="10"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4" name="Rectangle 1"/>
          <p:cNvSpPr>
            <a:spLocks/>
          </p:cNvSpPr>
          <p:nvPr userDrawn="1"/>
        </p:nvSpPr>
        <p:spPr bwMode="auto">
          <a:xfrm>
            <a:off x="190500" y="1295400"/>
            <a:ext cx="8775700" cy="5168900"/>
          </a:xfrm>
          <a:prstGeom prst="rect">
            <a:avLst/>
          </a:prstGeom>
          <a:solidFill>
            <a:schemeClr val="tx1"/>
          </a:solidFill>
          <a:ln w="25400">
            <a:noFill/>
            <a:miter lim="800000"/>
            <a:headEnd/>
            <a:tailEnd/>
          </a:ln>
        </p:spPr>
        <p:txBody>
          <a:bodyPr lIns="0" tIns="0" rIns="0" bIns="0"/>
          <a:lstStyle/>
          <a:p>
            <a:pPr>
              <a:defRPr/>
            </a:pPr>
            <a:endParaRPr lang="de-DE" dirty="0"/>
          </a:p>
        </p:txBody>
      </p:sp>
      <p:sp>
        <p:nvSpPr>
          <p:cNvPr id="5" name="Textplatzhalter 1"/>
          <p:cNvSpPr>
            <a:spLocks noGrp="1"/>
          </p:cNvSpPr>
          <p:nvPr>
            <p:ph type="body" idx="1"/>
          </p:nvPr>
        </p:nvSpPr>
        <p:spPr bwMode="auto">
          <a:xfrm>
            <a:off x="457200" y="1447800"/>
            <a:ext cx="7162800" cy="48768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indent="0">
              <a:tabLst/>
              <a:defRPr>
                <a:solidFill>
                  <a:schemeClr val="bg1"/>
                </a:solidFill>
              </a:defRPr>
            </a:lvl1pPr>
          </a:lstStyle>
          <a:p>
            <a:r>
              <a:rPr lang="de-DE" dirty="0" smtClean="0"/>
              <a:t>BSG, 11.03.2009 - B 12 KR 21/07 R, </a:t>
            </a:r>
            <a:r>
              <a:rPr lang="de-DE" dirty="0" err="1" smtClean="0"/>
              <a:t>juris</a:t>
            </a:r>
            <a:r>
              <a:rPr lang="de-DE" dirty="0" smtClean="0"/>
              <a:t> Tz 15</a:t>
            </a:r>
          </a:p>
          <a:p>
            <a:r>
              <a:rPr lang="de-DE" dirty="0" smtClean="0"/>
              <a:t> </a:t>
            </a:r>
            <a:br>
              <a:rPr lang="de-DE" dirty="0" smtClean="0"/>
            </a:br>
            <a:r>
              <a:rPr lang="de-DE" dirty="0" smtClean="0"/>
              <a:t>„Nach St. Rspr. setzt eine Beschäftigung voraus, dass der Arbeitnehmer vom Arbeitgeber persönlich abhängig ist. Bei einer Beschäftigung in einem fremden Betrieb ist dies der Fall, wenn der Beschäftigte in den Betrieb eingegliedert ist und er dabei einem Zeit, Dauer, Ort und Art der Ausführung umfassenden Weisungsrecht des Arbeitgebers unterliegt. Demgegenüber ist eine selbstständige Tätigkeit vornehmlich durch das eigene Unternehmerrisiko, das Vorhandensein einer eigenen Betriebsstätte, die Verfügungsmöglichkeit über die eigene Arbeitskraft und die im Wesentlichen frei gestaltete Tätigkeit und Arbeitszeit gekennzeichnet. Ob jemand abhängig beschäftigt oder selbst-ständig tätig ist, hängt davon ab, welche Merkmale überwiegen. Maßgebend ist stets das Gesamtbild der Arbeitsleistung. Dieses bestimmt sich nach den tatsächlichen Verhältnissen, zu denen die rechtlich relevanten Umstände gehören, die im Einzelfall eine wertende Zuordnung zum Typus der abhängigen Beschäftigung erlauben.“</a:t>
            </a:r>
          </a:p>
        </p:txBody>
      </p:sp>
      <p:sp>
        <p:nvSpPr>
          <p:cNvPr id="7"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rgbClr val="003063"/>
          </a:solidFill>
          <a:ln w="25400">
            <a:noFill/>
            <a:miter lim="800000"/>
            <a:headEnd/>
            <a:tailEnd/>
          </a:ln>
        </p:spPr>
        <p:txBody>
          <a:bodyPr lIns="0" tIns="0" rIns="0" bIns="0"/>
          <a:lstStyle/>
          <a:p>
            <a:pPr>
              <a:defRPr/>
            </a:pPr>
            <a:endParaRPr lang="de-DE" dirty="0"/>
          </a:p>
        </p:txBody>
      </p:sp>
      <p:sp>
        <p:nvSpPr>
          <p:cNvPr id="4" name="Rectangle 3"/>
          <p:cNvSpPr>
            <a:spLocks/>
          </p:cNvSpPr>
          <p:nvPr userDrawn="1"/>
        </p:nvSpPr>
        <p:spPr bwMode="auto">
          <a:xfrm>
            <a:off x="404813" y="6692900"/>
            <a:ext cx="3390900" cy="114300"/>
          </a:xfrm>
          <a:prstGeom prst="rect">
            <a:avLst/>
          </a:prstGeom>
          <a:noFill/>
          <a:ln w="12700">
            <a:noFill/>
            <a:miter lim="800000"/>
            <a:headEnd/>
            <a:tailEnd/>
          </a:ln>
        </p:spPr>
        <p:txBody>
          <a:bodyPr lIns="0" tIns="0" rIns="0" bIns="0"/>
          <a:lstStyle/>
          <a:p>
            <a:pPr>
              <a:spcBef>
                <a:spcPts val="450"/>
              </a:spcBef>
              <a:defRPr/>
            </a:pPr>
            <a:r>
              <a:rPr lang="en-US" sz="800" dirty="0">
                <a:solidFill>
                  <a:srgbClr val="FFFFFF"/>
                </a:solidFill>
                <a:latin typeface="Arial Bold" charset="0"/>
                <a:sym typeface="Arial Bold" charset="0"/>
              </a:rPr>
              <a:t>BLD  </a:t>
            </a:r>
            <a:r>
              <a:rPr lang="en-US" sz="800" dirty="0">
                <a:solidFill>
                  <a:srgbClr val="FFFFFF"/>
                </a:solidFill>
                <a:cs typeface="Arial" charset="0"/>
              </a:rPr>
              <a:t> BACH LANGHEID DALLMAYR | Thema | Autor | Datum</a:t>
            </a:r>
          </a:p>
        </p:txBody>
      </p:sp>
      <p:sp>
        <p:nvSpPr>
          <p:cNvPr id="5" name="Text Box 6"/>
          <p:cNvSpPr txBox="1">
            <a:spLocks noChangeArrowheads="1"/>
          </p:cNvSpPr>
          <p:nvPr userDrawn="1"/>
        </p:nvSpPr>
        <p:spPr bwMode="auto">
          <a:xfrm>
            <a:off x="8507413" y="6629400"/>
            <a:ext cx="125412" cy="114300"/>
          </a:xfrm>
          <a:prstGeom prst="rect">
            <a:avLst/>
          </a:prstGeom>
          <a:noFill/>
          <a:ln w="12700">
            <a:noFill/>
            <a:miter lim="800000"/>
            <a:headEnd/>
            <a:tailEnd/>
          </a:ln>
        </p:spPr>
        <p:txBody>
          <a:bodyPr wrap="none"/>
          <a:lstStyle/>
          <a:p>
            <a:pPr algn="ctr">
              <a:defRPr/>
            </a:pPr>
            <a:fld id="{802E1AD5-FF91-47DC-8BDF-99A50B3683CA}" type="slidenum">
              <a:rPr lang="en-US" sz="800">
                <a:solidFill>
                  <a:schemeClr val="bg1"/>
                </a:solidFill>
                <a:cs typeface="Arial" charset="0"/>
              </a:rPr>
              <a:pPr algn="ctr">
                <a:defRPr/>
              </a:pPr>
              <a:t>‹Nr.›</a:t>
            </a:fld>
            <a:endParaRPr lang="en-US" sz="800" dirty="0">
              <a:solidFill>
                <a:schemeClr val="bg1"/>
              </a:solidFill>
              <a:cs typeface="Arial" charset="0"/>
            </a:endParaRPr>
          </a:p>
        </p:txBody>
      </p:sp>
      <p:sp>
        <p:nvSpPr>
          <p:cNvPr id="6"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Rectangle 1"/>
          <p:cNvSpPr>
            <a:spLocks/>
          </p:cNvSpPr>
          <p:nvPr userDrawn="1"/>
        </p:nvSpPr>
        <p:spPr bwMode="auto">
          <a:xfrm>
            <a:off x="190500" y="1295400"/>
            <a:ext cx="8775700" cy="5168900"/>
          </a:xfrm>
          <a:prstGeom prst="rect">
            <a:avLst/>
          </a:prstGeom>
          <a:solidFill>
            <a:schemeClr val="bg1">
              <a:lumMod val="95000"/>
            </a:schemeClr>
          </a:solidFill>
          <a:ln w="25400">
            <a:solidFill>
              <a:schemeClr val="bg1">
                <a:lumMod val="95000"/>
              </a:schemeClr>
            </a:solidFill>
            <a:miter lim="800000"/>
            <a:headEnd/>
            <a:tailEnd/>
          </a:ln>
        </p:spPr>
        <p:txBody>
          <a:bodyPr lIns="0" tIns="0" rIns="0" bIns="0"/>
          <a:lstStyle/>
          <a:p>
            <a:pPr>
              <a:defRPr/>
            </a:pPr>
            <a:endParaRPr lang="de-DE" dirty="0">
              <a:solidFill>
                <a:schemeClr val="bg2"/>
              </a:solidFill>
            </a:endParaRPr>
          </a:p>
        </p:txBody>
      </p:sp>
      <p:sp>
        <p:nvSpPr>
          <p:cNvPr id="4" name="Rechteckige Legende 3"/>
          <p:cNvSpPr/>
          <p:nvPr userDrawn="1"/>
        </p:nvSpPr>
        <p:spPr bwMode="auto">
          <a:xfrm rot="16200000">
            <a:off x="2163762" y="2865438"/>
            <a:ext cx="1731963" cy="1792288"/>
          </a:xfrm>
          <a:prstGeom prst="wedgeRectCallout">
            <a:avLst>
              <a:gd name="adj1" fmla="val -9102"/>
              <a:gd name="adj2" fmla="val 61726"/>
            </a:avLst>
          </a:prstGeom>
          <a:solidFill>
            <a:schemeClr val="tx1"/>
          </a:solidFill>
          <a:ln w="9525" cap="flat" cmpd="sng" algn="ctr">
            <a:noFill/>
            <a:prstDash val="solid"/>
            <a:round/>
            <a:headEnd type="none" w="med" len="med"/>
            <a:tailEnd type="none" w="med" len="med"/>
          </a:ln>
          <a:effectLst/>
        </p:spPr>
        <p:txBody>
          <a:bodyPr/>
          <a:lstStyle/>
          <a:p>
            <a:pPr>
              <a:defRPr/>
            </a:pPr>
            <a:endParaRPr lang="de-DE" dirty="0"/>
          </a:p>
        </p:txBody>
      </p:sp>
      <p:sp>
        <p:nvSpPr>
          <p:cNvPr id="5" name="Rechteckige Legende 4"/>
          <p:cNvSpPr/>
          <p:nvPr userDrawn="1"/>
        </p:nvSpPr>
        <p:spPr bwMode="auto">
          <a:xfrm rot="16200000">
            <a:off x="4602162" y="2865438"/>
            <a:ext cx="1731963" cy="1792288"/>
          </a:xfrm>
          <a:prstGeom prst="wedgeRectCallout">
            <a:avLst>
              <a:gd name="adj1" fmla="val -9102"/>
              <a:gd name="adj2" fmla="val 61726"/>
            </a:avLst>
          </a:prstGeom>
          <a:noFill/>
          <a:ln w="12700" cap="flat" cmpd="sng" algn="ctr">
            <a:solidFill>
              <a:schemeClr val="tx1"/>
            </a:solidFill>
            <a:prstDash val="solid"/>
            <a:round/>
            <a:headEnd type="none" w="med" len="med"/>
            <a:tailEnd type="none" w="med" len="med"/>
          </a:ln>
          <a:effectLst/>
        </p:spPr>
        <p:txBody>
          <a:bodyPr/>
          <a:lstStyle/>
          <a:p>
            <a:pPr>
              <a:defRPr/>
            </a:pPr>
            <a:endParaRPr lang="de-DE" dirty="0"/>
          </a:p>
        </p:txBody>
      </p:sp>
      <p:sp>
        <p:nvSpPr>
          <p:cNvPr id="7" name="Rectangle 5"/>
          <p:cNvSpPr>
            <a:spLocks noGrp="1" noChangeArrowheads="1"/>
          </p:cNvSpPr>
          <p:nvPr>
            <p:ph type="body" idx="13"/>
          </p:nvPr>
        </p:nvSpPr>
        <p:spPr>
          <a:xfrm>
            <a:off x="457200" y="143930"/>
            <a:ext cx="6362700" cy="965202"/>
          </a:xfrm>
          <a:prstGeom prst="rect">
            <a:avLst/>
          </a:prstGeom>
        </p:spPr>
        <p:txBody>
          <a:bodyPr lIns="0" tIns="0" rIns="0" bIns="0"/>
          <a:lstStyle>
            <a:lvl1pPr marL="0" marR="0" indent="0" algn="l" defTabSz="914400" rtl="0" eaLnBrk="0" fontAlgn="base" latinLnBrk="0" hangingPunct="0">
              <a:lnSpc>
                <a:spcPct val="100000"/>
              </a:lnSpc>
              <a:spcBef>
                <a:spcPct val="0"/>
              </a:spcBef>
              <a:spcAft>
                <a:spcPct val="0"/>
              </a:spcAft>
              <a:buClrTx/>
              <a:buSzTx/>
              <a:buFontTx/>
              <a:buNone/>
              <a:tabLst/>
              <a:defRPr kumimoji="0" lang="de-DE" sz="2500" b="0" i="0" u="none" strike="noStrike" kern="0" cap="none" spc="0" normalizeH="0" baseline="0" noProof="0">
                <a:ln>
                  <a:noFill/>
                </a:ln>
                <a:solidFill>
                  <a:schemeClr val="tx1"/>
                </a:solidFill>
                <a:effectLst/>
                <a:uLnTx/>
                <a:uFillTx/>
                <a:sym typeface="Arial" charset="0"/>
              </a:defRPr>
            </a:lvl1pPr>
          </a:lstStyle>
          <a:p>
            <a:pPr lvl="0"/>
            <a:endParaRPr lang="de-DE" noProof="0" dirty="0" smtClean="0">
              <a:sym typeface="Arial" charset="0"/>
            </a:endParaRPr>
          </a:p>
          <a:p>
            <a:pPr lvl="0"/>
            <a:r>
              <a:rPr lang="de-DE" noProof="0" dirty="0" smtClean="0">
                <a:sym typeface="Arial" charset="0"/>
              </a:rPr>
              <a:t>Mastertextformat bearbeiten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Bild 4" descr="BLD_Logo_PPT.jpg"/>
          <p:cNvPicPr>
            <a:picLocks noChangeAspect="1"/>
          </p:cNvPicPr>
          <p:nvPr userDrawn="1"/>
        </p:nvPicPr>
        <p:blipFill>
          <a:blip r:embed="rId15"/>
          <a:srcRect/>
          <a:stretch>
            <a:fillRect/>
          </a:stretch>
        </p:blipFill>
        <p:spPr bwMode="auto">
          <a:xfrm>
            <a:off x="7162800" y="223838"/>
            <a:ext cx="1781175" cy="614362"/>
          </a:xfrm>
          <a:prstGeom prst="rect">
            <a:avLst/>
          </a:prstGeom>
          <a:noFill/>
          <a:ln w="9525">
            <a:noFill/>
            <a:miter lim="800000"/>
            <a:headEnd/>
            <a:tailEnd/>
          </a:ln>
        </p:spPr>
      </p:pic>
      <p:sp>
        <p:nvSpPr>
          <p:cNvPr id="11" name="Rectangle 3"/>
          <p:cNvSpPr>
            <a:spLocks/>
          </p:cNvSpPr>
          <p:nvPr userDrawn="1"/>
        </p:nvSpPr>
        <p:spPr bwMode="auto">
          <a:xfrm>
            <a:off x="457200" y="6553200"/>
            <a:ext cx="5257800" cy="228600"/>
          </a:xfrm>
          <a:prstGeom prst="rect">
            <a:avLst/>
          </a:prstGeom>
          <a:noFill/>
          <a:ln w="12700">
            <a:noFill/>
            <a:miter lim="800000"/>
            <a:headEnd/>
            <a:tailEnd/>
          </a:ln>
        </p:spPr>
        <p:txBody>
          <a:bodyPr lIns="0" tIns="0" rIns="0" bIns="0"/>
          <a:lstStyle/>
          <a:p>
            <a:pPr>
              <a:spcBef>
                <a:spcPts val="450"/>
              </a:spcBef>
              <a:defRPr/>
            </a:pPr>
            <a:r>
              <a:rPr lang="de-DE" sz="800" dirty="0">
                <a:solidFill>
                  <a:srgbClr val="00194C"/>
                </a:solidFill>
              </a:rPr>
              <a:t>London I  September  2012 I Dr. Reinhard Dallmayr</a:t>
            </a:r>
          </a:p>
          <a:p>
            <a:pPr>
              <a:spcBef>
                <a:spcPts val="450"/>
              </a:spcBef>
              <a:defRPr/>
            </a:pPr>
            <a:endParaRPr lang="en-US" sz="800" dirty="0">
              <a:solidFill>
                <a:srgbClr val="193A67"/>
              </a:solidFill>
              <a:cs typeface="Arial" charset="0"/>
            </a:endParaRPr>
          </a:p>
        </p:txBody>
      </p:sp>
      <p:sp>
        <p:nvSpPr>
          <p:cNvPr id="12" name="Text Box 6"/>
          <p:cNvSpPr txBox="1">
            <a:spLocks noChangeArrowheads="1"/>
          </p:cNvSpPr>
          <p:nvPr userDrawn="1"/>
        </p:nvSpPr>
        <p:spPr bwMode="auto">
          <a:xfrm>
            <a:off x="8789988" y="6553200"/>
            <a:ext cx="125412" cy="114300"/>
          </a:xfrm>
          <a:prstGeom prst="rect">
            <a:avLst/>
          </a:prstGeom>
          <a:noFill/>
          <a:ln w="12700">
            <a:noFill/>
            <a:miter lim="800000"/>
            <a:headEnd/>
            <a:tailEnd/>
          </a:ln>
        </p:spPr>
        <p:txBody>
          <a:bodyPr wrap="none"/>
          <a:lstStyle/>
          <a:p>
            <a:pPr algn="ctr">
              <a:defRPr/>
            </a:pPr>
            <a:fld id="{0F59C329-87A3-4814-8F88-560A0AEC34B7}" type="slidenum">
              <a:rPr lang="en-US" sz="800">
                <a:solidFill>
                  <a:srgbClr val="193A67"/>
                </a:solidFill>
                <a:cs typeface="Arial" charset="0"/>
              </a:rPr>
              <a:pPr algn="ctr">
                <a:defRPr/>
              </a:pPr>
              <a:t>‹Nr.›</a:t>
            </a:fld>
            <a:endParaRPr lang="en-US" sz="800" dirty="0">
              <a:solidFill>
                <a:srgbClr val="193A67"/>
              </a:solidFill>
              <a:cs typeface="Arial" charset="0"/>
            </a:endParaRPr>
          </a:p>
        </p:txBody>
      </p:sp>
    </p:spTree>
  </p:cSld>
  <p:clrMap bg1="lt1" tx1="dk1" bg2="lt2" tx2="dk2" accent1="accent1" accent2="accent2" accent3="accent3" accent4="accent4" accent5="accent5" accent6="accent6" hlink="hlink" folHlink="folHlink"/>
  <p:sldLayoutIdLst>
    <p:sldLayoutId id="2147484548" r:id="rId1"/>
    <p:sldLayoutId id="2147484549" r:id="rId2"/>
    <p:sldLayoutId id="2147484547" r:id="rId3"/>
    <p:sldLayoutId id="2147484550" r:id="rId4"/>
    <p:sldLayoutId id="2147484551" r:id="rId5"/>
    <p:sldLayoutId id="2147484552" r:id="rId6"/>
    <p:sldLayoutId id="2147484553" r:id="rId7"/>
    <p:sldLayoutId id="2147484554" r:id="rId8"/>
    <p:sldLayoutId id="2147484555" r:id="rId9"/>
    <p:sldLayoutId id="2147484556" r:id="rId10"/>
    <p:sldLayoutId id="2147484557" r:id="rId11"/>
    <p:sldLayoutId id="2147484558" r:id="rId12"/>
    <p:sldLayoutId id="2147484559" r:id="rId13"/>
  </p:sldLayoutIdLst>
  <p:transition/>
  <p:hf hdr="0" ftr="0" dt="0"/>
  <p:txStyles>
    <p:titleStyle>
      <a:lvl1pPr algn="l" rtl="0" eaLnBrk="0" fontAlgn="base" hangingPunct="0">
        <a:spcBef>
          <a:spcPct val="0"/>
        </a:spcBef>
        <a:spcAft>
          <a:spcPct val="0"/>
        </a:spcAft>
        <a:defRPr sz="4500">
          <a:solidFill>
            <a:srgbClr val="17365D"/>
          </a:solidFill>
          <a:latin typeface="+mj-lt"/>
          <a:ea typeface="+mj-ea"/>
          <a:cs typeface="+mj-cs"/>
          <a:sym typeface="Arial" charset="0"/>
        </a:defRPr>
      </a:lvl1pPr>
      <a:lvl2pPr algn="l" rtl="0" eaLnBrk="0" fontAlgn="base" hangingPunct="0">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2pPr>
      <a:lvl3pPr algn="l" rtl="0" eaLnBrk="0" fontAlgn="base" hangingPunct="0">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3pPr>
      <a:lvl4pPr algn="l" rtl="0" eaLnBrk="0" fontAlgn="base" hangingPunct="0">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4pPr>
      <a:lvl5pPr algn="l" rtl="0" eaLnBrk="0" fontAlgn="base" hangingPunct="0">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5pPr>
      <a:lvl6pPr marL="457200" algn="l" rtl="0" fontAlgn="base">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6pPr>
      <a:lvl7pPr marL="914400" algn="l" rtl="0" fontAlgn="base">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7pPr>
      <a:lvl8pPr marL="1371600" algn="l" rtl="0" fontAlgn="base">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8pPr>
      <a:lvl9pPr marL="1828800" algn="l" rtl="0" fontAlgn="base">
        <a:spcBef>
          <a:spcPct val="0"/>
        </a:spcBef>
        <a:spcAft>
          <a:spcPct val="0"/>
        </a:spcAft>
        <a:defRPr sz="4500">
          <a:solidFill>
            <a:srgbClr val="17365D"/>
          </a:solidFill>
          <a:latin typeface="Arial" charset="0"/>
          <a:ea typeface="ヒラギノ角ゴ ProN W3" charset="-128"/>
          <a:cs typeface="ヒラギノ角ゴ ProN W3" charset="-128"/>
          <a:sym typeface="Arial" charset="0"/>
        </a:defRPr>
      </a:lvl9pPr>
    </p:titleStyle>
    <p:bodyStyle>
      <a:lvl1pPr marL="342900" indent="-342900" algn="l" rtl="0" eaLnBrk="0" fontAlgn="base" hangingPunct="0">
        <a:spcBef>
          <a:spcPts val="400"/>
        </a:spcBef>
        <a:spcAft>
          <a:spcPct val="0"/>
        </a:spcAft>
        <a:defRPr sz="1600">
          <a:solidFill>
            <a:srgbClr val="404040"/>
          </a:solidFill>
          <a:latin typeface="+mn-lt"/>
          <a:ea typeface="+mn-ea"/>
          <a:cs typeface="+mn-cs"/>
          <a:sym typeface="Arial" charset="0"/>
        </a:defRPr>
      </a:lvl1pPr>
      <a:lvl2pPr marL="37931725" indent="-37474525" algn="l" rtl="0" eaLnBrk="0" fontAlgn="base" hangingPunct="0">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2pPr>
      <a:lvl3pPr marL="762000" indent="152400" algn="l" rtl="0" eaLnBrk="0" fontAlgn="base" hangingPunct="0">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3pPr>
      <a:lvl4pPr marL="952500" indent="419100" algn="l" rtl="0" eaLnBrk="0" fontAlgn="base" hangingPunct="0">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4pPr>
      <a:lvl5pPr marL="1143000" indent="685800" algn="l" rtl="0" eaLnBrk="0" fontAlgn="base" hangingPunct="0">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5pPr>
      <a:lvl6pPr marL="1600200" algn="l" rtl="0" fontAlgn="base">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6pPr>
      <a:lvl7pPr marL="2057400" algn="l" rtl="0" fontAlgn="base">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7pPr>
      <a:lvl8pPr marL="2514600" algn="l" rtl="0" fontAlgn="base">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8pPr>
      <a:lvl9pPr marL="2971800" algn="l" rtl="0" fontAlgn="base">
        <a:spcBef>
          <a:spcPts val="400"/>
        </a:spcBef>
        <a:spcAft>
          <a:spcPct val="0"/>
        </a:spcAft>
        <a:buClr>
          <a:srgbClr val="404040"/>
        </a:buClr>
        <a:buSzPct val="100000"/>
        <a:buFont typeface="Arial" charset="0"/>
        <a:buChar char="•"/>
        <a:defRPr sz="1600">
          <a:solidFill>
            <a:srgbClr val="404040"/>
          </a:solidFill>
          <a:latin typeface="+mn-lt"/>
          <a:ea typeface="+mn-ea"/>
          <a:cs typeface="+mn-cs"/>
          <a:sym typeface="Arial" charset="0"/>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Bild 9" descr="94451263_b.jpg"/>
          <p:cNvPicPr>
            <a:picLocks noChangeAspect="1"/>
          </p:cNvPicPr>
          <p:nvPr/>
        </p:nvPicPr>
        <p:blipFill>
          <a:blip r:embed="rId2"/>
          <a:srcRect t="6024" r="7274" b="12048"/>
          <a:stretch>
            <a:fillRect/>
          </a:stretch>
        </p:blipFill>
        <p:spPr bwMode="auto">
          <a:xfrm>
            <a:off x="182563" y="1295400"/>
            <a:ext cx="8796337" cy="5181600"/>
          </a:xfrm>
          <a:prstGeom prst="rect">
            <a:avLst/>
          </a:prstGeom>
          <a:noFill/>
          <a:ln w="9525">
            <a:noFill/>
            <a:miter lim="800000"/>
            <a:headEnd/>
            <a:tailEnd/>
          </a:ln>
        </p:spPr>
      </p:pic>
      <p:sp>
        <p:nvSpPr>
          <p:cNvPr id="8" name="Textplatzhalter 2"/>
          <p:cNvSpPr txBox="1">
            <a:spLocks/>
          </p:cNvSpPr>
          <p:nvPr/>
        </p:nvSpPr>
        <p:spPr>
          <a:xfrm>
            <a:off x="457200" y="1600200"/>
            <a:ext cx="7859713" cy="2286000"/>
          </a:xfrm>
          <a:prstGeom prst="rect">
            <a:avLst/>
          </a:prstGeom>
          <a:solidFill>
            <a:schemeClr val="accent3">
              <a:alpha val="47000"/>
            </a:schemeClr>
          </a:solidFill>
        </p:spPr>
        <p:txBody>
          <a:bodyPr lIns="108000" tIns="108000" rIns="108000" bIns="108000"/>
          <a:lstStyle/>
          <a:p>
            <a:pPr>
              <a:defRPr/>
            </a:pPr>
            <a:r>
              <a:rPr lang="de-DE" sz="3200" dirty="0">
                <a:solidFill>
                  <a:schemeClr val="tx2">
                    <a:lumMod val="50000"/>
                  </a:schemeClr>
                </a:solidFill>
                <a:cs typeface="Arial" charset="0"/>
              </a:rPr>
              <a:t>The Bias of Arbitrators in Reinsurance Arbitration - The German Perspective </a:t>
            </a:r>
          </a:p>
        </p:txBody>
      </p:sp>
      <p:sp>
        <p:nvSpPr>
          <p:cNvPr id="14340" name="Textplatzhalter 1"/>
          <p:cNvSpPr>
            <a:spLocks noGrp="1"/>
          </p:cNvSpPr>
          <p:nvPr>
            <p:ph type="body" idx="1"/>
          </p:nvPr>
        </p:nvSpPr>
        <p:spPr bwMode="auto">
          <a:xfrm>
            <a:off x="588963" y="2924175"/>
            <a:ext cx="6362700" cy="685800"/>
          </a:xfrm>
          <a:ln>
            <a:miter lim="800000"/>
            <a:headEnd/>
            <a:tailEnd/>
          </a:ln>
        </p:spPr>
        <p:txBody>
          <a:bodyPr vert="horz" wrap="square" numCol="1" anchor="t" anchorCtr="0" compatLnSpc="1">
            <a:prstTxWarp prst="textNoShape">
              <a:avLst/>
            </a:prstTxWarp>
          </a:bodyPr>
          <a:lstStyle/>
          <a:p>
            <a:pPr>
              <a:defRPr/>
            </a:pPr>
            <a:r>
              <a:rPr lang="de-DE" dirty="0" smtClean="0">
                <a:solidFill>
                  <a:schemeClr val="tx2">
                    <a:lumMod val="50000"/>
                  </a:schemeClr>
                </a:solidFill>
              </a:rPr>
              <a:t> </a:t>
            </a:r>
            <a:endParaRPr lang="de-DE" sz="3200" dirty="0" smtClean="0">
              <a:solidFill>
                <a:schemeClr val="tx2">
                  <a:lumMod val="50000"/>
                </a:schemeClr>
              </a:solidFill>
              <a:latin typeface="Helvetica" pitchFamily="34" charset="0"/>
            </a:endParaRPr>
          </a:p>
          <a:p>
            <a:pPr algn="ctr">
              <a:defRPr/>
            </a:pPr>
            <a:endParaRPr lang="de-DE" sz="1200" b="1" dirty="0" smtClean="0">
              <a:solidFill>
                <a:schemeClr val="tx2">
                  <a:lumMod val="50000"/>
                </a:schemeClr>
              </a:solidFill>
              <a:latin typeface="Helvetica" pitchFamily="34" charset="0"/>
            </a:endParaRPr>
          </a:p>
          <a:p>
            <a:pPr>
              <a:defRPr/>
            </a:pPr>
            <a:r>
              <a:rPr lang="de-DE" sz="2000" dirty="0" smtClean="0">
                <a:solidFill>
                  <a:schemeClr val="tx2">
                    <a:lumMod val="50000"/>
                  </a:schemeClr>
                </a:solidFill>
                <a:latin typeface="Helvetica" pitchFamily="34" charset="0"/>
              </a:rPr>
              <a:t>Dr. Reinhard Dallmayr</a:t>
            </a:r>
            <a:endParaRPr lang="de-DE" sz="2000" dirty="0" smtClean="0">
              <a:solidFill>
                <a:schemeClr val="tx2">
                  <a:lumMod val="50000"/>
                </a:schemeClr>
              </a:solidFill>
            </a:endParaRPr>
          </a:p>
          <a:p>
            <a:pPr>
              <a:defRPr/>
            </a:pPr>
            <a:endParaRPr lang="de-DE" dirty="0" smtClean="0">
              <a:solidFill>
                <a:schemeClr val="tx2">
                  <a:lumMod val="50000"/>
                </a:schemeClr>
              </a:solidFill>
            </a:endParaRPr>
          </a:p>
          <a:p>
            <a:pPr>
              <a:defRPr/>
            </a:pPr>
            <a:endParaRPr lang="de-DE" dirty="0" smtClean="0">
              <a:solidFill>
                <a:schemeClr val="tx2">
                  <a:lumMod val="50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platzhalter 1"/>
          <p:cNvSpPr>
            <a:spLocks noGrp="1"/>
          </p:cNvSpPr>
          <p:nvPr>
            <p:ph type="body" idx="1"/>
          </p:nvPr>
        </p:nvSpPr>
        <p:spPr>
          <a:xfrm>
            <a:off x="457200" y="1441450"/>
            <a:ext cx="8435975" cy="4648200"/>
          </a:xfrm>
        </p:spPr>
        <p:txBody>
          <a:bodyPr/>
          <a:lstStyle/>
          <a:p>
            <a:pPr>
              <a:defRPr/>
            </a:pPr>
            <a:r>
              <a:rPr lang="de-DE" sz="2200" b="1" dirty="0" err="1" smtClean="0">
                <a:solidFill>
                  <a:schemeClr val="tx1"/>
                </a:solidFill>
                <a:sym typeface="Arial" pitchFamily="34" charset="0"/>
              </a:rPr>
              <a:t>Lacking</a:t>
            </a:r>
            <a:r>
              <a:rPr lang="de-DE" sz="2200" b="1" dirty="0" smtClean="0">
                <a:solidFill>
                  <a:schemeClr val="tx1"/>
                </a:solidFill>
                <a:sym typeface="Arial" pitchFamily="34" charset="0"/>
              </a:rPr>
              <a:t> Independence </a:t>
            </a:r>
          </a:p>
          <a:p>
            <a:pPr>
              <a:defRPr/>
            </a:pPr>
            <a:endParaRPr lang="de-DE" sz="2000" dirty="0" smtClean="0">
              <a:solidFill>
                <a:srgbClr val="003021"/>
              </a:solidFill>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Personal </a:t>
            </a:r>
            <a:r>
              <a:rPr lang="de-DE" sz="2200" dirty="0" err="1" smtClean="0">
                <a:solidFill>
                  <a:schemeClr val="tx2">
                    <a:lumMod val="75000"/>
                  </a:schemeClr>
                </a:solidFill>
                <a:sym typeface="Arial" pitchFamily="34" charset="0"/>
              </a:rPr>
              <a:t>connection</a:t>
            </a:r>
            <a:endParaRPr lang="de-DE" sz="2200" dirty="0" smtClean="0">
              <a:solidFill>
                <a:schemeClr val="tx2">
                  <a:lumMod val="75000"/>
                </a:schemeClr>
              </a:solidFill>
              <a:sym typeface="Arial" pitchFamily="34" charset="0"/>
            </a:endParaRP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Financial </a:t>
            </a:r>
            <a:r>
              <a:rPr lang="de-DE" sz="2200" dirty="0" err="1" smtClean="0">
                <a:solidFill>
                  <a:schemeClr val="tx2">
                    <a:lumMod val="75000"/>
                  </a:schemeClr>
                </a:solidFill>
                <a:sym typeface="Arial" pitchFamily="34" charset="0"/>
              </a:rPr>
              <a:t>relationship</a:t>
            </a:r>
            <a:r>
              <a:rPr lang="de-DE" sz="2200" dirty="0" smtClean="0">
                <a:solidFill>
                  <a:schemeClr val="tx2">
                    <a:lumMod val="75000"/>
                  </a:schemeClr>
                </a:solidFill>
                <a:sym typeface="Arial" pitchFamily="34" charset="0"/>
              </a:rPr>
              <a:t>, e.g. </a:t>
            </a:r>
          </a:p>
          <a:p>
            <a:pPr marL="714375" indent="-352425">
              <a:buFont typeface="Courier New" pitchFamily="49" charset="0"/>
              <a:buChar char="o"/>
              <a:defRPr/>
            </a:pPr>
            <a:r>
              <a:rPr lang="de-DE" sz="2000" dirty="0" smtClean="0">
                <a:solidFill>
                  <a:schemeClr val="tx2">
                    <a:lumMod val="75000"/>
                  </a:schemeClr>
                </a:solidFill>
                <a:sym typeface="Arial" pitchFamily="34" charset="0"/>
              </a:rPr>
              <a:t>Member of a </a:t>
            </a:r>
            <a:r>
              <a:rPr lang="de-DE" sz="2000" dirty="0" err="1" smtClean="0">
                <a:solidFill>
                  <a:schemeClr val="tx2">
                    <a:lumMod val="75000"/>
                  </a:schemeClr>
                </a:solidFill>
                <a:sym typeface="Arial" pitchFamily="34" charset="0"/>
              </a:rPr>
              <a:t>representing</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law</a:t>
            </a:r>
            <a:r>
              <a:rPr lang="de-DE" sz="2000" dirty="0" smtClean="0">
                <a:solidFill>
                  <a:schemeClr val="tx2">
                    <a:lumMod val="75000"/>
                  </a:schemeClr>
                </a:solidFill>
                <a:sym typeface="Arial" pitchFamily="34" charset="0"/>
              </a:rPr>
              <a:t> firm,</a:t>
            </a:r>
          </a:p>
          <a:p>
            <a:pPr marL="714375" indent="-352425">
              <a:buFont typeface="Courier New" pitchFamily="49" charset="0"/>
              <a:buChar char="o"/>
              <a:defRPr/>
            </a:pPr>
            <a:r>
              <a:rPr lang="de-DE" sz="2000" dirty="0" smtClean="0">
                <a:solidFill>
                  <a:schemeClr val="tx2">
                    <a:lumMod val="75000"/>
                  </a:schemeClr>
                </a:solidFill>
                <a:sym typeface="Arial" pitchFamily="34" charset="0"/>
              </a:rPr>
              <a:t>(</a:t>
            </a:r>
            <a:r>
              <a:rPr lang="de-DE" sz="2000" dirty="0" err="1" smtClean="0">
                <a:solidFill>
                  <a:schemeClr val="tx2">
                    <a:lumMod val="75000"/>
                  </a:schemeClr>
                </a:solidFill>
                <a:sym typeface="Arial" pitchFamily="34" charset="0"/>
              </a:rPr>
              <a:t>former</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employee</a:t>
            </a:r>
            <a:endParaRPr lang="de-DE" sz="2000" dirty="0" smtClean="0">
              <a:solidFill>
                <a:schemeClr val="tx2">
                  <a:lumMod val="75000"/>
                </a:schemeClr>
              </a:solidFill>
              <a:sym typeface="Arial" pitchFamily="34" charset="0"/>
            </a:endParaRPr>
          </a:p>
          <a:p>
            <a:pPr marL="714375" indent="-352425">
              <a:buFont typeface="Courier New" pitchFamily="49" charset="0"/>
              <a:buChar char="o"/>
              <a:defRPr/>
            </a:pPr>
            <a:r>
              <a:rPr lang="de-DE" sz="2000" dirty="0" err="1" smtClean="0">
                <a:solidFill>
                  <a:schemeClr val="tx2">
                    <a:lumMod val="75000"/>
                  </a:schemeClr>
                </a:solidFill>
                <a:sym typeface="Arial" pitchFamily="34" charset="0"/>
              </a:rPr>
              <a:t>Repeated</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appointment</a:t>
            </a:r>
            <a:r>
              <a:rPr lang="de-DE" sz="2000" dirty="0" smtClean="0">
                <a:solidFill>
                  <a:schemeClr val="tx2">
                    <a:lumMod val="75000"/>
                  </a:schemeClr>
                </a:solidFill>
                <a:sym typeface="Arial" pitchFamily="34" charset="0"/>
              </a:rPr>
              <a:t> by a </a:t>
            </a:r>
            <a:r>
              <a:rPr lang="de-DE" sz="2000" dirty="0" err="1" smtClean="0">
                <a:solidFill>
                  <a:schemeClr val="tx2">
                    <a:lumMod val="75000"/>
                  </a:schemeClr>
                </a:solidFill>
                <a:sym typeface="Arial" pitchFamily="34" charset="0"/>
              </a:rPr>
              <a:t>party</a:t>
            </a:r>
            <a:r>
              <a:rPr lang="de-DE" sz="2000" dirty="0" smtClean="0">
                <a:solidFill>
                  <a:schemeClr val="tx2">
                    <a:lumMod val="75000"/>
                  </a:schemeClr>
                </a:solidFill>
                <a:sym typeface="Arial" pitchFamily="34" charset="0"/>
              </a:rPr>
              <a:t> or a </a:t>
            </a:r>
            <a:r>
              <a:rPr lang="de-DE" sz="2000" dirty="0" err="1" smtClean="0">
                <a:solidFill>
                  <a:schemeClr val="tx2">
                    <a:lumMod val="75000"/>
                  </a:schemeClr>
                </a:solidFill>
                <a:sym typeface="Arial" pitchFamily="34" charset="0"/>
              </a:rPr>
              <a:t>law</a:t>
            </a:r>
            <a:r>
              <a:rPr lang="de-DE" sz="2000" dirty="0" smtClean="0">
                <a:solidFill>
                  <a:schemeClr val="tx2">
                    <a:lumMod val="75000"/>
                  </a:schemeClr>
                </a:solidFill>
                <a:sym typeface="Arial" pitchFamily="34" charset="0"/>
              </a:rPr>
              <a:t> firm?</a:t>
            </a:r>
          </a:p>
          <a:p>
            <a:pPr marL="714375" indent="-352425">
              <a:buFont typeface="Courier New" pitchFamily="49" charset="0"/>
              <a:buChar char="o"/>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 Personal </a:t>
            </a:r>
            <a:r>
              <a:rPr lang="de-DE" sz="2200" dirty="0" err="1" smtClean="0">
                <a:solidFill>
                  <a:schemeClr val="tx2">
                    <a:lumMod val="75000"/>
                  </a:schemeClr>
                </a:solidFill>
                <a:sym typeface="Arial" pitchFamily="34" charset="0"/>
              </a:rPr>
              <a:t>involvement</a:t>
            </a:r>
            <a:endParaRPr lang="de-DE" sz="2200" dirty="0" smtClean="0">
              <a:solidFill>
                <a:schemeClr val="tx2">
                  <a:lumMod val="75000"/>
                </a:schemeClr>
              </a:solidFill>
              <a:sym typeface="Arial" pitchFamily="34" charset="0"/>
            </a:endParaRPr>
          </a:p>
          <a:p>
            <a:pPr marL="714375" indent="-352425">
              <a:buFont typeface="Courier New" pitchFamily="49" charset="0"/>
              <a:buChar char="o"/>
              <a:defRPr/>
            </a:pPr>
            <a:r>
              <a:rPr lang="de-DE" sz="2000" dirty="0" err="1" smtClean="0">
                <a:solidFill>
                  <a:schemeClr val="tx2">
                    <a:lumMod val="75000"/>
                  </a:schemeClr>
                </a:solidFill>
                <a:sym typeface="Arial" pitchFamily="34" charset="0"/>
              </a:rPr>
              <a:t>Previously</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acting</a:t>
            </a:r>
            <a:r>
              <a:rPr lang="de-DE" sz="2000" dirty="0" smtClean="0">
                <a:solidFill>
                  <a:schemeClr val="tx2">
                    <a:lumMod val="75000"/>
                  </a:schemeClr>
                </a:solidFill>
                <a:sym typeface="Arial" pitchFamily="34" charset="0"/>
              </a:rPr>
              <a:t> for </a:t>
            </a:r>
            <a:r>
              <a:rPr lang="de-DE" sz="2000" dirty="0" err="1" smtClean="0">
                <a:solidFill>
                  <a:schemeClr val="tx2">
                    <a:lumMod val="75000"/>
                  </a:schemeClr>
                </a:solidFill>
                <a:sym typeface="Arial" pitchFamily="34" charset="0"/>
              </a:rPr>
              <a:t>one</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party</a:t>
            </a:r>
            <a:r>
              <a:rPr lang="de-DE" sz="2000" dirty="0" smtClean="0">
                <a:solidFill>
                  <a:schemeClr val="tx2">
                    <a:lumMod val="75000"/>
                  </a:schemeClr>
                </a:solidFill>
                <a:sym typeface="Arial" pitchFamily="34" charset="0"/>
              </a:rPr>
              <a:t> in the same matter</a:t>
            </a:r>
          </a:p>
          <a:p>
            <a:pPr marL="714375" indent="-352425">
              <a:buFont typeface="Courier New" pitchFamily="49" charset="0"/>
              <a:buChar char="o"/>
              <a:defRPr/>
            </a:pPr>
            <a:r>
              <a:rPr lang="de-DE" sz="2000" dirty="0" err="1" smtClean="0">
                <a:solidFill>
                  <a:schemeClr val="tx2">
                    <a:lumMod val="75000"/>
                  </a:schemeClr>
                </a:solidFill>
                <a:sym typeface="Arial" pitchFamily="34" charset="0"/>
              </a:rPr>
              <a:t>Contacts</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with</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one</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party</a:t>
            </a:r>
            <a:r>
              <a:rPr lang="de-DE" sz="2000" dirty="0" smtClean="0">
                <a:solidFill>
                  <a:schemeClr val="tx2">
                    <a:lumMod val="75000"/>
                  </a:schemeClr>
                </a:solidFill>
                <a:sym typeface="Arial" pitchFamily="34" charset="0"/>
              </a:rPr>
              <a:t> in this matter </a:t>
            </a:r>
            <a:r>
              <a:rPr lang="de-DE" sz="2000" dirty="0" err="1" smtClean="0">
                <a:solidFill>
                  <a:schemeClr val="tx2">
                    <a:lumMod val="75000"/>
                  </a:schemeClr>
                </a:solidFill>
                <a:sym typeface="Arial" pitchFamily="34" charset="0"/>
              </a:rPr>
              <a:t>before</a:t>
            </a:r>
            <a:r>
              <a:rPr lang="de-DE" sz="2000" dirty="0" smtClean="0">
                <a:solidFill>
                  <a:schemeClr val="tx2">
                    <a:lumMod val="75000"/>
                  </a:schemeClr>
                </a:solidFill>
                <a:sym typeface="Arial" pitchFamily="34" charset="0"/>
              </a:rPr>
              <a:t> or </a:t>
            </a:r>
            <a:r>
              <a:rPr lang="de-DE" sz="2000" dirty="0" err="1" smtClean="0">
                <a:solidFill>
                  <a:schemeClr val="tx2">
                    <a:lumMod val="75000"/>
                  </a:schemeClr>
                </a:solidFill>
                <a:sym typeface="Arial" pitchFamily="34" charset="0"/>
              </a:rPr>
              <a:t>during</a:t>
            </a:r>
            <a:r>
              <a:rPr lang="de-DE" sz="2000" dirty="0" smtClean="0">
                <a:solidFill>
                  <a:schemeClr val="tx2">
                    <a:lumMod val="75000"/>
                  </a:schemeClr>
                </a:solidFill>
                <a:sym typeface="Arial" pitchFamily="34" charset="0"/>
              </a:rPr>
              <a:t> </a:t>
            </a:r>
            <a:r>
              <a:rPr lang="de-DE" sz="2000" dirty="0" err="1" smtClean="0">
                <a:solidFill>
                  <a:schemeClr val="tx2">
                    <a:lumMod val="75000"/>
                  </a:schemeClr>
                </a:solidFill>
                <a:sym typeface="Arial" pitchFamily="34" charset="0"/>
              </a:rPr>
              <a:t>arbitration</a:t>
            </a:r>
            <a:r>
              <a:rPr lang="de-DE" sz="2000" dirty="0" smtClean="0">
                <a:solidFill>
                  <a:schemeClr val="tx2">
                    <a:lumMod val="75000"/>
                  </a:schemeClr>
                </a:solidFill>
                <a:sym typeface="Arial" pitchFamily="34" charset="0"/>
              </a:rPr>
              <a:t> </a:t>
            </a:r>
          </a:p>
        </p:txBody>
      </p:sp>
      <p:sp>
        <p:nvSpPr>
          <p:cNvPr id="2"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p:cNvSpPr>
            <a:spLocks noGrp="1"/>
          </p:cNvSpPr>
          <p:nvPr>
            <p:ph type="body" idx="1"/>
          </p:nvPr>
        </p:nvSpPr>
        <p:spPr>
          <a:xfrm>
            <a:off x="457200" y="1447800"/>
            <a:ext cx="8147050" cy="4648200"/>
          </a:xfrm>
        </p:spPr>
        <p:txBody>
          <a:bodyPr/>
          <a:lstStyle/>
          <a:p>
            <a:pPr marL="381000" indent="-381000">
              <a:spcBef>
                <a:spcPct val="0"/>
              </a:spcBef>
              <a:spcAft>
                <a:spcPts val="600"/>
              </a:spcAft>
              <a:buClr>
                <a:srgbClr val="002060"/>
              </a:buClr>
              <a:defRPr/>
            </a:pPr>
            <a:endParaRPr lang="de-DE" sz="500" dirty="0" smtClean="0">
              <a:solidFill>
                <a:srgbClr val="012E65"/>
              </a:solidFill>
            </a:endParaRPr>
          </a:p>
          <a:p>
            <a:pPr marL="381000" indent="-381000">
              <a:spcBef>
                <a:spcPct val="0"/>
              </a:spcBef>
              <a:spcAft>
                <a:spcPts val="600"/>
              </a:spcAft>
              <a:buClr>
                <a:srgbClr val="002060"/>
              </a:buClr>
              <a:defRPr/>
            </a:pPr>
            <a:endParaRPr lang="de-DE" sz="2000" kern="1200" dirty="0" smtClean="0">
              <a:solidFill>
                <a:srgbClr val="012E65"/>
              </a:solidFill>
            </a:endParaRPr>
          </a:p>
          <a:p>
            <a:pPr marL="381000" indent="-381000">
              <a:spcBef>
                <a:spcPct val="0"/>
              </a:spcBef>
              <a:spcAft>
                <a:spcPts val="600"/>
              </a:spcAft>
              <a:buClr>
                <a:srgbClr val="002060"/>
              </a:buClr>
              <a:buFont typeface="Wingdings" pitchFamily="2" charset="2"/>
              <a:buChar char="§"/>
              <a:defRPr/>
            </a:pPr>
            <a:endParaRPr lang="de-DE" sz="2000" kern="1200" dirty="0" smtClean="0">
              <a:solidFill>
                <a:srgbClr val="012E65"/>
              </a:solidFill>
            </a:endParaRPr>
          </a:p>
        </p:txBody>
      </p:sp>
      <p:sp>
        <p:nvSpPr>
          <p:cNvPr id="4" name="Textplatzhalter 1"/>
          <p:cNvSpPr>
            <a:spLocks noGrp="1"/>
          </p:cNvSpPr>
          <p:nvPr>
            <p:ph type="body" idx="1"/>
          </p:nvPr>
        </p:nvSpPr>
        <p:spPr>
          <a:xfrm>
            <a:off x="8243888" y="1398588"/>
            <a:ext cx="215900" cy="4648200"/>
          </a:xfrm>
        </p:spPr>
        <p:txBody>
          <a:bodyPr/>
          <a:lstStyle/>
          <a:p>
            <a:pPr marL="381000" indent="-381000">
              <a:spcBef>
                <a:spcPct val="0"/>
              </a:spcBef>
              <a:spcAft>
                <a:spcPts val="600"/>
              </a:spcAft>
              <a:buClr>
                <a:srgbClr val="002060"/>
              </a:buClr>
              <a:defRPr/>
            </a:pPr>
            <a:endParaRPr lang="de-DE" sz="500" dirty="0" smtClean="0">
              <a:solidFill>
                <a:srgbClr val="012E65"/>
              </a:solidFill>
            </a:endParaRPr>
          </a:p>
          <a:p>
            <a:pPr marL="381000" indent="-381000">
              <a:spcBef>
                <a:spcPct val="0"/>
              </a:spcBef>
              <a:spcAft>
                <a:spcPts val="600"/>
              </a:spcAft>
              <a:buClr>
                <a:srgbClr val="002060"/>
              </a:buClr>
              <a:defRPr/>
            </a:pPr>
            <a:endParaRPr lang="de-DE" sz="2000" kern="1200" dirty="0" smtClean="0">
              <a:solidFill>
                <a:srgbClr val="012E65"/>
              </a:solidFill>
            </a:endParaRPr>
          </a:p>
          <a:p>
            <a:pPr marL="381000" indent="-381000">
              <a:spcBef>
                <a:spcPct val="0"/>
              </a:spcBef>
              <a:spcAft>
                <a:spcPts val="600"/>
              </a:spcAft>
              <a:buClr>
                <a:srgbClr val="002060"/>
              </a:buClr>
              <a:buFont typeface="Wingdings" pitchFamily="2" charset="2"/>
              <a:buChar char="§"/>
              <a:defRPr/>
            </a:pPr>
            <a:endParaRPr lang="de-DE" sz="500" kern="1200" dirty="0" smtClean="0">
              <a:solidFill>
                <a:srgbClr val="012E65"/>
              </a:solidFill>
            </a:endParaRPr>
          </a:p>
          <a:p>
            <a:pPr marL="457200" indent="-457200">
              <a:spcBef>
                <a:spcPct val="0"/>
              </a:spcBef>
              <a:spcAft>
                <a:spcPts val="600"/>
              </a:spcAft>
              <a:buClr>
                <a:srgbClr val="002060"/>
              </a:buClr>
              <a:buFontTx/>
              <a:buAutoNum type="arabicPeriod" startAt="2"/>
              <a:defRPr/>
            </a:pPr>
            <a:endParaRPr lang="de-DE" sz="2000" dirty="0" smtClean="0">
              <a:solidFill>
                <a:srgbClr val="012E65"/>
              </a:solidFill>
            </a:endParaRPr>
          </a:p>
          <a:p>
            <a:pPr marL="381000" indent="-381000">
              <a:spcBef>
                <a:spcPct val="0"/>
              </a:spcBef>
              <a:spcAft>
                <a:spcPts val="600"/>
              </a:spcAft>
              <a:buClr>
                <a:srgbClr val="002060"/>
              </a:buClr>
              <a:buFont typeface="Wingdings" pitchFamily="-112" charset="2"/>
              <a:buChar char="§"/>
              <a:defRPr/>
            </a:pPr>
            <a:endParaRPr lang="de-DE" sz="2000" dirty="0" smtClean="0">
              <a:solidFill>
                <a:srgbClr val="012E65"/>
              </a:solidFill>
            </a:endParaRPr>
          </a:p>
        </p:txBody>
      </p:sp>
      <p:sp>
        <p:nvSpPr>
          <p:cNvPr id="24581" name="Rechteck 5"/>
          <p:cNvSpPr>
            <a:spLocks noChangeArrowheads="1"/>
          </p:cNvSpPr>
          <p:nvPr/>
        </p:nvSpPr>
        <p:spPr bwMode="auto">
          <a:xfrm>
            <a:off x="395288" y="1412875"/>
            <a:ext cx="8137525" cy="3262313"/>
          </a:xfrm>
          <a:prstGeom prst="rect">
            <a:avLst/>
          </a:prstGeom>
          <a:noFill/>
          <a:ln w="9525">
            <a:noFill/>
            <a:miter lim="800000"/>
            <a:headEnd/>
            <a:tailEnd/>
          </a:ln>
        </p:spPr>
        <p:txBody>
          <a:bodyPr>
            <a:spAutoFit/>
          </a:bodyPr>
          <a:lstStyle/>
          <a:p>
            <a:pPr eaLnBrk="0" hangingPunct="0">
              <a:spcBef>
                <a:spcPts val="400"/>
              </a:spcBef>
              <a:defRPr/>
            </a:pPr>
            <a:r>
              <a:rPr lang="en-GB" sz="2200" b="1" dirty="0" err="1">
                <a:solidFill>
                  <a:schemeClr val="tx1"/>
                </a:solidFill>
                <a:latin typeface="+mn-lt"/>
                <a:ea typeface="+mn-ea"/>
                <a:sym typeface="Arial" pitchFamily="34" charset="0"/>
              </a:rPr>
              <a:t>Disclosure</a:t>
            </a:r>
            <a:r>
              <a:rPr lang="de-DE" sz="2200" b="1" dirty="0" err="1">
                <a:solidFill>
                  <a:schemeClr val="tx1"/>
                </a:solidFill>
                <a:latin typeface="+mn-lt"/>
                <a:ea typeface="+mn-ea"/>
                <a:sym typeface="Arial" pitchFamily="34" charset="0"/>
              </a:rPr>
              <a:t> requirements § 1036 ZPO</a:t>
            </a:r>
          </a:p>
          <a:p>
            <a:pPr>
              <a:defRPr/>
            </a:pPr>
            <a:endParaRPr lang="de-DE" dirty="0"/>
          </a:p>
          <a:p>
            <a:pPr eaLnBrk="0" hangingPunct="0">
              <a:spcBef>
                <a:spcPts val="400"/>
              </a:spcBef>
              <a:defRPr/>
            </a:pPr>
            <a:r>
              <a:rPr lang="de-DE" sz="2200" dirty="0" err="1">
                <a:solidFill>
                  <a:schemeClr val="tx2">
                    <a:lumMod val="75000"/>
                  </a:schemeClr>
                </a:solidFill>
                <a:latin typeface="+mn-lt"/>
                <a:ea typeface="+mn-ea"/>
                <a:sym typeface="Arial" pitchFamily="34" charset="0"/>
              </a:rPr>
              <a:t>Arbitrator</a:t>
            </a:r>
            <a:r>
              <a:rPr lang="de-DE" sz="2200" dirty="0">
                <a:solidFill>
                  <a:schemeClr val="tx2">
                    <a:lumMod val="75000"/>
                  </a:schemeClr>
                </a:solidFill>
                <a:latin typeface="+mn-lt"/>
                <a:ea typeface="+mn-ea"/>
                <a:sym typeface="Arial" pitchFamily="34" charset="0"/>
              </a:rPr>
              <a:t> must </a:t>
            </a:r>
            <a:r>
              <a:rPr lang="de-DE" sz="2200" dirty="0" err="1">
                <a:solidFill>
                  <a:schemeClr val="tx2">
                    <a:lumMod val="75000"/>
                  </a:schemeClr>
                </a:solidFill>
                <a:latin typeface="+mn-lt"/>
                <a:ea typeface="+mn-ea"/>
                <a:sym typeface="Arial" pitchFamily="34" charset="0"/>
              </a:rPr>
              <a:t>disclose</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any</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circumstance</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which</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may</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be</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regarded</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as</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partiality</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eg</a:t>
            </a:r>
            <a:r>
              <a:rPr lang="de-DE" sz="2200" dirty="0">
                <a:solidFill>
                  <a:schemeClr val="tx2">
                    <a:lumMod val="75000"/>
                  </a:schemeClr>
                </a:solidFill>
                <a:latin typeface="+mn-lt"/>
                <a:ea typeface="+mn-ea"/>
                <a:sym typeface="Arial" pitchFamily="34" charset="0"/>
              </a:rPr>
              <a:t>.</a:t>
            </a:r>
          </a:p>
          <a:p>
            <a:pPr>
              <a:defRPr/>
            </a:pPr>
            <a:endParaRPr lang="de-DE" sz="2000" dirty="0"/>
          </a:p>
          <a:p>
            <a:pPr marL="361950" lvl="1" indent="-361950" eaLnBrk="0" hangingPunct="0">
              <a:spcBef>
                <a:spcPts val="400"/>
              </a:spcBef>
              <a:buFont typeface="Wingdings" pitchFamily="2" charset="2"/>
              <a:buChar char="§"/>
              <a:defRPr/>
            </a:pPr>
            <a:r>
              <a:rPr lang="de-DE" sz="2200" dirty="0" err="1">
                <a:solidFill>
                  <a:schemeClr val="tx2">
                    <a:lumMod val="75000"/>
                  </a:schemeClr>
                </a:solidFill>
                <a:latin typeface="+mn-lt"/>
                <a:ea typeface="+mn-ea"/>
                <a:sym typeface="Arial" pitchFamily="34" charset="0"/>
              </a:rPr>
              <a:t>Previous</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employment</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or</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other</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connections</a:t>
            </a:r>
            <a:endParaRPr lang="de-DE" sz="2200" dirty="0">
              <a:solidFill>
                <a:schemeClr val="tx2">
                  <a:lumMod val="75000"/>
                </a:schemeClr>
              </a:solidFill>
              <a:latin typeface="+mn-lt"/>
              <a:ea typeface="+mn-ea"/>
              <a:sym typeface="Arial" pitchFamily="34" charset="0"/>
            </a:endParaRPr>
          </a:p>
          <a:p>
            <a:pPr marL="361950" lvl="1" indent="-361950" eaLnBrk="0" hangingPunct="0">
              <a:spcBef>
                <a:spcPts val="400"/>
              </a:spcBef>
              <a:buFont typeface="Wingdings" pitchFamily="2" charset="2"/>
              <a:buChar char="§"/>
              <a:defRPr/>
            </a:pPr>
            <a:endParaRPr lang="de-DE" sz="500" dirty="0">
              <a:solidFill>
                <a:schemeClr val="tx2">
                  <a:lumMod val="75000"/>
                </a:schemeClr>
              </a:solidFill>
              <a:latin typeface="+mn-lt"/>
              <a:ea typeface="+mn-ea"/>
              <a:sym typeface="Arial" pitchFamily="34" charset="0"/>
            </a:endParaRPr>
          </a:p>
          <a:p>
            <a:pPr marL="361950" lvl="1" indent="-361950" eaLnBrk="0" hangingPunct="0">
              <a:spcBef>
                <a:spcPts val="400"/>
              </a:spcBef>
              <a:buFont typeface="Wingdings" pitchFamily="2" charset="2"/>
              <a:buChar char="§"/>
              <a:defRPr/>
            </a:pPr>
            <a:r>
              <a:rPr lang="de-DE" sz="2200" dirty="0" err="1">
                <a:solidFill>
                  <a:schemeClr val="tx2">
                    <a:lumMod val="75000"/>
                  </a:schemeClr>
                </a:solidFill>
                <a:latin typeface="+mn-lt"/>
                <a:ea typeface="+mn-ea"/>
                <a:sym typeface="Arial" pitchFamily="34" charset="0"/>
              </a:rPr>
              <a:t>Previous</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appointments</a:t>
            </a:r>
            <a:endParaRPr lang="de-DE" sz="2200" dirty="0">
              <a:solidFill>
                <a:schemeClr val="tx2">
                  <a:lumMod val="75000"/>
                </a:schemeClr>
              </a:solidFill>
              <a:latin typeface="+mn-lt"/>
              <a:ea typeface="+mn-ea"/>
              <a:sym typeface="Arial" pitchFamily="34" charset="0"/>
            </a:endParaRPr>
          </a:p>
          <a:p>
            <a:pPr marL="361950" lvl="1" indent="-361950" eaLnBrk="0" hangingPunct="0">
              <a:spcBef>
                <a:spcPts val="400"/>
              </a:spcBef>
              <a:buFont typeface="Wingdings" pitchFamily="2" charset="2"/>
              <a:buChar char="§"/>
              <a:defRPr/>
            </a:pPr>
            <a:endParaRPr lang="de-DE" sz="500" dirty="0">
              <a:solidFill>
                <a:schemeClr val="tx2">
                  <a:lumMod val="75000"/>
                </a:schemeClr>
              </a:solidFill>
              <a:latin typeface="+mn-lt"/>
              <a:ea typeface="+mn-ea"/>
              <a:sym typeface="Arial" pitchFamily="34" charset="0"/>
            </a:endParaRPr>
          </a:p>
          <a:p>
            <a:pPr marL="361950" lvl="1" indent="-361950" eaLnBrk="0" hangingPunct="0">
              <a:spcBef>
                <a:spcPts val="400"/>
              </a:spcBef>
              <a:buFont typeface="Wingdings" pitchFamily="2" charset="2"/>
              <a:buChar char="§"/>
              <a:defRPr/>
            </a:pPr>
            <a:r>
              <a:rPr lang="de-DE" sz="2200" dirty="0" err="1">
                <a:solidFill>
                  <a:schemeClr val="tx2">
                    <a:lumMod val="75000"/>
                  </a:schemeClr>
                </a:solidFill>
                <a:latin typeface="+mn-lt"/>
                <a:ea typeface="+mn-ea"/>
                <a:sym typeface="Arial" pitchFamily="34" charset="0"/>
              </a:rPr>
              <a:t>Unchangeable</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fixed</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opinion</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concerning</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the</a:t>
            </a:r>
            <a:r>
              <a:rPr lang="de-DE" sz="2200" dirty="0">
                <a:solidFill>
                  <a:schemeClr val="tx2">
                    <a:lumMod val="75000"/>
                  </a:schemeClr>
                </a:solidFill>
                <a:latin typeface="+mn-lt"/>
                <a:ea typeface="+mn-ea"/>
                <a:sym typeface="Arial" pitchFamily="34" charset="0"/>
              </a:rPr>
              <a:t> </a:t>
            </a:r>
            <a:r>
              <a:rPr lang="de-DE" sz="2200" dirty="0" err="1">
                <a:solidFill>
                  <a:schemeClr val="tx2">
                    <a:lumMod val="75000"/>
                  </a:schemeClr>
                </a:solidFill>
                <a:latin typeface="+mn-lt"/>
                <a:ea typeface="+mn-ea"/>
                <a:sym typeface="Arial" pitchFamily="34" charset="0"/>
              </a:rPr>
              <a:t>outcome</a:t>
            </a:r>
            <a:r>
              <a:rPr lang="de-DE" sz="2200" dirty="0">
                <a:solidFill>
                  <a:schemeClr val="tx2">
                    <a:lumMod val="75000"/>
                  </a:schemeClr>
                </a:solidFill>
                <a:latin typeface="+mn-lt"/>
                <a:ea typeface="+mn-ea"/>
                <a:sym typeface="Arial" pitchFamily="34" charset="0"/>
              </a:rPr>
              <a:t> </a:t>
            </a:r>
          </a:p>
        </p:txBody>
      </p:sp>
      <p:sp>
        <p:nvSpPr>
          <p:cNvPr id="2"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platzhalter 2"/>
          <p:cNvSpPr>
            <a:spLocks noGrp="1"/>
          </p:cNvSpPr>
          <p:nvPr>
            <p:ph type="body" idx="10"/>
          </p:nvPr>
        </p:nvSpPr>
        <p:spPr bwMode="auto">
          <a:xfrm>
            <a:off x="457200" y="3048000"/>
            <a:ext cx="6362700" cy="1752600"/>
          </a:xfrm>
          <a:noFill/>
          <a:ln>
            <a:miter lim="800000"/>
            <a:headEnd/>
            <a:tailEnd/>
          </a:ln>
        </p:spPr>
        <p:txBody>
          <a:bodyPr vert="horz" wrap="square" numCol="1" anchor="t" anchorCtr="0" compatLnSpc="1">
            <a:prstTxWarp prst="textNoShape">
              <a:avLst/>
            </a:prstTxWarp>
          </a:bodyPr>
          <a:lstStyle/>
          <a:p>
            <a:r>
              <a:rPr lang="de-DE" smtClean="0"/>
              <a:t>Thank you for your attention.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body" idx="4294967295"/>
          </p:nvPr>
        </p:nvSpPr>
        <p:spPr bwMode="auto">
          <a:xfrm>
            <a:off x="457200" y="144463"/>
            <a:ext cx="6362700" cy="965200"/>
          </a:xfrm>
          <a:prstGeom prst="rect">
            <a:avLst/>
          </a:prstGeom>
          <a:noFill/>
          <a:ln>
            <a:miter lim="800000"/>
            <a:headEnd/>
            <a:tailEnd/>
          </a:ln>
        </p:spPr>
        <p:txBody>
          <a:bodyPr/>
          <a:lstStyle/>
          <a:p>
            <a:pPr marL="0" indent="0">
              <a:spcBef>
                <a:spcPct val="0"/>
              </a:spcBef>
            </a:pPr>
            <a:endParaRPr lang="de-DE" sz="2500" smtClean="0">
              <a:solidFill>
                <a:schemeClr val="tx1"/>
              </a:solidFill>
            </a:endParaRPr>
          </a:p>
          <a:p>
            <a:pPr marL="0" indent="0">
              <a:spcBef>
                <a:spcPct val="0"/>
              </a:spcBef>
            </a:pPr>
            <a:r>
              <a:rPr lang="de-DE" sz="2500" smtClean="0">
                <a:solidFill>
                  <a:schemeClr val="tx1"/>
                </a:solidFill>
              </a:rPr>
              <a:t>BLD Bach Langheid Dallmayr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platzhalter 1"/>
          <p:cNvSpPr>
            <a:spLocks noGrp="1"/>
          </p:cNvSpPr>
          <p:nvPr>
            <p:ph type="body" idx="4294967295"/>
          </p:nvPr>
        </p:nvSpPr>
        <p:spPr bwMode="auto">
          <a:xfrm>
            <a:off x="467544" y="1412776"/>
            <a:ext cx="8219256" cy="4876800"/>
          </a:xfrm>
          <a:prstGeom prst="rect">
            <a:avLst/>
          </a:prstGeom>
          <a:ln>
            <a:miter lim="800000"/>
            <a:headEnd/>
            <a:tailEnd/>
          </a:ln>
        </p:spPr>
        <p:txBody>
          <a:bodyPr lIns="0" tIns="0" rIns="0" bIns="0"/>
          <a:lstStyle/>
          <a:p>
            <a:pPr>
              <a:defRPr/>
            </a:pPr>
            <a:r>
              <a:rPr lang="de-DE" sz="2200" b="1" dirty="0" err="1" smtClean="0">
                <a:solidFill>
                  <a:schemeClr val="tx1"/>
                </a:solidFill>
                <a:sym typeface="Arial" pitchFamily="34" charset="0"/>
              </a:rPr>
              <a:t>Preface</a:t>
            </a:r>
            <a:endParaRPr lang="de-DE" sz="2200" b="1" dirty="0" smtClean="0">
              <a:solidFill>
                <a:schemeClr val="tx1"/>
              </a:solidFill>
              <a:sym typeface="Arial" pitchFamily="34" charset="0"/>
            </a:endParaRPr>
          </a:p>
          <a:p>
            <a:pPr>
              <a:defRPr/>
            </a:pPr>
            <a:endParaRPr lang="de-DE" sz="2000" dirty="0" smtClean="0">
              <a:solidFill>
                <a:srgbClr val="003021"/>
              </a:solidFill>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Constitutional </a:t>
            </a:r>
            <a:r>
              <a:rPr lang="de-DE" sz="2200" dirty="0" err="1" smtClean="0">
                <a:solidFill>
                  <a:schemeClr val="tx2">
                    <a:lumMod val="75000"/>
                  </a:schemeClr>
                </a:solidFill>
                <a:sym typeface="Arial" pitchFamily="34" charset="0"/>
              </a:rPr>
              <a:t>right</a:t>
            </a:r>
            <a:r>
              <a:rPr lang="de-DE" sz="2200" dirty="0" smtClean="0">
                <a:solidFill>
                  <a:schemeClr val="tx2">
                    <a:lumMod val="75000"/>
                  </a:schemeClr>
                </a:solidFill>
                <a:sym typeface="Arial" pitchFamily="34" charset="0"/>
              </a:rPr>
              <a:t> of the parties to be </a:t>
            </a:r>
            <a:r>
              <a:rPr lang="de-DE" sz="2200" dirty="0" err="1" smtClean="0">
                <a:solidFill>
                  <a:schemeClr val="tx2">
                    <a:lumMod val="75000"/>
                  </a:schemeClr>
                </a:solidFill>
                <a:sym typeface="Arial" pitchFamily="34" charset="0"/>
              </a:rPr>
              <a:t>heard</a:t>
            </a:r>
            <a:r>
              <a:rPr lang="de-DE" sz="2200" dirty="0" smtClean="0">
                <a:solidFill>
                  <a:schemeClr val="tx2">
                    <a:lumMod val="75000"/>
                  </a:schemeClr>
                </a:solidFill>
                <a:sym typeface="Arial" pitchFamily="34" charset="0"/>
              </a:rPr>
              <a:t> by </a:t>
            </a:r>
            <a:r>
              <a:rPr lang="de-DE" sz="2200" dirty="0" err="1" smtClean="0">
                <a:solidFill>
                  <a:schemeClr val="tx2">
                    <a:lumMod val="75000"/>
                  </a:schemeClr>
                </a:solidFill>
                <a:sym typeface="Arial" pitchFamily="34" charset="0"/>
              </a:rPr>
              <a:t>their</a:t>
            </a:r>
            <a:r>
              <a:rPr lang="de-DE" sz="2200" dirty="0" smtClean="0">
                <a:solidFill>
                  <a:schemeClr val="tx2">
                    <a:lumMod val="75000"/>
                  </a:schemeClr>
                </a:solidFill>
                <a:sym typeface="Arial" pitchFamily="34" charset="0"/>
              </a:rPr>
              <a:t> legal </a:t>
            </a:r>
            <a:r>
              <a:rPr lang="de-DE" sz="2200" dirty="0" err="1" smtClean="0">
                <a:solidFill>
                  <a:schemeClr val="tx2">
                    <a:lumMod val="75000"/>
                  </a:schemeClr>
                </a:solidFill>
                <a:sym typeface="Arial" pitchFamily="34" charset="0"/>
              </a:rPr>
              <a:t>judge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who</a:t>
            </a:r>
            <a:r>
              <a:rPr lang="de-DE" sz="2200" dirty="0" smtClean="0">
                <a:solidFill>
                  <a:schemeClr val="tx2">
                    <a:lumMod val="75000"/>
                  </a:schemeClr>
                </a:solidFill>
                <a:sym typeface="Arial" pitchFamily="34" charset="0"/>
              </a:rPr>
              <a:t> must be </a:t>
            </a:r>
            <a:r>
              <a:rPr lang="de-DE" sz="2200" dirty="0" err="1" smtClean="0">
                <a:solidFill>
                  <a:schemeClr val="tx2">
                    <a:lumMod val="75000"/>
                  </a:schemeClr>
                </a:solidFill>
                <a:sym typeface="Arial" pitchFamily="34" charset="0"/>
              </a:rPr>
              <a:t>un</a:t>
            </a:r>
            <a:r>
              <a:rPr lang="de-DE" sz="2200" dirty="0" smtClean="0">
                <a:solidFill>
                  <a:schemeClr val="tx2">
                    <a:lumMod val="75000"/>
                  </a:schemeClr>
                </a:solidFill>
                <a:sym typeface="Arial" pitchFamily="34" charset="0"/>
              </a:rPr>
              <a:t>-biased</a:t>
            </a:r>
          </a:p>
          <a:p>
            <a:pPr marL="361950" indent="-361950">
              <a:buFont typeface="Wingdings" pitchFamily="2" charset="2"/>
              <a:buChar char="§"/>
              <a:defRPr/>
            </a:pPr>
            <a:r>
              <a:rPr lang="de-DE" sz="2200" dirty="0" err="1" smtClean="0">
                <a:solidFill>
                  <a:schemeClr val="tx2">
                    <a:lumMod val="75000"/>
                  </a:schemeClr>
                </a:solidFill>
                <a:sym typeface="Arial" pitchFamily="34" charset="0"/>
              </a:rPr>
              <a:t>Since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arbitrators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replace</a:t>
            </a:r>
            <a:r>
              <a:rPr lang="de-DE" sz="2200" dirty="0" smtClean="0">
                <a:solidFill>
                  <a:schemeClr val="tx2">
                    <a:lumMod val="75000"/>
                  </a:schemeClr>
                </a:solidFill>
                <a:sym typeface="Arial" pitchFamily="34" charset="0"/>
              </a:rPr>
              <a:t> legal </a:t>
            </a:r>
            <a:r>
              <a:rPr lang="de-DE" sz="2200" dirty="0" err="1" smtClean="0">
                <a:solidFill>
                  <a:schemeClr val="tx2">
                    <a:lumMod val="75000"/>
                  </a:schemeClr>
                </a:solidFill>
                <a:sym typeface="Arial" pitchFamily="34" charset="0"/>
              </a:rPr>
              <a:t>judges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it</a:t>
            </a:r>
            <a:r>
              <a:rPr lang="de-DE" sz="2200" dirty="0" smtClean="0">
                <a:solidFill>
                  <a:schemeClr val="tx2">
                    <a:lumMod val="75000"/>
                  </a:schemeClr>
                </a:solidFill>
                <a:sym typeface="Arial" pitchFamily="34" charset="0"/>
              </a:rPr>
              <a:t> is a </a:t>
            </a:r>
            <a:r>
              <a:rPr lang="de-DE" sz="2200" dirty="0" err="1" smtClean="0">
                <a:solidFill>
                  <a:schemeClr val="tx2">
                    <a:lumMod val="75000"/>
                  </a:schemeClr>
                </a:solidFill>
                <a:sym typeface="Arial" pitchFamily="34" charset="0"/>
              </a:rPr>
              <a:t>pre-requisit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that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they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are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un</a:t>
            </a:r>
            <a:r>
              <a:rPr lang="de-DE" sz="2200" dirty="0" smtClean="0">
                <a:solidFill>
                  <a:schemeClr val="tx2">
                    <a:lumMod val="75000"/>
                  </a:schemeClr>
                </a:solidFill>
                <a:sym typeface="Arial" pitchFamily="34" charset="0"/>
              </a:rPr>
              <a:t>-biased</a:t>
            </a:r>
          </a:p>
          <a:p>
            <a:pPr>
              <a:defRPr/>
            </a:pPr>
            <a:endParaRPr lang="de-DE" sz="2000" dirty="0" smtClean="0"/>
          </a:p>
          <a:p>
            <a:pPr>
              <a:defRPr/>
            </a:pPr>
            <a:endParaRPr lang="de-DE" sz="2000" dirty="0" smtClean="0"/>
          </a:p>
          <a:p>
            <a:pPr lvl="8">
              <a:buFont typeface="Arial" pitchFamily="34" charset="0"/>
              <a:buNone/>
              <a:defRPr/>
            </a:pPr>
            <a:endParaRPr lang="de-DE" sz="2000" dirty="0" smtClean="0">
              <a:solidFill>
                <a:srgbClr val="102C62"/>
              </a:solidFill>
            </a:endParaRPr>
          </a:p>
        </p:txBody>
      </p:sp>
      <p:sp>
        <p:nvSpPr>
          <p:cNvPr id="15363" name="Textplatzhalter 3"/>
          <p:cNvSpPr>
            <a:spLocks noGrp="1"/>
          </p:cNvSpPr>
          <p:nvPr>
            <p:ph type="body" idx="13"/>
          </p:nvPr>
        </p:nvSpPr>
        <p:spPr bwMode="auto">
          <a:xfrm>
            <a:off x="468313" y="160338"/>
            <a:ext cx="6551612"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endParaRPr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platzhalter 1"/>
          <p:cNvSpPr>
            <a:spLocks noGrp="1"/>
          </p:cNvSpPr>
          <p:nvPr>
            <p:ph type="body" idx="1"/>
          </p:nvPr>
        </p:nvSpPr>
        <p:spPr>
          <a:xfrm>
            <a:off x="457200" y="1447800"/>
            <a:ext cx="7931150" cy="4648200"/>
          </a:xfrm>
        </p:spPr>
        <p:txBody>
          <a:bodyPr/>
          <a:lstStyle/>
          <a:p>
            <a:pPr marL="342900" indent="-342900">
              <a:defRPr/>
            </a:pPr>
            <a:r>
              <a:rPr lang="de-DE" sz="2200" b="1" dirty="0" smtClean="0">
                <a:solidFill>
                  <a:schemeClr val="tx1"/>
                </a:solidFill>
                <a:sym typeface="Arial" pitchFamily="34" charset="0"/>
              </a:rPr>
              <a:t>§ 1036 ZPO (Code on </a:t>
            </a:r>
            <a:r>
              <a:rPr lang="de-DE" sz="2200" b="1" dirty="0" err="1" smtClean="0">
                <a:solidFill>
                  <a:schemeClr val="tx1"/>
                </a:solidFill>
                <a:sym typeface="Arial" pitchFamily="34" charset="0"/>
              </a:rPr>
              <a:t>Civil</a:t>
            </a:r>
            <a:r>
              <a:rPr lang="de-DE" sz="2200" b="1" dirty="0" smtClean="0">
                <a:solidFill>
                  <a:schemeClr val="tx1"/>
                </a:solidFill>
                <a:sym typeface="Arial" pitchFamily="34" charset="0"/>
              </a:rPr>
              <a:t> </a:t>
            </a:r>
            <a:r>
              <a:rPr lang="de-DE" sz="2200" b="1" dirty="0" err="1" smtClean="0">
                <a:solidFill>
                  <a:schemeClr val="tx1"/>
                </a:solidFill>
                <a:sym typeface="Arial" pitchFamily="34" charset="0"/>
              </a:rPr>
              <a:t>Procedure</a:t>
            </a:r>
            <a:r>
              <a:rPr lang="de-DE" sz="2200" b="1" dirty="0" smtClean="0">
                <a:solidFill>
                  <a:schemeClr val="tx1"/>
                </a:solidFill>
                <a:sym typeface="Arial" pitchFamily="34" charset="0"/>
              </a:rPr>
              <a:t>) </a:t>
            </a:r>
          </a:p>
          <a:p>
            <a:pPr>
              <a:defRPr/>
            </a:pPr>
            <a:r>
              <a:rPr lang="de-DE" dirty="0" smtClean="0">
                <a:solidFill>
                  <a:schemeClr val="tx1"/>
                </a:solidFill>
              </a:rPr>
              <a:t>based on UNCITRAL Model Law</a:t>
            </a:r>
          </a:p>
          <a:p>
            <a:pPr>
              <a:defRPr/>
            </a:pPr>
            <a:endParaRPr lang="en-US" b="1" dirty="0" smtClean="0">
              <a:solidFill>
                <a:srgbClr val="003021"/>
              </a:solidFill>
            </a:endParaRPr>
          </a:p>
          <a:p>
            <a:pPr>
              <a:defRPr/>
            </a:pPr>
            <a:r>
              <a:rPr lang="en-US" sz="2200" b="1" dirty="0" smtClean="0">
                <a:solidFill>
                  <a:schemeClr val="tx2">
                    <a:lumMod val="75000"/>
                  </a:schemeClr>
                </a:solidFill>
              </a:rPr>
              <a:t>Recusal of an arbitral judge</a:t>
            </a:r>
            <a:endParaRPr lang="de-DE" sz="2200" dirty="0" smtClean="0">
              <a:solidFill>
                <a:schemeClr val="tx2">
                  <a:lumMod val="75000"/>
                </a:schemeClr>
              </a:solidFill>
            </a:endParaRPr>
          </a:p>
          <a:p>
            <a:pPr marL="457200" indent="-457200">
              <a:buFontTx/>
              <a:buAutoNum type="arabicParenBoth"/>
              <a:defRPr/>
            </a:pPr>
            <a:r>
              <a:rPr lang="en-US" sz="2200" dirty="0" smtClean="0">
                <a:solidFill>
                  <a:schemeClr val="tx2">
                    <a:lumMod val="75000"/>
                  </a:schemeClr>
                </a:solidFill>
              </a:rPr>
              <a:t>… an arbitral judge is to disclose all circumstances that might give rise to doubts as to his impartiality …</a:t>
            </a:r>
          </a:p>
          <a:p>
            <a:pPr marL="457200" indent="-457200">
              <a:buFontTx/>
              <a:buAutoNum type="arabicParenBoth"/>
              <a:defRPr/>
            </a:pPr>
            <a:r>
              <a:rPr lang="en-US" sz="2200" dirty="0" smtClean="0">
                <a:solidFill>
                  <a:schemeClr val="tx2">
                    <a:lumMod val="75000"/>
                  </a:schemeClr>
                </a:solidFill>
              </a:rPr>
              <a:t>The appointment of an arbitral judge may be refused only if circumstances give rise to </a:t>
            </a:r>
            <a:r>
              <a:rPr lang="en-US" sz="2200" b="1" dirty="0" smtClean="0">
                <a:solidFill>
                  <a:srgbClr val="003063"/>
                </a:solidFill>
              </a:rPr>
              <a:t>justified doubts as to his impartiality or independence</a:t>
            </a:r>
            <a:r>
              <a:rPr lang="en-US" sz="2200" dirty="0" smtClean="0">
                <a:solidFill>
                  <a:schemeClr val="tx2">
                    <a:lumMod val="75000"/>
                  </a:schemeClr>
                </a:solidFill>
              </a:rPr>
              <a:t>, or if he does not meet the prerequisites established by the parties. A party may </a:t>
            </a:r>
            <a:r>
              <a:rPr lang="en-US" sz="2200" dirty="0" err="1" smtClean="0">
                <a:solidFill>
                  <a:schemeClr val="tx2">
                    <a:lumMod val="75000"/>
                  </a:schemeClr>
                </a:solidFill>
              </a:rPr>
              <a:t>recuse</a:t>
            </a:r>
            <a:r>
              <a:rPr lang="en-US" sz="2200" dirty="0" smtClean="0">
                <a:solidFill>
                  <a:schemeClr val="tx2">
                    <a:lumMod val="75000"/>
                  </a:schemeClr>
                </a:solidFill>
              </a:rPr>
              <a:t> an arbitral judge whom it has itself appointed, or in the appointment of whom it has assisted, only for reasons of which it became aware only after he was appointed.</a:t>
            </a:r>
            <a:endParaRPr lang="de-DE" sz="2200" dirty="0" smtClean="0">
              <a:solidFill>
                <a:schemeClr val="tx2">
                  <a:lumMod val="75000"/>
                </a:schemeClr>
              </a:solidFill>
            </a:endParaRPr>
          </a:p>
          <a:p>
            <a:pPr marL="271463" indent="-271463">
              <a:buClr>
                <a:srgbClr val="595959"/>
              </a:buClr>
              <a:buSzPct val="80000"/>
              <a:buFont typeface="Lucida Grande" pitchFamily="-112" charset="0"/>
              <a:buChar char="&gt;"/>
              <a:tabLst>
                <a:tab pos="4122738" algn="l"/>
                <a:tab pos="4216400" algn="l"/>
                <a:tab pos="4310063" algn="l"/>
              </a:tabLst>
              <a:defRPr/>
            </a:pPr>
            <a:endParaRPr lang="de-DE" dirty="0" smtClean="0"/>
          </a:p>
          <a:p>
            <a:pPr marL="271463" indent="-271463">
              <a:tabLst>
                <a:tab pos="4122738" algn="l"/>
                <a:tab pos="4216400" algn="l"/>
                <a:tab pos="4310063" algn="l"/>
              </a:tabLst>
              <a:defRPr/>
            </a:pPr>
            <a:endParaRPr lang="de-DE" dirty="0" smtClean="0"/>
          </a:p>
          <a:p>
            <a:pPr marL="271463" indent="-271463">
              <a:tabLst>
                <a:tab pos="4122738" algn="l"/>
                <a:tab pos="4216400" algn="l"/>
                <a:tab pos="4310063" algn="l"/>
              </a:tabLst>
              <a:defRPr/>
            </a:pPr>
            <a:endParaRPr lang="de-DE" dirty="0" smtClean="0"/>
          </a:p>
        </p:txBody>
      </p:sp>
      <p:sp>
        <p:nvSpPr>
          <p:cNvPr id="16387"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endParaRPr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platzhalter 1"/>
          <p:cNvSpPr>
            <a:spLocks noGrp="1"/>
          </p:cNvSpPr>
          <p:nvPr>
            <p:ph type="body" idx="1"/>
          </p:nvPr>
        </p:nvSpPr>
        <p:spPr>
          <a:xfrm>
            <a:off x="457200" y="1447800"/>
            <a:ext cx="7859713" cy="4648200"/>
          </a:xfrm>
        </p:spPr>
        <p:txBody>
          <a:bodyPr/>
          <a:lstStyle/>
          <a:p>
            <a:pPr>
              <a:defRPr/>
            </a:pPr>
            <a:r>
              <a:rPr lang="de-DE" sz="2200" b="1" dirty="0" err="1" smtClean="0">
                <a:solidFill>
                  <a:schemeClr val="tx1"/>
                </a:solidFill>
                <a:sym typeface="Arial" pitchFamily="34" charset="0"/>
              </a:rPr>
              <a:t>Consequence</a:t>
            </a:r>
            <a:r>
              <a:rPr lang="de-DE" sz="2200" b="1" dirty="0" smtClean="0">
                <a:solidFill>
                  <a:schemeClr val="tx1"/>
                </a:solidFill>
                <a:sym typeface="Arial" pitchFamily="34" charset="0"/>
              </a:rPr>
              <a:t>:</a:t>
            </a:r>
          </a:p>
          <a:p>
            <a:pPr>
              <a:defRPr/>
            </a:pPr>
            <a:endParaRPr lang="de-DE" sz="2000" dirty="0" smtClean="0">
              <a:solidFill>
                <a:srgbClr val="003021"/>
              </a:solidFill>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An </a:t>
            </a:r>
            <a:r>
              <a:rPr lang="de-DE" sz="2200" dirty="0" err="1" smtClean="0">
                <a:solidFill>
                  <a:schemeClr val="tx2">
                    <a:lumMod val="75000"/>
                  </a:schemeClr>
                </a:solidFill>
                <a:sym typeface="Arial" pitchFamily="34" charset="0"/>
              </a:rPr>
              <a:t>arbitrator</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biased</a:t>
            </a:r>
            <a:r>
              <a:rPr lang="de-DE" sz="2200" dirty="0" smtClean="0">
                <a:solidFill>
                  <a:schemeClr val="tx2">
                    <a:lumMod val="75000"/>
                  </a:schemeClr>
                </a:solidFill>
                <a:sym typeface="Arial" pitchFamily="34" charset="0"/>
              </a:rPr>
              <a:t> not </a:t>
            </a:r>
            <a:r>
              <a:rPr lang="de-DE" sz="2200" dirty="0" err="1" smtClean="0">
                <a:solidFill>
                  <a:schemeClr val="tx2">
                    <a:lumMod val="75000"/>
                  </a:schemeClr>
                </a:solidFill>
                <a:sym typeface="Arial" pitchFamily="34" charset="0"/>
              </a:rPr>
              <a:t>only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if</a:t>
            </a:r>
            <a:r>
              <a:rPr lang="de-DE" sz="2200" dirty="0" smtClean="0">
                <a:solidFill>
                  <a:schemeClr val="tx2">
                    <a:lumMod val="75000"/>
                  </a:schemeClr>
                </a:solidFill>
                <a:sym typeface="Arial" pitchFamily="34" charset="0"/>
              </a:rPr>
              <a:t> he </a:t>
            </a:r>
            <a:r>
              <a:rPr lang="de-DE" sz="2200" dirty="0" err="1" smtClean="0">
                <a:solidFill>
                  <a:schemeClr val="tx2">
                    <a:lumMod val="75000"/>
                  </a:schemeClr>
                </a:solidFill>
                <a:sym typeface="Arial" pitchFamily="34" charset="0"/>
              </a:rPr>
              <a:t>it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objectively</a:t>
            </a:r>
            <a:r>
              <a:rPr lang="de-DE" sz="2200" dirty="0" smtClean="0">
                <a:solidFill>
                  <a:schemeClr val="tx2">
                    <a:lumMod val="75000"/>
                  </a:schemeClr>
                </a:solidFill>
                <a:sym typeface="Arial" pitchFamily="34" charset="0"/>
              </a:rPr>
              <a:t> not </a:t>
            </a:r>
            <a:r>
              <a:rPr lang="de-DE" sz="2200" dirty="0" err="1" smtClean="0">
                <a:solidFill>
                  <a:schemeClr val="tx2">
                    <a:lumMod val="75000"/>
                  </a:schemeClr>
                </a:solidFill>
                <a:sym typeface="Arial" pitchFamily="34" charset="0"/>
              </a:rPr>
              <a:t>impartial</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or</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independent</a:t>
            </a:r>
            <a:r>
              <a:rPr lang="de-DE" sz="2200" dirty="0" smtClean="0">
                <a:solidFill>
                  <a:schemeClr val="tx2">
                    <a:lumMod val="75000"/>
                  </a:schemeClr>
                </a:solidFill>
                <a:sym typeface="Arial" pitchFamily="34" charset="0"/>
              </a:rPr>
              <a:t> but </a:t>
            </a:r>
            <a:r>
              <a:rPr lang="de-DE" sz="2200" dirty="0" err="1" smtClean="0">
                <a:solidFill>
                  <a:schemeClr val="tx2">
                    <a:lumMod val="75000"/>
                  </a:schemeClr>
                </a:solidFill>
                <a:sym typeface="Arial" pitchFamily="34" charset="0"/>
              </a:rPr>
              <a:t>already</a:t>
            </a:r>
            <a:r>
              <a:rPr lang="de-DE" sz="2200" dirty="0" smtClean="0">
                <a:solidFill>
                  <a:schemeClr val="tx2">
                    <a:lumMod val="75000"/>
                  </a:schemeClr>
                </a:solidFill>
                <a:sym typeface="Arial" pitchFamily="34" charset="0"/>
              </a:rPr>
              <a:t> in </a:t>
            </a:r>
            <a:r>
              <a:rPr lang="de-DE" sz="2200" dirty="0" err="1" smtClean="0">
                <a:solidFill>
                  <a:schemeClr val="tx2">
                    <a:lumMod val="75000"/>
                  </a:schemeClr>
                </a:solidFill>
                <a:sym typeface="Arial" pitchFamily="34" charset="0"/>
              </a:rPr>
              <a:t>case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of</a:t>
            </a:r>
            <a:r>
              <a:rPr lang="de-DE" sz="2200"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justified</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doubts</a:t>
            </a:r>
            <a:r>
              <a:rPr lang="de-DE" sz="2200" u="sng" dirty="0" smtClean="0">
                <a:solidFill>
                  <a:schemeClr val="tx2">
                    <a:lumMod val="75000"/>
                  </a:schemeClr>
                </a:solidFill>
                <a:sym typeface="Arial" pitchFamily="34" charset="0"/>
              </a:rPr>
              <a:t>.</a:t>
            </a:r>
          </a:p>
          <a:p>
            <a:pPr marL="361950" indent="-361950">
              <a:buFont typeface="Wingdings" pitchFamily="2" charset="2"/>
              <a:buChar char="§"/>
              <a:defRPr/>
            </a:pPr>
            <a:endParaRPr lang="de-DE" sz="500" u="sng" dirty="0" smtClean="0">
              <a:solidFill>
                <a:schemeClr val="tx2">
                  <a:lumMod val="75000"/>
                </a:schemeClr>
              </a:solidFill>
              <a:sym typeface="Arial" pitchFamily="34" charset="0"/>
            </a:endParaRPr>
          </a:p>
          <a:p>
            <a:pPr marL="361950" indent="-361950">
              <a:buFont typeface="Wingdings" pitchFamily="2" charset="2"/>
              <a:buChar char="§"/>
              <a:defRPr/>
            </a:pPr>
            <a:r>
              <a:rPr lang="de-DE" sz="2200" u="sng" dirty="0" err="1" smtClean="0">
                <a:solidFill>
                  <a:schemeClr val="tx2">
                    <a:lumMod val="75000"/>
                  </a:schemeClr>
                </a:solidFill>
                <a:sym typeface="Arial" pitchFamily="34" charset="0"/>
              </a:rPr>
              <a:t>This</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is</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the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case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if</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there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are</a:t>
            </a:r>
            <a:r>
              <a:rPr lang="de-DE" sz="2200" u="sng" dirty="0" smtClean="0">
                <a:solidFill>
                  <a:schemeClr val="tx2">
                    <a:lumMod val="75000"/>
                  </a:schemeClr>
                </a:solidFill>
                <a:sym typeface="Arial" pitchFamily="34" charset="0"/>
              </a:rPr>
              <a:t> - </a:t>
            </a:r>
            <a:r>
              <a:rPr lang="de-DE" sz="2200" u="sng" dirty="0" err="1" smtClean="0">
                <a:solidFill>
                  <a:schemeClr val="tx2">
                    <a:lumMod val="75000"/>
                  </a:schemeClr>
                </a:solidFill>
                <a:sym typeface="Arial" pitchFamily="34" charset="0"/>
              </a:rPr>
              <a:t>from</a:t>
            </a:r>
            <a:r>
              <a:rPr lang="de-DE" sz="2200" u="sng" dirty="0" smtClean="0">
                <a:solidFill>
                  <a:schemeClr val="tx2">
                    <a:lumMod val="75000"/>
                  </a:schemeClr>
                </a:solidFill>
                <a:sym typeface="Arial" pitchFamily="34" charset="0"/>
              </a:rPr>
              <a:t> a </a:t>
            </a:r>
            <a:r>
              <a:rPr lang="de-DE" sz="2200" u="sng" dirty="0" err="1" smtClean="0">
                <a:solidFill>
                  <a:schemeClr val="tx2">
                    <a:lumMod val="75000"/>
                  </a:schemeClr>
                </a:solidFill>
                <a:sym typeface="Arial" pitchFamily="34" charset="0"/>
              </a:rPr>
              <a:t>subjective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point</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of</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view</a:t>
            </a:r>
            <a:r>
              <a:rPr lang="de-DE" sz="2200" u="sng" dirty="0" smtClean="0">
                <a:solidFill>
                  <a:schemeClr val="tx2">
                    <a:lumMod val="75000"/>
                  </a:schemeClr>
                </a:solidFill>
                <a:sym typeface="Arial" pitchFamily="34" charset="0"/>
              </a:rPr>
              <a:t>  - </a:t>
            </a:r>
            <a:r>
              <a:rPr lang="de-DE" sz="2200" u="sng" dirty="0" err="1" smtClean="0">
                <a:solidFill>
                  <a:schemeClr val="tx2">
                    <a:lumMod val="75000"/>
                  </a:schemeClr>
                </a:solidFill>
                <a:sym typeface="Arial" pitchFamily="34" charset="0"/>
              </a:rPr>
              <a:t>objective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reasons</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to</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assume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the</a:t>
            </a:r>
            <a:r>
              <a:rPr lang="de-DE" sz="2200" u="sng" dirty="0" smtClean="0">
                <a:solidFill>
                  <a:schemeClr val="tx2">
                    <a:lumMod val="75000"/>
                  </a:schemeClr>
                </a:solidFill>
                <a:sym typeface="Arial" pitchFamily="34" charset="0"/>
              </a:rPr>
              <a:t> </a:t>
            </a:r>
            <a:r>
              <a:rPr lang="de-DE" sz="2200" u="sng" dirty="0" err="1" smtClean="0">
                <a:solidFill>
                  <a:schemeClr val="tx2">
                    <a:lumMod val="75000"/>
                  </a:schemeClr>
                </a:solidFill>
                <a:sym typeface="Arial" pitchFamily="34" charset="0"/>
              </a:rPr>
              <a:t>impartiality</a:t>
            </a:r>
            <a:endParaRPr lang="de-DE" sz="2200" u="sng" dirty="0" smtClean="0">
              <a:solidFill>
                <a:schemeClr val="tx2">
                  <a:lumMod val="75000"/>
                </a:schemeClr>
              </a:solidFill>
              <a:sym typeface="Arial" pitchFamily="34" charset="0"/>
            </a:endParaRPr>
          </a:p>
          <a:p>
            <a:pPr marL="361950" indent="-361950">
              <a:buFont typeface="Wingdings" pitchFamily="2" charset="2"/>
              <a:buChar char="§"/>
              <a:defRPr/>
            </a:pPr>
            <a:endParaRPr lang="de-DE" sz="500" u="sng"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is</a:t>
            </a:r>
            <a:r>
              <a:rPr lang="de-DE" sz="2200" dirty="0" smtClean="0">
                <a:solidFill>
                  <a:schemeClr val="tx2">
                    <a:lumMod val="75000"/>
                  </a:schemeClr>
                </a:solidFill>
                <a:sym typeface="Arial" pitchFamily="34" charset="0"/>
              </a:rPr>
              <a:t> not </a:t>
            </a:r>
            <a:r>
              <a:rPr lang="de-DE" sz="2200" dirty="0" err="1" smtClean="0">
                <a:solidFill>
                  <a:schemeClr val="tx2">
                    <a:lumMod val="75000"/>
                  </a:schemeClr>
                </a:solidFill>
                <a:sym typeface="Arial" pitchFamily="34" charset="0"/>
              </a:rPr>
              <a:t>necessary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that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arbitrator</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really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biased</a:t>
            </a:r>
            <a:r>
              <a:rPr lang="de-DE" sz="2200" dirty="0" smtClean="0">
                <a:solidFill>
                  <a:schemeClr val="tx2">
                    <a:lumMod val="75000"/>
                  </a:schemeClr>
                </a:solidFill>
                <a:sym typeface="Arial" pitchFamily="34" charset="0"/>
              </a:rPr>
              <a:t>!</a:t>
            </a:r>
          </a:p>
        </p:txBody>
      </p:sp>
      <p:sp>
        <p:nvSpPr>
          <p:cNvPr id="17411"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endParaRPr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platzhalter 1"/>
          <p:cNvSpPr>
            <a:spLocks noGrp="1"/>
          </p:cNvSpPr>
          <p:nvPr>
            <p:ph type="body" idx="1"/>
          </p:nvPr>
        </p:nvSpPr>
        <p:spPr>
          <a:xfrm>
            <a:off x="468313" y="1412875"/>
            <a:ext cx="8135937" cy="4648200"/>
          </a:xfrm>
        </p:spPr>
        <p:txBody>
          <a:bodyPr/>
          <a:lstStyle/>
          <a:p>
            <a:pPr>
              <a:defRPr/>
            </a:pPr>
            <a:r>
              <a:rPr lang="de-DE" sz="2200" b="1" dirty="0" smtClean="0">
                <a:solidFill>
                  <a:schemeClr val="tx1"/>
                </a:solidFill>
                <a:sym typeface="Arial" pitchFamily="34" charset="0"/>
              </a:rPr>
              <a:t>Background</a:t>
            </a:r>
            <a:endParaRPr lang="de-DE" sz="2200" b="1" dirty="0" smtClean="0">
              <a:solidFill>
                <a:schemeClr val="tx2">
                  <a:lumMod val="75000"/>
                </a:schemeClr>
              </a:solidFill>
              <a:sym typeface="Arial" pitchFamily="34" charset="0"/>
            </a:endParaRPr>
          </a:p>
          <a:p>
            <a:pPr>
              <a:defRPr/>
            </a:pPr>
            <a:endParaRPr lang="de-DE" sz="2200" dirty="0" smtClean="0">
              <a:solidFill>
                <a:schemeClr val="tx2">
                  <a:lumMod val="75000"/>
                </a:schemeClr>
              </a:solidFill>
            </a:endParaRPr>
          </a:p>
          <a:p>
            <a:pPr>
              <a:defRPr/>
            </a:pPr>
            <a:r>
              <a:rPr lang="de-DE" sz="2200" dirty="0" err="1" smtClean="0">
                <a:solidFill>
                  <a:schemeClr val="tx2">
                    <a:lumMod val="75000"/>
                  </a:schemeClr>
                </a:solidFill>
              </a:rPr>
              <a:t>Unbiased</a:t>
            </a:r>
            <a:r>
              <a:rPr lang="de-DE" sz="2200" dirty="0" smtClean="0">
                <a:solidFill>
                  <a:schemeClr val="tx2">
                    <a:lumMod val="75000"/>
                  </a:schemeClr>
                </a:solidFill>
              </a:rPr>
              <a:t> </a:t>
            </a:r>
            <a:r>
              <a:rPr lang="de-DE" sz="2200" dirty="0" err="1" smtClean="0">
                <a:solidFill>
                  <a:schemeClr val="tx2">
                    <a:lumMod val="75000"/>
                  </a:schemeClr>
                </a:solidFill>
              </a:rPr>
              <a:t>decisions</a:t>
            </a:r>
            <a:r>
              <a:rPr lang="de-DE" sz="2200" dirty="0" smtClean="0">
                <a:solidFill>
                  <a:schemeClr val="tx2">
                    <a:lumMod val="75000"/>
                  </a:schemeClr>
                </a:solidFill>
              </a:rPr>
              <a:t> </a:t>
            </a:r>
            <a:r>
              <a:rPr lang="de-DE" sz="2200" dirty="0" err="1" smtClean="0">
                <a:solidFill>
                  <a:schemeClr val="tx2">
                    <a:lumMod val="75000"/>
                  </a:schemeClr>
                </a:solidFill>
              </a:rPr>
              <a:t>are</a:t>
            </a:r>
            <a:r>
              <a:rPr lang="de-DE" sz="2200" dirty="0" smtClean="0">
                <a:solidFill>
                  <a:schemeClr val="tx2">
                    <a:lumMod val="75000"/>
                  </a:schemeClr>
                </a:solidFill>
              </a:rPr>
              <a:t> a </a:t>
            </a:r>
            <a:r>
              <a:rPr lang="de-DE" sz="2200" dirty="0" err="1" smtClean="0">
                <a:solidFill>
                  <a:schemeClr val="tx2">
                    <a:lumMod val="75000"/>
                  </a:schemeClr>
                </a:solidFill>
              </a:rPr>
              <a:t>precondition</a:t>
            </a:r>
            <a:r>
              <a:rPr lang="de-DE" sz="2200" dirty="0" smtClean="0">
                <a:solidFill>
                  <a:schemeClr val="tx2">
                    <a:lumMod val="75000"/>
                  </a:schemeClr>
                </a:solidFill>
              </a:rPr>
              <a:t> of </a:t>
            </a:r>
            <a:r>
              <a:rPr lang="de-DE" sz="2200" dirty="0" err="1" smtClean="0">
                <a:solidFill>
                  <a:schemeClr val="tx2">
                    <a:lumMod val="75000"/>
                  </a:schemeClr>
                </a:solidFill>
              </a:rPr>
              <a:t>the</a:t>
            </a:r>
            <a:r>
              <a:rPr lang="de-DE" sz="2200" dirty="0" smtClean="0">
                <a:solidFill>
                  <a:schemeClr val="tx2">
                    <a:lumMod val="75000"/>
                  </a:schemeClr>
                </a:solidFill>
              </a:rPr>
              <a:t> </a:t>
            </a:r>
            <a:r>
              <a:rPr lang="de-DE" sz="2200" dirty="0" err="1" smtClean="0">
                <a:solidFill>
                  <a:schemeClr val="tx2">
                    <a:lumMod val="75000"/>
                  </a:schemeClr>
                </a:solidFill>
              </a:rPr>
              <a:t>law</a:t>
            </a:r>
            <a:r>
              <a:rPr lang="de-DE" sz="2200" dirty="0" smtClean="0">
                <a:solidFill>
                  <a:schemeClr val="tx2">
                    <a:lumMod val="75000"/>
                  </a:schemeClr>
                </a:solidFill>
              </a:rPr>
              <a:t>.</a:t>
            </a:r>
          </a:p>
          <a:p>
            <a:pPr>
              <a:defRPr/>
            </a:pPr>
            <a:r>
              <a:rPr lang="de-DE" sz="2200" dirty="0" smtClean="0">
                <a:solidFill>
                  <a:schemeClr val="tx2">
                    <a:lumMod val="75000"/>
                  </a:schemeClr>
                </a:solidFill>
              </a:rPr>
              <a:t>The </a:t>
            </a:r>
            <a:r>
              <a:rPr lang="de-DE" sz="2200" dirty="0" err="1" smtClean="0">
                <a:solidFill>
                  <a:schemeClr val="tx2">
                    <a:lumMod val="75000"/>
                  </a:schemeClr>
                </a:solidFill>
              </a:rPr>
              <a:t>comprehensive</a:t>
            </a:r>
            <a:r>
              <a:rPr lang="de-DE" sz="2200" dirty="0" smtClean="0">
                <a:solidFill>
                  <a:schemeClr val="tx2">
                    <a:lumMod val="75000"/>
                  </a:schemeClr>
                </a:solidFill>
              </a:rPr>
              <a:t> clause in § 1036 was </a:t>
            </a:r>
            <a:r>
              <a:rPr lang="de-DE" sz="2200" dirty="0" err="1" smtClean="0">
                <a:solidFill>
                  <a:schemeClr val="tx2">
                    <a:lumMod val="75000"/>
                  </a:schemeClr>
                </a:solidFill>
              </a:rPr>
              <a:t>preferred</a:t>
            </a:r>
            <a:r>
              <a:rPr lang="de-DE" sz="2200" dirty="0" smtClean="0">
                <a:solidFill>
                  <a:schemeClr val="tx2">
                    <a:lumMod val="75000"/>
                  </a:schemeClr>
                </a:solidFill>
              </a:rPr>
              <a:t> to an </a:t>
            </a:r>
            <a:r>
              <a:rPr lang="de-DE" sz="2200" dirty="0" err="1" smtClean="0">
                <a:solidFill>
                  <a:schemeClr val="tx2">
                    <a:lumMod val="75000"/>
                  </a:schemeClr>
                </a:solidFill>
              </a:rPr>
              <a:t>enumeric</a:t>
            </a:r>
            <a:r>
              <a:rPr lang="de-DE" sz="2200" dirty="0" smtClean="0">
                <a:solidFill>
                  <a:schemeClr val="tx2">
                    <a:lumMod val="75000"/>
                  </a:schemeClr>
                </a:solidFill>
              </a:rPr>
              <a:t> </a:t>
            </a:r>
            <a:r>
              <a:rPr lang="de-DE" sz="2200" dirty="0" err="1" smtClean="0">
                <a:solidFill>
                  <a:schemeClr val="tx2">
                    <a:lumMod val="75000"/>
                  </a:schemeClr>
                </a:solidFill>
              </a:rPr>
              <a:t>catalogue</a:t>
            </a:r>
            <a:r>
              <a:rPr lang="de-DE" sz="2200" dirty="0" smtClean="0">
                <a:solidFill>
                  <a:schemeClr val="tx2">
                    <a:lumMod val="75000"/>
                  </a:schemeClr>
                </a:solidFill>
              </a:rPr>
              <a:t> - </a:t>
            </a:r>
            <a:r>
              <a:rPr lang="de-DE" sz="2200" dirty="0" err="1" smtClean="0">
                <a:solidFill>
                  <a:schemeClr val="tx2">
                    <a:lumMod val="75000"/>
                  </a:schemeClr>
                </a:solidFill>
              </a:rPr>
              <a:t>as</a:t>
            </a:r>
            <a:r>
              <a:rPr lang="de-DE" sz="2200" dirty="0" smtClean="0">
                <a:solidFill>
                  <a:schemeClr val="tx2">
                    <a:lumMod val="75000"/>
                  </a:schemeClr>
                </a:solidFill>
              </a:rPr>
              <a:t> </a:t>
            </a:r>
            <a:r>
              <a:rPr lang="de-DE" sz="2200" dirty="0" err="1" smtClean="0">
                <a:solidFill>
                  <a:schemeClr val="tx2">
                    <a:lumMod val="75000"/>
                  </a:schemeClr>
                </a:solidFill>
              </a:rPr>
              <a:t>enacted</a:t>
            </a:r>
            <a:r>
              <a:rPr lang="de-DE" sz="2200" dirty="0" smtClean="0">
                <a:solidFill>
                  <a:schemeClr val="tx2">
                    <a:lumMod val="75000"/>
                  </a:schemeClr>
                </a:solidFill>
              </a:rPr>
              <a:t> for </a:t>
            </a:r>
            <a:r>
              <a:rPr lang="de-DE" sz="2200" dirty="0" err="1" smtClean="0">
                <a:solidFill>
                  <a:schemeClr val="tx2">
                    <a:lumMod val="75000"/>
                  </a:schemeClr>
                </a:solidFill>
              </a:rPr>
              <a:t>state</a:t>
            </a:r>
            <a:r>
              <a:rPr lang="de-DE" sz="2200" dirty="0" smtClean="0">
                <a:solidFill>
                  <a:schemeClr val="tx2">
                    <a:lumMod val="75000"/>
                  </a:schemeClr>
                </a:solidFill>
              </a:rPr>
              <a:t> </a:t>
            </a:r>
            <a:r>
              <a:rPr lang="de-DE" sz="2200" dirty="0" err="1" smtClean="0">
                <a:solidFill>
                  <a:schemeClr val="tx2">
                    <a:lumMod val="75000"/>
                  </a:schemeClr>
                </a:solidFill>
              </a:rPr>
              <a:t>court</a:t>
            </a:r>
            <a:r>
              <a:rPr lang="de-DE" sz="2200" dirty="0" smtClean="0">
                <a:solidFill>
                  <a:schemeClr val="tx2">
                    <a:lumMod val="75000"/>
                  </a:schemeClr>
                </a:solidFill>
              </a:rPr>
              <a:t> </a:t>
            </a:r>
            <a:r>
              <a:rPr lang="de-DE" sz="2200" dirty="0" err="1" smtClean="0">
                <a:solidFill>
                  <a:schemeClr val="tx2">
                    <a:lumMod val="75000"/>
                  </a:schemeClr>
                </a:solidFill>
              </a:rPr>
              <a:t>proceedings</a:t>
            </a:r>
            <a:r>
              <a:rPr lang="de-DE" sz="2200" dirty="0" smtClean="0">
                <a:solidFill>
                  <a:schemeClr val="tx2">
                    <a:lumMod val="75000"/>
                  </a:schemeClr>
                </a:solidFill>
              </a:rPr>
              <a:t> - in order to </a:t>
            </a:r>
            <a:r>
              <a:rPr lang="de-DE" sz="2200" dirty="0" err="1" smtClean="0">
                <a:solidFill>
                  <a:schemeClr val="tx2">
                    <a:lumMod val="75000"/>
                  </a:schemeClr>
                </a:solidFill>
              </a:rPr>
              <a:t>address</a:t>
            </a:r>
            <a:r>
              <a:rPr lang="de-DE" sz="2200" dirty="0" smtClean="0">
                <a:solidFill>
                  <a:schemeClr val="tx2">
                    <a:lumMod val="75000"/>
                  </a:schemeClr>
                </a:solidFill>
              </a:rPr>
              <a:t> the </a:t>
            </a:r>
            <a:r>
              <a:rPr lang="de-DE" sz="2200" dirty="0" err="1" smtClean="0">
                <a:solidFill>
                  <a:schemeClr val="tx2">
                    <a:lumMod val="75000"/>
                  </a:schemeClr>
                </a:solidFill>
              </a:rPr>
              <a:t>countless</a:t>
            </a:r>
            <a:r>
              <a:rPr lang="de-DE" sz="2200" dirty="0" smtClean="0">
                <a:solidFill>
                  <a:schemeClr val="tx2">
                    <a:lumMod val="75000"/>
                  </a:schemeClr>
                </a:solidFill>
              </a:rPr>
              <a:t> </a:t>
            </a:r>
            <a:r>
              <a:rPr lang="de-DE" sz="2200" dirty="0" err="1" smtClean="0">
                <a:solidFill>
                  <a:schemeClr val="tx2">
                    <a:lumMod val="75000"/>
                  </a:schemeClr>
                </a:solidFill>
              </a:rPr>
              <a:t>possibilities</a:t>
            </a:r>
            <a:r>
              <a:rPr lang="de-DE" sz="2200" dirty="0" smtClean="0">
                <a:solidFill>
                  <a:schemeClr val="tx2">
                    <a:lumMod val="75000"/>
                  </a:schemeClr>
                </a:solidFill>
              </a:rPr>
              <a:t> of </a:t>
            </a:r>
            <a:r>
              <a:rPr lang="de-DE" sz="2200" dirty="0" err="1" smtClean="0">
                <a:solidFill>
                  <a:schemeClr val="tx2">
                    <a:lumMod val="75000"/>
                  </a:schemeClr>
                </a:solidFill>
              </a:rPr>
              <a:t>suspect</a:t>
            </a:r>
            <a:r>
              <a:rPr lang="de-DE" sz="2200" dirty="0" smtClean="0">
                <a:solidFill>
                  <a:schemeClr val="tx2">
                    <a:lumMod val="75000"/>
                  </a:schemeClr>
                </a:solidFill>
              </a:rPr>
              <a:t> </a:t>
            </a:r>
            <a:r>
              <a:rPr lang="de-DE" sz="2200" dirty="0" err="1" smtClean="0">
                <a:solidFill>
                  <a:schemeClr val="tx2">
                    <a:lumMod val="75000"/>
                  </a:schemeClr>
                </a:solidFill>
              </a:rPr>
              <a:t>behaviors</a:t>
            </a:r>
            <a:r>
              <a:rPr lang="de-DE" sz="2200" dirty="0" smtClean="0">
                <a:solidFill>
                  <a:schemeClr val="tx2">
                    <a:lumMod val="75000"/>
                  </a:schemeClr>
                </a:solidFill>
              </a:rPr>
              <a:t>. </a:t>
            </a:r>
          </a:p>
          <a:p>
            <a:pPr marL="381000" indent="-381000">
              <a:spcBef>
                <a:spcPct val="0"/>
              </a:spcBef>
              <a:spcAft>
                <a:spcPts val="600"/>
              </a:spcAft>
              <a:buClr>
                <a:srgbClr val="002060"/>
              </a:buClr>
              <a:buFont typeface="Wingdings" pitchFamily="2" charset="2"/>
              <a:buChar char="§"/>
              <a:defRPr/>
            </a:pPr>
            <a:endParaRPr lang="de-DE" sz="2200" dirty="0" smtClean="0">
              <a:solidFill>
                <a:schemeClr val="tx2">
                  <a:lumMod val="75000"/>
                </a:schemeClr>
              </a:solidFill>
            </a:endParaRPr>
          </a:p>
        </p:txBody>
      </p:sp>
      <p:sp>
        <p:nvSpPr>
          <p:cNvPr id="18435"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endParaRPr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platzhalter 1"/>
          <p:cNvSpPr>
            <a:spLocks noGrp="1"/>
          </p:cNvSpPr>
          <p:nvPr>
            <p:ph type="body" idx="1"/>
          </p:nvPr>
        </p:nvSpPr>
        <p:spPr>
          <a:xfrm>
            <a:off x="457200" y="1447800"/>
            <a:ext cx="8362950" cy="4648200"/>
          </a:xfrm>
        </p:spPr>
        <p:txBody>
          <a:bodyPr/>
          <a:lstStyle/>
          <a:p>
            <a:pPr>
              <a:defRPr/>
            </a:pPr>
            <a:r>
              <a:rPr lang="de-DE" sz="2200" b="1" dirty="0" err="1" smtClean="0">
                <a:solidFill>
                  <a:schemeClr val="tx1"/>
                </a:solidFill>
                <a:sym typeface="Arial" pitchFamily="34" charset="0"/>
              </a:rPr>
              <a:t>Impartiality</a:t>
            </a:r>
            <a:r>
              <a:rPr lang="de-DE" sz="2200" b="1" dirty="0" smtClean="0">
                <a:solidFill>
                  <a:schemeClr val="tx1"/>
                </a:solidFill>
                <a:sym typeface="Arial" pitchFamily="34" charset="0"/>
              </a:rPr>
              <a:t> (1)</a:t>
            </a:r>
          </a:p>
          <a:p>
            <a:pPr>
              <a:defRPr/>
            </a:pPr>
            <a:endParaRPr lang="de-DE" sz="2000" dirty="0" smtClean="0">
              <a:solidFill>
                <a:srgbClr val="003021"/>
              </a:solidFill>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Although</a:t>
            </a:r>
            <a:r>
              <a:rPr lang="de-DE" sz="2200" dirty="0" smtClean="0">
                <a:solidFill>
                  <a:schemeClr val="tx2">
                    <a:lumMod val="75000"/>
                  </a:schemeClr>
                </a:solidFill>
                <a:sym typeface="Arial" pitchFamily="34" charset="0"/>
              </a:rPr>
              <a:t> § 1036 ZPO </a:t>
            </a:r>
            <a:r>
              <a:rPr lang="de-DE" sz="2200" dirty="0" err="1" smtClean="0">
                <a:solidFill>
                  <a:schemeClr val="tx2">
                    <a:lumMod val="75000"/>
                  </a:schemeClr>
                </a:solidFill>
                <a:sym typeface="Arial" pitchFamily="34" charset="0"/>
              </a:rPr>
              <a:t>does</a:t>
            </a:r>
            <a:r>
              <a:rPr lang="de-DE" sz="2200" dirty="0" smtClean="0">
                <a:solidFill>
                  <a:schemeClr val="tx2">
                    <a:lumMod val="75000"/>
                  </a:schemeClr>
                </a:solidFill>
                <a:sym typeface="Arial" pitchFamily="34" charset="0"/>
              </a:rPr>
              <a:t> not </a:t>
            </a:r>
            <a:r>
              <a:rPr lang="de-DE" sz="2200" dirty="0" err="1" smtClean="0">
                <a:solidFill>
                  <a:schemeClr val="tx2">
                    <a:lumMod val="75000"/>
                  </a:schemeClr>
                </a:solidFill>
                <a:sym typeface="Arial" pitchFamily="34" charset="0"/>
              </a:rPr>
              <a:t>explicitly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refer</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to</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bias-reasons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applicable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to</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judges</a:t>
            </a:r>
            <a:r>
              <a:rPr lang="de-DE" sz="2200" dirty="0" smtClean="0">
                <a:solidFill>
                  <a:schemeClr val="tx2">
                    <a:lumMod val="75000"/>
                  </a:schemeClr>
                </a:solidFill>
                <a:sym typeface="Arial" pitchFamily="34" charset="0"/>
              </a:rPr>
              <a:t>, § 41 ZPO, </a:t>
            </a:r>
            <a:r>
              <a:rPr lang="de-DE" sz="2200" dirty="0" err="1" smtClean="0">
                <a:solidFill>
                  <a:schemeClr val="tx2">
                    <a:lumMod val="75000"/>
                  </a:schemeClr>
                </a:solidFill>
                <a:sym typeface="Arial" pitchFamily="34" charset="0"/>
              </a:rPr>
              <a:t>these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apply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impliedly</a:t>
            </a:r>
            <a:r>
              <a:rPr lang="de-DE" sz="2200" dirty="0" smtClean="0">
                <a:solidFill>
                  <a:schemeClr val="tx2">
                    <a:lumMod val="75000"/>
                  </a:schemeClr>
                </a:solidFill>
                <a:sym typeface="Arial" pitchFamily="34" charset="0"/>
              </a:rPr>
              <a:t> also </a:t>
            </a:r>
            <a:r>
              <a:rPr lang="de-DE" sz="2200" dirty="0" err="1" smtClean="0">
                <a:solidFill>
                  <a:schemeClr val="tx2">
                    <a:lumMod val="75000"/>
                  </a:schemeClr>
                </a:solidFill>
                <a:sym typeface="Arial" pitchFamily="34" charset="0"/>
              </a:rPr>
              <a:t>to</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arbitrators</a:t>
            </a:r>
            <a:r>
              <a:rPr lang="de-DE" sz="2200" dirty="0" smtClean="0">
                <a:solidFill>
                  <a:schemeClr val="tx2">
                    <a:lumMod val="75000"/>
                  </a:schemeClr>
                </a:solidFill>
                <a:sym typeface="Arial" pitchFamily="34" charset="0"/>
              </a:rPr>
              <a:t>. </a:t>
            </a:r>
          </a:p>
          <a:p>
            <a:pPr marL="361950" indent="-361950">
              <a:buFont typeface="Wingdings" pitchFamily="2" charset="2"/>
              <a:buChar char="§"/>
              <a:defRPr/>
            </a:pPr>
            <a:endParaRPr lang="de-DE" sz="22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They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read</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follows</a:t>
            </a:r>
            <a:r>
              <a:rPr lang="de-DE" sz="2200" dirty="0" smtClean="0">
                <a:solidFill>
                  <a:schemeClr val="tx2">
                    <a:lumMod val="75000"/>
                  </a:schemeClr>
                </a:solidFill>
                <a:sym typeface="Arial" pitchFamily="34" charset="0"/>
              </a:rPr>
              <a:t>:</a:t>
            </a:r>
          </a:p>
        </p:txBody>
      </p:sp>
      <p:sp>
        <p:nvSpPr>
          <p:cNvPr id="2"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platzhalter 1"/>
          <p:cNvSpPr>
            <a:spLocks noGrp="1"/>
          </p:cNvSpPr>
          <p:nvPr>
            <p:ph type="body" idx="1"/>
          </p:nvPr>
        </p:nvSpPr>
        <p:spPr>
          <a:xfrm>
            <a:off x="457200" y="1447800"/>
            <a:ext cx="7715250" cy="4648200"/>
          </a:xfrm>
        </p:spPr>
        <p:txBody>
          <a:bodyPr/>
          <a:lstStyle/>
          <a:p>
            <a:pPr>
              <a:defRPr/>
            </a:pPr>
            <a:r>
              <a:rPr lang="en-US" sz="1700" b="1" dirty="0" smtClean="0">
                <a:solidFill>
                  <a:schemeClr val="tx2">
                    <a:lumMod val="75000"/>
                  </a:schemeClr>
                </a:solidFill>
              </a:rPr>
              <a:t>Section 41 - Disqualification from the exercise of judicial office</a:t>
            </a:r>
            <a:endParaRPr lang="de-DE" sz="1700" dirty="0" smtClean="0">
              <a:solidFill>
                <a:schemeClr val="tx2">
                  <a:lumMod val="75000"/>
                </a:schemeClr>
              </a:solidFill>
            </a:endParaRPr>
          </a:p>
          <a:p>
            <a:pPr>
              <a:defRPr/>
            </a:pPr>
            <a:r>
              <a:rPr lang="en-US" sz="1500" dirty="0" smtClean="0">
                <a:solidFill>
                  <a:schemeClr val="tx2">
                    <a:lumMod val="75000"/>
                  </a:schemeClr>
                </a:solidFill>
              </a:rPr>
              <a:t>A judge is disqualified by law from exercising judicial office:</a:t>
            </a:r>
            <a:endParaRPr lang="de-DE" sz="1500" dirty="0" smtClean="0">
              <a:solidFill>
                <a:schemeClr val="tx2">
                  <a:lumMod val="75000"/>
                </a:schemeClr>
              </a:solidFill>
            </a:endParaRPr>
          </a:p>
          <a:p>
            <a:pPr marL="342900" indent="-342900">
              <a:buFontTx/>
              <a:buAutoNum type="arabicPeriod"/>
              <a:defRPr/>
            </a:pPr>
            <a:r>
              <a:rPr lang="en-US" dirty="0" smtClean="0">
                <a:solidFill>
                  <a:schemeClr val="tx2">
                    <a:lumMod val="75000"/>
                  </a:schemeClr>
                </a:solidFill>
              </a:rPr>
              <a:t>In all matters in which he </a:t>
            </a:r>
            <a:r>
              <a:rPr lang="en-US" u="sng" dirty="0" smtClean="0">
                <a:solidFill>
                  <a:schemeClr val="tx2">
                    <a:lumMod val="75000"/>
                  </a:schemeClr>
                </a:solidFill>
              </a:rPr>
              <a:t>himself is a party</a:t>
            </a:r>
            <a:r>
              <a:rPr lang="en-US" dirty="0" smtClean="0">
                <a:solidFill>
                  <a:schemeClr val="tx2">
                    <a:lumMod val="75000"/>
                  </a:schemeClr>
                </a:solidFill>
              </a:rPr>
              <a:t>, or in which his </a:t>
            </a:r>
            <a:r>
              <a:rPr lang="en-US" u="sng" dirty="0" smtClean="0">
                <a:solidFill>
                  <a:schemeClr val="tx2">
                    <a:lumMod val="75000"/>
                  </a:schemeClr>
                </a:solidFill>
              </a:rPr>
              <a:t>relationship to one of the parties</a:t>
            </a:r>
            <a:r>
              <a:rPr lang="en-US" dirty="0" smtClean="0">
                <a:solidFill>
                  <a:schemeClr val="tx2">
                    <a:lumMod val="75000"/>
                  </a:schemeClr>
                </a:solidFill>
              </a:rPr>
              <a:t> in the proceedings is that of a co-</a:t>
            </a:r>
            <a:r>
              <a:rPr lang="en-US" dirty="0" err="1" smtClean="0">
                <a:solidFill>
                  <a:schemeClr val="tx2">
                    <a:lumMod val="75000"/>
                  </a:schemeClr>
                </a:solidFill>
              </a:rPr>
              <a:t>obligee</a:t>
            </a:r>
            <a:r>
              <a:rPr lang="en-US" dirty="0" smtClean="0">
                <a:solidFill>
                  <a:schemeClr val="tx2">
                    <a:lumMod val="75000"/>
                  </a:schemeClr>
                </a:solidFill>
              </a:rPr>
              <a:t>, co-obligor, or a party liable to recourse;</a:t>
            </a:r>
          </a:p>
          <a:p>
            <a:pPr marL="342900" indent="-342900">
              <a:buFontTx/>
              <a:buAutoNum type="arabicPeriod"/>
              <a:defRPr/>
            </a:pPr>
            <a:r>
              <a:rPr lang="en-US" dirty="0" smtClean="0">
                <a:solidFill>
                  <a:schemeClr val="tx2">
                    <a:lumMod val="75000"/>
                  </a:schemeClr>
                </a:solidFill>
              </a:rPr>
              <a:t>In all matters </a:t>
            </a:r>
            <a:r>
              <a:rPr lang="en-US" u="sng" dirty="0" smtClean="0">
                <a:solidFill>
                  <a:schemeClr val="tx2">
                    <a:lumMod val="75000"/>
                  </a:schemeClr>
                </a:solidFill>
              </a:rPr>
              <a:t>concerning his spouse or former spouse</a:t>
            </a:r>
            <a:r>
              <a:rPr lang="en-US" dirty="0" smtClean="0">
                <a:solidFill>
                  <a:schemeClr val="tx2">
                    <a:lumMod val="75000"/>
                  </a:schemeClr>
                </a:solidFill>
              </a:rPr>
              <a:t>;</a:t>
            </a:r>
            <a:endParaRPr lang="de-DE" dirty="0" smtClean="0">
              <a:solidFill>
                <a:schemeClr val="tx2">
                  <a:lumMod val="75000"/>
                </a:schemeClr>
              </a:solidFill>
            </a:endParaRPr>
          </a:p>
          <a:p>
            <a:pPr marL="342900" indent="-342900">
              <a:defRPr/>
            </a:pPr>
            <a:r>
              <a:rPr lang="en-US" dirty="0" smtClean="0">
                <a:solidFill>
                  <a:schemeClr val="tx2">
                    <a:lumMod val="75000"/>
                  </a:schemeClr>
                </a:solidFill>
              </a:rPr>
              <a:t>2a.	In all matters concerning his partner or former partner under a civil union;</a:t>
            </a:r>
            <a:endParaRPr lang="de-DE" dirty="0" smtClean="0">
              <a:solidFill>
                <a:schemeClr val="tx2">
                  <a:lumMod val="75000"/>
                </a:schemeClr>
              </a:solidFill>
            </a:endParaRPr>
          </a:p>
          <a:p>
            <a:pPr marL="342900" indent="-342900">
              <a:defRPr/>
            </a:pPr>
            <a:r>
              <a:rPr lang="de-DE" dirty="0" smtClean="0">
                <a:solidFill>
                  <a:schemeClr val="tx2">
                    <a:lumMod val="75000"/>
                  </a:schemeClr>
                </a:solidFill>
              </a:rPr>
              <a:t>3. 	</a:t>
            </a:r>
            <a:r>
              <a:rPr lang="en-US" dirty="0" smtClean="0">
                <a:solidFill>
                  <a:schemeClr val="tx2">
                    <a:lumMod val="75000"/>
                  </a:schemeClr>
                </a:solidFill>
              </a:rPr>
              <a:t>In all matters concerning persons who are or were </a:t>
            </a:r>
            <a:r>
              <a:rPr lang="en-US" u="sng" dirty="0" smtClean="0">
                <a:solidFill>
                  <a:schemeClr val="tx2">
                    <a:lumMod val="75000"/>
                  </a:schemeClr>
                </a:solidFill>
              </a:rPr>
              <a:t>directly related to him</a:t>
            </a:r>
            <a:r>
              <a:rPr lang="en-US" dirty="0" smtClean="0">
                <a:solidFill>
                  <a:schemeClr val="tx2">
                    <a:lumMod val="75000"/>
                  </a:schemeClr>
                </a:solidFill>
              </a:rPr>
              <a:t>, either by blood or by marriage, or who are or were related as third-degree relatives in the collateral line, or who are or were second-degree relatives by marriage in the collateral line;</a:t>
            </a:r>
            <a:endParaRPr lang="de-DE" dirty="0" smtClean="0">
              <a:solidFill>
                <a:schemeClr val="tx2">
                  <a:lumMod val="75000"/>
                </a:schemeClr>
              </a:solidFill>
            </a:endParaRPr>
          </a:p>
          <a:p>
            <a:pPr marL="342900" indent="-342900">
              <a:buFontTx/>
              <a:buAutoNum type="arabicPeriod" startAt="4"/>
              <a:defRPr/>
            </a:pPr>
            <a:r>
              <a:rPr lang="en-US" dirty="0" smtClean="0">
                <a:solidFill>
                  <a:schemeClr val="tx2">
                    <a:lumMod val="75000"/>
                  </a:schemeClr>
                </a:solidFill>
              </a:rPr>
              <a:t>In all matters in which he was </a:t>
            </a:r>
            <a:r>
              <a:rPr lang="en-US" u="sng" dirty="0" smtClean="0">
                <a:solidFill>
                  <a:schemeClr val="tx2">
                    <a:lumMod val="75000"/>
                  </a:schemeClr>
                </a:solidFill>
              </a:rPr>
              <a:t>appointed as attorney of record</a:t>
            </a:r>
            <a:r>
              <a:rPr lang="en-US" dirty="0" smtClean="0">
                <a:solidFill>
                  <a:schemeClr val="tx2">
                    <a:lumMod val="75000"/>
                  </a:schemeClr>
                </a:solidFill>
              </a:rPr>
              <a:t> or as a person providing assistance to a party, or in which he is or was </a:t>
            </a:r>
            <a:r>
              <a:rPr lang="en-US" dirty="0" err="1" smtClean="0">
                <a:solidFill>
                  <a:schemeClr val="tx2">
                    <a:lumMod val="75000"/>
                  </a:schemeClr>
                </a:solidFill>
              </a:rPr>
              <a:t>authorised</a:t>
            </a:r>
            <a:r>
              <a:rPr lang="en-US" dirty="0" smtClean="0">
                <a:solidFill>
                  <a:schemeClr val="tx2">
                    <a:lumMod val="75000"/>
                  </a:schemeClr>
                </a:solidFill>
              </a:rPr>
              <a:t> to make an appearance as a legal representative of a party;</a:t>
            </a:r>
            <a:endParaRPr lang="de-DE" dirty="0" smtClean="0">
              <a:solidFill>
                <a:schemeClr val="tx2">
                  <a:lumMod val="75000"/>
                </a:schemeClr>
              </a:solidFill>
            </a:endParaRPr>
          </a:p>
          <a:p>
            <a:pPr marL="342900" indent="-342900">
              <a:buFontTx/>
              <a:buAutoNum type="arabicPeriod" startAt="4"/>
              <a:defRPr/>
            </a:pPr>
            <a:r>
              <a:rPr lang="en-US" dirty="0" smtClean="0">
                <a:solidFill>
                  <a:schemeClr val="tx2">
                    <a:lumMod val="75000"/>
                  </a:schemeClr>
                </a:solidFill>
              </a:rPr>
              <a:t>In all matters in which he is </a:t>
            </a:r>
            <a:r>
              <a:rPr lang="en-US" u="sng" dirty="0" smtClean="0">
                <a:solidFill>
                  <a:schemeClr val="tx2">
                    <a:lumMod val="75000"/>
                  </a:schemeClr>
                </a:solidFill>
              </a:rPr>
              <a:t>examined as a witness or expert</a:t>
            </a:r>
            <a:r>
              <a:rPr lang="en-US" dirty="0" smtClean="0">
                <a:solidFill>
                  <a:schemeClr val="tx2">
                    <a:lumMod val="75000"/>
                  </a:schemeClr>
                </a:solidFill>
              </a:rPr>
              <a:t>;</a:t>
            </a:r>
            <a:endParaRPr lang="de-DE" dirty="0" smtClean="0">
              <a:solidFill>
                <a:schemeClr val="tx2">
                  <a:lumMod val="75000"/>
                </a:schemeClr>
              </a:solidFill>
            </a:endParaRPr>
          </a:p>
          <a:p>
            <a:pPr marL="342900" indent="-342900">
              <a:buFontTx/>
              <a:buAutoNum type="arabicPeriod" startAt="4"/>
              <a:defRPr/>
            </a:pPr>
            <a:r>
              <a:rPr lang="en-US" dirty="0" smtClean="0">
                <a:solidFill>
                  <a:schemeClr val="tx2">
                    <a:lumMod val="75000"/>
                  </a:schemeClr>
                </a:solidFill>
              </a:rPr>
              <a:t>In all matters in which he </a:t>
            </a:r>
            <a:r>
              <a:rPr lang="en-US" u="sng" dirty="0" smtClean="0">
                <a:solidFill>
                  <a:schemeClr val="tx2">
                    <a:lumMod val="75000"/>
                  </a:schemeClr>
                </a:solidFill>
              </a:rPr>
              <a:t>assisted</a:t>
            </a:r>
            <a:r>
              <a:rPr lang="en-US" dirty="0" smtClean="0">
                <a:solidFill>
                  <a:schemeClr val="tx2">
                    <a:lumMod val="75000"/>
                  </a:schemeClr>
                </a:solidFill>
              </a:rPr>
              <a:t>, at a prior level of jurisdiction or in arbitration proceedings, in </a:t>
            </a:r>
            <a:r>
              <a:rPr lang="en-US" u="sng" dirty="0" smtClean="0">
                <a:solidFill>
                  <a:schemeClr val="tx2">
                    <a:lumMod val="75000"/>
                  </a:schemeClr>
                </a:solidFill>
              </a:rPr>
              <a:t>entering the contested decision</a:t>
            </a:r>
            <a:r>
              <a:rPr lang="en-US" dirty="0" smtClean="0">
                <a:solidFill>
                  <a:schemeClr val="tx2">
                    <a:lumMod val="75000"/>
                  </a:schemeClr>
                </a:solidFill>
              </a:rPr>
              <a:t>, unless this concerns activities of a judge correspondingly delegated or requested.</a:t>
            </a:r>
            <a:endParaRPr lang="de-DE" dirty="0" smtClean="0">
              <a:solidFill>
                <a:schemeClr val="tx2">
                  <a:lumMod val="75000"/>
                </a:schemeClr>
              </a:solidFill>
            </a:endParaRPr>
          </a:p>
        </p:txBody>
      </p:sp>
      <p:sp>
        <p:nvSpPr>
          <p:cNvPr id="2"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p:cNvSpPr>
            <a:spLocks noGrp="1"/>
          </p:cNvSpPr>
          <p:nvPr>
            <p:ph type="body" idx="1"/>
          </p:nvPr>
        </p:nvSpPr>
        <p:spPr>
          <a:xfrm>
            <a:off x="457200" y="1447800"/>
            <a:ext cx="7715250" cy="4648200"/>
          </a:xfrm>
        </p:spPr>
        <p:txBody>
          <a:bodyPr/>
          <a:lstStyle/>
          <a:p>
            <a:pPr>
              <a:defRPr/>
            </a:pPr>
            <a:r>
              <a:rPr lang="de-DE" sz="2200" b="1" dirty="0" err="1" smtClean="0">
                <a:solidFill>
                  <a:schemeClr val="tx1"/>
                </a:solidFill>
                <a:sym typeface="Arial" pitchFamily="34" charset="0"/>
              </a:rPr>
              <a:t>Impartiality</a:t>
            </a:r>
            <a:r>
              <a:rPr lang="de-DE" sz="2200" b="1" dirty="0" smtClean="0">
                <a:solidFill>
                  <a:schemeClr val="tx1"/>
                </a:solidFill>
                <a:sym typeface="Arial" pitchFamily="34" charset="0"/>
              </a:rPr>
              <a:t> (2)</a:t>
            </a:r>
          </a:p>
          <a:p>
            <a:pPr>
              <a:defRPr/>
            </a:pPr>
            <a:endParaRPr lang="de-DE" sz="2400" b="1" dirty="0" smtClean="0">
              <a:solidFill>
                <a:srgbClr val="003021"/>
              </a:solidFill>
            </a:endParaRPr>
          </a:p>
          <a:p>
            <a:pPr marL="361950" indent="-361950">
              <a:defRPr/>
            </a:pPr>
            <a:r>
              <a:rPr lang="de-DE" sz="2200" dirty="0" smtClean="0">
                <a:solidFill>
                  <a:schemeClr val="tx2">
                    <a:lumMod val="75000"/>
                  </a:schemeClr>
                </a:solidFill>
                <a:sym typeface="Arial" pitchFamily="34" charset="0"/>
              </a:rPr>
              <a:t>In </a:t>
            </a:r>
            <a:r>
              <a:rPr lang="de-DE" sz="2200" dirty="0" err="1" smtClean="0">
                <a:solidFill>
                  <a:schemeClr val="tx2">
                    <a:lumMod val="75000"/>
                  </a:schemeClr>
                </a:solidFill>
                <a:sym typeface="Arial" pitchFamily="34" charset="0"/>
              </a:rPr>
              <a:t>general</a:t>
            </a:r>
            <a:r>
              <a:rPr lang="de-DE" sz="2200" dirty="0" smtClean="0">
                <a:solidFill>
                  <a:schemeClr val="tx2">
                    <a:lumMod val="75000"/>
                  </a:schemeClr>
                </a:solidFill>
                <a:sym typeface="Arial" pitchFamily="34" charset="0"/>
              </a:rPr>
              <a:t> the following </a:t>
            </a:r>
            <a:r>
              <a:rPr lang="de-DE" sz="2200" dirty="0" err="1" smtClean="0">
                <a:solidFill>
                  <a:schemeClr val="tx2">
                    <a:lumMod val="75000"/>
                  </a:schemeClr>
                </a:solidFill>
                <a:sym typeface="Arial" pitchFamily="34" charset="0"/>
              </a:rPr>
              <a:t>reasons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may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lead</a:t>
            </a:r>
            <a:r>
              <a:rPr lang="de-DE" sz="2200" dirty="0" smtClean="0">
                <a:solidFill>
                  <a:schemeClr val="tx2">
                    <a:lumMod val="75000"/>
                  </a:schemeClr>
                </a:solidFill>
                <a:sym typeface="Arial" pitchFamily="34" charset="0"/>
              </a:rPr>
              <a:t> to a </a:t>
            </a:r>
            <a:r>
              <a:rPr lang="de-DE" sz="2200" dirty="0" err="1" smtClean="0">
                <a:solidFill>
                  <a:schemeClr val="tx2">
                    <a:lumMod val="75000"/>
                  </a:schemeClr>
                </a:solidFill>
                <a:sym typeface="Arial" pitchFamily="34" charset="0"/>
              </a:rPr>
              <a:t>bias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situations</a:t>
            </a:r>
            <a:r>
              <a:rPr lang="de-DE" sz="2200" dirty="0" smtClean="0">
                <a:solidFill>
                  <a:schemeClr val="tx2">
                    <a:lumMod val="75000"/>
                  </a:schemeClr>
                </a:solidFill>
                <a:sym typeface="Arial" pitchFamily="34" charset="0"/>
              </a:rPr>
              <a:t>:</a:t>
            </a:r>
          </a:p>
          <a:p>
            <a:pPr marL="361950" indent="-361950">
              <a:defRPr/>
            </a:pPr>
            <a:endParaRPr lang="de-DE" sz="22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Close </a:t>
            </a:r>
            <a:r>
              <a:rPr lang="de-DE" sz="2200" dirty="0" err="1" smtClean="0">
                <a:solidFill>
                  <a:schemeClr val="tx2">
                    <a:lumMod val="75000"/>
                  </a:schemeClr>
                </a:solidFill>
                <a:sym typeface="Arial" pitchFamily="34" charset="0"/>
              </a:rPr>
              <a:t>relationship</a:t>
            </a:r>
            <a:r>
              <a:rPr lang="de-DE" sz="2200" dirty="0" smtClean="0">
                <a:solidFill>
                  <a:schemeClr val="tx2">
                    <a:lumMod val="75000"/>
                  </a:schemeClr>
                </a:solidFill>
                <a:sym typeface="Arial" pitchFamily="34" charset="0"/>
              </a:rPr>
              <a:t> to </a:t>
            </a:r>
            <a:r>
              <a:rPr lang="de-DE" sz="2200" dirty="0" err="1" smtClean="0">
                <a:solidFill>
                  <a:schemeClr val="tx2">
                    <a:lumMod val="75000"/>
                  </a:schemeClr>
                </a:solidFill>
                <a:sym typeface="Arial" pitchFamily="34" charset="0"/>
              </a:rPr>
              <a:t>one</a:t>
            </a:r>
            <a:r>
              <a:rPr lang="de-DE" sz="2200" dirty="0" smtClean="0">
                <a:solidFill>
                  <a:schemeClr val="tx2">
                    <a:lumMod val="75000"/>
                  </a:schemeClr>
                </a:solidFill>
                <a:sym typeface="Arial" pitchFamily="34" charset="0"/>
              </a:rPr>
              <a:t> of </a:t>
            </a:r>
            <a:r>
              <a:rPr lang="de-DE" sz="2200" dirty="0" err="1" smtClean="0">
                <a:solidFill>
                  <a:schemeClr val="tx2">
                    <a:lumMod val="75000"/>
                  </a:schemeClr>
                </a:solidFill>
                <a:sym typeface="Arial" pitchFamily="34" charset="0"/>
              </a:rPr>
              <a:t>the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parties</a:t>
            </a:r>
            <a:endParaRPr lang="de-DE" sz="2200" dirty="0" smtClean="0">
              <a:solidFill>
                <a:schemeClr val="tx2">
                  <a:lumMod val="75000"/>
                </a:schemeClr>
              </a:solidFill>
              <a:sym typeface="Arial" pitchFamily="34" charset="0"/>
            </a:endParaRP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err="1" smtClean="0">
                <a:solidFill>
                  <a:schemeClr val="tx2">
                    <a:lumMod val="75000"/>
                  </a:schemeClr>
                </a:solidFill>
                <a:sym typeface="Arial" pitchFamily="34" charset="0"/>
              </a:rPr>
              <a:t>Relationship</a:t>
            </a:r>
            <a:r>
              <a:rPr lang="de-DE" sz="2200" dirty="0" smtClean="0">
                <a:solidFill>
                  <a:schemeClr val="tx2">
                    <a:lumMod val="75000"/>
                  </a:schemeClr>
                </a:solidFill>
                <a:sym typeface="Arial" pitchFamily="34" charset="0"/>
              </a:rPr>
              <a:t> must be „</a:t>
            </a:r>
            <a:r>
              <a:rPr lang="de-DE" sz="2200" dirty="0" err="1" smtClean="0">
                <a:solidFill>
                  <a:schemeClr val="tx2">
                    <a:lumMod val="75000"/>
                  </a:schemeClr>
                </a:solidFill>
                <a:sym typeface="Arial" pitchFamily="34" charset="0"/>
              </a:rPr>
              <a:t>intense</a:t>
            </a:r>
            <a:r>
              <a:rPr lang="de-DE" sz="2200" dirty="0" smtClean="0">
                <a:solidFill>
                  <a:schemeClr val="tx2">
                    <a:lumMod val="75000"/>
                  </a:schemeClr>
                </a:solidFill>
                <a:sym typeface="Arial" pitchFamily="34" charset="0"/>
              </a:rPr>
              <a:t>“, and </a:t>
            </a:r>
            <a:r>
              <a:rPr lang="de-DE" sz="2200" dirty="0" err="1" smtClean="0">
                <a:solidFill>
                  <a:schemeClr val="tx2">
                    <a:lumMod val="75000"/>
                  </a:schemeClr>
                </a:solidFill>
                <a:sym typeface="Arial" pitchFamily="34" charset="0"/>
              </a:rPr>
              <a:t>exceed</a:t>
            </a:r>
            <a:r>
              <a:rPr lang="de-DE" sz="2200" dirty="0" smtClean="0">
                <a:solidFill>
                  <a:schemeClr val="tx2">
                    <a:lumMod val="75000"/>
                  </a:schemeClr>
                </a:solidFill>
                <a:sym typeface="Arial" pitchFamily="34" charset="0"/>
              </a:rPr>
              <a:t> „normal“ </a:t>
            </a:r>
            <a:r>
              <a:rPr lang="de-DE" sz="2200" dirty="0" err="1" smtClean="0">
                <a:solidFill>
                  <a:schemeClr val="tx2">
                    <a:lumMod val="75000"/>
                  </a:schemeClr>
                </a:solidFill>
                <a:sym typeface="Arial" pitchFamily="34" charset="0"/>
              </a:rPr>
              <a:t>relationship</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which</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may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pre-exist</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with</a:t>
            </a:r>
            <a:r>
              <a:rPr lang="de-DE" sz="2200" dirty="0" smtClean="0">
                <a:solidFill>
                  <a:schemeClr val="tx2">
                    <a:lumMod val="75000"/>
                  </a:schemeClr>
                </a:solidFill>
                <a:sym typeface="Arial" pitchFamily="34" charset="0"/>
              </a:rPr>
              <a:t> the </a:t>
            </a:r>
            <a:r>
              <a:rPr lang="de-DE" sz="2200" dirty="0" err="1" smtClean="0">
                <a:solidFill>
                  <a:schemeClr val="tx2">
                    <a:lumMod val="75000"/>
                  </a:schemeClr>
                </a:solidFill>
                <a:sym typeface="Arial" pitchFamily="34" charset="0"/>
              </a:rPr>
              <a:t>party</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which</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appointed</a:t>
            </a:r>
            <a:r>
              <a:rPr lang="de-DE" sz="2200" dirty="0" smtClean="0">
                <a:solidFill>
                  <a:schemeClr val="tx2">
                    <a:lumMod val="75000"/>
                  </a:schemeClr>
                </a:solidFill>
                <a:sym typeface="Arial" pitchFamily="34" charset="0"/>
              </a:rPr>
              <a:t> the arbitrator</a:t>
            </a:r>
          </a:p>
          <a:p>
            <a:pPr marL="361950" indent="-361950">
              <a:buFont typeface="Wingdings" pitchFamily="2" charset="2"/>
              <a:buChar char="§"/>
              <a:defRPr/>
            </a:pPr>
            <a:endParaRPr lang="de-DE" sz="2200" dirty="0" smtClean="0">
              <a:solidFill>
                <a:schemeClr val="tx2">
                  <a:lumMod val="75000"/>
                </a:schemeClr>
              </a:solidFill>
              <a:sym typeface="Arial" pitchFamily="34" charset="0"/>
            </a:endParaRPr>
          </a:p>
        </p:txBody>
      </p:sp>
      <p:sp>
        <p:nvSpPr>
          <p:cNvPr id="21507"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platzhalter 1"/>
          <p:cNvSpPr>
            <a:spLocks noGrp="1"/>
          </p:cNvSpPr>
          <p:nvPr>
            <p:ph type="body" idx="1"/>
          </p:nvPr>
        </p:nvSpPr>
        <p:spPr>
          <a:xfrm>
            <a:off x="457200" y="1447800"/>
            <a:ext cx="7715250" cy="4648200"/>
          </a:xfrm>
        </p:spPr>
        <p:txBody>
          <a:bodyPr/>
          <a:lstStyle/>
          <a:p>
            <a:pPr>
              <a:defRPr/>
            </a:pPr>
            <a:r>
              <a:rPr lang="de-DE" sz="2200" b="1" dirty="0" err="1" smtClean="0">
                <a:solidFill>
                  <a:schemeClr val="tx1"/>
                </a:solidFill>
                <a:sym typeface="Arial" pitchFamily="34" charset="0"/>
              </a:rPr>
              <a:t>Impartiality</a:t>
            </a:r>
            <a:r>
              <a:rPr lang="de-DE" sz="2200" b="1" dirty="0" smtClean="0">
                <a:solidFill>
                  <a:schemeClr val="tx1"/>
                </a:solidFill>
                <a:sym typeface="Arial" pitchFamily="34" charset="0"/>
              </a:rPr>
              <a:t> (3)</a:t>
            </a:r>
          </a:p>
          <a:p>
            <a:pPr>
              <a:defRPr/>
            </a:pPr>
            <a:endParaRPr lang="de-DE" sz="2000" dirty="0" smtClean="0">
              <a:solidFill>
                <a:srgbClr val="003021"/>
              </a:solidFill>
            </a:endParaRPr>
          </a:p>
          <a:p>
            <a:pPr marL="361950" indent="-361950">
              <a:buFont typeface="Wingdings" pitchFamily="2" charset="2"/>
              <a:buChar char="§"/>
              <a:defRPr/>
            </a:pPr>
            <a:r>
              <a:rPr lang="de-DE" sz="2200" dirty="0" err="1" smtClean="0">
                <a:solidFill>
                  <a:schemeClr val="tx2">
                    <a:lumMod val="75000"/>
                  </a:schemeClr>
                </a:solidFill>
                <a:sym typeface="Arial" pitchFamily="34" charset="0"/>
              </a:rPr>
              <a:t>Behaviour</a:t>
            </a:r>
            <a:r>
              <a:rPr lang="de-DE" sz="2200" dirty="0" smtClean="0">
                <a:solidFill>
                  <a:schemeClr val="tx2">
                    <a:lumMod val="75000"/>
                  </a:schemeClr>
                </a:solidFill>
                <a:sym typeface="Arial" pitchFamily="34" charset="0"/>
              </a:rPr>
              <a:t> in </a:t>
            </a:r>
            <a:r>
              <a:rPr lang="de-DE" sz="2200" dirty="0" err="1" smtClean="0">
                <a:solidFill>
                  <a:schemeClr val="tx2">
                    <a:lumMod val="75000"/>
                  </a:schemeClr>
                </a:solidFill>
                <a:sym typeface="Arial" pitchFamily="34" charset="0"/>
              </a:rPr>
              <a:t>the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proceedings</a:t>
            </a:r>
            <a:endParaRPr lang="de-DE" sz="2200" dirty="0" smtClean="0">
              <a:solidFill>
                <a:schemeClr val="tx2">
                  <a:lumMod val="75000"/>
                </a:schemeClr>
              </a:solidFill>
              <a:sym typeface="Arial" pitchFamily="34" charset="0"/>
            </a:endParaRP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smtClean="0">
                <a:solidFill>
                  <a:schemeClr val="tx2">
                    <a:lumMod val="75000"/>
                  </a:schemeClr>
                </a:solidFill>
                <a:sym typeface="Arial" pitchFamily="34" charset="0"/>
              </a:rPr>
              <a:t>Information </a:t>
            </a:r>
            <a:r>
              <a:rPr lang="de-DE" sz="2200" dirty="0" err="1" smtClean="0">
                <a:solidFill>
                  <a:schemeClr val="tx2">
                    <a:lumMod val="75000"/>
                  </a:schemeClr>
                </a:solidFill>
                <a:sym typeface="Arial" pitchFamily="34" charset="0"/>
              </a:rPr>
              <a:t>about</a:t>
            </a:r>
            <a:r>
              <a:rPr lang="de-DE" sz="2200" dirty="0" smtClean="0">
                <a:solidFill>
                  <a:schemeClr val="tx2">
                    <a:lumMod val="75000"/>
                  </a:schemeClr>
                </a:solidFill>
                <a:sym typeface="Arial" pitchFamily="34" charset="0"/>
              </a:rPr>
              <a:t> legal </a:t>
            </a:r>
            <a:r>
              <a:rPr lang="de-DE" sz="2200" dirty="0" err="1" smtClean="0">
                <a:solidFill>
                  <a:schemeClr val="tx2">
                    <a:lumMod val="75000"/>
                  </a:schemeClr>
                </a:solidFill>
                <a:sym typeface="Arial" pitchFamily="34" charset="0"/>
              </a:rPr>
              <a:t>opinion</a:t>
            </a:r>
            <a:r>
              <a:rPr lang="de-DE" sz="2200" dirty="0" smtClean="0">
                <a:solidFill>
                  <a:schemeClr val="tx2">
                    <a:lumMod val="75000"/>
                  </a:schemeClr>
                </a:solidFill>
                <a:sym typeface="Arial" pitchFamily="34" charset="0"/>
              </a:rPr>
              <a:t>?</a:t>
            </a: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err="1" smtClean="0">
                <a:solidFill>
                  <a:schemeClr val="tx2">
                    <a:lumMod val="75000"/>
                  </a:schemeClr>
                </a:solidFill>
                <a:sym typeface="Arial" pitchFamily="34" charset="0"/>
              </a:rPr>
              <a:t>Advising</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one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party</a:t>
            </a:r>
            <a:r>
              <a:rPr lang="de-DE" sz="2200" dirty="0" smtClean="0">
                <a:solidFill>
                  <a:schemeClr val="tx2">
                    <a:lumMod val="75000"/>
                  </a:schemeClr>
                </a:solidFill>
                <a:sym typeface="Arial" pitchFamily="34" charset="0"/>
              </a:rPr>
              <a:t> </a:t>
            </a: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err="1" smtClean="0">
                <a:solidFill>
                  <a:schemeClr val="tx2">
                    <a:lumMod val="75000"/>
                  </a:schemeClr>
                </a:solidFill>
                <a:sym typeface="Arial" pitchFamily="34" charset="0"/>
              </a:rPr>
              <a:t>Direction</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of</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arbitration</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to</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one</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party‘s</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disadvantage</a:t>
            </a:r>
            <a:r>
              <a:rPr lang="de-DE" sz="2200" dirty="0" smtClean="0">
                <a:solidFill>
                  <a:schemeClr val="tx2">
                    <a:lumMod val="75000"/>
                  </a:schemeClr>
                </a:solidFill>
                <a:sym typeface="Arial" pitchFamily="34" charset="0"/>
              </a:rPr>
              <a:t> </a:t>
            </a:r>
          </a:p>
          <a:p>
            <a:pPr marL="361950" indent="-361950">
              <a:buFont typeface="Wingdings" pitchFamily="2" charset="2"/>
              <a:buChar char="§"/>
              <a:defRPr/>
            </a:pPr>
            <a:endParaRPr lang="de-DE" sz="500" dirty="0" smtClean="0">
              <a:solidFill>
                <a:schemeClr val="tx2">
                  <a:lumMod val="75000"/>
                </a:schemeClr>
              </a:solidFill>
              <a:sym typeface="Arial" pitchFamily="34" charset="0"/>
            </a:endParaRPr>
          </a:p>
          <a:p>
            <a:pPr marL="361950" indent="-361950">
              <a:buFont typeface="Wingdings" pitchFamily="2" charset="2"/>
              <a:buChar char="§"/>
              <a:defRPr/>
            </a:pPr>
            <a:r>
              <a:rPr lang="de-DE" sz="2200" dirty="0" err="1" smtClean="0">
                <a:solidFill>
                  <a:schemeClr val="tx2">
                    <a:lumMod val="75000"/>
                  </a:schemeClr>
                </a:solidFill>
                <a:sym typeface="Arial" pitchFamily="34" charset="0"/>
              </a:rPr>
              <a:t>One-sided</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keeping</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of</a:t>
            </a:r>
            <a:r>
              <a:rPr lang="de-DE" sz="2200" dirty="0" smtClean="0">
                <a:solidFill>
                  <a:schemeClr val="tx2">
                    <a:lumMod val="75000"/>
                  </a:schemeClr>
                </a:solidFill>
                <a:sym typeface="Arial" pitchFamily="34" charset="0"/>
              </a:rPr>
              <a:t> </a:t>
            </a:r>
            <a:r>
              <a:rPr lang="de-DE" sz="2200" dirty="0" err="1" smtClean="0">
                <a:solidFill>
                  <a:schemeClr val="tx2">
                    <a:lumMod val="75000"/>
                  </a:schemeClr>
                </a:solidFill>
                <a:sym typeface="Arial" pitchFamily="34" charset="0"/>
              </a:rPr>
              <a:t>minutes</a:t>
            </a:r>
            <a:endParaRPr lang="de-DE" sz="2200" dirty="0" smtClean="0">
              <a:solidFill>
                <a:schemeClr val="tx2">
                  <a:lumMod val="75000"/>
                </a:schemeClr>
              </a:solidFill>
              <a:sym typeface="Arial" pitchFamily="34" charset="0"/>
            </a:endParaRPr>
          </a:p>
          <a:p>
            <a:pPr marL="361950" indent="-361950">
              <a:defRPr/>
            </a:pPr>
            <a:r>
              <a:rPr lang="de-DE" sz="500" dirty="0" smtClean="0">
                <a:solidFill>
                  <a:schemeClr val="tx2">
                    <a:lumMod val="75000"/>
                  </a:schemeClr>
                </a:solidFill>
                <a:sym typeface="Arial" pitchFamily="34" charset="0"/>
              </a:rPr>
              <a:t> </a:t>
            </a:r>
          </a:p>
          <a:p>
            <a:pPr marL="361950" indent="-361950">
              <a:buFont typeface="Wingdings" pitchFamily="2" charset="2"/>
              <a:buChar char="§"/>
              <a:defRPr/>
            </a:pPr>
            <a:r>
              <a:rPr lang="de-DE" sz="2200" dirty="0" smtClean="0">
                <a:solidFill>
                  <a:schemeClr val="tx2">
                    <a:lumMod val="75000"/>
                  </a:schemeClr>
                </a:solidFill>
                <a:sym typeface="Arial" pitchFamily="34" charset="0"/>
              </a:rPr>
              <a:t>Settlement </a:t>
            </a:r>
            <a:r>
              <a:rPr lang="de-DE" sz="2200" dirty="0" err="1" smtClean="0">
                <a:solidFill>
                  <a:schemeClr val="tx2">
                    <a:lumMod val="75000"/>
                  </a:schemeClr>
                </a:solidFill>
                <a:sym typeface="Arial" pitchFamily="34" charset="0"/>
              </a:rPr>
              <a:t>suggestions</a:t>
            </a:r>
            <a:r>
              <a:rPr lang="de-DE" sz="2200" dirty="0" smtClean="0">
                <a:solidFill>
                  <a:schemeClr val="tx2">
                    <a:lumMod val="75000"/>
                  </a:schemeClr>
                </a:solidFill>
                <a:sym typeface="Arial" pitchFamily="34" charset="0"/>
              </a:rPr>
              <a:t>?</a:t>
            </a:r>
          </a:p>
          <a:p>
            <a:pPr>
              <a:defRPr/>
            </a:pPr>
            <a:endParaRPr lang="de-DE" sz="2400" dirty="0" smtClean="0"/>
          </a:p>
          <a:p>
            <a:pPr>
              <a:defRPr/>
            </a:pPr>
            <a:endParaRPr lang="de-DE" sz="500" dirty="0" smtClean="0"/>
          </a:p>
        </p:txBody>
      </p:sp>
      <p:sp>
        <p:nvSpPr>
          <p:cNvPr id="2" name="Textplatzhalter 3"/>
          <p:cNvSpPr>
            <a:spLocks noGrp="1"/>
          </p:cNvSpPr>
          <p:nvPr>
            <p:ph type="body" idx="13"/>
          </p:nvPr>
        </p:nvSpPr>
        <p:spPr bwMode="auto">
          <a:xfrm>
            <a:off x="468313" y="160338"/>
            <a:ext cx="6362700" cy="965200"/>
          </a:xfrm>
          <a:noFill/>
          <a:ln>
            <a:miter lim="800000"/>
            <a:headEnd/>
            <a:tailEnd/>
          </a:ln>
        </p:spPr>
        <p:txBody>
          <a:bodyPr vert="horz" wrap="square" numCol="1" anchor="t" anchorCtr="0" compatLnSpc="1">
            <a:prstTxWarp prst="textNoShape">
              <a:avLst/>
            </a:prstTxWarp>
          </a:bodyPr>
          <a:lstStyle/>
          <a:p>
            <a:r>
              <a:rPr smtClean="0">
                <a:cs typeface="Arial" charset="0"/>
              </a:rPr>
              <a:t>The Bias of Arbitrators in Reinsurance Arbitration</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elseite">
  <a:themeElements>
    <a:clrScheme name="BLD 1">
      <a:dk1>
        <a:srgbClr val="003063"/>
      </a:dk1>
      <a:lt1>
        <a:srgbClr val="FFFFFF"/>
      </a:lt1>
      <a:dk2>
        <a:srgbClr val="777474"/>
      </a:dk2>
      <a:lt2>
        <a:srgbClr val="DBDBDB"/>
      </a:lt2>
      <a:accent1>
        <a:srgbClr val="97BF0D"/>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elseite">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C41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spDef>
    <a:lnDef>
      <a:spPr bwMode="auto">
        <a:xfrm>
          <a:off x="0" y="0"/>
          <a:ext cx="1" cy="1"/>
        </a:xfrm>
        <a:custGeom>
          <a:avLst/>
          <a:gdLst/>
          <a:ahLst/>
          <a:cxnLst/>
          <a:rect l="0" t="0" r="0" b="0"/>
          <a:pathLst/>
        </a:custGeom>
        <a:solidFill>
          <a:srgbClr val="E5C41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lnDef>
  </a:objectDefaults>
  <a:extraClrSchemeLst>
    <a:extraClrScheme>
      <a:clrScheme name="Titelse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537</Words>
  <Characters>0</Characters>
  <Application>Microsoft Office PowerPoint</Application>
  <PresentationFormat>Bildschirmpräsentation (4:3)</PresentationFormat>
  <Lines>0</Lines>
  <Paragraphs>99</Paragraphs>
  <Slides>13</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13</vt:i4>
      </vt:variant>
    </vt:vector>
  </HeadingPairs>
  <TitlesOfParts>
    <vt:vector size="22" baseType="lpstr">
      <vt:lpstr>Arial</vt:lpstr>
      <vt:lpstr>ヒラギノ角ゴ ProN W3</vt:lpstr>
      <vt:lpstr>Calibri</vt:lpstr>
      <vt:lpstr>Arial Bold</vt:lpstr>
      <vt:lpstr>Helvetica</vt:lpstr>
      <vt:lpstr>Lucida Grande</vt:lpstr>
      <vt:lpstr>Wingdings</vt:lpstr>
      <vt:lpstr>Courier New</vt:lpstr>
      <vt:lpstr>Titelseite</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Tappin</dc:creator>
  <cp:lastModifiedBy>Dallmayr, Dr. Reinhard</cp:lastModifiedBy>
  <cp:revision>485</cp:revision>
  <dcterms:created xsi:type="dcterms:W3CDTF">2012-03-06T16:14:13Z</dcterms:created>
  <dcterms:modified xsi:type="dcterms:W3CDTF">2012-09-10T15:54:24Z</dcterms:modified>
</cp:coreProperties>
</file>