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06" r:id="rId2"/>
    <p:sldId id="320"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6" r:id="rId17"/>
    <p:sldId id="334" r:id="rId18"/>
    <p:sldId id="335" r:id="rId19"/>
    <p:sldId id="337" r:id="rId20"/>
    <p:sldId id="319" r:id="rId21"/>
  </p:sldIdLst>
  <p:sldSz cx="9144000" cy="6858000" type="screen4x3"/>
  <p:notesSz cx="6797675" cy="9926638"/>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861E"/>
    <a:srgbClr val="C2C6A0"/>
    <a:srgbClr val="898F4B"/>
    <a:srgbClr val="57584F"/>
    <a:srgbClr val="EE8613"/>
    <a:srgbClr val="EE7B13"/>
    <a:srgbClr val="556E30"/>
    <a:srgbClr val="007A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94627" autoAdjust="0"/>
  </p:normalViewPr>
  <p:slideViewPr>
    <p:cSldViewPr>
      <p:cViewPr varScale="1">
        <p:scale>
          <a:sx n="41" d="100"/>
          <a:sy n="41" d="100"/>
        </p:scale>
        <p:origin x="-14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AU"/>
          </a:p>
        </p:txBody>
      </p:sp>
      <p:sp>
        <p:nvSpPr>
          <p:cNvPr id="634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AU"/>
          </a:p>
        </p:txBody>
      </p:sp>
      <p:sp>
        <p:nvSpPr>
          <p:cNvPr id="634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AU"/>
          </a:p>
        </p:txBody>
      </p:sp>
      <p:sp>
        <p:nvSpPr>
          <p:cNvPr id="634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B88B08E-5B2C-4D84-8CD3-834D635DD84D}" type="slidenum">
              <a:rPr lang="en-AU"/>
              <a:pPr>
                <a:defRPr/>
              </a:pPr>
              <a:t>‹#›</a:t>
            </a:fld>
            <a:endParaRPr lang="en-AU"/>
          </a:p>
        </p:txBody>
      </p:sp>
    </p:spTree>
    <p:extLst>
      <p:ext uri="{BB962C8B-B14F-4D97-AF65-F5344CB8AC3E}">
        <p14:creationId xmlns:p14="http://schemas.microsoft.com/office/powerpoint/2010/main" val="3574120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AU"/>
          </a:p>
        </p:txBody>
      </p:sp>
      <p:sp>
        <p:nvSpPr>
          <p:cNvPr id="24579"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AU"/>
          </a:p>
        </p:txBody>
      </p:sp>
      <p:sp>
        <p:nvSpPr>
          <p:cNvPr id="1229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p:cNvSpPr>
            <a:spLocks noGrp="1" noChangeArrowheads="1"/>
          </p:cNvSpPr>
          <p:nvPr>
            <p:ph type="body" sz="quarter" idx="3"/>
          </p:nvPr>
        </p:nvSpPr>
        <p:spPr bwMode="auto">
          <a:xfrm>
            <a:off x="679450" y="4716463"/>
            <a:ext cx="5438775"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24582"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AU"/>
          </a:p>
        </p:txBody>
      </p:sp>
      <p:sp>
        <p:nvSpPr>
          <p:cNvPr id="24583"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10FA168-868C-4001-B75D-C3239A781C99}" type="slidenum">
              <a:rPr lang="en-AU"/>
              <a:pPr>
                <a:defRPr/>
              </a:pPr>
              <a:t>‹#›</a:t>
            </a:fld>
            <a:endParaRPr lang="en-AU"/>
          </a:p>
        </p:txBody>
      </p:sp>
    </p:spTree>
    <p:extLst>
      <p:ext uri="{BB962C8B-B14F-4D97-AF65-F5344CB8AC3E}">
        <p14:creationId xmlns:p14="http://schemas.microsoft.com/office/powerpoint/2010/main" val="101384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Rectangle 8"/>
          <p:cNvSpPr>
            <a:spLocks noGrp="1" noChangeArrowheads="1"/>
          </p:cNvSpPr>
          <p:nvPr>
            <p:ph type="sldNum" sz="quarter" idx="10"/>
          </p:nvPr>
        </p:nvSpPr>
        <p:spPr>
          <a:ln/>
        </p:spPr>
        <p:txBody>
          <a:bodyPr/>
          <a:lstStyle>
            <a:lvl1pPr>
              <a:defRPr/>
            </a:lvl1pPr>
          </a:lstStyle>
          <a:p>
            <a:pPr>
              <a:defRPr/>
            </a:pPr>
            <a:fld id="{0D7A2589-AC78-4E44-BF9F-639DCF920630}" type="slidenum">
              <a:rPr lang="en-AU"/>
              <a:pPr>
                <a:defRPr/>
              </a:pPr>
              <a:t>‹#›</a:t>
            </a:fld>
            <a:endParaRPr lang="en-AU"/>
          </a:p>
        </p:txBody>
      </p:sp>
    </p:spTree>
    <p:extLst>
      <p:ext uri="{BB962C8B-B14F-4D97-AF65-F5344CB8AC3E}">
        <p14:creationId xmlns:p14="http://schemas.microsoft.com/office/powerpoint/2010/main" val="273457667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7" name="Title 16"/>
          <p:cNvSpPr>
            <a:spLocks noGrp="1"/>
          </p:cNvSpPr>
          <p:nvPr>
            <p:ph type="title"/>
          </p:nvPr>
        </p:nvSpPr>
        <p:spPr/>
        <p:txBody>
          <a:bodyPr/>
          <a:lstStyle>
            <a:lvl1pPr>
              <a:defRPr baseline="0">
                <a:latin typeface="Calibri" pitchFamily="34" charset="0"/>
              </a:defRPr>
            </a:lvl1pPr>
          </a:lstStyle>
          <a:p>
            <a:r>
              <a:rPr lang="en-US" smtClean="0"/>
              <a:t>Click to edit Master title style</a:t>
            </a:r>
            <a:endParaRPr lang="en-AU" dirty="0"/>
          </a:p>
        </p:txBody>
      </p:sp>
      <p:sp>
        <p:nvSpPr>
          <p:cNvPr id="4" name="Rectangle 8"/>
          <p:cNvSpPr>
            <a:spLocks noGrp="1" noChangeArrowheads="1"/>
          </p:cNvSpPr>
          <p:nvPr>
            <p:ph type="sldNum" sz="quarter" idx="10"/>
          </p:nvPr>
        </p:nvSpPr>
        <p:spPr>
          <a:ln/>
        </p:spPr>
        <p:txBody>
          <a:bodyPr/>
          <a:lstStyle>
            <a:lvl1pPr>
              <a:defRPr/>
            </a:lvl1pPr>
          </a:lstStyle>
          <a:p>
            <a:pPr>
              <a:defRPr/>
            </a:pPr>
            <a:fld id="{1C01C59E-3A5E-420B-8B2C-1C76575D09E8}" type="slidenum">
              <a:rPr lang="en-AU"/>
              <a:pPr>
                <a:defRPr/>
              </a:pPr>
              <a:t>‹#›</a:t>
            </a:fld>
            <a:endParaRPr lang="en-AU"/>
          </a:p>
        </p:txBody>
      </p:sp>
    </p:spTree>
    <p:extLst>
      <p:ext uri="{BB962C8B-B14F-4D97-AF65-F5344CB8AC3E}">
        <p14:creationId xmlns:p14="http://schemas.microsoft.com/office/powerpoint/2010/main" val="289241576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HWLE title slide">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6988"/>
            <a:ext cx="9140825"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5"/>
          <p:cNvSpPr>
            <a:spLocks noChangeArrowheads="1"/>
          </p:cNvSpPr>
          <p:nvPr userDrawn="1"/>
        </p:nvSpPr>
        <p:spPr bwMode="auto">
          <a:xfrm>
            <a:off x="5076825" y="4437063"/>
            <a:ext cx="4067175" cy="46037"/>
          </a:xfrm>
          <a:prstGeom prst="rect">
            <a:avLst/>
          </a:prstGeom>
          <a:gradFill flip="none" rotWithShape="1">
            <a:gsLst>
              <a:gs pos="80000">
                <a:srgbClr val="F5BA79"/>
              </a:gs>
              <a:gs pos="0">
                <a:srgbClr val="EE8613"/>
              </a:gs>
              <a:gs pos="100000">
                <a:schemeClr val="bg1"/>
              </a:gs>
            </a:gsLst>
            <a:lin ang="5400000" scaled="1"/>
            <a:tileRect/>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cs typeface="+mn-cs"/>
            </a:endParaRPr>
          </a:p>
        </p:txBody>
      </p:sp>
      <p:sp>
        <p:nvSpPr>
          <p:cNvPr id="4" name="Text Box 7"/>
          <p:cNvSpPr txBox="1">
            <a:spLocks noChangeArrowheads="1"/>
          </p:cNvSpPr>
          <p:nvPr userDrawn="1"/>
        </p:nvSpPr>
        <p:spPr bwMode="auto">
          <a:xfrm>
            <a:off x="4173538" y="2924175"/>
            <a:ext cx="4646612"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AU" sz="3800" b="1" dirty="0" smtClean="0">
                <a:solidFill>
                  <a:srgbClr val="57584F"/>
                </a:solidFill>
                <a:latin typeface="Calibri" pitchFamily="34" charset="0"/>
                <a:cs typeface="Calibri" pitchFamily="34" charset="0"/>
              </a:rPr>
              <a:t>[Insert Title]</a:t>
            </a:r>
          </a:p>
        </p:txBody>
      </p:sp>
      <p:sp>
        <p:nvSpPr>
          <p:cNvPr id="5" name="Text Box 7"/>
          <p:cNvSpPr txBox="1">
            <a:spLocks noChangeArrowheads="1"/>
          </p:cNvSpPr>
          <p:nvPr userDrawn="1"/>
        </p:nvSpPr>
        <p:spPr bwMode="auto">
          <a:xfrm>
            <a:off x="5651500" y="5157788"/>
            <a:ext cx="31686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AU" b="1" dirty="0" smtClean="0">
                <a:solidFill>
                  <a:srgbClr val="898F4B"/>
                </a:solidFill>
                <a:latin typeface="Calibri" pitchFamily="34" charset="0"/>
                <a:cs typeface="Calibri" pitchFamily="34" charset="0"/>
              </a:rPr>
              <a:t>Presented by [Insert Speaker]</a:t>
            </a:r>
          </a:p>
        </p:txBody>
      </p:sp>
      <p:sp>
        <p:nvSpPr>
          <p:cNvPr id="6" name="Text Box 7"/>
          <p:cNvSpPr txBox="1">
            <a:spLocks noChangeArrowheads="1"/>
          </p:cNvSpPr>
          <p:nvPr userDrawn="1"/>
        </p:nvSpPr>
        <p:spPr bwMode="auto">
          <a:xfrm>
            <a:off x="3708400" y="5703888"/>
            <a:ext cx="51117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AU" b="1" dirty="0" smtClean="0">
                <a:solidFill>
                  <a:srgbClr val="898F4B"/>
                </a:solidFill>
                <a:latin typeface="Calibri" pitchFamily="34" charset="0"/>
                <a:cs typeface="Calibri" pitchFamily="34" charset="0"/>
              </a:rPr>
              <a:t>[Insert date as: Day, # Month Year]</a:t>
            </a:r>
          </a:p>
        </p:txBody>
      </p:sp>
      <p:sp>
        <p:nvSpPr>
          <p:cNvPr id="7" name="Rectangle 8"/>
          <p:cNvSpPr>
            <a:spLocks noGrp="1" noChangeArrowheads="1"/>
          </p:cNvSpPr>
          <p:nvPr>
            <p:ph type="sldNum" sz="quarter" idx="10"/>
          </p:nvPr>
        </p:nvSpPr>
        <p:spPr/>
        <p:txBody>
          <a:bodyPr/>
          <a:lstStyle>
            <a:lvl1pPr>
              <a:defRPr/>
            </a:lvl1pPr>
          </a:lstStyle>
          <a:p>
            <a:pPr>
              <a:defRPr/>
            </a:pPr>
            <a:fld id="{57767133-A44F-47FB-AB8E-F694D2C22176}" type="slidenum">
              <a:rPr lang="en-AU"/>
              <a:pPr>
                <a:defRPr/>
              </a:pPr>
              <a:t>‹#›</a:t>
            </a:fld>
            <a:endParaRPr lang="en-AU"/>
          </a:p>
        </p:txBody>
      </p:sp>
    </p:spTree>
    <p:extLst>
      <p:ext uri="{BB962C8B-B14F-4D97-AF65-F5344CB8AC3E}">
        <p14:creationId xmlns:p14="http://schemas.microsoft.com/office/powerpoint/2010/main" val="417735856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1196752"/>
            <a:ext cx="8135937" cy="720725"/>
          </a:xfrm>
        </p:spPr>
        <p:txBody>
          <a:bodyPr/>
          <a:lstStyle>
            <a:lvl1pPr>
              <a:defRPr/>
            </a:lvl1pPr>
          </a:lstStyle>
          <a:p>
            <a:r>
              <a:rPr lang="en-US" smtClean="0"/>
              <a:t>Click to edit Master title style</a:t>
            </a:r>
            <a:endParaRPr lang="en-AU" dirty="0"/>
          </a:p>
        </p:txBody>
      </p:sp>
      <p:sp>
        <p:nvSpPr>
          <p:cNvPr id="3" name="Table Placeholder 2"/>
          <p:cNvSpPr>
            <a:spLocks noGrp="1"/>
          </p:cNvSpPr>
          <p:nvPr>
            <p:ph type="tbl" idx="1"/>
          </p:nvPr>
        </p:nvSpPr>
        <p:spPr>
          <a:xfrm>
            <a:off x="457200" y="2132856"/>
            <a:ext cx="8229600" cy="3921125"/>
          </a:xfrm>
        </p:spPr>
        <p:txBody>
          <a:bodyPr/>
          <a:lstStyle/>
          <a:p>
            <a:pPr lvl="0"/>
            <a:r>
              <a:rPr lang="en-US" noProof="0" dirty="0" smtClean="0"/>
              <a:t>Click icon to add table</a:t>
            </a:r>
            <a:endParaRPr lang="en-AU" noProof="0" dirty="0" smtClean="0"/>
          </a:p>
        </p:txBody>
      </p:sp>
      <p:sp>
        <p:nvSpPr>
          <p:cNvPr id="4" name="Rectangle 8"/>
          <p:cNvSpPr>
            <a:spLocks noGrp="1" noChangeArrowheads="1"/>
          </p:cNvSpPr>
          <p:nvPr>
            <p:ph type="sldNum" sz="quarter" idx="10"/>
          </p:nvPr>
        </p:nvSpPr>
        <p:spPr>
          <a:ln/>
        </p:spPr>
        <p:txBody>
          <a:bodyPr/>
          <a:lstStyle>
            <a:lvl1pPr>
              <a:defRPr/>
            </a:lvl1pPr>
          </a:lstStyle>
          <a:p>
            <a:pPr>
              <a:defRPr/>
            </a:pPr>
            <a:fld id="{EF4AD17D-D35A-4FB8-9B9E-AF863BC68170}" type="slidenum">
              <a:rPr lang="en-AU"/>
              <a:pPr>
                <a:defRPr/>
              </a:pPr>
              <a:t>‹#›</a:t>
            </a:fld>
            <a:endParaRPr lang="en-AU"/>
          </a:p>
        </p:txBody>
      </p:sp>
    </p:spTree>
    <p:extLst>
      <p:ext uri="{BB962C8B-B14F-4D97-AF65-F5344CB8AC3E}">
        <p14:creationId xmlns:p14="http://schemas.microsoft.com/office/powerpoint/2010/main" val="339636858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196752"/>
            <a:ext cx="8135937" cy="720725"/>
          </a:xfrm>
        </p:spPr>
        <p:txBody>
          <a:bodyPr/>
          <a:lstStyle>
            <a:lvl1pPr>
              <a:defRPr baseline="0"/>
            </a:lvl1pPr>
          </a:lstStyle>
          <a:p>
            <a:r>
              <a:rPr lang="en-US" smtClean="0"/>
              <a:t>Click to edit Master title style</a:t>
            </a:r>
            <a:endParaRPr lang="en-AU" dirty="0"/>
          </a:p>
        </p:txBody>
      </p:sp>
      <p:sp>
        <p:nvSpPr>
          <p:cNvPr id="3" name="Text Placeholder 2"/>
          <p:cNvSpPr>
            <a:spLocks noGrp="1"/>
          </p:cNvSpPr>
          <p:nvPr>
            <p:ph type="body" sz="half" idx="1"/>
          </p:nvPr>
        </p:nvSpPr>
        <p:spPr>
          <a:xfrm>
            <a:off x="457200" y="2132856"/>
            <a:ext cx="4038600" cy="392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2132856"/>
            <a:ext cx="4038600" cy="3921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Rectangle 8"/>
          <p:cNvSpPr>
            <a:spLocks noGrp="1" noChangeArrowheads="1"/>
          </p:cNvSpPr>
          <p:nvPr>
            <p:ph type="sldNum" sz="quarter" idx="10"/>
          </p:nvPr>
        </p:nvSpPr>
        <p:spPr>
          <a:ln/>
        </p:spPr>
        <p:txBody>
          <a:bodyPr/>
          <a:lstStyle>
            <a:lvl1pPr>
              <a:defRPr/>
            </a:lvl1pPr>
          </a:lstStyle>
          <a:p>
            <a:pPr>
              <a:defRPr/>
            </a:pPr>
            <a:fld id="{2FE5E6CB-FF29-42DD-9936-E25527A64432}" type="slidenum">
              <a:rPr lang="en-AU"/>
              <a:pPr>
                <a:defRPr/>
              </a:pPr>
              <a:t>‹#›</a:t>
            </a:fld>
            <a:endParaRPr lang="en-AU"/>
          </a:p>
        </p:txBody>
      </p:sp>
    </p:spTree>
    <p:extLst>
      <p:ext uri="{BB962C8B-B14F-4D97-AF65-F5344CB8AC3E}">
        <p14:creationId xmlns:p14="http://schemas.microsoft.com/office/powerpoint/2010/main" val="77677430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2133600"/>
            <a:ext cx="8229600" cy="392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[Insert text]</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7" name="Rectangle 7"/>
          <p:cNvSpPr>
            <a:spLocks noGrp="1" noChangeArrowheads="1"/>
          </p:cNvSpPr>
          <p:nvPr>
            <p:ph type="title"/>
          </p:nvPr>
        </p:nvSpPr>
        <p:spPr bwMode="auto">
          <a:xfrm>
            <a:off x="468313" y="1196975"/>
            <a:ext cx="813593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[Insert heading]</a:t>
            </a:r>
          </a:p>
        </p:txBody>
      </p:sp>
      <p:sp>
        <p:nvSpPr>
          <p:cNvPr id="1032" name="Rectangle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5E20CA11-E9D6-4AB2-80FC-0C3D32F27BAF}" type="slidenum">
              <a:rPr lang="en-AU"/>
              <a:pPr>
                <a:defRPr/>
              </a:pPr>
              <a:t>‹#›</a:t>
            </a:fld>
            <a:endParaRPr lang="en-AU"/>
          </a:p>
        </p:txBody>
      </p:sp>
      <p:sp>
        <p:nvSpPr>
          <p:cNvPr id="1030" name="Rectangle 5"/>
          <p:cNvSpPr>
            <a:spLocks noChangeArrowheads="1"/>
          </p:cNvSpPr>
          <p:nvPr/>
        </p:nvSpPr>
        <p:spPr bwMode="auto">
          <a:xfrm>
            <a:off x="0" y="765175"/>
            <a:ext cx="9144000" cy="46038"/>
          </a:xfrm>
          <a:prstGeom prst="rect">
            <a:avLst/>
          </a:prstGeom>
          <a:gradFill flip="none" rotWithShape="1">
            <a:gsLst>
              <a:gs pos="39000">
                <a:srgbClr val="898F4B"/>
              </a:gs>
              <a:gs pos="0">
                <a:srgbClr val="898F4B"/>
              </a:gs>
              <a:gs pos="100000">
                <a:schemeClr val="bg1"/>
              </a:gs>
            </a:gsLst>
            <a:lin ang="0" scaled="1"/>
            <a:tileRect/>
          </a:gradFill>
          <a:ln>
            <a:noFill/>
          </a:ln>
          <a:effectLst/>
          <a:extLst/>
        </p:spPr>
        <p:txBody>
          <a:bodyPr wrap="none" anchor="ctr"/>
          <a:lstStyle/>
          <a:p>
            <a:pPr>
              <a:defRPr/>
            </a:pPr>
            <a:endParaRPr lang="en-US">
              <a:cs typeface="+mn-cs"/>
            </a:endParaRPr>
          </a:p>
        </p:txBody>
      </p:sp>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26988"/>
            <a:ext cx="9144000"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5" r:id="rId1"/>
    <p:sldLayoutId id="2147483866" r:id="rId2"/>
    <p:sldLayoutId id="2147483869" r:id="rId3"/>
    <p:sldLayoutId id="2147483867" r:id="rId4"/>
    <p:sldLayoutId id="2147483868" r:id="rId5"/>
  </p:sldLayoutIdLst>
  <p:transition>
    <p:fade/>
  </p:transition>
  <p:timing>
    <p:tnLst>
      <p:par>
        <p:cTn id="1" dur="indefinite" restart="never" nodeType="tmRoot"/>
      </p:par>
    </p:tnLst>
  </p:timing>
  <p:txStyles>
    <p:titleStyle>
      <a:lvl1pPr algn="l" rtl="0" eaLnBrk="0" fontAlgn="base" hangingPunct="0">
        <a:spcBef>
          <a:spcPct val="0"/>
        </a:spcBef>
        <a:spcAft>
          <a:spcPct val="0"/>
        </a:spcAft>
        <a:defRPr sz="3200" b="1">
          <a:solidFill>
            <a:schemeClr val="tx2"/>
          </a:solidFill>
          <a:latin typeface="Calibri" pitchFamily="34" charset="0"/>
          <a:ea typeface="+mj-ea"/>
          <a:cs typeface="Calibri" pitchFamily="34" charset="0"/>
        </a:defRPr>
      </a:lvl1pPr>
      <a:lvl2pPr algn="l" rtl="0" eaLnBrk="0" fontAlgn="base" hangingPunct="0">
        <a:spcBef>
          <a:spcPct val="0"/>
        </a:spcBef>
        <a:spcAft>
          <a:spcPct val="0"/>
        </a:spcAft>
        <a:defRPr sz="3200" b="1">
          <a:solidFill>
            <a:schemeClr val="tx2"/>
          </a:solidFill>
          <a:latin typeface="Calibri" pitchFamily="34" charset="0"/>
          <a:cs typeface="Calibri" pitchFamily="34" charset="0"/>
        </a:defRPr>
      </a:lvl2pPr>
      <a:lvl3pPr algn="l" rtl="0" eaLnBrk="0" fontAlgn="base" hangingPunct="0">
        <a:spcBef>
          <a:spcPct val="0"/>
        </a:spcBef>
        <a:spcAft>
          <a:spcPct val="0"/>
        </a:spcAft>
        <a:defRPr sz="3200" b="1">
          <a:solidFill>
            <a:schemeClr val="tx2"/>
          </a:solidFill>
          <a:latin typeface="Calibri" pitchFamily="34" charset="0"/>
          <a:cs typeface="Calibri" pitchFamily="34" charset="0"/>
        </a:defRPr>
      </a:lvl3pPr>
      <a:lvl4pPr algn="l" rtl="0" eaLnBrk="0" fontAlgn="base" hangingPunct="0">
        <a:spcBef>
          <a:spcPct val="0"/>
        </a:spcBef>
        <a:spcAft>
          <a:spcPct val="0"/>
        </a:spcAft>
        <a:defRPr sz="3200" b="1">
          <a:solidFill>
            <a:schemeClr val="tx2"/>
          </a:solidFill>
          <a:latin typeface="Calibri" pitchFamily="34" charset="0"/>
          <a:cs typeface="Calibri" pitchFamily="34" charset="0"/>
        </a:defRPr>
      </a:lvl4pPr>
      <a:lvl5pPr algn="l" rtl="0" eaLnBrk="0" fontAlgn="base" hangingPunct="0">
        <a:spcBef>
          <a:spcPct val="0"/>
        </a:spcBef>
        <a:spcAft>
          <a:spcPct val="0"/>
        </a:spcAft>
        <a:defRPr sz="3200" b="1">
          <a:solidFill>
            <a:schemeClr val="tx2"/>
          </a:solidFill>
          <a:latin typeface="Calibri" pitchFamily="34" charset="0"/>
          <a:cs typeface="Calibri" pitchFamily="34" charset="0"/>
        </a:defRPr>
      </a:lvl5pPr>
      <a:lvl6pPr marL="457200" algn="l" rtl="0" eaLnBrk="1" fontAlgn="base" hangingPunct="1">
        <a:spcBef>
          <a:spcPct val="0"/>
        </a:spcBef>
        <a:spcAft>
          <a:spcPct val="0"/>
        </a:spcAft>
        <a:defRPr sz="3200" b="1">
          <a:solidFill>
            <a:schemeClr val="tx2"/>
          </a:solidFill>
          <a:latin typeface="Arial" charset="0"/>
        </a:defRPr>
      </a:lvl6pPr>
      <a:lvl7pPr marL="914400" algn="l" rtl="0" eaLnBrk="1" fontAlgn="base" hangingPunct="1">
        <a:spcBef>
          <a:spcPct val="0"/>
        </a:spcBef>
        <a:spcAft>
          <a:spcPct val="0"/>
        </a:spcAft>
        <a:defRPr sz="3200" b="1">
          <a:solidFill>
            <a:schemeClr val="tx2"/>
          </a:solidFill>
          <a:latin typeface="Arial" charset="0"/>
        </a:defRPr>
      </a:lvl7pPr>
      <a:lvl8pPr marL="1371600" algn="l" rtl="0" eaLnBrk="1" fontAlgn="base" hangingPunct="1">
        <a:spcBef>
          <a:spcPct val="0"/>
        </a:spcBef>
        <a:spcAft>
          <a:spcPct val="0"/>
        </a:spcAft>
        <a:defRPr sz="3200" b="1">
          <a:solidFill>
            <a:schemeClr val="tx2"/>
          </a:solidFill>
          <a:latin typeface="Arial" charset="0"/>
        </a:defRPr>
      </a:lvl8pPr>
      <a:lvl9pPr marL="1828800" algn="l" rtl="0" eaLnBrk="1" fontAlgn="base" hangingPunct="1">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lr>
          <a:srgbClr val="EE8613"/>
        </a:buClr>
        <a:buFont typeface="Wingdings" pitchFamily="2" charset="2"/>
        <a:buChar char="§"/>
        <a:defRPr sz="20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lr>
          <a:srgbClr val="EE8613"/>
        </a:buClr>
        <a:buFont typeface="Wingdings" pitchFamily="2" charset="2"/>
        <a:buChar char="§"/>
        <a:defRPr>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lr>
          <a:srgbClr val="EE8613"/>
        </a:buClr>
        <a:buFont typeface="Wingdings" pitchFamily="2" charset="2"/>
        <a:buChar char="§"/>
        <a:defRPr sz="1600">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lr>
          <a:srgbClr val="EE8613"/>
        </a:buClr>
        <a:buFont typeface="Wingdings" pitchFamily="2" charset="2"/>
        <a:buChar char="§"/>
        <a:defRPr sz="14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lr>
          <a:srgbClr val="EE8613"/>
        </a:buClr>
        <a:buFont typeface="Wingdings" pitchFamily="2" charset="2"/>
        <a:buChar char="§"/>
        <a:defRPr sz="140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Font typeface="Wingdings" pitchFamily="2" charset="2"/>
        <a:buChar char="§"/>
        <a:defRPr sz="14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14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14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13" y="-26988"/>
            <a:ext cx="9144001"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7"/>
          <p:cNvSpPr txBox="1">
            <a:spLocks noChangeArrowheads="1"/>
          </p:cNvSpPr>
          <p:nvPr/>
        </p:nvSpPr>
        <p:spPr bwMode="auto">
          <a:xfrm>
            <a:off x="2339752" y="2420888"/>
            <a:ext cx="6480398"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AU" sz="3800" b="1" dirty="0" smtClean="0">
                <a:solidFill>
                  <a:srgbClr val="57584F"/>
                </a:solidFill>
                <a:latin typeface="Calibri" pitchFamily="34" charset="0"/>
                <a:cs typeface="Calibri" pitchFamily="34" charset="0"/>
              </a:rPr>
              <a:t>AIDA Arbitration Debate</a:t>
            </a:r>
          </a:p>
          <a:p>
            <a:pPr algn="r" eaLnBrk="1" hangingPunct="1"/>
            <a:r>
              <a:rPr lang="en-AU" sz="2400" b="1" dirty="0" smtClean="0">
                <a:solidFill>
                  <a:srgbClr val="57584F"/>
                </a:solidFill>
                <a:latin typeface="Calibri" pitchFamily="34" charset="0"/>
                <a:cs typeface="Calibri" pitchFamily="34" charset="0"/>
              </a:rPr>
              <a:t>Should Courts review arbitration awards?</a:t>
            </a:r>
          </a:p>
          <a:p>
            <a:pPr algn="r" eaLnBrk="1" hangingPunct="1"/>
            <a:r>
              <a:rPr lang="en-AU" sz="2400" b="1" dirty="0" smtClean="0">
                <a:solidFill>
                  <a:srgbClr val="57584F"/>
                </a:solidFill>
                <a:latin typeface="Calibri" pitchFamily="34" charset="0"/>
                <a:cs typeface="Calibri" pitchFamily="34" charset="0"/>
              </a:rPr>
              <a:t>Case Study: Westport Insurance v Gordian</a:t>
            </a:r>
            <a:endParaRPr lang="en-AU" sz="2400" b="1" dirty="0">
              <a:solidFill>
                <a:srgbClr val="57584F"/>
              </a:solidFill>
              <a:latin typeface="Calibri" pitchFamily="34" charset="0"/>
              <a:cs typeface="Calibri" pitchFamily="34" charset="0"/>
            </a:endParaRPr>
          </a:p>
        </p:txBody>
      </p:sp>
      <p:sp>
        <p:nvSpPr>
          <p:cNvPr id="3079" name="Rectangle 5"/>
          <p:cNvSpPr>
            <a:spLocks noChangeArrowheads="1"/>
          </p:cNvSpPr>
          <p:nvPr/>
        </p:nvSpPr>
        <p:spPr bwMode="auto">
          <a:xfrm>
            <a:off x="5076825" y="4437063"/>
            <a:ext cx="4067175" cy="46037"/>
          </a:xfrm>
          <a:prstGeom prst="rect">
            <a:avLst/>
          </a:prstGeom>
          <a:gradFill flip="none" rotWithShape="1">
            <a:gsLst>
              <a:gs pos="69000">
                <a:srgbClr val="C2C6A0"/>
              </a:gs>
              <a:gs pos="0">
                <a:srgbClr val="898F4B"/>
              </a:gs>
              <a:gs pos="100000">
                <a:schemeClr val="bg1"/>
              </a:gs>
            </a:gsLst>
            <a:lin ang="5400000" scaled="1"/>
            <a:tileRect/>
          </a:gradFill>
          <a:ln>
            <a:noFill/>
          </a:ln>
          <a:effectLst/>
          <a:extLst/>
        </p:spPr>
        <p:txBody>
          <a:bodyPr wrap="none" anchor="ctr"/>
          <a:lstStyle/>
          <a:p>
            <a:pPr>
              <a:defRPr/>
            </a:pPr>
            <a:endParaRPr lang="en-US">
              <a:cs typeface="+mn-cs"/>
            </a:endParaRPr>
          </a:p>
        </p:txBody>
      </p:sp>
      <p:sp>
        <p:nvSpPr>
          <p:cNvPr id="4101" name="Text Box 7"/>
          <p:cNvSpPr txBox="1">
            <a:spLocks noChangeArrowheads="1"/>
          </p:cNvSpPr>
          <p:nvPr/>
        </p:nvSpPr>
        <p:spPr bwMode="auto">
          <a:xfrm>
            <a:off x="5651500" y="5157788"/>
            <a:ext cx="31686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AU" b="1" dirty="0">
                <a:solidFill>
                  <a:srgbClr val="EE861E"/>
                </a:solidFill>
                <a:latin typeface="Calibri" pitchFamily="34" charset="0"/>
                <a:cs typeface="Calibri" pitchFamily="34" charset="0"/>
              </a:rPr>
              <a:t>Presented by </a:t>
            </a:r>
            <a:r>
              <a:rPr lang="en-AU" b="1" dirty="0" smtClean="0">
                <a:solidFill>
                  <a:srgbClr val="EE861E"/>
                </a:solidFill>
                <a:latin typeface="Calibri" pitchFamily="34" charset="0"/>
                <a:cs typeface="Calibri" pitchFamily="34" charset="0"/>
              </a:rPr>
              <a:t>Tim Griffiths</a:t>
            </a:r>
            <a:endParaRPr lang="en-AU" b="1" dirty="0">
              <a:solidFill>
                <a:srgbClr val="EE861E"/>
              </a:solidFill>
              <a:latin typeface="Calibri" pitchFamily="34" charset="0"/>
              <a:cs typeface="Calibri" pitchFamily="34" charset="0"/>
            </a:endParaRPr>
          </a:p>
        </p:txBody>
      </p:sp>
      <p:sp>
        <p:nvSpPr>
          <p:cNvPr id="4102" name="Text Box 7"/>
          <p:cNvSpPr txBox="1">
            <a:spLocks noChangeArrowheads="1"/>
          </p:cNvSpPr>
          <p:nvPr/>
        </p:nvSpPr>
        <p:spPr bwMode="auto">
          <a:xfrm>
            <a:off x="3708400" y="5703888"/>
            <a:ext cx="511175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AU" sz="1600" dirty="0" smtClean="0">
                <a:solidFill>
                  <a:srgbClr val="898F4B"/>
                </a:solidFill>
                <a:latin typeface="Calibri" pitchFamily="34" charset="0"/>
                <a:cs typeface="Calibri" pitchFamily="34" charset="0"/>
              </a:rPr>
              <a:t>18 September 2013</a:t>
            </a:r>
            <a:endParaRPr lang="en-AU" sz="1600" dirty="0">
              <a:solidFill>
                <a:srgbClr val="898F4B"/>
              </a:solidFill>
              <a:latin typeface="Calibri" pitchFamily="34" charset="0"/>
              <a:cs typeface="Calibri"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Panel finds:</a:t>
            </a:r>
          </a:p>
          <a:p>
            <a:pPr marL="0" indent="0">
              <a:buNone/>
            </a:pPr>
            <a:endParaRPr lang="en-AU" dirty="0"/>
          </a:p>
          <a:p>
            <a:pPr lvl="1"/>
            <a:r>
              <a:rPr lang="en-AU" dirty="0" smtClean="0"/>
              <a:t>Under s18B and “consistent with general justice and fairness” Gordian’s loss “not caused or contributed to” by the granting of coverage up to 7 years</a:t>
            </a:r>
          </a:p>
          <a:p>
            <a:pPr lvl="1"/>
            <a:r>
              <a:rPr lang="en-AU" dirty="0" smtClean="0"/>
              <a:t>Because the relevant claims were made within 3 years</a:t>
            </a:r>
          </a:p>
          <a:p>
            <a:pPr marL="457200" lvl="1" indent="0">
              <a:buNone/>
            </a:pPr>
            <a:endParaRPr lang="en-AU" dirty="0"/>
          </a:p>
          <a:p>
            <a:r>
              <a:rPr lang="en-AU" dirty="0" smtClean="0"/>
              <a:t>The reinsurers sought leave to appeal to the Supreme Court</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3120835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April 2009:  </a:t>
            </a:r>
            <a:r>
              <a:rPr lang="en-AU" dirty="0" smtClean="0"/>
              <a:t>Einstein J, NSW Supreme Court </a:t>
            </a:r>
          </a:p>
          <a:p>
            <a:pPr lvl="1"/>
            <a:r>
              <a:rPr lang="en-AU" dirty="0" smtClean="0"/>
              <a:t>Granted reinsurers leave to appeal</a:t>
            </a:r>
          </a:p>
          <a:p>
            <a:pPr lvl="1"/>
            <a:r>
              <a:rPr lang="en-AU" dirty="0" smtClean="0"/>
              <a:t>Set aside the award and dismissed Gordian’s claim</a:t>
            </a:r>
          </a:p>
          <a:p>
            <a:pPr lvl="1"/>
            <a:endParaRPr lang="en-AU" dirty="0"/>
          </a:p>
          <a:p>
            <a:r>
              <a:rPr lang="en-AU" b="1" dirty="0" smtClean="0"/>
              <a:t>Section 38(5)(b) </a:t>
            </a:r>
            <a:r>
              <a:rPr lang="en-AU" b="1" i="1" dirty="0" smtClean="0"/>
              <a:t>Commercial Arbitration Act </a:t>
            </a:r>
            <a:r>
              <a:rPr lang="en-AU" b="1" dirty="0" smtClean="0"/>
              <a:t>1984 (NSW) </a:t>
            </a:r>
            <a:r>
              <a:rPr lang="en-AU" dirty="0" smtClean="0"/>
              <a:t>court should not grant leave unless:</a:t>
            </a:r>
          </a:p>
          <a:p>
            <a:pPr lvl="1"/>
            <a:r>
              <a:rPr lang="en-AU" dirty="0" smtClean="0"/>
              <a:t>Manifest error of law on face of award; or</a:t>
            </a:r>
          </a:p>
          <a:p>
            <a:pPr lvl="1"/>
            <a:r>
              <a:rPr lang="en-AU" dirty="0" smtClean="0"/>
              <a:t>Strong evidence arbitrator made error of law and may add substantially to the certainty of commercial law</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21761445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Einstein J found:</a:t>
            </a:r>
          </a:p>
          <a:p>
            <a:pPr marL="0" indent="0">
              <a:buNone/>
            </a:pPr>
            <a:endParaRPr lang="en-AU" dirty="0" smtClean="0"/>
          </a:p>
          <a:p>
            <a:pPr lvl="1"/>
            <a:r>
              <a:rPr lang="en-AU" dirty="0" smtClean="0"/>
              <a:t>S18B concerned with </a:t>
            </a:r>
            <a:r>
              <a:rPr lang="en-AU" u="sng" dirty="0" smtClean="0"/>
              <a:t>exclusions and limitations </a:t>
            </a:r>
            <a:r>
              <a:rPr lang="en-AU" dirty="0" smtClean="0"/>
              <a:t>as opposed to </a:t>
            </a:r>
            <a:r>
              <a:rPr lang="en-AU" u="sng" dirty="0" smtClean="0"/>
              <a:t>terms defining agreed scope </a:t>
            </a:r>
            <a:r>
              <a:rPr lang="en-AU" dirty="0" smtClean="0"/>
              <a:t>of cover</a:t>
            </a:r>
          </a:p>
          <a:p>
            <a:pPr marL="457200" lvl="1" indent="0">
              <a:buNone/>
            </a:pPr>
            <a:endParaRPr lang="en-AU" dirty="0"/>
          </a:p>
          <a:p>
            <a:pPr lvl="1"/>
            <a:r>
              <a:rPr lang="en-AU" dirty="0"/>
              <a:t>R</a:t>
            </a:r>
            <a:r>
              <a:rPr lang="en-AU" dirty="0" smtClean="0"/>
              <a:t>einsurance agreement provided cover for policies issued for up to 3 years (apples)</a:t>
            </a:r>
          </a:p>
          <a:p>
            <a:pPr marL="457200" lvl="1" indent="0">
              <a:buNone/>
            </a:pPr>
            <a:endParaRPr lang="en-AU" dirty="0"/>
          </a:p>
          <a:p>
            <a:pPr lvl="1"/>
            <a:r>
              <a:rPr lang="en-AU" dirty="0"/>
              <a:t>A</a:t>
            </a:r>
            <a:r>
              <a:rPr lang="en-AU" dirty="0" smtClean="0"/>
              <a:t>rbitrators were requiring reinsurance agreement cover policies issued for more than 3 years (oranges)</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58287529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April 2010:  </a:t>
            </a:r>
            <a:r>
              <a:rPr lang="en-AU" dirty="0" smtClean="0"/>
              <a:t>Court of Appeal (</a:t>
            </a:r>
            <a:r>
              <a:rPr lang="en-AU" dirty="0" err="1" smtClean="0"/>
              <a:t>Allsop</a:t>
            </a:r>
            <a:r>
              <a:rPr lang="en-AU" dirty="0" smtClean="0"/>
              <a:t> P, </a:t>
            </a:r>
            <a:r>
              <a:rPr lang="en-AU" dirty="0" err="1" smtClean="0"/>
              <a:t>Spigelman</a:t>
            </a:r>
            <a:r>
              <a:rPr lang="en-AU" dirty="0" smtClean="0"/>
              <a:t> CJ and </a:t>
            </a:r>
            <a:r>
              <a:rPr lang="en-AU" dirty="0" err="1" smtClean="0"/>
              <a:t>MacFarlan</a:t>
            </a:r>
            <a:r>
              <a:rPr lang="en-AU" dirty="0" smtClean="0"/>
              <a:t> JA)</a:t>
            </a:r>
          </a:p>
          <a:p>
            <a:pPr marL="0" indent="0">
              <a:buNone/>
            </a:pPr>
            <a:endParaRPr lang="en-AU" dirty="0" smtClean="0"/>
          </a:p>
          <a:p>
            <a:r>
              <a:rPr lang="en-AU" dirty="0" smtClean="0"/>
              <a:t>Judgment (over 90 pages in length):</a:t>
            </a:r>
          </a:p>
          <a:p>
            <a:pPr lvl="1"/>
            <a:r>
              <a:rPr lang="en-AU" dirty="0" smtClean="0"/>
              <a:t>Overturned Einstein J’s decision</a:t>
            </a:r>
          </a:p>
          <a:p>
            <a:pPr lvl="1"/>
            <a:r>
              <a:rPr lang="en-AU" dirty="0" smtClean="0"/>
              <a:t>Order refusal of leave to appeal arbitrators’ award</a:t>
            </a:r>
          </a:p>
          <a:p>
            <a:pPr lvl="1"/>
            <a:r>
              <a:rPr lang="en-AU" dirty="0" smtClean="0"/>
              <a:t>Error of law neither manifest nor strongly arguable as such</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39018089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September 2010:  </a:t>
            </a:r>
            <a:r>
              <a:rPr lang="en-AU" dirty="0" smtClean="0"/>
              <a:t>special leave granted to appeal to the High Court</a:t>
            </a:r>
          </a:p>
          <a:p>
            <a:pPr marL="0" indent="0">
              <a:buNone/>
            </a:pPr>
            <a:endParaRPr lang="en-AU" dirty="0"/>
          </a:p>
          <a:p>
            <a:r>
              <a:rPr lang="en-AU" b="1" dirty="0" smtClean="0"/>
              <a:t>October 2011:  </a:t>
            </a:r>
            <a:r>
              <a:rPr lang="en-AU" dirty="0" smtClean="0"/>
              <a:t>High Court:</a:t>
            </a:r>
          </a:p>
          <a:p>
            <a:pPr lvl="1"/>
            <a:r>
              <a:rPr lang="en-AU" dirty="0" smtClean="0"/>
              <a:t>Granted reinsurers leave to appeal arbitrators’ award and allowed the appeal</a:t>
            </a:r>
          </a:p>
          <a:p>
            <a:pPr lvl="1"/>
            <a:r>
              <a:rPr lang="en-AU" dirty="0" smtClean="0"/>
              <a:t>The majority (French CJ, </a:t>
            </a:r>
            <a:r>
              <a:rPr lang="en-AU" dirty="0" err="1" smtClean="0"/>
              <a:t>Gummow</a:t>
            </a:r>
            <a:r>
              <a:rPr lang="en-AU" dirty="0" smtClean="0"/>
              <a:t>, </a:t>
            </a:r>
            <a:r>
              <a:rPr lang="en-AU" dirty="0" err="1" smtClean="0"/>
              <a:t>Crennan</a:t>
            </a:r>
            <a:r>
              <a:rPr lang="en-AU" dirty="0" smtClean="0"/>
              <a:t>, </a:t>
            </a:r>
            <a:r>
              <a:rPr lang="en-AU" dirty="0" err="1" smtClean="0"/>
              <a:t>Kiefel</a:t>
            </a:r>
            <a:r>
              <a:rPr lang="en-AU" dirty="0" smtClean="0"/>
              <a:t> and Bell JJ) set aside Court of Appeal’s decision and restored Einstein J’s orders</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42116932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t>
            </a:r>
            <a:r>
              <a:rPr lang="en-AU" dirty="0"/>
              <a:t>An error of law either exists or does not exist; there is no twilight zone between the two possibilities”  </a:t>
            </a:r>
            <a:endParaRPr lang="en-AU" dirty="0" smtClean="0"/>
          </a:p>
          <a:p>
            <a:pPr marL="0" indent="0">
              <a:buNone/>
            </a:pPr>
            <a:endParaRPr lang="en-AU" dirty="0"/>
          </a:p>
          <a:p>
            <a:r>
              <a:rPr lang="en-AU" dirty="0" smtClean="0"/>
              <a:t>Arbitrators </a:t>
            </a:r>
            <a:r>
              <a:rPr lang="en-AU" dirty="0"/>
              <a:t>failed to give reasons for the non application of the proviso in </a:t>
            </a:r>
            <a:r>
              <a:rPr lang="en-AU" dirty="0" smtClean="0"/>
              <a:t>last </a:t>
            </a:r>
            <a:r>
              <a:rPr lang="en-AU" dirty="0"/>
              <a:t>line of s 18B of </a:t>
            </a:r>
            <a:r>
              <a:rPr lang="en-AU" i="1" dirty="0" smtClean="0"/>
              <a:t>Insurance </a:t>
            </a:r>
            <a:r>
              <a:rPr lang="en-AU" i="1" dirty="0"/>
              <a:t>Act </a:t>
            </a:r>
            <a:r>
              <a:rPr lang="en-AU" dirty="0"/>
              <a:t>1902 (NSW) = Manifest error of law on face of the award (</a:t>
            </a:r>
            <a:r>
              <a:rPr lang="en-AU" dirty="0" smtClean="0"/>
              <a:t>s38(5</a:t>
            </a:r>
            <a:r>
              <a:rPr lang="en-AU" dirty="0"/>
              <a:t>)(b)(</a:t>
            </a:r>
            <a:r>
              <a:rPr lang="en-AU" dirty="0" err="1"/>
              <a:t>i</a:t>
            </a:r>
            <a:r>
              <a:rPr lang="en-AU" dirty="0"/>
              <a:t>)) </a:t>
            </a:r>
          </a:p>
          <a:p>
            <a:pPr marL="0" indent="0">
              <a:buNone/>
            </a:pPr>
            <a:endParaRPr lang="en-AU" dirty="0" smtClean="0"/>
          </a:p>
          <a:p>
            <a:r>
              <a:rPr lang="en-AU" dirty="0" smtClean="0"/>
              <a:t>Determination </a:t>
            </a:r>
            <a:r>
              <a:rPr lang="en-AU" dirty="0"/>
              <a:t>may add substantially to the certainty of commercial law” (</a:t>
            </a:r>
            <a:r>
              <a:rPr lang="en-AU" dirty="0" smtClean="0"/>
              <a:t>s38(5</a:t>
            </a:r>
            <a:r>
              <a:rPr lang="en-AU" dirty="0"/>
              <a:t>)(b)(ii) of the </a:t>
            </a:r>
            <a:r>
              <a:rPr lang="en-AU" i="1" dirty="0"/>
              <a:t>Commercial Arbitration Act</a:t>
            </a:r>
            <a:r>
              <a:rPr lang="en-AU" dirty="0"/>
              <a:t>)</a:t>
            </a:r>
          </a:p>
          <a:p>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24340376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26345109"/>
              </p:ext>
            </p:extLst>
          </p:nvPr>
        </p:nvGraphicFramePr>
        <p:xfrm>
          <a:off x="457200" y="2133600"/>
          <a:ext cx="8229600" cy="2595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AU" dirty="0"/>
                    </a:p>
                  </a:txBody>
                  <a:tcPr/>
                </a:tc>
                <a:tc gridSpan="2">
                  <a:txBody>
                    <a:bodyPr/>
                    <a:lstStyle/>
                    <a:p>
                      <a:pPr algn="ctr"/>
                      <a:r>
                        <a:rPr lang="en-AU" b="1" dirty="0" smtClean="0"/>
                        <a:t>In Favour Of</a:t>
                      </a:r>
                      <a:endParaRPr lang="en-AU" b="1" dirty="0"/>
                    </a:p>
                  </a:txBody>
                  <a:tcPr/>
                </a:tc>
                <a:tc hMerge="1">
                  <a:txBody>
                    <a:bodyPr/>
                    <a:lstStyle/>
                    <a:p>
                      <a:pPr algn="ctr"/>
                      <a:endParaRPr lang="en-AU" dirty="0"/>
                    </a:p>
                  </a:txBody>
                  <a:tcPr/>
                </a:tc>
              </a:tr>
              <a:tr h="370840">
                <a:tc>
                  <a:txBody>
                    <a:bodyPr/>
                    <a:lstStyle/>
                    <a:p>
                      <a:endParaRPr lang="en-AU" dirty="0"/>
                    </a:p>
                  </a:txBody>
                  <a:tcPr/>
                </a:tc>
                <a:tc>
                  <a:txBody>
                    <a:bodyPr/>
                    <a:lstStyle/>
                    <a:p>
                      <a:pPr algn="ctr"/>
                      <a:r>
                        <a:rPr lang="en-AU" b="1" dirty="0" smtClean="0"/>
                        <a:t>Insurer</a:t>
                      </a:r>
                      <a:endParaRPr lang="en-AU" b="1" dirty="0"/>
                    </a:p>
                  </a:txBody>
                  <a:tcPr/>
                </a:tc>
                <a:tc>
                  <a:txBody>
                    <a:bodyPr/>
                    <a:lstStyle/>
                    <a:p>
                      <a:pPr algn="ctr"/>
                      <a:r>
                        <a:rPr lang="en-AU" b="1" dirty="0" smtClean="0"/>
                        <a:t>Reinsurers</a:t>
                      </a:r>
                      <a:endParaRPr lang="en-AU" b="1" dirty="0"/>
                    </a:p>
                  </a:txBody>
                  <a:tcPr/>
                </a:tc>
              </a:tr>
              <a:tr h="370840">
                <a:tc>
                  <a:txBody>
                    <a:bodyPr/>
                    <a:lstStyle/>
                    <a:p>
                      <a:r>
                        <a:rPr lang="en-AU" dirty="0" smtClean="0"/>
                        <a:t>Arbitrators</a:t>
                      </a:r>
                      <a:endParaRPr lang="en-AU" dirty="0"/>
                    </a:p>
                  </a:txBody>
                  <a:tcPr/>
                </a:tc>
                <a:tc>
                  <a:txBody>
                    <a:bodyPr/>
                    <a:lstStyle/>
                    <a:p>
                      <a:pPr algn="ctr"/>
                      <a:r>
                        <a:rPr lang="en-AU" dirty="0" smtClean="0"/>
                        <a:t>3</a:t>
                      </a:r>
                      <a:endParaRPr lang="en-AU" dirty="0"/>
                    </a:p>
                  </a:txBody>
                  <a:tcPr/>
                </a:tc>
                <a:tc>
                  <a:txBody>
                    <a:bodyPr/>
                    <a:lstStyle/>
                    <a:p>
                      <a:pPr algn="ctr"/>
                      <a:endParaRPr lang="en-AU" dirty="0"/>
                    </a:p>
                  </a:txBody>
                  <a:tcPr/>
                </a:tc>
              </a:tr>
              <a:tr h="370840">
                <a:tc>
                  <a:txBody>
                    <a:bodyPr/>
                    <a:lstStyle/>
                    <a:p>
                      <a:r>
                        <a:rPr lang="en-AU" dirty="0" smtClean="0"/>
                        <a:t>Supreme Court Judge</a:t>
                      </a:r>
                      <a:endParaRPr lang="en-AU" dirty="0"/>
                    </a:p>
                  </a:txBody>
                  <a:tcPr/>
                </a:tc>
                <a:tc>
                  <a:txBody>
                    <a:bodyPr/>
                    <a:lstStyle/>
                    <a:p>
                      <a:pPr algn="ctr"/>
                      <a:endParaRPr lang="en-AU" dirty="0"/>
                    </a:p>
                  </a:txBody>
                  <a:tcPr/>
                </a:tc>
                <a:tc>
                  <a:txBody>
                    <a:bodyPr/>
                    <a:lstStyle/>
                    <a:p>
                      <a:pPr algn="ctr"/>
                      <a:r>
                        <a:rPr lang="en-AU" dirty="0" smtClean="0"/>
                        <a:t>1</a:t>
                      </a:r>
                      <a:endParaRPr lang="en-AU" dirty="0"/>
                    </a:p>
                  </a:txBody>
                  <a:tcPr/>
                </a:tc>
              </a:tr>
              <a:tr h="370840">
                <a:tc>
                  <a:txBody>
                    <a:bodyPr/>
                    <a:lstStyle/>
                    <a:p>
                      <a:r>
                        <a:rPr lang="en-AU" dirty="0" smtClean="0"/>
                        <a:t>Court</a:t>
                      </a:r>
                      <a:r>
                        <a:rPr lang="en-AU" baseline="0" dirty="0" smtClean="0"/>
                        <a:t> of Appeal</a:t>
                      </a:r>
                      <a:endParaRPr lang="en-AU" dirty="0"/>
                    </a:p>
                  </a:txBody>
                  <a:tcPr/>
                </a:tc>
                <a:tc>
                  <a:txBody>
                    <a:bodyPr/>
                    <a:lstStyle/>
                    <a:p>
                      <a:pPr algn="ctr"/>
                      <a:r>
                        <a:rPr lang="en-AU" dirty="0" smtClean="0"/>
                        <a:t>3</a:t>
                      </a:r>
                      <a:endParaRPr lang="en-AU" dirty="0"/>
                    </a:p>
                  </a:txBody>
                  <a:tcPr/>
                </a:tc>
                <a:tc>
                  <a:txBody>
                    <a:bodyPr/>
                    <a:lstStyle/>
                    <a:p>
                      <a:pPr algn="ctr"/>
                      <a:endParaRPr lang="en-AU" dirty="0"/>
                    </a:p>
                  </a:txBody>
                  <a:tcPr/>
                </a:tc>
              </a:tr>
              <a:tr h="370840">
                <a:tc>
                  <a:txBody>
                    <a:bodyPr/>
                    <a:lstStyle/>
                    <a:p>
                      <a:r>
                        <a:rPr lang="en-AU" dirty="0" smtClean="0"/>
                        <a:t>High Court</a:t>
                      </a:r>
                      <a:endParaRPr lang="en-AU" dirty="0"/>
                    </a:p>
                  </a:txBody>
                  <a:tcPr/>
                </a:tc>
                <a:tc>
                  <a:txBody>
                    <a:bodyPr/>
                    <a:lstStyle/>
                    <a:p>
                      <a:pPr algn="ctr"/>
                      <a:r>
                        <a:rPr lang="en-AU" dirty="0" smtClean="0"/>
                        <a:t>1</a:t>
                      </a:r>
                      <a:endParaRPr lang="en-AU" dirty="0"/>
                    </a:p>
                  </a:txBody>
                  <a:tcPr/>
                </a:tc>
                <a:tc>
                  <a:txBody>
                    <a:bodyPr/>
                    <a:lstStyle/>
                    <a:p>
                      <a:pPr algn="ctr"/>
                      <a:r>
                        <a:rPr lang="en-AU" dirty="0" smtClean="0"/>
                        <a:t>5</a:t>
                      </a:r>
                      <a:endParaRPr lang="en-AU" dirty="0"/>
                    </a:p>
                  </a:txBody>
                  <a:tcPr/>
                </a:tc>
              </a:tr>
              <a:tr h="370840">
                <a:tc>
                  <a:txBody>
                    <a:bodyPr/>
                    <a:lstStyle/>
                    <a:p>
                      <a:r>
                        <a:rPr lang="en-AU" dirty="0" smtClean="0"/>
                        <a:t>Total:</a:t>
                      </a:r>
                      <a:endParaRPr lang="en-AU" dirty="0"/>
                    </a:p>
                  </a:txBody>
                  <a:tcPr/>
                </a:tc>
                <a:tc>
                  <a:txBody>
                    <a:bodyPr/>
                    <a:lstStyle/>
                    <a:p>
                      <a:pPr algn="ctr"/>
                      <a:r>
                        <a:rPr lang="en-AU" dirty="0" smtClean="0"/>
                        <a:t>7</a:t>
                      </a:r>
                      <a:endParaRPr lang="en-AU" dirty="0"/>
                    </a:p>
                  </a:txBody>
                  <a:tcPr/>
                </a:tc>
                <a:tc>
                  <a:txBody>
                    <a:bodyPr/>
                    <a:lstStyle/>
                    <a:p>
                      <a:pPr algn="ctr"/>
                      <a:r>
                        <a:rPr lang="en-AU" dirty="0" smtClean="0"/>
                        <a:t>6</a:t>
                      </a:r>
                      <a:endParaRPr lang="en-AU" dirty="0"/>
                    </a:p>
                  </a:txBody>
                  <a:tcPr/>
                </a:tc>
              </a:tr>
            </a:tbl>
          </a:graphicData>
        </a:graphic>
      </p:graphicFrame>
      <p:sp>
        <p:nvSpPr>
          <p:cNvPr id="3" name="Title 2"/>
          <p:cNvSpPr>
            <a:spLocks noGrp="1"/>
          </p:cNvSpPr>
          <p:nvPr>
            <p:ph type="title"/>
          </p:nvPr>
        </p:nvSpPr>
        <p:spPr/>
        <p:txBody>
          <a:bodyPr/>
          <a:lstStyle/>
          <a:p>
            <a:r>
              <a:rPr lang="en-AU" dirty="0" smtClean="0"/>
              <a:t>Head Count</a:t>
            </a:r>
            <a:endParaRPr lang="en-AU" dirty="0"/>
          </a:p>
        </p:txBody>
      </p:sp>
    </p:spTree>
    <p:extLst>
      <p:ext uri="{BB962C8B-B14F-4D97-AF65-F5344CB8AC3E}">
        <p14:creationId xmlns:p14="http://schemas.microsoft.com/office/powerpoint/2010/main" val="191128472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5040560"/>
          </a:xfrm>
        </p:spPr>
        <p:txBody>
          <a:bodyPr/>
          <a:lstStyle/>
          <a:p>
            <a:r>
              <a:rPr lang="en-AU" i="1" dirty="0" smtClean="0"/>
              <a:t>Commercial </a:t>
            </a:r>
            <a:r>
              <a:rPr lang="en-AU" i="1" dirty="0"/>
              <a:t>Arbitration Act </a:t>
            </a:r>
            <a:r>
              <a:rPr lang="en-AU" dirty="0"/>
              <a:t>2010 (NSW), the </a:t>
            </a:r>
            <a:r>
              <a:rPr lang="en-AU" i="1" dirty="0"/>
              <a:t>Commercial Arbitration Act </a:t>
            </a:r>
            <a:r>
              <a:rPr lang="en-AU" dirty="0"/>
              <a:t>2011 (Vic), Similar legislation in other </a:t>
            </a:r>
            <a:r>
              <a:rPr lang="en-AU" dirty="0" smtClean="0"/>
              <a:t>States</a:t>
            </a:r>
          </a:p>
          <a:p>
            <a:r>
              <a:rPr lang="en-AU" dirty="0" smtClean="0"/>
              <a:t>Adopt UNCITRAL Model Law</a:t>
            </a:r>
            <a:endParaRPr lang="en-AU" dirty="0"/>
          </a:p>
          <a:p>
            <a:r>
              <a:rPr lang="en-AU" dirty="0"/>
              <a:t>Section 34A CAA (NSW) Act states may only appeal an award on a question of law </a:t>
            </a:r>
            <a:r>
              <a:rPr lang="en-AU" b="1" dirty="0"/>
              <a:t>if</a:t>
            </a:r>
            <a:r>
              <a:rPr lang="en-AU" dirty="0"/>
              <a:t>:</a:t>
            </a:r>
          </a:p>
          <a:p>
            <a:pPr lvl="1"/>
            <a:r>
              <a:rPr lang="en-AU" dirty="0" smtClean="0"/>
              <a:t>parties </a:t>
            </a:r>
            <a:r>
              <a:rPr lang="en-AU" dirty="0"/>
              <a:t>agree, before the end of the appeal period  that appeal may be made; and</a:t>
            </a:r>
          </a:p>
          <a:p>
            <a:pPr lvl="1"/>
            <a:r>
              <a:rPr lang="en-AU" dirty="0" smtClean="0"/>
              <a:t>court </a:t>
            </a:r>
            <a:r>
              <a:rPr lang="en-AU" dirty="0"/>
              <a:t>grants </a:t>
            </a:r>
            <a:r>
              <a:rPr lang="en-AU" dirty="0" smtClean="0"/>
              <a:t>leave</a:t>
            </a:r>
            <a:endParaRPr lang="en-AU" dirty="0"/>
          </a:p>
          <a:p>
            <a:r>
              <a:rPr lang="en-AU" dirty="0" smtClean="0"/>
              <a:t>CAA </a:t>
            </a:r>
            <a:r>
              <a:rPr lang="en-AU" dirty="0"/>
              <a:t>new test for granting leave Court must be satisfied:</a:t>
            </a:r>
          </a:p>
          <a:p>
            <a:pPr lvl="1"/>
            <a:r>
              <a:rPr lang="en-AU" dirty="0" smtClean="0"/>
              <a:t>determination </a:t>
            </a:r>
            <a:r>
              <a:rPr lang="en-AU" dirty="0"/>
              <a:t>will substantially affect </a:t>
            </a:r>
            <a:r>
              <a:rPr lang="en-AU" dirty="0" smtClean="0"/>
              <a:t>rights </a:t>
            </a:r>
            <a:r>
              <a:rPr lang="en-AU" dirty="0"/>
              <a:t>of one or more parties; and</a:t>
            </a:r>
          </a:p>
          <a:p>
            <a:pPr lvl="1"/>
            <a:r>
              <a:rPr lang="en-AU" dirty="0" smtClean="0"/>
              <a:t>question </a:t>
            </a:r>
            <a:r>
              <a:rPr lang="en-AU" dirty="0"/>
              <a:t>is one which arbitral tribunal </a:t>
            </a:r>
            <a:r>
              <a:rPr lang="en-AU" dirty="0" smtClean="0"/>
              <a:t>asked </a:t>
            </a:r>
            <a:r>
              <a:rPr lang="en-AU" dirty="0"/>
              <a:t>to determine; and</a:t>
            </a:r>
          </a:p>
          <a:p>
            <a:pPr lvl="1"/>
            <a:r>
              <a:rPr lang="en-AU" dirty="0" smtClean="0"/>
              <a:t>decision </a:t>
            </a:r>
            <a:r>
              <a:rPr lang="en-AU" dirty="0"/>
              <a:t>obviously wrong OR question of general public importance and tribunal’s decision open to serious doubt; and</a:t>
            </a:r>
          </a:p>
          <a:p>
            <a:pPr lvl="1"/>
            <a:r>
              <a:rPr lang="en-AU" dirty="0" smtClean="0"/>
              <a:t>despite </a:t>
            </a:r>
            <a:r>
              <a:rPr lang="en-AU" dirty="0"/>
              <a:t>the agreement, it is just and proper for court to determine question</a:t>
            </a:r>
            <a:r>
              <a:rPr lang="en-AU" dirty="0" smtClean="0"/>
              <a:t>.</a:t>
            </a:r>
            <a:endParaRPr lang="en-AU" dirty="0"/>
          </a:p>
          <a:p>
            <a:endParaRPr lang="en-AU" dirty="0"/>
          </a:p>
        </p:txBody>
      </p:sp>
      <p:sp>
        <p:nvSpPr>
          <p:cNvPr id="3" name="Title 2"/>
          <p:cNvSpPr>
            <a:spLocks noGrp="1"/>
          </p:cNvSpPr>
          <p:nvPr>
            <p:ph type="title"/>
          </p:nvPr>
        </p:nvSpPr>
        <p:spPr>
          <a:xfrm>
            <a:off x="468313" y="836712"/>
            <a:ext cx="8135937" cy="720725"/>
          </a:xfrm>
        </p:spPr>
        <p:txBody>
          <a:bodyPr/>
          <a:lstStyle/>
          <a:p>
            <a:r>
              <a:rPr lang="en-AU" i="1" dirty="0" smtClean="0"/>
              <a:t>Commercial Arbitration Acts </a:t>
            </a:r>
            <a:r>
              <a:rPr lang="en-AU" dirty="0" smtClean="0"/>
              <a:t>2010-2012</a:t>
            </a:r>
            <a:endParaRPr lang="en-AU" dirty="0"/>
          </a:p>
        </p:txBody>
      </p:sp>
    </p:spTree>
    <p:extLst>
      <p:ext uri="{BB962C8B-B14F-4D97-AF65-F5344CB8AC3E}">
        <p14:creationId xmlns:p14="http://schemas.microsoft.com/office/powerpoint/2010/main" val="11841686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60203"/>
            <a:ext cx="8229600" cy="3921125"/>
          </a:xfrm>
        </p:spPr>
        <p:txBody>
          <a:bodyPr/>
          <a:lstStyle/>
          <a:p>
            <a:r>
              <a:rPr lang="en-AU" dirty="0" smtClean="0"/>
              <a:t>High Court rejected challenge to International Arbitration Act’s adoption of UNCITRAL Model Law</a:t>
            </a:r>
          </a:p>
          <a:p>
            <a:pPr marL="0" indent="0">
              <a:buNone/>
            </a:pPr>
            <a:endParaRPr lang="en-AU" dirty="0"/>
          </a:p>
          <a:p>
            <a:pPr marL="571500" indent="0" algn="just">
              <a:spcAft>
                <a:spcPts val="0"/>
              </a:spcAft>
              <a:buNone/>
            </a:pPr>
            <a:r>
              <a:rPr lang="en-AU" dirty="0">
                <a:ea typeface="Times New Roman"/>
                <a:cs typeface="Times New Roman"/>
              </a:rPr>
              <a:t>39.  The common law rule that an arbitral award could be set aside for error of law on the face of the award had no application where the parties to an arbitration agreement specifically agreed to submit a question of law for the determination of an arbitral tribunal</a:t>
            </a:r>
          </a:p>
          <a:p>
            <a:pPr marL="0" indent="0">
              <a:buNone/>
            </a:pPr>
            <a:endParaRPr lang="en-AU" dirty="0" smtClean="0"/>
          </a:p>
        </p:txBody>
      </p:sp>
      <p:sp>
        <p:nvSpPr>
          <p:cNvPr id="3" name="Title 2"/>
          <p:cNvSpPr>
            <a:spLocks noGrp="1"/>
          </p:cNvSpPr>
          <p:nvPr>
            <p:ph type="title"/>
          </p:nvPr>
        </p:nvSpPr>
        <p:spPr>
          <a:xfrm>
            <a:off x="468313" y="836712"/>
            <a:ext cx="8135937" cy="1080120"/>
          </a:xfrm>
        </p:spPr>
        <p:txBody>
          <a:bodyPr/>
          <a:lstStyle/>
          <a:p>
            <a:r>
              <a:rPr lang="en-AU" dirty="0" smtClean="0"/>
              <a:t>TCL Air Conditioner (</a:t>
            </a:r>
            <a:r>
              <a:rPr lang="en-AU" dirty="0" err="1" smtClean="0"/>
              <a:t>Zhongshan</a:t>
            </a:r>
            <a:r>
              <a:rPr lang="en-AU" dirty="0" smtClean="0"/>
              <a:t>) Co Ltd v Judges of the Federal Court (2013) HCA 5</a:t>
            </a:r>
            <a:endParaRPr lang="en-AU" dirty="0"/>
          </a:p>
        </p:txBody>
      </p:sp>
    </p:spTree>
    <p:extLst>
      <p:ext uri="{BB962C8B-B14F-4D97-AF65-F5344CB8AC3E}">
        <p14:creationId xmlns:p14="http://schemas.microsoft.com/office/powerpoint/2010/main" val="226662796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Should courts review arbitration awards?</a:t>
            </a:r>
          </a:p>
          <a:p>
            <a:endParaRPr lang="en-AU" dirty="0"/>
          </a:p>
          <a:p>
            <a:endParaRPr lang="en-AU" dirty="0" smtClean="0"/>
          </a:p>
          <a:p>
            <a:pPr marL="0" indent="0" algn="ctr">
              <a:buNone/>
            </a:pPr>
            <a:r>
              <a:rPr lang="en-AU" sz="3600" b="1" i="1" dirty="0" smtClean="0"/>
              <a:t>Hawke v </a:t>
            </a:r>
            <a:r>
              <a:rPr lang="en-AU" sz="3600" b="1" i="1" dirty="0" err="1" smtClean="0"/>
              <a:t>Merkin</a:t>
            </a:r>
            <a:endParaRPr lang="en-AU" sz="3600" b="1" i="1" dirty="0"/>
          </a:p>
        </p:txBody>
      </p:sp>
      <p:sp>
        <p:nvSpPr>
          <p:cNvPr id="3" name="Title 2"/>
          <p:cNvSpPr>
            <a:spLocks noGrp="1"/>
          </p:cNvSpPr>
          <p:nvPr>
            <p:ph type="title"/>
          </p:nvPr>
        </p:nvSpPr>
        <p:spPr/>
        <p:txBody>
          <a:bodyPr/>
          <a:lstStyle/>
          <a:p>
            <a:r>
              <a:rPr lang="en-AU" dirty="0" smtClean="0"/>
              <a:t>AIDA Arbitration Debate</a:t>
            </a:r>
            <a:endParaRPr lang="en-AU" dirty="0"/>
          </a:p>
        </p:txBody>
      </p:sp>
    </p:spTree>
    <p:extLst>
      <p:ext uri="{BB962C8B-B14F-4D97-AF65-F5344CB8AC3E}">
        <p14:creationId xmlns:p14="http://schemas.microsoft.com/office/powerpoint/2010/main" val="425752120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
          <p:cNvSpPr>
            <a:spLocks noGrp="1"/>
          </p:cNvSpPr>
          <p:nvPr>
            <p:ph idx="1"/>
          </p:nvPr>
        </p:nvSpPr>
        <p:spPr/>
        <p:txBody>
          <a:bodyPr/>
          <a:lstStyle/>
          <a:p>
            <a:r>
              <a:rPr lang="en-US" dirty="0" smtClean="0"/>
              <a:t>Convention on recognition and of enforcement of foreign arbitral awards</a:t>
            </a:r>
          </a:p>
          <a:p>
            <a:pPr marL="0" indent="0">
              <a:buNone/>
            </a:pPr>
            <a:endParaRPr lang="en-US" dirty="0"/>
          </a:p>
          <a:p>
            <a:r>
              <a:rPr lang="en-US" dirty="0" smtClean="0"/>
              <a:t>146 countries have implemented</a:t>
            </a:r>
          </a:p>
        </p:txBody>
      </p:sp>
      <p:sp>
        <p:nvSpPr>
          <p:cNvPr id="5123" name="Title 2"/>
          <p:cNvSpPr>
            <a:spLocks noGrp="1"/>
          </p:cNvSpPr>
          <p:nvPr>
            <p:ph type="title"/>
          </p:nvPr>
        </p:nvSpPr>
        <p:spPr/>
        <p:txBody>
          <a:bodyPr/>
          <a:lstStyle/>
          <a:p>
            <a:r>
              <a:rPr lang="en-US" dirty="0" smtClean="0"/>
              <a:t>New York Convention</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107950" y="6424613"/>
            <a:ext cx="43195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000">
                <a:latin typeface="Calibri" pitchFamily="34" charset="0"/>
                <a:cs typeface="Calibri" pitchFamily="34" charset="0"/>
              </a:rPr>
              <a:t>© HWL Ebsworth Lawyers</a:t>
            </a:r>
          </a:p>
        </p:txBody>
      </p:sp>
      <p:sp>
        <p:nvSpPr>
          <p:cNvPr id="11267" name="Text Box 4"/>
          <p:cNvSpPr txBox="1">
            <a:spLocks noChangeArrowheads="1"/>
          </p:cNvSpPr>
          <p:nvPr/>
        </p:nvSpPr>
        <p:spPr bwMode="auto">
          <a:xfrm>
            <a:off x="6448425" y="6381750"/>
            <a:ext cx="24447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AU" sz="1400" b="1">
                <a:latin typeface="Calibri" pitchFamily="34" charset="0"/>
                <a:cs typeface="Calibri" pitchFamily="34" charset="0"/>
              </a:rPr>
              <a:t>hwlebsworth.com.au</a:t>
            </a:r>
          </a:p>
        </p:txBody>
      </p:sp>
      <p:graphicFrame>
        <p:nvGraphicFramePr>
          <p:cNvPr id="10" name="Content Placeholder 2"/>
          <p:cNvGraphicFramePr>
            <a:graphicFrameLocks noGrp="1"/>
          </p:cNvGraphicFramePr>
          <p:nvPr>
            <p:ph idx="1"/>
            <p:extLst>
              <p:ext uri="{D42A27DB-BD31-4B8C-83A1-F6EECF244321}">
                <p14:modId xmlns:p14="http://schemas.microsoft.com/office/powerpoint/2010/main" val="782745179"/>
              </p:ext>
            </p:extLst>
          </p:nvPr>
        </p:nvGraphicFramePr>
        <p:xfrm>
          <a:off x="457200" y="2205038"/>
          <a:ext cx="8291264" cy="3227387"/>
        </p:xfrm>
        <a:graphic>
          <a:graphicData uri="http://schemas.openxmlformats.org/drawingml/2006/table">
            <a:tbl>
              <a:tblPr firstRow="1" bandRow="1">
                <a:tableStyleId>{5C22544A-7EE6-4342-B048-85BDC9FD1C3A}</a:tableStyleId>
              </a:tblPr>
              <a:tblGrid>
                <a:gridCol w="1364231"/>
                <a:gridCol w="1364231"/>
                <a:gridCol w="1364231"/>
                <a:gridCol w="1408447"/>
                <a:gridCol w="1408447"/>
                <a:gridCol w="1381677"/>
              </a:tblGrid>
              <a:tr h="575957">
                <a:tc>
                  <a:txBody>
                    <a:bodyPr/>
                    <a:lstStyle/>
                    <a:p>
                      <a:pPr algn="l">
                        <a:buFont typeface="Wingdings" pitchFamily="2" charset="2"/>
                        <a:buNone/>
                        <a:defRPr/>
                      </a:pPr>
                      <a:r>
                        <a:rPr lang="en-AU" sz="1500" b="1" baseline="0" dirty="0" smtClean="0">
                          <a:solidFill>
                            <a:srgbClr val="57584F"/>
                          </a:solidFill>
                          <a:latin typeface="Calibri" pitchFamily="34" charset="0"/>
                          <a:cs typeface="Calibri" pitchFamily="34" charset="0"/>
                        </a:rPr>
                        <a:t>Brisbane</a:t>
                      </a:r>
                    </a:p>
                  </a:txBody>
                  <a:tcPr marL="89315" marR="89315" marT="45711" marB="45711"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noFill/>
                  </a:tcPr>
                </a:tc>
                <a:tc>
                  <a:txBody>
                    <a:bodyPr/>
                    <a:lstStyle/>
                    <a:p>
                      <a:pPr marL="0" indent="0" algn="l">
                        <a:spcBef>
                          <a:spcPts val="0"/>
                        </a:spcBef>
                        <a:buFont typeface="Wingdings" pitchFamily="2" charset="2"/>
                        <a:buNone/>
                        <a:defRPr/>
                      </a:pPr>
                      <a:r>
                        <a:rPr lang="en-AU" sz="1500" b="1" baseline="0" dirty="0" smtClean="0">
                          <a:solidFill>
                            <a:srgbClr val="57584F"/>
                          </a:solidFill>
                          <a:latin typeface="Calibri" pitchFamily="34" charset="0"/>
                          <a:cs typeface="Calibri" pitchFamily="34" charset="0"/>
                        </a:rPr>
                        <a:t>Canberra</a:t>
                      </a:r>
                      <a:endParaRPr lang="en-AU" sz="1500" b="1" baseline="0" dirty="0">
                        <a:solidFill>
                          <a:srgbClr val="57584F"/>
                        </a:solidFill>
                        <a:latin typeface="Calibri" pitchFamily="34" charset="0"/>
                        <a:cs typeface="Calibri" pitchFamily="34" charset="0"/>
                      </a:endParaRPr>
                    </a:p>
                  </a:txBody>
                  <a:tcPr marL="89315" marR="89315" marT="45711" marB="45711" anchor="ctr">
                    <a:lnT w="12700" cap="flat" cmpd="sng" algn="ctr">
                      <a:noFill/>
                      <a:prstDash val="solid"/>
                      <a:round/>
                      <a:headEnd type="none" w="med" len="med"/>
                      <a:tailEnd type="none" w="med" len="med"/>
                    </a:lnT>
                    <a:noFill/>
                  </a:tcPr>
                </a:tc>
                <a:tc>
                  <a:txBody>
                    <a:bodyPr/>
                    <a:lstStyle/>
                    <a:p>
                      <a:pPr marL="0" indent="0" algn="l">
                        <a:spcBef>
                          <a:spcPts val="0"/>
                        </a:spcBef>
                        <a:buFont typeface="Wingdings" pitchFamily="2" charset="2"/>
                        <a:buNone/>
                        <a:defRPr/>
                      </a:pPr>
                      <a:r>
                        <a:rPr lang="en-AU" sz="1500" b="1" kern="1200" baseline="0" dirty="0" smtClean="0">
                          <a:solidFill>
                            <a:srgbClr val="57584F"/>
                          </a:solidFill>
                          <a:latin typeface="Calibri" pitchFamily="34" charset="0"/>
                          <a:ea typeface="+mn-ea"/>
                          <a:cs typeface="Calibri" pitchFamily="34" charset="0"/>
                        </a:rPr>
                        <a:t>Melbourne</a:t>
                      </a:r>
                      <a:endParaRPr lang="en-AU" sz="1500" b="1" kern="1200" baseline="0" dirty="0">
                        <a:solidFill>
                          <a:srgbClr val="57584F"/>
                        </a:solidFill>
                        <a:latin typeface="Calibri" pitchFamily="34" charset="0"/>
                        <a:ea typeface="+mn-ea"/>
                        <a:cs typeface="Calibri" pitchFamily="34" charset="0"/>
                      </a:endParaRPr>
                    </a:p>
                  </a:txBody>
                  <a:tcPr marL="89315" marR="89315" marT="45711" marB="45711" anchor="ctr">
                    <a:lnT w="12700" cap="flat" cmpd="sng" algn="ctr">
                      <a:noFill/>
                      <a:prstDash val="solid"/>
                      <a:round/>
                      <a:headEnd type="none" w="med" len="med"/>
                      <a:tailEnd type="none" w="med" len="med"/>
                    </a:lnT>
                    <a:noFill/>
                  </a:tcPr>
                </a:tc>
                <a:tc>
                  <a:txBody>
                    <a:bodyPr/>
                    <a:lstStyle/>
                    <a:p>
                      <a:pPr marL="0" indent="0" algn="l">
                        <a:spcBef>
                          <a:spcPts val="0"/>
                        </a:spcBef>
                        <a:buFont typeface="Wingdings" pitchFamily="2" charset="2"/>
                        <a:buNone/>
                        <a:defRPr/>
                      </a:pPr>
                      <a:r>
                        <a:rPr lang="en-AU" sz="1500" b="1" baseline="0" dirty="0" smtClean="0">
                          <a:solidFill>
                            <a:srgbClr val="57584F"/>
                          </a:solidFill>
                          <a:latin typeface="Calibri" pitchFamily="34" charset="0"/>
                          <a:cs typeface="Calibri" pitchFamily="34" charset="0"/>
                        </a:rPr>
                        <a:t>Norwest</a:t>
                      </a:r>
                      <a:endParaRPr lang="en-AU" sz="1500" b="1" baseline="0" dirty="0">
                        <a:solidFill>
                          <a:srgbClr val="57584F"/>
                        </a:solidFill>
                        <a:latin typeface="Calibri" pitchFamily="34" charset="0"/>
                        <a:cs typeface="Calibri" pitchFamily="34" charset="0"/>
                      </a:endParaRPr>
                    </a:p>
                  </a:txBody>
                  <a:tcPr marL="89315" marR="89315" marT="45711" marB="45711" anchor="ctr">
                    <a:lnT w="12700" cap="flat" cmpd="sng" algn="ctr">
                      <a:noFill/>
                      <a:prstDash val="solid"/>
                      <a:round/>
                      <a:headEnd type="none" w="med" len="med"/>
                      <a:tailEnd type="none" w="med" len="med"/>
                    </a:lnT>
                    <a:noFill/>
                  </a:tcPr>
                </a:tc>
                <a:tc>
                  <a:txBody>
                    <a:bodyPr/>
                    <a:lstStyle/>
                    <a:p>
                      <a:pPr marL="0" indent="0" algn="l">
                        <a:spcBef>
                          <a:spcPts val="0"/>
                        </a:spcBef>
                        <a:buFont typeface="Wingdings" pitchFamily="2" charset="2"/>
                        <a:buNone/>
                        <a:defRPr/>
                      </a:pPr>
                      <a:r>
                        <a:rPr lang="en-AU" sz="1500" b="1" baseline="0" dirty="0" smtClean="0">
                          <a:solidFill>
                            <a:srgbClr val="57584F"/>
                          </a:solidFill>
                          <a:latin typeface="Calibri" pitchFamily="34" charset="0"/>
                          <a:cs typeface="Calibri" pitchFamily="34" charset="0"/>
                        </a:rPr>
                        <a:t>Perth</a:t>
                      </a:r>
                      <a:endParaRPr lang="en-AU" sz="1500" b="1" baseline="0" dirty="0">
                        <a:solidFill>
                          <a:srgbClr val="57584F"/>
                        </a:solidFill>
                        <a:latin typeface="Calibri" pitchFamily="34" charset="0"/>
                        <a:cs typeface="Calibri" pitchFamily="34" charset="0"/>
                      </a:endParaRPr>
                    </a:p>
                  </a:txBody>
                  <a:tcPr marL="89315" marR="89315" marT="45711" marB="45711" anchor="ctr">
                    <a:lnT w="12700" cap="flat" cmpd="sng" algn="ctr">
                      <a:noFill/>
                      <a:prstDash val="solid"/>
                      <a:round/>
                      <a:headEnd type="none" w="med" len="med"/>
                      <a:tailEnd type="none" w="med" len="med"/>
                    </a:lnT>
                    <a:noFill/>
                  </a:tcPr>
                </a:tc>
                <a:tc>
                  <a:txBody>
                    <a:bodyPr/>
                    <a:lstStyle/>
                    <a:p>
                      <a:pPr marL="0" indent="0" algn="l">
                        <a:spcBef>
                          <a:spcPts val="0"/>
                        </a:spcBef>
                        <a:buFont typeface="Wingdings" pitchFamily="2" charset="2"/>
                        <a:buNone/>
                        <a:defRPr/>
                      </a:pPr>
                      <a:r>
                        <a:rPr lang="en-AU" sz="1500" b="1" baseline="0" dirty="0" smtClean="0">
                          <a:solidFill>
                            <a:srgbClr val="57584F"/>
                          </a:solidFill>
                          <a:latin typeface="Calibri" pitchFamily="34" charset="0"/>
                          <a:cs typeface="Calibri" pitchFamily="34" charset="0"/>
                        </a:rPr>
                        <a:t>Sydney</a:t>
                      </a:r>
                      <a:endParaRPr lang="en-AU" sz="1500" b="1" baseline="0" dirty="0">
                        <a:solidFill>
                          <a:srgbClr val="57584F"/>
                        </a:solidFill>
                        <a:latin typeface="Calibri" pitchFamily="34" charset="0"/>
                        <a:cs typeface="Calibri" pitchFamily="34" charset="0"/>
                      </a:endParaRPr>
                    </a:p>
                  </a:txBody>
                  <a:tcPr marL="89315" marR="89315" marT="45711" marB="45711"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noFill/>
                  </a:tcPr>
                </a:tc>
              </a:tr>
              <a:tr h="2651430">
                <a:tc>
                  <a:txBody>
                    <a:bodyPr/>
                    <a:lstStyle/>
                    <a:p>
                      <a:pPr marL="0" indent="0" algn="l">
                        <a:buFont typeface="Wingdings" pitchFamily="2" charset="2"/>
                        <a:buNone/>
                        <a:defRPr/>
                      </a:pPr>
                      <a:r>
                        <a:rPr lang="en-AU" sz="1000" dirty="0" smtClean="0">
                          <a:latin typeface="Calibri" pitchFamily="34" charset="0"/>
                          <a:cs typeface="Calibri" pitchFamily="34" charset="0"/>
                        </a:rPr>
                        <a:t>Level 23 </a:t>
                      </a:r>
                    </a:p>
                    <a:p>
                      <a:pPr marL="0" indent="0" algn="l">
                        <a:buFont typeface="Wingdings" pitchFamily="2" charset="2"/>
                        <a:buNone/>
                        <a:defRPr/>
                      </a:pPr>
                      <a:r>
                        <a:rPr lang="en-AU" sz="1000" kern="1200" dirty="0" smtClean="0">
                          <a:solidFill>
                            <a:schemeClr val="dk1"/>
                          </a:solidFill>
                          <a:latin typeface="Calibri" pitchFamily="34" charset="0"/>
                          <a:ea typeface="+mn-ea"/>
                          <a:cs typeface="Calibri" pitchFamily="34" charset="0"/>
                        </a:rPr>
                        <a:t>Riverside Centre</a:t>
                      </a:r>
                    </a:p>
                    <a:p>
                      <a:pPr marL="0" indent="0" algn="l">
                        <a:buFont typeface="Wingdings" pitchFamily="2" charset="2"/>
                        <a:buNone/>
                        <a:defRPr/>
                      </a:pPr>
                      <a:r>
                        <a:rPr lang="en-AU" sz="1000" kern="1200" dirty="0" smtClean="0">
                          <a:solidFill>
                            <a:schemeClr val="dk1"/>
                          </a:solidFill>
                          <a:latin typeface="Calibri" pitchFamily="34" charset="0"/>
                          <a:ea typeface="+mn-ea"/>
                          <a:cs typeface="Calibri" pitchFamily="34" charset="0"/>
                        </a:rPr>
                        <a:t>123 Eagle Street</a:t>
                      </a:r>
                    </a:p>
                    <a:p>
                      <a:pPr marL="0" indent="0" algn="l">
                        <a:buFont typeface="Wingdings" pitchFamily="2" charset="2"/>
                        <a:buNone/>
                        <a:defRPr/>
                      </a:pPr>
                      <a:r>
                        <a:rPr lang="en-AU" sz="1000" kern="1200" dirty="0" smtClean="0">
                          <a:solidFill>
                            <a:schemeClr val="dk1"/>
                          </a:solidFill>
                          <a:latin typeface="Calibri" pitchFamily="34" charset="0"/>
                          <a:ea typeface="+mn-ea"/>
                          <a:cs typeface="Calibri" pitchFamily="34" charset="0"/>
                        </a:rPr>
                        <a:t>Brisbane </a:t>
                      </a:r>
                    </a:p>
                    <a:p>
                      <a:pPr marL="0" indent="0" algn="l">
                        <a:buFont typeface="Wingdings" pitchFamily="2" charset="2"/>
                        <a:buNone/>
                        <a:defRPr/>
                      </a:pPr>
                      <a:r>
                        <a:rPr lang="en-AU" sz="1000" kern="1200" dirty="0" smtClean="0">
                          <a:solidFill>
                            <a:schemeClr val="dk1"/>
                          </a:solidFill>
                          <a:latin typeface="Calibri" pitchFamily="34" charset="0"/>
                          <a:ea typeface="+mn-ea"/>
                          <a:cs typeface="Calibri" pitchFamily="34" charset="0"/>
                        </a:rPr>
                        <a:t>QLD 4000</a:t>
                      </a:r>
                    </a:p>
                    <a:p>
                      <a:pPr marL="0" indent="0" algn="l">
                        <a:buFont typeface="Wingdings" pitchFamily="2" charset="2"/>
                        <a:buNone/>
                        <a:defRPr/>
                      </a:pPr>
                      <a:endParaRPr lang="en-AU" sz="1000" dirty="0" smtClean="0">
                        <a:latin typeface="Calibri" pitchFamily="34" charset="0"/>
                        <a:cs typeface="Calibri" pitchFamily="34" charset="0"/>
                      </a:endParaRPr>
                    </a:p>
                    <a:p>
                      <a:pPr marL="0" indent="0" algn="l">
                        <a:buFont typeface="Wingdings" pitchFamily="2" charset="2"/>
                        <a:buNone/>
                        <a:defRPr/>
                      </a:pPr>
                      <a:r>
                        <a:rPr lang="en-AU" sz="1000" dirty="0" smtClean="0">
                          <a:latin typeface="Calibri" pitchFamily="34" charset="0"/>
                          <a:cs typeface="Calibri" pitchFamily="34" charset="0"/>
                        </a:rPr>
                        <a:t>P +61 7 3002 6700</a:t>
                      </a:r>
                    </a:p>
                    <a:p>
                      <a:pPr marL="0" indent="0" algn="l">
                        <a:buFont typeface="Wingdings" pitchFamily="2" charset="2"/>
                        <a:buNone/>
                        <a:defRPr/>
                      </a:pPr>
                      <a:r>
                        <a:rPr lang="en-AU" sz="1000" dirty="0" smtClean="0">
                          <a:latin typeface="Calibri" pitchFamily="34" charset="0"/>
                          <a:cs typeface="Calibri" pitchFamily="34" charset="0"/>
                        </a:rPr>
                        <a:t>F 1300 368 717</a:t>
                      </a:r>
                    </a:p>
                    <a:p>
                      <a:pPr marL="0" indent="0" algn="l">
                        <a:buClr>
                          <a:srgbClr val="EE8613"/>
                        </a:buClr>
                        <a:buFont typeface="Wingdings" pitchFamily="2" charset="2"/>
                        <a:buNone/>
                      </a:pPr>
                      <a:endParaRPr lang="en-AU" sz="1000" dirty="0" smtClean="0"/>
                    </a:p>
                  </a:txBody>
                  <a:tcPr marL="89315" marR="89315" marT="45711" marB="45711">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tc>
                  <a:txBody>
                    <a:bodyPr/>
                    <a:lstStyle/>
                    <a:p>
                      <a:pPr marL="0" indent="0" algn="l" defTabSz="914400" rtl="0" eaLnBrk="1" latinLnBrk="0" hangingPunct="1">
                        <a:spcBef>
                          <a:spcPts val="0"/>
                        </a:spcBef>
                        <a:buFont typeface="Wingdings" pitchFamily="2" charset="2"/>
                        <a:buNone/>
                        <a:defRPr/>
                      </a:pPr>
                      <a:r>
                        <a:rPr lang="en-US" sz="1000" dirty="0" smtClean="0">
                          <a:latin typeface="Calibri" pitchFamily="34" charset="0"/>
                          <a:cs typeface="Calibri" pitchFamily="34" charset="0"/>
                        </a:rPr>
                        <a:t>L</a:t>
                      </a:r>
                      <a:r>
                        <a:rPr lang="en-US" sz="1000" kern="1200" dirty="0" smtClean="0">
                          <a:solidFill>
                            <a:schemeClr val="dk1"/>
                          </a:solidFill>
                          <a:latin typeface="Calibri" pitchFamily="34" charset="0"/>
                          <a:ea typeface="+mn-ea"/>
                          <a:cs typeface="Calibri" pitchFamily="34" charset="0"/>
                        </a:rPr>
                        <a:t>evel 1</a:t>
                      </a:r>
                    </a:p>
                    <a:p>
                      <a:pPr marL="0" indent="0" algn="l" defTabSz="914400" rtl="0" eaLnBrk="1" latinLnBrk="0" hangingPunct="1">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25 National Circuit</a:t>
                      </a:r>
                    </a:p>
                    <a:p>
                      <a:pPr marL="0" indent="0" algn="l" defTabSz="914400" rtl="0" eaLnBrk="1" latinLnBrk="0" hangingPunct="1">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Forrest </a:t>
                      </a:r>
                    </a:p>
                    <a:p>
                      <a:pPr marL="0" indent="0" algn="l" defTabSz="914400" rtl="0" eaLnBrk="1" latinLnBrk="0" hangingPunct="1">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ACT 2603</a:t>
                      </a:r>
                      <a:endParaRPr lang="en-AU" sz="1000" kern="1200" dirty="0" smtClean="0">
                        <a:solidFill>
                          <a:schemeClr val="dk1"/>
                        </a:solidFill>
                        <a:latin typeface="Calibri" pitchFamily="34" charset="0"/>
                        <a:ea typeface="+mn-ea"/>
                        <a:cs typeface="Calibri" pitchFamily="34" charset="0"/>
                      </a:endParaRP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r>
                        <a:rPr lang="en-AU" sz="1000" dirty="0" smtClean="0">
                          <a:latin typeface="Calibri" pitchFamily="34" charset="0"/>
                          <a:cs typeface="Calibri" pitchFamily="34" charset="0"/>
                        </a:rPr>
                        <a:t>P +61 2 6151 2100</a:t>
                      </a:r>
                    </a:p>
                    <a:p>
                      <a:pPr marL="0" indent="0" algn="l">
                        <a:spcBef>
                          <a:spcPts val="0"/>
                        </a:spcBef>
                        <a:buFont typeface="Wingdings" pitchFamily="2" charset="2"/>
                        <a:buNone/>
                        <a:defRPr/>
                      </a:pPr>
                      <a:r>
                        <a:rPr lang="en-AU" sz="1000" dirty="0" smtClean="0">
                          <a:latin typeface="Calibri" pitchFamily="34" charset="0"/>
                          <a:cs typeface="Calibri" pitchFamily="34" charset="0"/>
                        </a:rPr>
                        <a:t>F 1300 769 828</a:t>
                      </a:r>
                    </a:p>
                  </a:txBody>
                  <a:tcPr marL="89315" marR="89315" marT="45711" marB="45711">
                    <a:lnB w="12700" cap="flat" cmpd="sng" algn="ctr">
                      <a:noFill/>
                      <a:prstDash val="solid"/>
                      <a:round/>
                      <a:headEnd type="none" w="med" len="med"/>
                      <a:tailEnd type="none" w="med" len="med"/>
                    </a:lnB>
                    <a:noFill/>
                  </a:tcPr>
                </a:tc>
                <a:tc>
                  <a:txBody>
                    <a:bodyPr/>
                    <a:lstStyle/>
                    <a:p>
                      <a:pPr marL="0" indent="0" algn="l">
                        <a:spcBef>
                          <a:spcPts val="0"/>
                        </a:spcBef>
                        <a:buFont typeface="Wingdings" pitchFamily="2" charset="2"/>
                        <a:buNone/>
                        <a:defRPr/>
                      </a:pPr>
                      <a:r>
                        <a:rPr lang="en-US" sz="1000" dirty="0" smtClean="0">
                          <a:latin typeface="Calibri" pitchFamily="34" charset="0"/>
                          <a:cs typeface="Calibri" pitchFamily="34" charset="0"/>
                        </a:rPr>
                        <a:t>Level 26</a:t>
                      </a:r>
                    </a:p>
                    <a:p>
                      <a:pPr marL="0" indent="0" algn="l">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530 Collins Street</a:t>
                      </a:r>
                    </a:p>
                    <a:p>
                      <a:pPr marL="0" indent="0" algn="l">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Melbourne </a:t>
                      </a:r>
                    </a:p>
                    <a:p>
                      <a:pPr marL="0" indent="0" algn="l">
                        <a:spcBef>
                          <a:spcPts val="0"/>
                        </a:spcBef>
                        <a:buFont typeface="Wingdings" pitchFamily="2" charset="2"/>
                        <a:buNone/>
                        <a:defRPr/>
                      </a:pPr>
                      <a:r>
                        <a:rPr lang="en-US" sz="1000" kern="1200" dirty="0" smtClean="0">
                          <a:solidFill>
                            <a:schemeClr val="dk1"/>
                          </a:solidFill>
                          <a:latin typeface="Calibri" pitchFamily="34" charset="0"/>
                          <a:ea typeface="+mn-ea"/>
                          <a:cs typeface="Calibri" pitchFamily="34" charset="0"/>
                        </a:rPr>
                        <a:t>VIC 3000</a:t>
                      </a:r>
                      <a:endParaRPr lang="en-AU" sz="1000" kern="1200" dirty="0" smtClean="0">
                        <a:solidFill>
                          <a:schemeClr val="dk1"/>
                        </a:solidFill>
                        <a:latin typeface="Calibri" pitchFamily="34" charset="0"/>
                        <a:ea typeface="+mn-ea"/>
                        <a:cs typeface="Calibri" pitchFamily="34" charset="0"/>
                      </a:endParaRP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r>
                        <a:rPr lang="en-AU" sz="1000" dirty="0" smtClean="0">
                          <a:latin typeface="Calibri" pitchFamily="34" charset="0"/>
                          <a:cs typeface="Calibri" pitchFamily="34" charset="0"/>
                        </a:rPr>
                        <a:t>P +61 3 8644 3500</a:t>
                      </a:r>
                    </a:p>
                    <a:p>
                      <a:pPr marL="0" indent="0" algn="l">
                        <a:spcBef>
                          <a:spcPts val="0"/>
                        </a:spcBef>
                        <a:buFont typeface="Wingdings" pitchFamily="2" charset="2"/>
                        <a:buNone/>
                        <a:defRPr/>
                      </a:pPr>
                      <a:r>
                        <a:rPr lang="en-AU" sz="1000" dirty="0" smtClean="0">
                          <a:latin typeface="Calibri" pitchFamily="34" charset="0"/>
                          <a:cs typeface="Calibri" pitchFamily="34" charset="0"/>
                        </a:rPr>
                        <a:t>F 1300 365 323</a:t>
                      </a:r>
                    </a:p>
                    <a:p>
                      <a:pPr marL="0" marR="0" indent="0" algn="l" defTabSz="914400" rtl="0" eaLnBrk="1" fontAlgn="auto" latinLnBrk="0" hangingPunct="1">
                        <a:lnSpc>
                          <a:spcPct val="100000"/>
                        </a:lnSpc>
                        <a:spcBef>
                          <a:spcPts val="0"/>
                        </a:spcBef>
                        <a:spcAft>
                          <a:spcPts val="0"/>
                        </a:spcAft>
                        <a:buClr>
                          <a:srgbClr val="EE8613"/>
                        </a:buClr>
                        <a:buSzTx/>
                        <a:buFont typeface="Wingdings" pitchFamily="2" charset="2"/>
                        <a:buNone/>
                        <a:tabLst/>
                        <a:defRPr/>
                      </a:pPr>
                      <a:endParaRPr lang="en-AU" sz="1000" dirty="0" smtClean="0"/>
                    </a:p>
                  </a:txBody>
                  <a:tcPr marL="89315" marR="89315" marT="45711" marB="45711">
                    <a:lnB w="12700" cap="flat" cmpd="sng" algn="ctr">
                      <a:noFill/>
                      <a:prstDash val="solid"/>
                      <a:round/>
                      <a:headEnd type="none" w="med" len="med"/>
                      <a:tailEnd type="none" w="med" len="med"/>
                    </a:lnB>
                    <a:noFill/>
                  </a:tcPr>
                </a:tc>
                <a:tc>
                  <a:txBody>
                    <a:bodyPr/>
                    <a:lstStyle/>
                    <a:p>
                      <a:pPr marL="0" indent="0" algn="l">
                        <a:spcBef>
                          <a:spcPts val="0"/>
                        </a:spcBef>
                        <a:buFont typeface="Wingdings" pitchFamily="2" charset="2"/>
                        <a:buNone/>
                        <a:defRPr/>
                      </a:pPr>
                      <a:r>
                        <a:rPr lang="en-US" sz="1000" dirty="0" smtClean="0">
                          <a:latin typeface="Calibri" pitchFamily="34" charset="0"/>
                          <a:cs typeface="Calibri" pitchFamily="34" charset="0"/>
                        </a:rPr>
                        <a:t>Suite 310, Level 3</a:t>
                      </a:r>
                    </a:p>
                    <a:p>
                      <a:pPr marL="0" indent="0" algn="l">
                        <a:spcBef>
                          <a:spcPts val="0"/>
                        </a:spcBef>
                        <a:buFont typeface="Wingdings" pitchFamily="2" charset="2"/>
                        <a:buNone/>
                        <a:defRPr/>
                      </a:pPr>
                      <a:r>
                        <a:rPr lang="en-US" sz="1000" dirty="0" smtClean="0">
                          <a:latin typeface="Calibri" pitchFamily="34" charset="0"/>
                          <a:cs typeface="Calibri" pitchFamily="34" charset="0"/>
                        </a:rPr>
                        <a:t>Norwest Central</a:t>
                      </a:r>
                    </a:p>
                    <a:p>
                      <a:pPr marL="0" indent="0" algn="l">
                        <a:spcBef>
                          <a:spcPts val="0"/>
                        </a:spcBef>
                        <a:buFont typeface="Wingdings" pitchFamily="2" charset="2"/>
                        <a:buNone/>
                        <a:defRPr/>
                      </a:pPr>
                      <a:r>
                        <a:rPr lang="en-US" sz="1000" dirty="0" smtClean="0">
                          <a:latin typeface="Calibri" pitchFamily="34" charset="0"/>
                          <a:cs typeface="Calibri" pitchFamily="34" charset="0"/>
                        </a:rPr>
                        <a:t>12 Century Circuit</a:t>
                      </a:r>
                    </a:p>
                    <a:p>
                      <a:pPr marL="0" indent="0" algn="l">
                        <a:spcBef>
                          <a:spcPts val="0"/>
                        </a:spcBef>
                        <a:buFont typeface="Wingdings" pitchFamily="2" charset="2"/>
                        <a:buNone/>
                        <a:defRPr/>
                      </a:pPr>
                      <a:r>
                        <a:rPr lang="en-US" sz="1000" dirty="0" smtClean="0">
                          <a:latin typeface="Calibri" pitchFamily="34" charset="0"/>
                          <a:cs typeface="Calibri" pitchFamily="34" charset="0"/>
                        </a:rPr>
                        <a:t>Baulkham Hills </a:t>
                      </a:r>
                    </a:p>
                    <a:p>
                      <a:pPr marL="0" indent="0" algn="l">
                        <a:spcBef>
                          <a:spcPts val="0"/>
                        </a:spcBef>
                        <a:buFont typeface="Wingdings" pitchFamily="2" charset="2"/>
                        <a:buNone/>
                        <a:defRPr/>
                      </a:pPr>
                      <a:r>
                        <a:rPr lang="en-US" sz="1000" dirty="0" smtClean="0">
                          <a:latin typeface="Calibri" pitchFamily="34" charset="0"/>
                          <a:cs typeface="Calibri" pitchFamily="34" charset="0"/>
                        </a:rPr>
                        <a:t>NSW 2153</a:t>
                      </a:r>
                      <a:endParaRPr lang="en-AU" sz="1000" dirty="0" smtClean="0">
                        <a:latin typeface="Calibri" pitchFamily="34" charset="0"/>
                        <a:cs typeface="Calibri" pitchFamily="34" charset="0"/>
                      </a:endParaRP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r>
                        <a:rPr lang="en-AU" sz="1000" dirty="0" smtClean="0">
                          <a:latin typeface="Calibri" pitchFamily="34" charset="0"/>
                          <a:cs typeface="Calibri" pitchFamily="34" charset="0"/>
                        </a:rPr>
                        <a:t>P +61 2 9334 8555</a:t>
                      </a:r>
                    </a:p>
                    <a:p>
                      <a:pPr marL="0" indent="0" algn="l">
                        <a:spcBef>
                          <a:spcPts val="0"/>
                        </a:spcBef>
                        <a:buFont typeface="Wingdings" pitchFamily="2" charset="2"/>
                        <a:buNone/>
                        <a:defRPr/>
                      </a:pPr>
                      <a:r>
                        <a:rPr lang="en-AU" sz="1000" dirty="0" smtClean="0">
                          <a:latin typeface="Calibri" pitchFamily="34" charset="0"/>
                          <a:cs typeface="Calibri" pitchFamily="34" charset="0"/>
                        </a:rPr>
                        <a:t>F 1300 369 656</a:t>
                      </a:r>
                    </a:p>
                    <a:p>
                      <a:pPr marL="0" indent="0" algn="l">
                        <a:buClr>
                          <a:srgbClr val="EE8613"/>
                        </a:buClr>
                        <a:buFont typeface="Wingdings" pitchFamily="2" charset="2"/>
                        <a:buNone/>
                      </a:pPr>
                      <a:endParaRPr lang="en-AU" sz="1000" dirty="0" smtClean="0"/>
                    </a:p>
                  </a:txBody>
                  <a:tcPr marL="89315" marR="89315" marT="45711" marB="45711">
                    <a:lnB w="12700" cap="flat" cmpd="sng" algn="ctr">
                      <a:noFill/>
                      <a:prstDash val="solid"/>
                      <a:round/>
                      <a:headEnd type="none" w="med" len="med"/>
                      <a:tailEnd type="none" w="med" len="med"/>
                    </a:lnB>
                    <a:noFill/>
                  </a:tcPr>
                </a:tc>
                <a:tc>
                  <a:txBody>
                    <a:bodyPr/>
                    <a:lstStyle/>
                    <a:p>
                      <a:pPr marL="0" indent="0" algn="l">
                        <a:spcBef>
                          <a:spcPts val="0"/>
                        </a:spcBef>
                        <a:buFont typeface="Wingdings" pitchFamily="2" charset="2"/>
                        <a:buNone/>
                        <a:defRPr/>
                      </a:pPr>
                      <a:r>
                        <a:rPr lang="en-AU" sz="1000" dirty="0" smtClean="0">
                          <a:latin typeface="Calibri" pitchFamily="34" charset="0"/>
                          <a:cs typeface="Calibri" pitchFamily="34" charset="0"/>
                        </a:rPr>
                        <a:t>Level 11</a:t>
                      </a:r>
                    </a:p>
                    <a:p>
                      <a:pPr marL="0" indent="0" algn="l">
                        <a:spcBef>
                          <a:spcPts val="0"/>
                        </a:spcBef>
                        <a:buFont typeface="Wingdings" pitchFamily="2" charset="2"/>
                        <a:buNone/>
                        <a:defRPr/>
                      </a:pPr>
                      <a:r>
                        <a:rPr lang="en-AU" sz="1000" dirty="0" smtClean="0">
                          <a:latin typeface="Calibri" pitchFamily="34" charset="0"/>
                          <a:cs typeface="Calibri" pitchFamily="34" charset="0"/>
                        </a:rPr>
                        <a:t>Westralia Plaza</a:t>
                      </a:r>
                    </a:p>
                    <a:p>
                      <a:pPr marL="0" indent="0" algn="l">
                        <a:spcBef>
                          <a:spcPts val="0"/>
                        </a:spcBef>
                        <a:buFont typeface="Wingdings" pitchFamily="2" charset="2"/>
                        <a:buNone/>
                        <a:defRPr/>
                      </a:pPr>
                      <a:r>
                        <a:rPr lang="en-AU" sz="1000" dirty="0" smtClean="0">
                          <a:latin typeface="Calibri" pitchFamily="34" charset="0"/>
                          <a:cs typeface="Calibri" pitchFamily="34" charset="0"/>
                        </a:rPr>
                        <a:t>167 St Georges Terrace</a:t>
                      </a:r>
                    </a:p>
                    <a:p>
                      <a:pPr marL="0" indent="0" algn="l">
                        <a:spcBef>
                          <a:spcPts val="0"/>
                        </a:spcBef>
                        <a:buFont typeface="Wingdings" pitchFamily="2" charset="2"/>
                        <a:buNone/>
                        <a:defRPr/>
                      </a:pPr>
                      <a:r>
                        <a:rPr lang="en-AU" sz="1000" dirty="0" smtClean="0">
                          <a:latin typeface="Calibri" pitchFamily="34" charset="0"/>
                          <a:cs typeface="Calibri" pitchFamily="34" charset="0"/>
                        </a:rPr>
                        <a:t>Perth </a:t>
                      </a:r>
                    </a:p>
                    <a:p>
                      <a:pPr marL="0" indent="0" algn="l">
                        <a:spcBef>
                          <a:spcPts val="0"/>
                        </a:spcBef>
                        <a:buFont typeface="Wingdings" pitchFamily="2" charset="2"/>
                        <a:buNone/>
                        <a:defRPr/>
                      </a:pPr>
                      <a:r>
                        <a:rPr lang="en-AU" sz="1000" dirty="0" smtClean="0">
                          <a:latin typeface="Calibri" pitchFamily="34" charset="0"/>
                          <a:cs typeface="Calibri" pitchFamily="34" charset="0"/>
                        </a:rPr>
                        <a:t>WA 6000</a:t>
                      </a:r>
                    </a:p>
                    <a:p>
                      <a:pPr marL="0" indent="0" algn="l">
                        <a:spcBef>
                          <a:spcPts val="0"/>
                        </a:spcBef>
                        <a:buFont typeface="Wingdings" pitchFamily="2" charset="2"/>
                        <a:buNone/>
                        <a:defRPr/>
                      </a:pPr>
                      <a:endParaRPr lang="en-AU" sz="1000" dirty="0" smtClean="0">
                        <a:latin typeface="Calibri" pitchFamily="34" charset="0"/>
                        <a:cs typeface="Calibri" pitchFamily="34" charset="0"/>
                      </a:endParaRPr>
                    </a:p>
                    <a:p>
                      <a:pPr marL="0" indent="0" algn="l">
                        <a:spcBef>
                          <a:spcPts val="0"/>
                        </a:spcBef>
                        <a:buFont typeface="Wingdings" pitchFamily="2" charset="2"/>
                        <a:buNone/>
                        <a:defRPr/>
                      </a:pPr>
                      <a:r>
                        <a:rPr lang="en-AU" sz="1000" dirty="0" smtClean="0">
                          <a:latin typeface="Calibri" pitchFamily="34" charset="0"/>
                          <a:cs typeface="Calibri" pitchFamily="34" charset="0"/>
                        </a:rPr>
                        <a:t>P +61 8 9321 1211</a:t>
                      </a:r>
                    </a:p>
                    <a:p>
                      <a:pPr marL="0" indent="0" algn="l">
                        <a:spcBef>
                          <a:spcPts val="0"/>
                        </a:spcBef>
                        <a:buFont typeface="Wingdings" pitchFamily="2" charset="2"/>
                        <a:buNone/>
                        <a:defRPr/>
                      </a:pPr>
                      <a:r>
                        <a:rPr lang="en-AU" sz="1000" dirty="0" smtClean="0">
                          <a:latin typeface="Calibri" pitchFamily="34" charset="0"/>
                          <a:cs typeface="Calibri" pitchFamily="34" charset="0"/>
                        </a:rPr>
                        <a:t>F 1300 704 211</a:t>
                      </a:r>
                    </a:p>
                  </a:txBody>
                  <a:tcPr marL="89315" marR="89315" marT="45711" marB="45711">
                    <a:lnB w="12700" cap="flat" cmpd="sng" algn="ctr">
                      <a:noFill/>
                      <a:prstDash val="solid"/>
                      <a:round/>
                      <a:headEnd type="none" w="med" len="med"/>
                      <a:tailEnd type="none" w="med" len="med"/>
                    </a:lnB>
                    <a:noFill/>
                  </a:tcPr>
                </a:tc>
                <a:tc>
                  <a:txBody>
                    <a:bodyPr/>
                    <a:lstStyle/>
                    <a:p>
                      <a:pPr marL="0" indent="0" algn="l">
                        <a:spcBef>
                          <a:spcPts val="0"/>
                        </a:spcBef>
                        <a:buFont typeface="Wingdings" pitchFamily="2" charset="2"/>
                        <a:buNone/>
                        <a:defRPr/>
                      </a:pPr>
                      <a:r>
                        <a:rPr lang="en-US" sz="1000" dirty="0" smtClean="0">
                          <a:latin typeface="Calibri" pitchFamily="34" charset="0"/>
                          <a:cs typeface="Calibri" pitchFamily="34" charset="0"/>
                        </a:rPr>
                        <a:t>Level 14</a:t>
                      </a:r>
                    </a:p>
                    <a:p>
                      <a:pPr marL="0" indent="0" algn="l">
                        <a:spcBef>
                          <a:spcPts val="0"/>
                        </a:spcBef>
                        <a:buFont typeface="Wingdings" pitchFamily="2" charset="2"/>
                        <a:buNone/>
                        <a:defRPr/>
                      </a:pPr>
                      <a:r>
                        <a:rPr lang="en-US" sz="1000" dirty="0" smtClean="0">
                          <a:latin typeface="Calibri" pitchFamily="34" charset="0"/>
                          <a:cs typeface="Calibri" pitchFamily="34" charset="0"/>
                        </a:rPr>
                        <a:t>Australia Square</a:t>
                      </a:r>
                    </a:p>
                    <a:p>
                      <a:pPr marL="0" indent="0" algn="l">
                        <a:spcBef>
                          <a:spcPts val="0"/>
                        </a:spcBef>
                        <a:buFont typeface="Wingdings" pitchFamily="2" charset="2"/>
                        <a:buNone/>
                        <a:defRPr/>
                      </a:pPr>
                      <a:r>
                        <a:rPr lang="en-US" sz="1000" dirty="0" smtClean="0">
                          <a:latin typeface="Calibri" pitchFamily="34" charset="0"/>
                          <a:cs typeface="Calibri" pitchFamily="34" charset="0"/>
                        </a:rPr>
                        <a:t>264-278 George Street</a:t>
                      </a:r>
                    </a:p>
                    <a:p>
                      <a:pPr marL="0" indent="0" algn="l">
                        <a:spcBef>
                          <a:spcPts val="0"/>
                        </a:spcBef>
                        <a:buFont typeface="Wingdings" pitchFamily="2" charset="2"/>
                        <a:buNone/>
                        <a:defRPr/>
                      </a:pPr>
                      <a:r>
                        <a:rPr lang="en-US" sz="1000" dirty="0" smtClean="0">
                          <a:latin typeface="Calibri" pitchFamily="34" charset="0"/>
                          <a:cs typeface="Calibri" pitchFamily="34" charset="0"/>
                        </a:rPr>
                        <a:t>Sydney</a:t>
                      </a:r>
                    </a:p>
                    <a:p>
                      <a:pPr marL="0" indent="0" algn="l">
                        <a:spcBef>
                          <a:spcPts val="0"/>
                        </a:spcBef>
                        <a:buFont typeface="Wingdings" pitchFamily="2" charset="2"/>
                        <a:buNone/>
                        <a:defRPr/>
                      </a:pPr>
                      <a:r>
                        <a:rPr lang="en-US" sz="1000" dirty="0" smtClean="0">
                          <a:latin typeface="Calibri" pitchFamily="34" charset="0"/>
                          <a:cs typeface="Calibri" pitchFamily="34" charset="0"/>
                        </a:rPr>
                        <a:t>NSW 2000</a:t>
                      </a:r>
                    </a:p>
                    <a:p>
                      <a:pPr marL="0" indent="0" algn="l">
                        <a:spcBef>
                          <a:spcPts val="0"/>
                        </a:spcBef>
                        <a:buFont typeface="Wingdings" pitchFamily="2" charset="2"/>
                        <a:buNone/>
                        <a:defRPr/>
                      </a:pPr>
                      <a:endParaRPr lang="en-US" sz="1000" dirty="0" smtClean="0">
                        <a:latin typeface="Calibri" pitchFamily="34" charset="0"/>
                        <a:cs typeface="Calibri" pitchFamily="34" charset="0"/>
                      </a:endParaRPr>
                    </a:p>
                    <a:p>
                      <a:pPr marL="0" indent="0" algn="l">
                        <a:spcBef>
                          <a:spcPts val="0"/>
                        </a:spcBef>
                        <a:buFont typeface="Wingdings" pitchFamily="2" charset="2"/>
                        <a:buNone/>
                        <a:defRPr/>
                      </a:pPr>
                      <a:r>
                        <a:rPr lang="en-AU" sz="1000" dirty="0" smtClean="0">
                          <a:latin typeface="Calibri" pitchFamily="34" charset="0"/>
                          <a:cs typeface="Calibri" pitchFamily="34" charset="0"/>
                        </a:rPr>
                        <a:t>P +61 2 9334 8555</a:t>
                      </a:r>
                    </a:p>
                    <a:p>
                      <a:pPr marL="0" indent="0" algn="l">
                        <a:spcBef>
                          <a:spcPts val="0"/>
                        </a:spcBef>
                        <a:buFont typeface="Wingdings" pitchFamily="2" charset="2"/>
                        <a:buNone/>
                        <a:defRPr/>
                      </a:pPr>
                      <a:r>
                        <a:rPr lang="en-AU" sz="1000" dirty="0" smtClean="0">
                          <a:latin typeface="Calibri" pitchFamily="34" charset="0"/>
                          <a:cs typeface="Calibri" pitchFamily="34" charset="0"/>
                        </a:rPr>
                        <a:t>F 1300 369 656</a:t>
                      </a:r>
                    </a:p>
                    <a:p>
                      <a:pPr marL="0" indent="0" algn="l">
                        <a:buClr>
                          <a:srgbClr val="EE8613"/>
                        </a:buClr>
                        <a:buFont typeface="Wingdings" pitchFamily="2" charset="2"/>
                        <a:buNone/>
                      </a:pPr>
                      <a:endParaRPr lang="en-AU" sz="1000" b="1" dirty="0" smtClean="0"/>
                    </a:p>
                  </a:txBody>
                  <a:tcPr marL="89315" marR="89315" marT="45711" marB="45711">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r>
            </a:tbl>
          </a:graphicData>
        </a:graphic>
      </p:graphicFrame>
      <p:sp>
        <p:nvSpPr>
          <p:cNvPr id="11284" name="Title 1"/>
          <p:cNvSpPr>
            <a:spLocks noGrp="1"/>
          </p:cNvSpPr>
          <p:nvPr>
            <p:ph type="title"/>
          </p:nvPr>
        </p:nvSpPr>
        <p:spPr/>
        <p:txBody>
          <a:bodyPr/>
          <a:lstStyle/>
          <a:p>
            <a:r>
              <a:rPr lang="en-AU" smtClean="0"/>
              <a:t>Office Locations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AU" b="1" dirty="0" smtClean="0"/>
              <a:t>A List Jurisdictions</a:t>
            </a:r>
          </a:p>
          <a:p>
            <a:r>
              <a:rPr lang="en-AU" dirty="0" smtClean="0"/>
              <a:t>Existing prestigious popular seats of arbitration with supportive judiciary</a:t>
            </a:r>
          </a:p>
          <a:p>
            <a:endParaRPr lang="en-AU" dirty="0"/>
          </a:p>
          <a:p>
            <a:pPr marL="0" indent="0">
              <a:buNone/>
            </a:pPr>
            <a:r>
              <a:rPr lang="en-AU" b="1" dirty="0" smtClean="0"/>
              <a:t>B List Jurisdictions</a:t>
            </a:r>
          </a:p>
          <a:p>
            <a:r>
              <a:rPr lang="en-AU" dirty="0" smtClean="0"/>
              <a:t>Do not have well developed international arbitration culture</a:t>
            </a:r>
          </a:p>
          <a:p>
            <a:r>
              <a:rPr lang="en-AU" dirty="0" smtClean="0"/>
              <a:t>Open for business and want to join A List</a:t>
            </a:r>
          </a:p>
          <a:p>
            <a:endParaRPr lang="en-AU" dirty="0"/>
          </a:p>
          <a:p>
            <a:pPr marL="0" indent="0">
              <a:buNone/>
            </a:pPr>
            <a:r>
              <a:rPr lang="en-AU" b="1" dirty="0" smtClean="0"/>
              <a:t>C List Jurisdictions</a:t>
            </a:r>
          </a:p>
          <a:p>
            <a:r>
              <a:rPr lang="en-AU" dirty="0" smtClean="0"/>
              <a:t>Judiciary hinder international arbitration system</a:t>
            </a:r>
            <a:endParaRPr lang="en-AU" dirty="0"/>
          </a:p>
        </p:txBody>
      </p:sp>
      <p:sp>
        <p:nvSpPr>
          <p:cNvPr id="3" name="Title 2"/>
          <p:cNvSpPr>
            <a:spLocks noGrp="1"/>
          </p:cNvSpPr>
          <p:nvPr>
            <p:ph type="title"/>
          </p:nvPr>
        </p:nvSpPr>
        <p:spPr/>
        <p:txBody>
          <a:bodyPr/>
          <a:lstStyle/>
          <a:p>
            <a:r>
              <a:rPr lang="en-AU" dirty="0" smtClean="0"/>
              <a:t>3 Categories of Seats of Arbitration</a:t>
            </a:r>
            <a:endParaRPr lang="en-AU" dirty="0"/>
          </a:p>
        </p:txBody>
      </p:sp>
    </p:spTree>
    <p:extLst>
      <p:ext uri="{BB962C8B-B14F-4D97-AF65-F5344CB8AC3E}">
        <p14:creationId xmlns:p14="http://schemas.microsoft.com/office/powerpoint/2010/main" val="28265034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 calcmode="lin" valueType="num">
                                      <p:cBhvr additive="base">
                                        <p:cTn id="21"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
                                            <p:txEl>
                                              <p:pRg st="7" end="7"/>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Should Courts review arbitration decisions?</a:t>
            </a:r>
          </a:p>
          <a:p>
            <a:endParaRPr lang="en-AU" dirty="0"/>
          </a:p>
          <a:p>
            <a:endParaRPr lang="en-AU" dirty="0" smtClean="0"/>
          </a:p>
          <a:p>
            <a:pPr marL="0" indent="0">
              <a:buNone/>
            </a:pPr>
            <a:r>
              <a:rPr lang="en-AU" b="1" dirty="0"/>
              <a:t>Case Study:</a:t>
            </a:r>
            <a:r>
              <a:rPr lang="en-AU" dirty="0"/>
              <a:t>  </a:t>
            </a:r>
            <a:r>
              <a:rPr lang="en-AU" i="1" dirty="0"/>
              <a:t>Westport Insurance v Gordian Runoff Ltd </a:t>
            </a:r>
            <a:r>
              <a:rPr lang="en-AU" dirty="0"/>
              <a:t>(2011) Australian High Court</a:t>
            </a:r>
          </a:p>
        </p:txBody>
      </p:sp>
      <p:sp>
        <p:nvSpPr>
          <p:cNvPr id="3" name="Title 2"/>
          <p:cNvSpPr>
            <a:spLocks noGrp="1"/>
          </p:cNvSpPr>
          <p:nvPr>
            <p:ph type="title"/>
          </p:nvPr>
        </p:nvSpPr>
        <p:spPr/>
        <p:txBody>
          <a:bodyPr/>
          <a:lstStyle/>
          <a:p>
            <a:r>
              <a:rPr lang="en-AU" dirty="0" smtClean="0"/>
              <a:t>Issue for Debate</a:t>
            </a:r>
            <a:endParaRPr lang="en-AU" dirty="0"/>
          </a:p>
        </p:txBody>
      </p:sp>
    </p:spTree>
    <p:extLst>
      <p:ext uri="{BB962C8B-B14F-4D97-AF65-F5344CB8AC3E}">
        <p14:creationId xmlns:p14="http://schemas.microsoft.com/office/powerpoint/2010/main" val="334455210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AU" b="1" dirty="0" smtClean="0"/>
              <a:t>Background Facts</a:t>
            </a:r>
          </a:p>
          <a:p>
            <a:pPr marL="0" indent="0">
              <a:buNone/>
            </a:pPr>
            <a:endParaRPr lang="en-AU" dirty="0" smtClean="0"/>
          </a:p>
          <a:p>
            <a:r>
              <a:rPr lang="en-AU" b="1" dirty="0" smtClean="0"/>
              <a:t>Gordian excess of loss reinsurance treaty 1998/99 </a:t>
            </a:r>
            <a:r>
              <a:rPr lang="en-AU" dirty="0" smtClean="0"/>
              <a:t>protecting its D&amp;O portfolio including multi-year policies for periods of 2 to 3 years</a:t>
            </a:r>
          </a:p>
          <a:p>
            <a:pPr marL="0" indent="0">
              <a:buNone/>
            </a:pPr>
            <a:endParaRPr lang="en-AU" dirty="0"/>
          </a:p>
          <a:p>
            <a:r>
              <a:rPr lang="en-AU" b="1" dirty="0" smtClean="0"/>
              <a:t>Arbitration clause </a:t>
            </a:r>
            <a:r>
              <a:rPr lang="en-AU" dirty="0" smtClean="0"/>
              <a:t>arbitrators make determination “by reference to considerations of general justice and fairness”</a:t>
            </a:r>
            <a:endParaRPr lang="en-AU" dirty="0"/>
          </a:p>
        </p:txBody>
      </p:sp>
      <p:sp>
        <p:nvSpPr>
          <p:cNvPr id="3" name="Title 2"/>
          <p:cNvSpPr>
            <a:spLocks noGrp="1"/>
          </p:cNvSpPr>
          <p:nvPr>
            <p:ph type="title"/>
          </p:nvPr>
        </p:nvSpPr>
        <p:spPr/>
        <p:txBody>
          <a:bodyPr/>
          <a:lstStyle/>
          <a:p>
            <a:r>
              <a:rPr lang="en-AU" dirty="0" smtClean="0"/>
              <a:t>Westport Insurance v Gordian Runoff</a:t>
            </a:r>
            <a:endParaRPr lang="en-AU" dirty="0"/>
          </a:p>
        </p:txBody>
      </p:sp>
    </p:spTree>
    <p:extLst>
      <p:ext uri="{BB962C8B-B14F-4D97-AF65-F5344CB8AC3E}">
        <p14:creationId xmlns:p14="http://schemas.microsoft.com/office/powerpoint/2010/main" val="17907359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December 1998:</a:t>
            </a:r>
            <a:r>
              <a:rPr lang="en-AU" dirty="0" smtClean="0"/>
              <a:t>  Gordian writes D&amp;O run off policy (for FAI directors) provides cover for wrongful acts made and notified within 7 years</a:t>
            </a:r>
          </a:p>
          <a:p>
            <a:pPr marL="0" indent="0">
              <a:buNone/>
            </a:pPr>
            <a:endParaRPr lang="en-AU" dirty="0"/>
          </a:p>
          <a:p>
            <a:r>
              <a:rPr lang="en-AU" b="1" dirty="0" smtClean="0"/>
              <a:t>February 2001: </a:t>
            </a:r>
            <a:r>
              <a:rPr lang="en-AU" dirty="0" smtClean="0"/>
              <a:t> Gordian received notification of circumstances that could give rise to a claim – reinsurers informed</a:t>
            </a:r>
          </a:p>
          <a:p>
            <a:pPr marL="0" indent="0">
              <a:buNone/>
            </a:pPr>
            <a:endParaRPr lang="en-AU" dirty="0"/>
          </a:p>
          <a:p>
            <a:r>
              <a:rPr lang="en-AU" b="1" dirty="0" smtClean="0"/>
              <a:t>March 2001:</a:t>
            </a:r>
            <a:r>
              <a:rPr lang="en-AU" dirty="0" smtClean="0"/>
              <a:t>  The collapse of HIH and FAI leads to HIH Royal Commission</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41875775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March 2002:</a:t>
            </a:r>
            <a:r>
              <a:rPr lang="en-AU" dirty="0" smtClean="0"/>
              <a:t>  Reinsurers execute signing schedules incorporating exclusion for policies over 3 years</a:t>
            </a:r>
          </a:p>
          <a:p>
            <a:pPr marL="0" indent="0">
              <a:buNone/>
            </a:pPr>
            <a:endParaRPr lang="en-AU" dirty="0"/>
          </a:p>
          <a:p>
            <a:r>
              <a:rPr lang="en-AU" b="1" dirty="0" smtClean="0"/>
              <a:t>2002:</a:t>
            </a:r>
            <a:r>
              <a:rPr lang="en-AU" dirty="0" smtClean="0"/>
              <a:t>  Claims made against FAI directors who claim on Gordian policy</a:t>
            </a:r>
          </a:p>
          <a:p>
            <a:pPr marL="0" indent="0">
              <a:buNone/>
            </a:pPr>
            <a:endParaRPr lang="en-AU" dirty="0"/>
          </a:p>
          <a:p>
            <a:r>
              <a:rPr lang="en-AU" b="1" dirty="0" smtClean="0"/>
              <a:t>2002:  </a:t>
            </a:r>
            <a:r>
              <a:rPr lang="en-AU" dirty="0" smtClean="0"/>
              <a:t>Reinsurers decline indemnity</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264697153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b="1" dirty="0" smtClean="0"/>
              <a:t>October 2008:  </a:t>
            </a:r>
            <a:r>
              <a:rPr lang="en-AU" dirty="0" smtClean="0"/>
              <a:t>Arbitration award by Frank Hoffman, Ian Brown, Tony Fitzgerald QC (former Court of Appeal Judge)</a:t>
            </a:r>
          </a:p>
          <a:p>
            <a:pPr marL="0" indent="0">
              <a:buNone/>
            </a:pPr>
            <a:endParaRPr lang="en-AU" dirty="0"/>
          </a:p>
          <a:p>
            <a:r>
              <a:rPr lang="en-AU" b="1" dirty="0" smtClean="0"/>
              <a:t>Award:  </a:t>
            </a:r>
            <a:r>
              <a:rPr lang="en-AU" dirty="0" smtClean="0"/>
              <a:t>(96 paragraphs over 17 pages):</a:t>
            </a:r>
          </a:p>
          <a:p>
            <a:pPr marL="0" indent="0">
              <a:buNone/>
            </a:pPr>
            <a:endParaRPr lang="en-AU" dirty="0"/>
          </a:p>
          <a:p>
            <a:pPr lvl="1"/>
            <a:r>
              <a:rPr lang="en-AU" dirty="0" smtClean="0"/>
              <a:t>Reinsurance not cover FAI D&amp;O run off policy because treaty only covered claims made and notified within period of up to 3 years</a:t>
            </a:r>
          </a:p>
          <a:p>
            <a:pPr lvl="1"/>
            <a:r>
              <a:rPr lang="en-AU" dirty="0" smtClean="0"/>
              <a:t>Gordian, however should have benefit of little known s18B of </a:t>
            </a:r>
            <a:r>
              <a:rPr lang="en-AU" i="1" dirty="0" smtClean="0"/>
              <a:t>Insurance Act</a:t>
            </a:r>
            <a:r>
              <a:rPr lang="en-AU" dirty="0" smtClean="0"/>
              <a:t> 1902 (NSW)</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2634199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Section 18B </a:t>
            </a:r>
            <a:r>
              <a:rPr lang="en-AU" i="1" dirty="0" smtClean="0"/>
              <a:t>Insurance Act </a:t>
            </a:r>
            <a:r>
              <a:rPr lang="en-AU" dirty="0" smtClean="0"/>
              <a:t>1902 (NSW) provides:</a:t>
            </a:r>
          </a:p>
          <a:p>
            <a:endParaRPr lang="en-AU" dirty="0"/>
          </a:p>
          <a:p>
            <a:pPr marL="0" indent="0">
              <a:buNone/>
            </a:pPr>
            <a:r>
              <a:rPr lang="en-AU" dirty="0"/>
              <a:t>	</a:t>
            </a:r>
            <a:r>
              <a:rPr lang="en-AU" i="1" dirty="0"/>
              <a:t>(1)	Where by </a:t>
            </a:r>
            <a:r>
              <a:rPr lang="en-AU" i="1" dirty="0" smtClean="0"/>
              <a:t>contract </a:t>
            </a:r>
            <a:r>
              <a:rPr lang="en-AU" i="1" dirty="0"/>
              <a:t>of insurance …</a:t>
            </a:r>
          </a:p>
          <a:p>
            <a:pPr marL="0" indent="0">
              <a:buNone/>
            </a:pPr>
            <a:r>
              <a:rPr lang="en-AU" i="1" dirty="0" smtClean="0"/>
              <a:t>		(</a:t>
            </a:r>
            <a:r>
              <a:rPr lang="en-AU" i="1" dirty="0"/>
              <a:t>a)	defined as to exclude or limit </a:t>
            </a:r>
            <a:r>
              <a:rPr lang="en-AU" i="1" dirty="0" smtClean="0"/>
              <a:t>liability </a:t>
            </a:r>
            <a:r>
              <a:rPr lang="en-AU" i="1" dirty="0"/>
              <a:t>of the insurer </a:t>
            </a:r>
            <a:endParaRPr lang="en-AU" i="1" dirty="0" smtClean="0"/>
          </a:p>
          <a:p>
            <a:pPr marL="0" indent="0">
              <a:buNone/>
            </a:pPr>
            <a:r>
              <a:rPr lang="en-AU" i="1" dirty="0"/>
              <a:t>	</a:t>
            </a:r>
            <a:r>
              <a:rPr lang="en-AU" i="1" dirty="0" smtClean="0"/>
              <a:t>		… </a:t>
            </a:r>
            <a:r>
              <a:rPr lang="en-AU" i="1" dirty="0"/>
              <a:t>on </a:t>
            </a:r>
            <a:r>
              <a:rPr lang="en-AU" i="1" dirty="0" smtClean="0"/>
              <a:t>happening </a:t>
            </a:r>
            <a:r>
              <a:rPr lang="en-AU" i="1" dirty="0"/>
              <a:t>of particular events </a:t>
            </a:r>
          </a:p>
          <a:p>
            <a:pPr marL="0" indent="0">
              <a:buNone/>
            </a:pPr>
            <a:r>
              <a:rPr lang="en-AU" i="1" dirty="0" smtClean="0"/>
              <a:t>	insured </a:t>
            </a:r>
            <a:r>
              <a:rPr lang="en-AU" i="1" dirty="0"/>
              <a:t>shall not be disentitled to be indemnified … if, loss.. was not </a:t>
            </a:r>
            <a:endParaRPr lang="en-AU" i="1" dirty="0" smtClean="0"/>
          </a:p>
          <a:p>
            <a:pPr marL="0" indent="0">
              <a:buNone/>
            </a:pPr>
            <a:r>
              <a:rPr lang="en-AU" i="1" dirty="0"/>
              <a:t>	</a:t>
            </a:r>
            <a:r>
              <a:rPr lang="en-AU" i="1" dirty="0" smtClean="0"/>
              <a:t>caused </a:t>
            </a:r>
            <a:r>
              <a:rPr lang="en-AU" i="1" dirty="0"/>
              <a:t>or contributed to by the happening of those events </a:t>
            </a:r>
          </a:p>
          <a:p>
            <a:pPr marL="0" indent="0">
              <a:buNone/>
            </a:pPr>
            <a:r>
              <a:rPr lang="en-AU" dirty="0" smtClean="0"/>
              <a:t> 	</a:t>
            </a:r>
            <a:endParaRPr lang="en-AU" dirty="0"/>
          </a:p>
        </p:txBody>
      </p:sp>
      <p:sp>
        <p:nvSpPr>
          <p:cNvPr id="3" name="Title 2"/>
          <p:cNvSpPr>
            <a:spLocks noGrp="1"/>
          </p:cNvSpPr>
          <p:nvPr>
            <p:ph type="title"/>
          </p:nvPr>
        </p:nvSpPr>
        <p:spPr/>
        <p:txBody>
          <a:bodyPr/>
          <a:lstStyle/>
          <a:p>
            <a:r>
              <a:rPr lang="en-AU" dirty="0"/>
              <a:t>Westport Insurance v Gordian Runoff</a:t>
            </a:r>
          </a:p>
        </p:txBody>
      </p:sp>
    </p:spTree>
    <p:extLst>
      <p:ext uri="{BB962C8B-B14F-4D97-AF65-F5344CB8AC3E}">
        <p14:creationId xmlns:p14="http://schemas.microsoft.com/office/powerpoint/2010/main" val="26335657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HWL Ebsworth Generic Presentation Template">
  <a:themeElements>
    <a:clrScheme name="Custom 1">
      <a:dk1>
        <a:srgbClr val="57584F"/>
      </a:dk1>
      <a:lt1>
        <a:srgbClr val="FFFFFF"/>
      </a:lt1>
      <a:dk2>
        <a:srgbClr val="57584F"/>
      </a:dk2>
      <a:lt2>
        <a:srgbClr val="808080"/>
      </a:lt2>
      <a:accent1>
        <a:srgbClr val="53523E"/>
      </a:accent1>
      <a:accent2>
        <a:srgbClr val="898F4B"/>
      </a:accent2>
      <a:accent3>
        <a:srgbClr val="FFFFFF"/>
      </a:accent3>
      <a:accent4>
        <a:srgbClr val="57584F"/>
      </a:accent4>
      <a:accent5>
        <a:srgbClr val="B3B3AF"/>
      </a:accent5>
      <a:accent6>
        <a:srgbClr val="C2C6A0"/>
      </a:accent6>
      <a:hlink>
        <a:srgbClr val="898F4B"/>
      </a:hlink>
      <a:folHlink>
        <a:srgbClr val="C2C6A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53523E"/>
        </a:dk1>
        <a:lt1>
          <a:srgbClr val="FFFFFF"/>
        </a:lt1>
        <a:dk2>
          <a:srgbClr val="53523E"/>
        </a:dk2>
        <a:lt2>
          <a:srgbClr val="808080"/>
        </a:lt2>
        <a:accent1>
          <a:srgbClr val="53523E"/>
        </a:accent1>
        <a:accent2>
          <a:srgbClr val="A29C2F"/>
        </a:accent2>
        <a:accent3>
          <a:srgbClr val="FFFFFF"/>
        </a:accent3>
        <a:accent4>
          <a:srgbClr val="464534"/>
        </a:accent4>
        <a:accent5>
          <a:srgbClr val="B3B3AF"/>
        </a:accent5>
        <a:accent6>
          <a:srgbClr val="928D2A"/>
        </a:accent6>
        <a:hlink>
          <a:srgbClr val="977852"/>
        </a:hlink>
        <a:folHlink>
          <a:srgbClr val="98272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1120</Words>
  <Application>Microsoft Office PowerPoint</Application>
  <PresentationFormat>On-screen Show (4:3)</PresentationFormat>
  <Paragraphs>193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HWL Ebsworth Generic Presentation Template</vt:lpstr>
      <vt:lpstr>PowerPoint Presentation</vt:lpstr>
      <vt:lpstr>New York Convention</vt:lpstr>
      <vt:lpstr>3 Categories of Seats of Arbitration</vt:lpstr>
      <vt:lpstr>Issue for Debate</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Westport Insurance v Gordian Runoff</vt:lpstr>
      <vt:lpstr>Head Count</vt:lpstr>
      <vt:lpstr>Commercial Arbitration Acts 2010-2012</vt:lpstr>
      <vt:lpstr>TCL Air Conditioner (Zhongshan) Co Ltd v Judges of the Federal Court (2013) HCA 5</vt:lpstr>
      <vt:lpstr>AIDA Arbitration Debate</vt:lpstr>
      <vt:lpstr>Office Locations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modified xsi:type="dcterms:W3CDTF">2013-10-01T00:40:01Z</dcterms:modified>
</cp:coreProperties>
</file>