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676" autoAdjust="0"/>
  </p:normalViewPr>
  <p:slideViewPr>
    <p:cSldViewPr>
      <p:cViewPr varScale="1">
        <p:scale>
          <a:sx n="53" d="100"/>
          <a:sy n="53" d="100"/>
        </p:scale>
        <p:origin x="-155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A49199-DFAD-4C72-AE79-9FBAA836C798}" type="datetimeFigureOut">
              <a:rPr lang="en-GB" smtClean="0"/>
              <a:t>14/05/2012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38BA27-7FCD-48CB-A578-A83A4ACE3F21}"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738BA27-7FCD-48CB-A578-A83A4ACE3F21}" type="slidenum">
              <a:rPr lang="en-GB" smtClean="0"/>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228600" indent="-228600">
              <a:buFont typeface="+mj-lt"/>
              <a:buAutoNum type="arabicPeriod" startAt="3"/>
            </a:pPr>
            <a:endParaRPr lang="en-GB" baseline="0" dirty="0" smtClean="0"/>
          </a:p>
          <a:p>
            <a:pPr marL="228600" indent="-228600">
              <a:buFont typeface="+mj-lt"/>
              <a:buAutoNum type="arabicPeriod" startAt="3"/>
            </a:pPr>
            <a:endParaRPr lang="en-GB" baseline="0" dirty="0" smtClean="0"/>
          </a:p>
          <a:p>
            <a:pPr marL="228600" indent="-228600">
              <a:buFont typeface="+mj-lt"/>
              <a:buAutoNum type="arabicPeriod" startAt="3"/>
            </a:pPr>
            <a:endParaRPr lang="en-GB" baseline="0" dirty="0" smtClean="0"/>
          </a:p>
          <a:p>
            <a:pPr marL="228600" indent="-228600">
              <a:buFont typeface="+mj-lt"/>
              <a:buAutoNum type="arabicPeriod" startAt="3"/>
            </a:pPr>
            <a:endParaRPr lang="en-GB" dirty="0"/>
          </a:p>
        </p:txBody>
      </p:sp>
      <p:sp>
        <p:nvSpPr>
          <p:cNvPr id="4" name="Slide Number Placeholder 3"/>
          <p:cNvSpPr>
            <a:spLocks noGrp="1"/>
          </p:cNvSpPr>
          <p:nvPr>
            <p:ph type="sldNum" sz="quarter" idx="10"/>
          </p:nvPr>
        </p:nvSpPr>
        <p:spPr/>
        <p:txBody>
          <a:bodyPr/>
          <a:lstStyle/>
          <a:p>
            <a:fld id="{4310C502-18CB-47F6-8BB4-11545B7547E0}"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dirty="0"/>
          </a:p>
        </p:txBody>
      </p:sp>
      <p:sp>
        <p:nvSpPr>
          <p:cNvPr id="4" name="Slide Number Placeholder 3"/>
          <p:cNvSpPr>
            <a:spLocks noGrp="1"/>
          </p:cNvSpPr>
          <p:nvPr>
            <p:ph type="sldNum" sz="quarter" idx="10"/>
          </p:nvPr>
        </p:nvSpPr>
        <p:spPr/>
        <p:txBody>
          <a:bodyPr/>
          <a:lstStyle/>
          <a:p>
            <a:fld id="{4310C502-18CB-47F6-8BB4-11545B7547E0}"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dirty="0"/>
          </a:p>
        </p:txBody>
      </p:sp>
      <p:sp>
        <p:nvSpPr>
          <p:cNvPr id="4" name="Slide Number Placeholder 3"/>
          <p:cNvSpPr>
            <a:spLocks noGrp="1"/>
          </p:cNvSpPr>
          <p:nvPr>
            <p:ph type="sldNum" sz="quarter" idx="10"/>
          </p:nvPr>
        </p:nvSpPr>
        <p:spPr/>
        <p:txBody>
          <a:bodyPr/>
          <a:lstStyle/>
          <a:p>
            <a:fld id="{4310C502-18CB-47F6-8BB4-11545B7547E0}"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310C502-18CB-47F6-8BB4-11545B7547E0}"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310C502-18CB-47F6-8BB4-11545B7547E0}"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ACF039-AB5E-4136-B25D-D0A38097DF42}" type="datetimeFigureOut">
              <a:rPr lang="en-GB" smtClean="0"/>
              <a:t>14/05/2012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ACF039-AB5E-4136-B25D-D0A38097DF42}" type="datetimeFigureOut">
              <a:rPr lang="en-GB" smtClean="0"/>
              <a:t>14/05/2012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ACF039-AB5E-4136-B25D-D0A38097DF42}" type="datetimeFigureOut">
              <a:rPr lang="en-GB" smtClean="0"/>
              <a:t>14/05/2012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ACF039-AB5E-4136-B25D-D0A38097DF42}" type="datetimeFigureOut">
              <a:rPr lang="en-GB" smtClean="0"/>
              <a:t>14/05/2012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ACF039-AB5E-4136-B25D-D0A38097DF42}" type="datetimeFigureOut">
              <a:rPr lang="en-GB" smtClean="0"/>
              <a:t>14/05/2012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ACF039-AB5E-4136-B25D-D0A38097DF42}" type="datetimeFigureOut">
              <a:rPr lang="en-GB" smtClean="0"/>
              <a:t>14/05/2012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ACF039-AB5E-4136-B25D-D0A38097DF42}" type="datetimeFigureOut">
              <a:rPr lang="en-GB" smtClean="0"/>
              <a:t>14/05/2012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ACF039-AB5E-4136-B25D-D0A38097DF42}" type="datetimeFigureOut">
              <a:rPr lang="en-GB" smtClean="0"/>
              <a:t>14/05/2012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CF039-AB5E-4136-B25D-D0A38097DF42}" type="datetimeFigureOut">
              <a:rPr lang="en-GB" smtClean="0"/>
              <a:t>14/05/2012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ACF039-AB5E-4136-B25D-D0A38097DF42}" type="datetimeFigureOut">
              <a:rPr lang="en-GB" smtClean="0"/>
              <a:t>14/05/2012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ACF039-AB5E-4136-B25D-D0A38097DF42}" type="datetimeFigureOut">
              <a:rPr lang="en-GB" smtClean="0"/>
              <a:t>14/05/2012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44B48A-9793-43B6-A915-CD7B5D4F45E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ACF039-AB5E-4136-B25D-D0A38097DF42}" type="datetimeFigureOut">
              <a:rPr lang="en-GB" smtClean="0"/>
              <a:t>14/05/2012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4B48A-9793-43B6-A915-CD7B5D4F45E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aida.org.uk/default.asp"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aida.org.uk/default.as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23528" y="260648"/>
            <a:ext cx="8280920" cy="1156990"/>
          </a:xfrm>
        </p:spPr>
        <p:txBody>
          <a:bodyPr>
            <a:normAutofit fontScale="90000"/>
          </a:bodyPr>
          <a:lstStyle/>
          <a:p>
            <a:pPr lvl="0" algn="r" fontAlgn="base">
              <a:spcAft>
                <a:spcPct val="0"/>
              </a:spcAft>
            </a:pPr>
            <a:r>
              <a:rPr kumimoji="0" lang="fr-FR" sz="1400" b="1" i="0" u="none" strike="noStrike" cap="none" normalizeH="0" baseline="0" dirty="0" smtClean="0">
                <a:ln>
                  <a:noFill/>
                </a:ln>
                <a:solidFill>
                  <a:srgbClr val="4C26FF"/>
                </a:solidFill>
                <a:effectLst/>
                <a:latin typeface="Times New Roman" pitchFamily="18" charset="0"/>
                <a:ea typeface="Calibri" pitchFamily="34" charset="0"/>
                <a:cs typeface="Times New Roman" pitchFamily="18" charset="0"/>
              </a:rPr>
              <a:t/>
            </a:r>
            <a:br>
              <a:rPr kumimoji="0" lang="fr-FR" sz="1400" b="1" i="0" u="none" strike="noStrike" cap="none" normalizeH="0" baseline="0" dirty="0" smtClean="0">
                <a:ln>
                  <a:noFill/>
                </a:ln>
                <a:solidFill>
                  <a:srgbClr val="4C26FF"/>
                </a:solidFill>
                <a:effectLst/>
                <a:latin typeface="Times New Roman" pitchFamily="18" charset="0"/>
                <a:ea typeface="Calibri" pitchFamily="34" charset="0"/>
                <a:cs typeface="Times New Roman" pitchFamily="18" charset="0"/>
              </a:rPr>
            </a:br>
            <a:r>
              <a:rPr kumimoji="0" lang="fr-FR" sz="1100" b="1" i="0" u="none" strike="noStrike" cap="none" normalizeH="0" baseline="0" dirty="0" smtClean="0">
                <a:ln>
                  <a:noFill/>
                </a:ln>
                <a:solidFill>
                  <a:srgbClr val="4C26FF"/>
                </a:solidFill>
                <a:effectLst/>
                <a:latin typeface="Times New Roman" pitchFamily="18" charset="0"/>
                <a:ea typeface="Calibri" pitchFamily="34" charset="0"/>
                <a:cs typeface="Times New Roman" pitchFamily="18" charset="0"/>
              </a:rPr>
              <a:t>Association Internationale de Droit des Assurances</a:t>
            </a:r>
            <a:r>
              <a:rPr kumimoji="0" lang="en-GB" sz="1100" b="0" i="0" u="none" strike="noStrike" cap="none" normalizeH="0" baseline="0" dirty="0" smtClean="0">
                <a:ln>
                  <a:noFill/>
                </a:ln>
                <a:solidFill>
                  <a:schemeClr val="tx1"/>
                </a:solidFill>
                <a:effectLst/>
                <a:latin typeface="Arial" pitchFamily="34" charset="0"/>
                <a:cs typeface="Arial" pitchFamily="34" charset="0"/>
              </a:rPr>
              <a:t/>
            </a:r>
            <a:br>
              <a:rPr kumimoji="0" lang="en-GB" sz="1100" b="0" i="0" u="none" strike="noStrike" cap="none" normalizeH="0" baseline="0" dirty="0" smtClean="0">
                <a:ln>
                  <a:noFill/>
                </a:ln>
                <a:solidFill>
                  <a:schemeClr val="tx1"/>
                </a:solidFill>
                <a:effectLst/>
                <a:latin typeface="Arial" pitchFamily="34" charset="0"/>
                <a:cs typeface="Arial" pitchFamily="34" charset="0"/>
              </a:rPr>
            </a:b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International Association</a:t>
            </a:r>
            <a:r>
              <a:rPr kumimoji="0" lang="fr-FR" sz="1100" b="0" i="0" u="none" strike="noStrike" cap="none" normalizeH="0" dirty="0" smtClean="0">
                <a:ln>
                  <a:noFill/>
                </a:ln>
                <a:solidFill>
                  <a:srgbClr val="4C26FF"/>
                </a:solidFill>
                <a:effectLst/>
                <a:latin typeface="Calibri" pitchFamily="34" charset="0"/>
                <a:ea typeface="Calibri" pitchFamily="34" charset="0"/>
                <a:cs typeface="Garamond" pitchFamily="18" charset="0"/>
              </a:rPr>
              <a:t> </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for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Insurance</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Law</a:t>
            </a:r>
            <a:r>
              <a:rPr kumimoji="0" lang="en-GB" sz="1100" b="0" i="0" u="none" strike="noStrike" cap="none" normalizeH="0" baseline="0" dirty="0" smtClean="0">
                <a:ln>
                  <a:noFill/>
                </a:ln>
                <a:solidFill>
                  <a:schemeClr val="tx1"/>
                </a:solidFill>
                <a:effectLst/>
                <a:latin typeface="Arial" pitchFamily="34" charset="0"/>
                <a:cs typeface="Arial" pitchFamily="34" charset="0"/>
              </a:rPr>
              <a:t/>
            </a:r>
            <a:br>
              <a:rPr kumimoji="0" lang="en-GB" sz="1100" b="0" i="0" u="none" strike="noStrike" cap="none" normalizeH="0" baseline="0" dirty="0" smtClean="0">
                <a:ln>
                  <a:noFill/>
                </a:ln>
                <a:solidFill>
                  <a:schemeClr val="tx1"/>
                </a:solidFill>
                <a:effectLst/>
                <a:latin typeface="Arial" pitchFamily="34" charset="0"/>
                <a:cs typeface="Arial" pitchFamily="34" charset="0"/>
              </a:rPr>
            </a:b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Associazione</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Internazionale</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di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Diritto</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delle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Assicurazioni</a:t>
            </a:r>
            <a:r>
              <a:rPr kumimoji="0" lang="en-GB" sz="1100" b="0" i="0" u="none" strike="noStrike" cap="none" normalizeH="0" baseline="0" dirty="0" smtClean="0">
                <a:ln>
                  <a:noFill/>
                </a:ln>
                <a:solidFill>
                  <a:schemeClr val="tx1"/>
                </a:solidFill>
                <a:effectLst/>
                <a:latin typeface="Arial" pitchFamily="34" charset="0"/>
                <a:cs typeface="Arial" pitchFamily="34" charset="0"/>
              </a:rPr>
              <a:t/>
            </a:r>
            <a:br>
              <a:rPr kumimoji="0" lang="en-GB" sz="1100" b="0" i="0" u="none" strike="noStrike" cap="none" normalizeH="0" baseline="0" dirty="0" smtClean="0">
                <a:ln>
                  <a:noFill/>
                </a:ln>
                <a:solidFill>
                  <a:schemeClr val="tx1"/>
                </a:solidFill>
                <a:effectLst/>
                <a:latin typeface="Arial" pitchFamily="34" charset="0"/>
                <a:cs typeface="Arial" pitchFamily="34" charset="0"/>
              </a:rPr>
            </a:b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Internationale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Vereinigung</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Versicherungsrecht</a:t>
            </a:r>
            <a:r>
              <a:rPr kumimoji="0" lang="en-GB" sz="1100" b="0" i="0" u="none" strike="noStrike" cap="none" normalizeH="0" baseline="0" dirty="0" smtClean="0">
                <a:ln>
                  <a:noFill/>
                </a:ln>
                <a:solidFill>
                  <a:schemeClr val="tx1"/>
                </a:solidFill>
                <a:effectLst/>
                <a:latin typeface="Arial" pitchFamily="34" charset="0"/>
                <a:cs typeface="Arial" pitchFamily="34" charset="0"/>
              </a:rPr>
              <a:t/>
            </a:r>
            <a:br>
              <a:rPr kumimoji="0" lang="en-GB" sz="1100" b="0" i="0" u="none" strike="noStrike" cap="none" normalizeH="0" baseline="0" dirty="0" smtClean="0">
                <a:ln>
                  <a:noFill/>
                </a:ln>
                <a:solidFill>
                  <a:schemeClr val="tx1"/>
                </a:solidFill>
                <a:effectLst/>
                <a:latin typeface="Arial" pitchFamily="34" charset="0"/>
                <a:cs typeface="Arial" pitchFamily="34" charset="0"/>
              </a:rPr>
            </a:b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Asociacion</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Internacional</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Derecho</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Seguros</a:t>
            </a:r>
            <a:r>
              <a:rPr kumimoji="0" lang="fr-FR" sz="1400" b="0" i="0" u="none" strike="noStrike" cap="none" normalizeH="0" baseline="0" dirty="0" smtClean="0">
                <a:ln>
                  <a:noFill/>
                </a:ln>
                <a:solidFill>
                  <a:schemeClr val="tx1"/>
                </a:solidFill>
                <a:effectLst/>
                <a:latin typeface="Arial" pitchFamily="34" charset="0"/>
                <a:cs typeface="Arial" pitchFamily="34" charset="0"/>
              </a:rPr>
              <a:t/>
            </a:r>
            <a:br>
              <a:rPr kumimoji="0" lang="fr-FR" sz="1400" b="0" i="0" u="none" strike="noStrike" cap="none" normalizeH="0" baseline="0" dirty="0" smtClean="0">
                <a:ln>
                  <a:noFill/>
                </a:ln>
                <a:solidFill>
                  <a:schemeClr val="tx1"/>
                </a:solidFill>
                <a:effectLst/>
                <a:latin typeface="Arial" pitchFamily="34" charset="0"/>
                <a:cs typeface="Arial" pitchFamily="34" charset="0"/>
              </a:rPr>
            </a:br>
            <a:endParaRPr lang="en-GB" sz="1400" dirty="0"/>
          </a:p>
        </p:txBody>
      </p:sp>
      <p:sp>
        <p:nvSpPr>
          <p:cNvPr id="5" name="Content Placeholder 4"/>
          <p:cNvSpPr>
            <a:spLocks noGrp="1"/>
          </p:cNvSpPr>
          <p:nvPr>
            <p:ph idx="4294967295"/>
          </p:nvPr>
        </p:nvSpPr>
        <p:spPr>
          <a:xfrm>
            <a:off x="539552" y="1556793"/>
            <a:ext cx="7992888" cy="4536503"/>
          </a:xfrm>
        </p:spPr>
        <p:txBody>
          <a:bodyPr>
            <a:normAutofit fontScale="92500" lnSpcReduction="10000"/>
          </a:bodyPr>
          <a:lstStyle/>
          <a:p>
            <a:pPr algn="ctr">
              <a:buNone/>
            </a:pPr>
            <a:endParaRPr lang="en-GB" sz="1800" b="1" dirty="0" smtClean="0">
              <a:solidFill>
                <a:srgbClr val="00B050"/>
              </a:solidFill>
            </a:endParaRPr>
          </a:p>
          <a:p>
            <a:pPr algn="ctr">
              <a:buNone/>
            </a:pPr>
            <a:endParaRPr lang="en-GB" sz="1800" b="1" dirty="0">
              <a:solidFill>
                <a:srgbClr val="00B050"/>
              </a:solidFill>
            </a:endParaRPr>
          </a:p>
          <a:p>
            <a:pPr algn="ctr">
              <a:buNone/>
            </a:pPr>
            <a:r>
              <a:rPr lang="en-GB" sz="1800" b="1" dirty="0" smtClean="0">
                <a:solidFill>
                  <a:srgbClr val="00B050"/>
                </a:solidFill>
              </a:rPr>
              <a:t>3rd AIDA CLIMATE CHANGE WORKING PARTY MEETING</a:t>
            </a:r>
            <a:endParaRPr lang="en-GB" sz="1800" dirty="0" smtClean="0">
              <a:solidFill>
                <a:srgbClr val="00B050"/>
              </a:solidFill>
            </a:endParaRPr>
          </a:p>
          <a:p>
            <a:pPr algn="ctr">
              <a:buNone/>
            </a:pPr>
            <a:r>
              <a:rPr lang="en-GB" sz="1800" b="1" dirty="0" smtClean="0">
                <a:solidFill>
                  <a:srgbClr val="00B050"/>
                </a:solidFill>
              </a:rPr>
              <a:t>AIDA PRESIDENTIAL COUNCIL MEETING – ISTANBUL  </a:t>
            </a:r>
          </a:p>
          <a:p>
            <a:pPr algn="ctr">
              <a:buNone/>
            </a:pPr>
            <a:r>
              <a:rPr lang="en-GB" sz="1800" b="1" dirty="0" smtClean="0">
                <a:solidFill>
                  <a:srgbClr val="00B050"/>
                </a:solidFill>
              </a:rPr>
              <a:t>FRIDAY 4 MAY 2012</a:t>
            </a:r>
          </a:p>
          <a:p>
            <a:pPr algn="ctr">
              <a:buNone/>
            </a:pPr>
            <a:endParaRPr lang="en-GB" sz="1600" b="1" dirty="0">
              <a:solidFill>
                <a:srgbClr val="00B050"/>
              </a:solidFill>
            </a:endParaRPr>
          </a:p>
          <a:p>
            <a:pPr algn="ctr">
              <a:buNone/>
            </a:pPr>
            <a:endParaRPr lang="en-GB" sz="1600" b="1" dirty="0" smtClean="0">
              <a:solidFill>
                <a:srgbClr val="00B050"/>
              </a:solidFill>
            </a:endParaRPr>
          </a:p>
          <a:p>
            <a:pPr algn="ctr">
              <a:buNone/>
            </a:pPr>
            <a:r>
              <a:rPr lang="en-GB" sz="1600" b="1" dirty="0" smtClean="0">
                <a:solidFill>
                  <a:srgbClr val="FF0000"/>
                </a:solidFill>
              </a:rPr>
              <a:t> </a:t>
            </a:r>
          </a:p>
          <a:p>
            <a:pPr algn="ctr">
              <a:buNone/>
            </a:pPr>
            <a:r>
              <a:rPr lang="en-GB" sz="2000" b="1" dirty="0" smtClean="0">
                <a:solidFill>
                  <a:srgbClr val="FF0000"/>
                </a:solidFill>
              </a:rPr>
              <a:t>Update on Climate Change Liability cases in the US Supreme Court </a:t>
            </a:r>
          </a:p>
          <a:p>
            <a:pPr algn="ctr">
              <a:buNone/>
            </a:pPr>
            <a:r>
              <a:rPr lang="en-GB" sz="2000" b="1" dirty="0" smtClean="0">
                <a:solidFill>
                  <a:srgbClr val="FF0000"/>
                </a:solidFill>
              </a:rPr>
              <a:t>and issues elsewhere</a:t>
            </a:r>
            <a:r>
              <a:rPr lang="en-GB" sz="2000" dirty="0" smtClean="0">
                <a:solidFill>
                  <a:srgbClr val="FF0000"/>
                </a:solidFill>
              </a:rPr>
              <a:t> </a:t>
            </a:r>
            <a:r>
              <a:rPr lang="en-GB" sz="1600" dirty="0" smtClean="0"/>
              <a:t>	</a:t>
            </a:r>
            <a:endParaRPr lang="en-GB" sz="1600" b="1" dirty="0" smtClean="0">
              <a:solidFill>
                <a:srgbClr val="00B050"/>
              </a:solidFill>
            </a:endParaRPr>
          </a:p>
          <a:p>
            <a:pPr algn="ctr">
              <a:buNone/>
            </a:pPr>
            <a:endParaRPr lang="en-GB" sz="1000" dirty="0" smtClean="0"/>
          </a:p>
          <a:p>
            <a:pPr algn="ctr">
              <a:buNone/>
            </a:pPr>
            <a:endParaRPr lang="en-GB" sz="1000" dirty="0"/>
          </a:p>
          <a:p>
            <a:pPr algn="ctr">
              <a:buNone/>
            </a:pPr>
            <a:endParaRPr lang="en-GB" sz="1400" dirty="0" smtClean="0"/>
          </a:p>
          <a:p>
            <a:pPr algn="ctr">
              <a:buNone/>
            </a:pPr>
            <a:endParaRPr lang="en-GB" sz="1400" b="1" dirty="0" smtClean="0"/>
          </a:p>
          <a:p>
            <a:pPr algn="ctr">
              <a:buNone/>
            </a:pPr>
            <a:r>
              <a:rPr lang="en-GB" sz="1400" b="1" dirty="0" smtClean="0"/>
              <a:t>Tim Hardy </a:t>
            </a:r>
            <a:endParaRPr lang="en-GB" sz="1400" dirty="0"/>
          </a:p>
          <a:p>
            <a:pPr algn="ctr">
              <a:buNone/>
            </a:pPr>
            <a:r>
              <a:rPr lang="en-GB" sz="1400" dirty="0" smtClean="0"/>
              <a:t> AIDA Climate Change Working Party Chairman</a:t>
            </a:r>
          </a:p>
          <a:p>
            <a:pPr algn="ctr">
              <a:buNone/>
            </a:pPr>
            <a:r>
              <a:rPr lang="en-GB" sz="1400" dirty="0" smtClean="0"/>
              <a:t> Vice President, British Insurance Law Association, UK</a:t>
            </a:r>
            <a:endParaRPr lang="en-GB" sz="1400" dirty="0"/>
          </a:p>
        </p:txBody>
      </p:sp>
      <p:pic>
        <p:nvPicPr>
          <p:cNvPr id="6" name="Picture 5" descr="http://www.aida.org.uk/images/translogo.gif">
            <a:hlinkClick r:id="rId2"/>
          </p:cNvPr>
          <p:cNvPicPr/>
          <p:nvPr/>
        </p:nvPicPr>
        <p:blipFill>
          <a:blip r:embed="rId3" cstate="print"/>
          <a:stretch>
            <a:fillRect/>
          </a:stretch>
        </p:blipFill>
        <p:spPr bwMode="auto">
          <a:xfrm>
            <a:off x="539552" y="476672"/>
            <a:ext cx="1181100" cy="6286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p:txBody>
          <a:bodyPr>
            <a:normAutofit fontScale="25000" lnSpcReduction="20000"/>
          </a:bodyPr>
          <a:lstStyle/>
          <a:p>
            <a:r>
              <a:rPr lang="en-GB" sz="4400" b="1" dirty="0" smtClean="0"/>
              <a:t>Overview</a:t>
            </a:r>
          </a:p>
          <a:p>
            <a:pPr>
              <a:buNone/>
            </a:pPr>
            <a:endParaRPr lang="en-GB" sz="4400" b="1" dirty="0" smtClean="0"/>
          </a:p>
          <a:p>
            <a:pPr lvl="1"/>
            <a:r>
              <a:rPr lang="en-GB" sz="4400" dirty="0" smtClean="0"/>
              <a:t>Regimes for potential CC liability in 18 countries compared and contrasted </a:t>
            </a:r>
          </a:p>
          <a:p>
            <a:pPr lvl="1"/>
            <a:r>
              <a:rPr lang="en-GB" sz="4400" dirty="0" smtClean="0"/>
              <a:t>Significant gaps, also overlaps with input for our CCWP contributing members</a:t>
            </a:r>
          </a:p>
          <a:p>
            <a:pPr lvl="1"/>
            <a:r>
              <a:rPr lang="en-GB" sz="4400" dirty="0" smtClean="0"/>
              <a:t>Passing reference only to the role of insurance and insurers</a:t>
            </a:r>
          </a:p>
          <a:p>
            <a:pPr lvl="1"/>
            <a:r>
              <a:rPr lang="en-GB" sz="4400" dirty="0" smtClean="0"/>
              <a:t>A few headline issues raised of significance:</a:t>
            </a:r>
          </a:p>
          <a:p>
            <a:pPr lvl="2"/>
            <a:endParaRPr lang="en-GB" sz="4400" dirty="0" smtClean="0"/>
          </a:p>
          <a:p>
            <a:pPr marL="914400" lvl="1" indent="-457200">
              <a:buNone/>
            </a:pPr>
            <a:r>
              <a:rPr lang="en-GB" sz="4400" dirty="0" smtClean="0"/>
              <a:t>         1.     In short term:</a:t>
            </a:r>
          </a:p>
          <a:p>
            <a:pPr marL="1200150" lvl="2" indent="-342900"/>
            <a:r>
              <a:rPr lang="en-GB" sz="4400" dirty="0" smtClean="0"/>
              <a:t>Likely  reduction in private law damages claims ; increased public law claims; and rise in ancillary /indirect private liability  actions over alleged CC damage. </a:t>
            </a:r>
          </a:p>
          <a:p>
            <a:pPr marL="1200150" lvl="2" indent="-342900"/>
            <a:r>
              <a:rPr lang="en-GB" sz="4400" dirty="0" smtClean="0"/>
              <a:t>Fast-growing country jurisdictions being used to evolve/develop CC liability concepts, as balance of economic power between countries shifts.</a:t>
            </a:r>
          </a:p>
          <a:p>
            <a:pPr marL="800100" lvl="1" indent="-342900">
              <a:buNone/>
            </a:pPr>
            <a:endParaRPr lang="en-GB" sz="4400" dirty="0" smtClean="0"/>
          </a:p>
          <a:p>
            <a:pPr marL="800100" lvl="1" indent="-342900">
              <a:buNone/>
            </a:pPr>
            <a:r>
              <a:rPr lang="en-GB" sz="4400" dirty="0" smtClean="0"/>
              <a:t>         2.     In longer term: </a:t>
            </a:r>
          </a:p>
          <a:p>
            <a:pPr marL="1200150" lvl="2" indent="-342900">
              <a:buNone/>
            </a:pPr>
            <a:r>
              <a:rPr lang="en-GB" sz="4400" dirty="0" smtClean="0"/>
              <a:t>          Likelihood of a successful private law tort claim anywhere in future likely to be dependent upon developments on two potentially related fronts:</a:t>
            </a:r>
          </a:p>
          <a:p>
            <a:pPr lvl="3"/>
            <a:r>
              <a:rPr lang="en-GB" sz="4400" dirty="0" smtClean="0"/>
              <a:t>Evolution of regulatory framework (national/regional/international); and </a:t>
            </a:r>
          </a:p>
          <a:p>
            <a:pPr lvl="3"/>
            <a:r>
              <a:rPr lang="en-GB" sz="4400" dirty="0" smtClean="0"/>
              <a:t>Pattern of how CC and consequential damage actually develops.</a:t>
            </a:r>
          </a:p>
          <a:p>
            <a:pPr lvl="2"/>
            <a:endParaRPr lang="en-GB" sz="4400" dirty="0" smtClean="0"/>
          </a:p>
          <a:p>
            <a:pPr lvl="1">
              <a:buNone/>
            </a:pPr>
            <a:r>
              <a:rPr lang="en-GB" sz="4400" dirty="0" smtClean="0"/>
              <a:t>	A well-conceived and enforced regulatory regime undoubtedly preferable to establishing liability by litigation, but may not prove politically deliverable. </a:t>
            </a:r>
          </a:p>
          <a:p>
            <a:pPr lvl="1">
              <a:buNone/>
            </a:pPr>
            <a:endParaRPr lang="en-GB" sz="4400" dirty="0" smtClean="0"/>
          </a:p>
          <a:p>
            <a:pPr lvl="1">
              <a:buNone/>
            </a:pPr>
            <a:r>
              <a:rPr lang="en-GB" sz="4400" dirty="0" smtClean="0"/>
              <a:t>	If “business as usual” over next 10-25 years, potential for defences to private law claims proving ineffective in latter part of this century if case made that serious damage has occurred, consequences known and avoidable, but major emitters chose not to desist.</a:t>
            </a:r>
          </a:p>
          <a:p>
            <a:pPr lvl="2"/>
            <a:endParaRPr lang="en-GB" sz="3000" dirty="0" smtClean="0"/>
          </a:p>
          <a:p>
            <a:pPr lvl="2">
              <a:buNone/>
            </a:pPr>
            <a:r>
              <a:rPr lang="en-GB" sz="3000" dirty="0" smtClean="0"/>
              <a:t> </a:t>
            </a:r>
          </a:p>
          <a:p>
            <a:pPr lvl="1"/>
            <a:endParaRPr lang="en-GB" sz="2000" dirty="0" smtClean="0"/>
          </a:p>
          <a:p>
            <a:pPr lvl="1"/>
            <a:endParaRPr lang="en-GB" sz="1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p:txBody>
          <a:bodyPr>
            <a:normAutofit fontScale="55000" lnSpcReduction="20000"/>
          </a:bodyPr>
          <a:lstStyle/>
          <a:p>
            <a:pPr marL="457200" indent="-457200">
              <a:buAutoNum type="arabicPeriod" startAt="4"/>
            </a:pPr>
            <a:r>
              <a:rPr lang="en-GB" sz="2900" b="1" dirty="0" smtClean="0"/>
              <a:t>What’s in Store?</a:t>
            </a:r>
          </a:p>
          <a:p>
            <a:pPr marL="457200" indent="-457200">
              <a:buAutoNum type="arabicPeriod" startAt="4"/>
            </a:pPr>
            <a:endParaRPr lang="en-GB" sz="2000" b="1" dirty="0" smtClean="0"/>
          </a:p>
          <a:p>
            <a:pPr marL="457200" indent="-457200">
              <a:buNone/>
            </a:pPr>
            <a:r>
              <a:rPr lang="en-GB" sz="2000" b="1" dirty="0" smtClean="0"/>
              <a:t> 	</a:t>
            </a:r>
            <a:r>
              <a:rPr lang="en-GB" sz="2600" dirty="0" smtClean="0"/>
              <a:t>Insurers and reinsurers well aware of threat and opportunity posed by CC liability issues - for themselves and the industries and businesses they serve. Have some power to play pivotal, but not a wholly determinative, role.  </a:t>
            </a:r>
          </a:p>
          <a:p>
            <a:pPr marL="457200" indent="-457200">
              <a:buNone/>
            </a:pPr>
            <a:endParaRPr lang="en-GB" sz="2600" dirty="0" smtClean="0"/>
          </a:p>
          <a:p>
            <a:pPr marL="457200" indent="-457200">
              <a:buNone/>
            </a:pPr>
            <a:r>
              <a:rPr lang="en-GB" sz="2600" dirty="0" smtClean="0"/>
              <a:t>	Munich Re, perhaps typical of the market, among those to have expressed support for the regulation route over the litigation one. </a:t>
            </a:r>
            <a:r>
              <a:rPr lang="en-GB" sz="2600" smtClean="0"/>
              <a:t>Compensation to </a:t>
            </a:r>
            <a:r>
              <a:rPr lang="en-GB" sz="2600" dirty="0" smtClean="0"/>
              <a:t>be determined by politicians, not liability policies.  </a:t>
            </a:r>
          </a:p>
          <a:p>
            <a:pPr marL="457200" indent="-457200">
              <a:buNone/>
            </a:pPr>
            <a:r>
              <a:rPr lang="en-GB" sz="2600" dirty="0" smtClean="0"/>
              <a:t>	</a:t>
            </a:r>
          </a:p>
          <a:p>
            <a:pPr marL="457200" indent="-457200">
              <a:buNone/>
            </a:pPr>
            <a:r>
              <a:rPr lang="en-GB" sz="2600" dirty="0" smtClean="0"/>
              <a:t>	They have publicly played down any perceived likelihood of either US</a:t>
            </a:r>
            <a:r>
              <a:rPr lang="en-US" sz="2600" dirty="0" smtClean="0"/>
              <a:t> tort liability claims succeeding or of these being successful elsewhere. Similarly, statutory </a:t>
            </a:r>
            <a:r>
              <a:rPr lang="en-GB" sz="2600" dirty="0" smtClean="0"/>
              <a:t> damages liability for GHG emitters is not expected to be passed by US legislators.</a:t>
            </a:r>
          </a:p>
          <a:p>
            <a:pPr marL="457200" indent="-457200">
              <a:buNone/>
            </a:pPr>
            <a:endParaRPr lang="en-US" sz="2600" dirty="0" smtClean="0"/>
          </a:p>
          <a:p>
            <a:pPr marL="457200" indent="-457200">
              <a:buNone/>
            </a:pPr>
            <a:r>
              <a:rPr lang="en-US" sz="2600" dirty="0" smtClean="0"/>
              <a:t>	They welcome the role of insurance against increasing exposure to liability for the violation of increasing CC laws and regulations, subject to familiar safeguards and conditions. They </a:t>
            </a:r>
            <a:r>
              <a:rPr lang="en-US" sz="2600" dirty="0" err="1" smtClean="0"/>
              <a:t>recognise</a:t>
            </a:r>
            <a:r>
              <a:rPr lang="en-US" sz="2600" dirty="0" smtClean="0"/>
              <a:t> the need to monitor the ever more innovative ways being found to pursue compensation for the consequences of environmental pollution as one particular priority.  </a:t>
            </a:r>
          </a:p>
          <a:p>
            <a:pPr marL="457200" indent="-457200">
              <a:buNone/>
            </a:pPr>
            <a:endParaRPr lang="en-US" sz="2600" dirty="0" smtClean="0"/>
          </a:p>
          <a:p>
            <a:pPr marL="457200" indent="-457200">
              <a:buNone/>
            </a:pPr>
            <a:r>
              <a:rPr lang="en-US" sz="2600" dirty="0" smtClean="0"/>
              <a:t>	The CCWP’s role in helping the insurance markets monitor evolving exposures to CC liability in various jurisdictions remains an important one.  It requires us to collaborate with much wider interest groups if we are to help to do that effectively. </a:t>
            </a:r>
            <a:endParaRPr lang="en-GB" sz="2600" dirty="0" smtClean="0"/>
          </a:p>
          <a:p>
            <a:pPr marL="457200" indent="-457200">
              <a:buNone/>
            </a:pPr>
            <a:endParaRPr lang="en-US" sz="2600" dirty="0" smtClean="0"/>
          </a:p>
          <a:p>
            <a:pPr marL="457200" indent="-457200">
              <a:buNone/>
            </a:pPr>
            <a:r>
              <a:rPr lang="en-US" sz="2600" dirty="0" smtClean="0"/>
              <a:t>	</a:t>
            </a:r>
            <a:endParaRPr lang="en-GB" sz="2600" dirty="0" smtClean="0"/>
          </a:p>
          <a:p>
            <a:pPr marL="457200" indent="-457200">
              <a:buNone/>
            </a:pPr>
            <a:endParaRPr lang="en-GB" sz="1800" dirty="0" smtClean="0"/>
          </a:p>
          <a:p>
            <a:pPr marL="857250" lvl="1" indent="-457200">
              <a:buNone/>
            </a:pPr>
            <a:endParaRPr lang="en-GB"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lvl="0" algn="r" fontAlgn="base">
              <a:spcAft>
                <a:spcPct val="0"/>
              </a:spcAft>
            </a:pPr>
            <a:r>
              <a:rPr kumimoji="0" lang="fr-FR" sz="1400" b="1" i="0" u="none" strike="noStrike" cap="none" normalizeH="0" baseline="0" dirty="0" smtClean="0">
                <a:ln>
                  <a:noFill/>
                </a:ln>
                <a:solidFill>
                  <a:srgbClr val="4C26FF"/>
                </a:solidFill>
                <a:effectLst/>
                <a:latin typeface="Times New Roman" pitchFamily="18" charset="0"/>
                <a:ea typeface="Calibri" pitchFamily="34" charset="0"/>
                <a:cs typeface="Times New Roman" pitchFamily="18" charset="0"/>
              </a:rPr>
              <a:t/>
            </a:r>
            <a:br>
              <a:rPr kumimoji="0" lang="fr-FR" sz="1400" b="1" i="0" u="none" strike="noStrike" cap="none" normalizeH="0" baseline="0" dirty="0" smtClean="0">
                <a:ln>
                  <a:noFill/>
                </a:ln>
                <a:solidFill>
                  <a:srgbClr val="4C26FF"/>
                </a:solidFill>
                <a:effectLst/>
                <a:latin typeface="Times New Roman" pitchFamily="18" charset="0"/>
                <a:ea typeface="Calibri" pitchFamily="34" charset="0"/>
                <a:cs typeface="Times New Roman" pitchFamily="18" charset="0"/>
              </a:rPr>
            </a:br>
            <a:r>
              <a:rPr kumimoji="0" lang="fr-FR" sz="1100" b="1" i="0" u="none" strike="noStrike" cap="none" normalizeH="0" baseline="0" dirty="0" smtClean="0">
                <a:ln>
                  <a:noFill/>
                </a:ln>
                <a:solidFill>
                  <a:srgbClr val="4C26FF"/>
                </a:solidFill>
                <a:effectLst/>
                <a:latin typeface="Times New Roman" pitchFamily="18" charset="0"/>
                <a:ea typeface="Calibri" pitchFamily="34" charset="0"/>
                <a:cs typeface="Times New Roman" pitchFamily="18" charset="0"/>
              </a:rPr>
              <a:t>Association Internationale de Droit des Assurances</a:t>
            </a:r>
            <a:r>
              <a:rPr kumimoji="0" lang="en-GB" sz="1100" b="0" i="0" u="none" strike="noStrike" cap="none" normalizeH="0" baseline="0" dirty="0" smtClean="0">
                <a:ln>
                  <a:noFill/>
                </a:ln>
                <a:solidFill>
                  <a:schemeClr val="tx1"/>
                </a:solidFill>
                <a:effectLst/>
                <a:latin typeface="Arial" pitchFamily="34" charset="0"/>
                <a:cs typeface="Arial" pitchFamily="34" charset="0"/>
              </a:rPr>
              <a:t/>
            </a:r>
            <a:br>
              <a:rPr kumimoji="0" lang="en-GB" sz="1100" b="0" i="0" u="none" strike="noStrike" cap="none" normalizeH="0" baseline="0" dirty="0" smtClean="0">
                <a:ln>
                  <a:noFill/>
                </a:ln>
                <a:solidFill>
                  <a:schemeClr val="tx1"/>
                </a:solidFill>
                <a:effectLst/>
                <a:latin typeface="Arial" pitchFamily="34" charset="0"/>
                <a:cs typeface="Arial" pitchFamily="34" charset="0"/>
              </a:rPr>
            </a:b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International Association</a:t>
            </a:r>
            <a:r>
              <a:rPr kumimoji="0" lang="fr-FR" sz="1100" b="0" i="0" u="none" strike="noStrike" cap="none" normalizeH="0" dirty="0" smtClean="0">
                <a:ln>
                  <a:noFill/>
                </a:ln>
                <a:solidFill>
                  <a:srgbClr val="4C26FF"/>
                </a:solidFill>
                <a:effectLst/>
                <a:latin typeface="Calibri" pitchFamily="34" charset="0"/>
                <a:ea typeface="Calibri" pitchFamily="34" charset="0"/>
                <a:cs typeface="Garamond" pitchFamily="18" charset="0"/>
              </a:rPr>
              <a:t> </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for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Insurance</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Law</a:t>
            </a:r>
            <a:r>
              <a:rPr kumimoji="0" lang="en-GB" sz="1100" b="0" i="0" u="none" strike="noStrike" cap="none" normalizeH="0" baseline="0" dirty="0" smtClean="0">
                <a:ln>
                  <a:noFill/>
                </a:ln>
                <a:solidFill>
                  <a:schemeClr val="tx1"/>
                </a:solidFill>
                <a:effectLst/>
                <a:latin typeface="Arial" pitchFamily="34" charset="0"/>
                <a:cs typeface="Arial" pitchFamily="34" charset="0"/>
              </a:rPr>
              <a:t/>
            </a:r>
            <a:br>
              <a:rPr kumimoji="0" lang="en-GB" sz="1100" b="0" i="0" u="none" strike="noStrike" cap="none" normalizeH="0" baseline="0" dirty="0" smtClean="0">
                <a:ln>
                  <a:noFill/>
                </a:ln>
                <a:solidFill>
                  <a:schemeClr val="tx1"/>
                </a:solidFill>
                <a:effectLst/>
                <a:latin typeface="Arial" pitchFamily="34" charset="0"/>
                <a:cs typeface="Arial" pitchFamily="34" charset="0"/>
              </a:rPr>
            </a:b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Associazione</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Internazionale</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di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Diritto</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delle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Assicurazioni</a:t>
            </a:r>
            <a:r>
              <a:rPr kumimoji="0" lang="en-GB" sz="1100" b="0" i="0" u="none" strike="noStrike" cap="none" normalizeH="0" baseline="0" dirty="0" smtClean="0">
                <a:ln>
                  <a:noFill/>
                </a:ln>
                <a:solidFill>
                  <a:schemeClr val="tx1"/>
                </a:solidFill>
                <a:effectLst/>
                <a:latin typeface="Arial" pitchFamily="34" charset="0"/>
                <a:cs typeface="Arial" pitchFamily="34" charset="0"/>
              </a:rPr>
              <a:t/>
            </a:r>
            <a:br>
              <a:rPr kumimoji="0" lang="en-GB" sz="1100" b="0" i="0" u="none" strike="noStrike" cap="none" normalizeH="0" baseline="0" dirty="0" smtClean="0">
                <a:ln>
                  <a:noFill/>
                </a:ln>
                <a:solidFill>
                  <a:schemeClr val="tx1"/>
                </a:solidFill>
                <a:effectLst/>
                <a:latin typeface="Arial" pitchFamily="34" charset="0"/>
                <a:cs typeface="Arial" pitchFamily="34" charset="0"/>
              </a:rPr>
            </a:b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Internationale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Vereinigung</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Versicherungsrecht</a:t>
            </a:r>
            <a:r>
              <a:rPr kumimoji="0" lang="en-GB" sz="1100" b="0" i="0" u="none" strike="noStrike" cap="none" normalizeH="0" baseline="0" dirty="0" smtClean="0">
                <a:ln>
                  <a:noFill/>
                </a:ln>
                <a:solidFill>
                  <a:schemeClr val="tx1"/>
                </a:solidFill>
                <a:effectLst/>
                <a:latin typeface="Arial" pitchFamily="34" charset="0"/>
                <a:cs typeface="Arial" pitchFamily="34" charset="0"/>
              </a:rPr>
              <a:t/>
            </a:r>
            <a:br>
              <a:rPr kumimoji="0" lang="en-GB" sz="1100" b="0" i="0" u="none" strike="noStrike" cap="none" normalizeH="0" baseline="0" dirty="0" smtClean="0">
                <a:ln>
                  <a:noFill/>
                </a:ln>
                <a:solidFill>
                  <a:schemeClr val="tx1"/>
                </a:solidFill>
                <a:effectLst/>
                <a:latin typeface="Arial" pitchFamily="34" charset="0"/>
                <a:cs typeface="Arial" pitchFamily="34" charset="0"/>
              </a:rPr>
            </a:b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Asociacion</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Internacional</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Derecho</a:t>
            </a:r>
            <a:r>
              <a:rPr kumimoji="0" lang="fr-FR" sz="11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 </a:t>
            </a:r>
            <a:r>
              <a:rPr kumimoji="0" lang="fr-FR" sz="11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Seguros</a:t>
            </a:r>
            <a:r>
              <a:rPr kumimoji="0" lang="fr-FR" sz="1400" b="0" i="0" u="none" strike="noStrike" cap="none" normalizeH="0" baseline="0" dirty="0" smtClean="0">
                <a:ln>
                  <a:noFill/>
                </a:ln>
                <a:solidFill>
                  <a:schemeClr val="tx1"/>
                </a:solidFill>
                <a:effectLst/>
                <a:latin typeface="Arial" pitchFamily="34" charset="0"/>
                <a:cs typeface="Arial" pitchFamily="34" charset="0"/>
              </a:rPr>
              <a:t/>
            </a:r>
            <a:br>
              <a:rPr kumimoji="0" lang="fr-FR" sz="1400" b="0" i="0" u="none" strike="noStrike" cap="none" normalizeH="0" baseline="0" dirty="0" smtClean="0">
                <a:ln>
                  <a:noFill/>
                </a:ln>
                <a:solidFill>
                  <a:schemeClr val="tx1"/>
                </a:solidFill>
                <a:effectLst/>
                <a:latin typeface="Arial" pitchFamily="34" charset="0"/>
                <a:cs typeface="Arial" pitchFamily="34" charset="0"/>
              </a:rPr>
            </a:br>
            <a:endParaRPr lang="en-GB" sz="1400" dirty="0"/>
          </a:p>
        </p:txBody>
      </p:sp>
      <p:sp>
        <p:nvSpPr>
          <p:cNvPr id="5" name="Content Placeholder 4"/>
          <p:cNvSpPr>
            <a:spLocks noGrp="1"/>
          </p:cNvSpPr>
          <p:nvPr>
            <p:ph idx="1"/>
          </p:nvPr>
        </p:nvSpPr>
        <p:spPr/>
        <p:txBody>
          <a:bodyPr>
            <a:normAutofit fontScale="92500" lnSpcReduction="10000"/>
          </a:bodyPr>
          <a:lstStyle/>
          <a:p>
            <a:pPr algn="ctr">
              <a:buNone/>
            </a:pPr>
            <a:endParaRPr lang="en-GB" sz="1800" b="1" dirty="0" smtClean="0">
              <a:solidFill>
                <a:srgbClr val="00B050"/>
              </a:solidFill>
            </a:endParaRPr>
          </a:p>
          <a:p>
            <a:pPr algn="ctr">
              <a:buNone/>
            </a:pPr>
            <a:endParaRPr lang="en-GB" sz="1800" b="1" dirty="0">
              <a:solidFill>
                <a:srgbClr val="00B050"/>
              </a:solidFill>
            </a:endParaRPr>
          </a:p>
          <a:p>
            <a:pPr algn="ctr">
              <a:buNone/>
            </a:pPr>
            <a:r>
              <a:rPr lang="en-GB" sz="1800" b="1" dirty="0" smtClean="0">
                <a:solidFill>
                  <a:srgbClr val="00B050"/>
                </a:solidFill>
              </a:rPr>
              <a:t>3rd AIDA CLIMATE CHANGE WORKING PARTY MEETING</a:t>
            </a:r>
            <a:endParaRPr lang="en-GB" sz="1800" dirty="0" smtClean="0">
              <a:solidFill>
                <a:srgbClr val="00B050"/>
              </a:solidFill>
            </a:endParaRPr>
          </a:p>
          <a:p>
            <a:pPr algn="ctr">
              <a:buNone/>
            </a:pPr>
            <a:r>
              <a:rPr lang="en-GB" sz="1800" b="1" dirty="0" smtClean="0">
                <a:solidFill>
                  <a:srgbClr val="00B050"/>
                </a:solidFill>
              </a:rPr>
              <a:t>AIDA PRESIDENTIAL COUNCIL MEETING – ISTANBUL  </a:t>
            </a:r>
          </a:p>
          <a:p>
            <a:pPr algn="ctr">
              <a:buNone/>
            </a:pPr>
            <a:r>
              <a:rPr lang="en-GB" sz="1800" b="1" dirty="0" smtClean="0">
                <a:solidFill>
                  <a:srgbClr val="00B050"/>
                </a:solidFill>
              </a:rPr>
              <a:t>FRIDAY 4 MAY 2012</a:t>
            </a:r>
          </a:p>
          <a:p>
            <a:pPr algn="ctr">
              <a:buNone/>
            </a:pPr>
            <a:endParaRPr lang="en-GB" sz="1600" b="1" dirty="0">
              <a:solidFill>
                <a:srgbClr val="00B050"/>
              </a:solidFill>
            </a:endParaRPr>
          </a:p>
          <a:p>
            <a:pPr algn="ctr">
              <a:buNone/>
            </a:pPr>
            <a:endParaRPr lang="en-GB" sz="1600" b="1" dirty="0" smtClean="0">
              <a:solidFill>
                <a:srgbClr val="00B050"/>
              </a:solidFill>
            </a:endParaRPr>
          </a:p>
          <a:p>
            <a:pPr algn="ctr">
              <a:buNone/>
            </a:pPr>
            <a:r>
              <a:rPr lang="en-GB" sz="1600" b="1" dirty="0" smtClean="0">
                <a:solidFill>
                  <a:srgbClr val="FF0000"/>
                </a:solidFill>
              </a:rPr>
              <a:t> </a:t>
            </a:r>
          </a:p>
          <a:p>
            <a:pPr algn="ctr">
              <a:buNone/>
            </a:pPr>
            <a:r>
              <a:rPr lang="en-GB" sz="2000" b="1" dirty="0" smtClean="0">
                <a:solidFill>
                  <a:srgbClr val="FF0000"/>
                </a:solidFill>
              </a:rPr>
              <a:t>Update on Climate Change Liability cases in the US Supreme Court </a:t>
            </a:r>
          </a:p>
          <a:p>
            <a:pPr algn="ctr">
              <a:buNone/>
            </a:pPr>
            <a:r>
              <a:rPr lang="en-GB" sz="2000" b="1" dirty="0" smtClean="0">
                <a:solidFill>
                  <a:srgbClr val="FF0000"/>
                </a:solidFill>
              </a:rPr>
              <a:t>and issues elsewhere</a:t>
            </a:r>
            <a:r>
              <a:rPr lang="en-GB" sz="2000" dirty="0" smtClean="0">
                <a:solidFill>
                  <a:srgbClr val="FF0000"/>
                </a:solidFill>
              </a:rPr>
              <a:t> </a:t>
            </a:r>
            <a:r>
              <a:rPr lang="en-GB" sz="1600" dirty="0" smtClean="0"/>
              <a:t>	</a:t>
            </a:r>
            <a:endParaRPr lang="en-GB" sz="1600" b="1" dirty="0" smtClean="0">
              <a:solidFill>
                <a:srgbClr val="00B050"/>
              </a:solidFill>
            </a:endParaRPr>
          </a:p>
          <a:p>
            <a:pPr algn="ctr">
              <a:buNone/>
            </a:pPr>
            <a:endParaRPr lang="en-GB" sz="1000" dirty="0" smtClean="0"/>
          </a:p>
          <a:p>
            <a:pPr algn="ctr">
              <a:buNone/>
            </a:pPr>
            <a:endParaRPr lang="en-GB" sz="1000" dirty="0"/>
          </a:p>
          <a:p>
            <a:pPr algn="ctr">
              <a:buNone/>
            </a:pPr>
            <a:endParaRPr lang="en-GB" sz="1400" dirty="0" smtClean="0"/>
          </a:p>
          <a:p>
            <a:pPr algn="ctr">
              <a:buNone/>
            </a:pPr>
            <a:endParaRPr lang="en-GB" sz="1400" b="1" dirty="0" smtClean="0"/>
          </a:p>
          <a:p>
            <a:pPr algn="ctr">
              <a:buNone/>
            </a:pPr>
            <a:r>
              <a:rPr lang="en-GB" sz="1400" b="1" dirty="0" smtClean="0"/>
              <a:t>Tim Hardy </a:t>
            </a:r>
            <a:endParaRPr lang="en-GB" sz="1400" dirty="0"/>
          </a:p>
          <a:p>
            <a:pPr algn="ctr">
              <a:buNone/>
            </a:pPr>
            <a:r>
              <a:rPr lang="en-GB" sz="1400" dirty="0" smtClean="0"/>
              <a:t> AIDA Climate Change Working Party Chairman</a:t>
            </a:r>
          </a:p>
          <a:p>
            <a:pPr algn="ctr">
              <a:buNone/>
            </a:pPr>
            <a:r>
              <a:rPr lang="en-GB" sz="1400" dirty="0" smtClean="0"/>
              <a:t> Vice President, British Insurance Law Association, UK</a:t>
            </a:r>
            <a:endParaRPr lang="en-GB" sz="1400" dirty="0"/>
          </a:p>
        </p:txBody>
      </p:sp>
      <p:pic>
        <p:nvPicPr>
          <p:cNvPr id="6" name="Picture 5" descr="http://www.aida.org.uk/images/translogo.gif">
            <a:hlinkClick r:id="rId2"/>
          </p:cNvPr>
          <p:cNvPicPr/>
          <p:nvPr/>
        </p:nvPicPr>
        <p:blipFill>
          <a:blip r:embed="rId3" cstate="print"/>
          <a:stretch>
            <a:fillRect/>
          </a:stretch>
        </p:blipFill>
        <p:spPr bwMode="auto">
          <a:xfrm>
            <a:off x="539552" y="476672"/>
            <a:ext cx="1181100" cy="6286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r>
              <a:rPr lang="en-GB" sz="2000" dirty="0" smtClean="0">
                <a:solidFill>
                  <a:srgbClr val="FF0000"/>
                </a:solidFill>
              </a:rPr>
              <a:t> </a:t>
            </a:r>
            <a:r>
              <a:rPr lang="en-GB" sz="1600" dirty="0" smtClean="0"/>
              <a:t>	</a:t>
            </a:r>
            <a:endParaRPr lang="en-GB" sz="1600" dirty="0"/>
          </a:p>
        </p:txBody>
      </p:sp>
      <p:sp>
        <p:nvSpPr>
          <p:cNvPr id="5" name="Content Placeholder 4"/>
          <p:cNvSpPr>
            <a:spLocks noGrp="1"/>
          </p:cNvSpPr>
          <p:nvPr>
            <p:ph idx="1"/>
          </p:nvPr>
        </p:nvSpPr>
        <p:spPr/>
        <p:txBody>
          <a:bodyPr>
            <a:normAutofit/>
          </a:bodyPr>
          <a:lstStyle/>
          <a:p>
            <a:pPr algn="ctr">
              <a:buNone/>
            </a:pPr>
            <a:endParaRPr lang="en-GB" sz="2000" b="1" dirty="0" smtClean="0">
              <a:solidFill>
                <a:srgbClr val="00B050"/>
              </a:solidFill>
            </a:endParaRPr>
          </a:p>
          <a:p>
            <a:pPr algn="ctr">
              <a:buNone/>
            </a:pPr>
            <a:r>
              <a:rPr lang="en-GB" sz="2000" b="1" dirty="0" smtClean="0">
                <a:solidFill>
                  <a:srgbClr val="00B050"/>
                </a:solidFill>
              </a:rPr>
              <a:t>Outline</a:t>
            </a:r>
          </a:p>
          <a:p>
            <a:pPr algn="ctr">
              <a:buNone/>
            </a:pPr>
            <a:endParaRPr lang="en-GB" sz="2000" b="1" dirty="0" smtClean="0"/>
          </a:p>
          <a:p>
            <a:pPr algn="ctr">
              <a:buNone/>
            </a:pPr>
            <a:endParaRPr lang="en-GB" sz="2000" b="1" dirty="0"/>
          </a:p>
          <a:p>
            <a:pPr marL="457200" indent="-457200">
              <a:buFont typeface="+mj-lt"/>
              <a:buAutoNum type="arabicPeriod"/>
            </a:pPr>
            <a:r>
              <a:rPr lang="en-GB" sz="2000" b="1" dirty="0" smtClean="0"/>
              <a:t>Background to climate change cases of interest to insurers </a:t>
            </a:r>
          </a:p>
          <a:p>
            <a:pPr marL="457200" indent="-457200">
              <a:buFont typeface="+mj-lt"/>
              <a:buAutoNum type="arabicPeriod"/>
            </a:pPr>
            <a:endParaRPr lang="en-GB" sz="2000" b="1" dirty="0"/>
          </a:p>
          <a:p>
            <a:pPr marL="457200" indent="-457200">
              <a:buFont typeface="+mj-lt"/>
              <a:buAutoNum type="arabicPeriod"/>
            </a:pPr>
            <a:r>
              <a:rPr lang="en-GB" sz="2000" b="1" dirty="0" smtClean="0"/>
              <a:t>Brief review of recent developments in leading US climate change cases </a:t>
            </a:r>
          </a:p>
          <a:p>
            <a:pPr marL="457200" indent="-457200">
              <a:buFont typeface="+mj-lt"/>
              <a:buAutoNum type="arabicPeriod"/>
            </a:pPr>
            <a:endParaRPr lang="en-GB" sz="2000" b="1" dirty="0"/>
          </a:p>
          <a:p>
            <a:pPr marL="457200" indent="-457200">
              <a:buFont typeface="+mj-lt"/>
              <a:buAutoNum type="arabicPeriod"/>
            </a:pPr>
            <a:r>
              <a:rPr lang="en-GB" sz="2000" b="1" dirty="0" smtClean="0"/>
              <a:t>The wider perspective </a:t>
            </a:r>
          </a:p>
          <a:p>
            <a:pPr marL="457200" indent="-457200">
              <a:buFont typeface="+mj-lt"/>
              <a:buAutoNum type="arabicPeriod"/>
            </a:pPr>
            <a:endParaRPr lang="en-GB" sz="2000" b="1" dirty="0"/>
          </a:p>
          <a:p>
            <a:pPr marL="457200" indent="-457200">
              <a:buFont typeface="+mj-lt"/>
              <a:buAutoNum type="arabicPeriod"/>
            </a:pPr>
            <a:r>
              <a:rPr lang="en-GB" sz="2000" b="1" dirty="0" smtClean="0"/>
              <a:t>What’s in store? </a:t>
            </a:r>
          </a:p>
          <a:p>
            <a:pPr marL="457200" indent="-457200">
              <a:buFont typeface="+mj-lt"/>
              <a:buAutoNum type="arabicPeriod"/>
            </a:pPr>
            <a:endParaRPr lang="en-GB" sz="2000" b="1" dirty="0"/>
          </a:p>
          <a:p>
            <a:pPr marL="457200" indent="-457200">
              <a:buFont typeface="+mj-lt"/>
              <a:buAutoNum type="arabicPeriod"/>
            </a:pPr>
            <a:endParaRPr lang="en-GB"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sz="2000" b="1" dirty="0" smtClean="0"/>
              <a:t>Background to climate change cases of interest to insurers</a:t>
            </a:r>
          </a:p>
          <a:p>
            <a:pPr marL="457200" indent="-457200">
              <a:buFont typeface="+mj-lt"/>
              <a:buAutoNum type="arabicPeriod"/>
            </a:pPr>
            <a:endParaRPr lang="en-GB" sz="2000" b="1" dirty="0"/>
          </a:p>
          <a:p>
            <a:pPr marL="857250" lvl="1" indent="-457200">
              <a:buNone/>
            </a:pPr>
            <a:r>
              <a:rPr lang="en-GB" sz="1600" b="1" dirty="0" smtClean="0"/>
              <a:t>Two broad categories:</a:t>
            </a:r>
          </a:p>
          <a:p>
            <a:pPr marL="857250" lvl="1" indent="-457200">
              <a:buNone/>
            </a:pPr>
            <a:endParaRPr lang="en-GB" sz="1600" b="1" dirty="0"/>
          </a:p>
          <a:p>
            <a:pPr marL="857250" lvl="1" indent="-457200">
              <a:buAutoNum type="romanLcParenR"/>
            </a:pPr>
            <a:r>
              <a:rPr lang="en-GB" sz="1600" b="1" dirty="0" smtClean="0"/>
              <a:t>Injunctive Relief </a:t>
            </a:r>
          </a:p>
          <a:p>
            <a:pPr marL="1257300" lvl="2" indent="-457200">
              <a:buNone/>
            </a:pPr>
            <a:endParaRPr lang="en-GB" sz="1200" b="1" dirty="0" smtClean="0"/>
          </a:p>
          <a:p>
            <a:pPr marL="1257300" lvl="2" indent="-457200">
              <a:buNone/>
            </a:pPr>
            <a:r>
              <a:rPr lang="en-GB" sz="1200" b="1" dirty="0"/>
              <a:t> </a:t>
            </a:r>
            <a:r>
              <a:rPr lang="en-GB" sz="1200" b="1" dirty="0" smtClean="0"/>
              <a:t> Actions against public authorities or companies</a:t>
            </a:r>
          </a:p>
          <a:p>
            <a:pPr marL="1257300" lvl="2" indent="-457200">
              <a:buNone/>
            </a:pPr>
            <a:r>
              <a:rPr lang="en-GB" sz="1200" b="1" dirty="0"/>
              <a:t> </a:t>
            </a:r>
            <a:r>
              <a:rPr lang="en-GB" sz="1200" b="1" dirty="0" smtClean="0"/>
              <a:t> Commenced by government agencies and NGOs </a:t>
            </a:r>
          </a:p>
          <a:p>
            <a:pPr marL="1257300" lvl="2" indent="-457200">
              <a:buNone/>
            </a:pPr>
            <a:r>
              <a:rPr lang="en-GB" sz="1200" b="1" dirty="0"/>
              <a:t> </a:t>
            </a:r>
            <a:r>
              <a:rPr lang="en-GB" sz="1200" b="1" dirty="0" smtClean="0"/>
              <a:t> Seeking to force the application of existing regulatory schemes to address Climate Change  </a:t>
            </a:r>
          </a:p>
          <a:p>
            <a:pPr marL="1257300" lvl="2" indent="-457200">
              <a:buNone/>
            </a:pPr>
            <a:endParaRPr lang="en-GB" sz="1200" b="1" dirty="0"/>
          </a:p>
          <a:p>
            <a:pPr marL="857250" lvl="1" indent="-457200">
              <a:buAutoNum type="romanLcParenR" startAt="2"/>
            </a:pPr>
            <a:r>
              <a:rPr lang="en-GB" sz="1600" b="1" dirty="0" smtClean="0"/>
              <a:t>Damages for personal injury, property damage, pure economic loss</a:t>
            </a:r>
          </a:p>
          <a:p>
            <a:pPr marL="1714500" lvl="3" indent="-457200">
              <a:buNone/>
            </a:pPr>
            <a:endParaRPr lang="en-GB" sz="1600" b="1" dirty="0"/>
          </a:p>
          <a:p>
            <a:pPr marL="1257300" lvl="2" indent="-457200">
              <a:buNone/>
            </a:pPr>
            <a:r>
              <a:rPr lang="en-GB" sz="1200" b="1" dirty="0" smtClean="0"/>
              <a:t>  Against auto manufacturers , power and utility companies </a:t>
            </a:r>
            <a:endParaRPr lang="en-GB" sz="800" b="1" dirty="0"/>
          </a:p>
          <a:p>
            <a:pPr marL="857250" lvl="1" indent="-457200">
              <a:buNone/>
            </a:pPr>
            <a:r>
              <a:rPr lang="en-GB" sz="1200" b="1" dirty="0" smtClean="0"/>
              <a:t>             Commenced by individuals (possibly class actions) or community organisations  </a:t>
            </a:r>
          </a:p>
          <a:p>
            <a:pPr marL="457200" indent="-457200">
              <a:buFont typeface="+mj-lt"/>
              <a:buAutoNum type="arabicPeriod"/>
            </a:pPr>
            <a:endParaRPr lang="en-GB" sz="2000" b="1" dirty="0"/>
          </a:p>
          <a:p>
            <a:pPr marL="457200" indent="-457200">
              <a:buNone/>
            </a:pPr>
            <a:r>
              <a:rPr lang="en-GB" sz="2000" b="1" dirty="0" smtClean="0"/>
              <a:t> </a:t>
            </a:r>
          </a:p>
          <a:p>
            <a:endParaRPr lang="en-GB" sz="2000" dirty="0"/>
          </a:p>
        </p:txBody>
      </p:sp>
      <p:pic>
        <p:nvPicPr>
          <p:cNvPr id="4" name="Picture 2"/>
          <p:cNvPicPr>
            <a:picLocks noChangeAspect="1" noChangeArrowheads="1"/>
          </p:cNvPicPr>
          <p:nvPr/>
        </p:nvPicPr>
        <p:blipFill>
          <a:blip r:embed="rId3" cstate="print"/>
          <a:stretch>
            <a:fillRect/>
          </a:stretch>
        </p:blipFill>
        <p:spPr bwMode="auto">
          <a:xfrm>
            <a:off x="1643435" y="1600200"/>
            <a:ext cx="5857129" cy="452596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p:txBody>
          <a:bodyPr>
            <a:normAutofit fontScale="92500" lnSpcReduction="20000"/>
          </a:bodyPr>
          <a:lstStyle/>
          <a:p>
            <a:pPr marL="457200" indent="-457200">
              <a:buAutoNum type="arabicPeriod" startAt="2"/>
            </a:pPr>
            <a:r>
              <a:rPr lang="en-GB" sz="2000" b="1" dirty="0" smtClean="0"/>
              <a:t>Brief review of recent developments in leading US climate change cases </a:t>
            </a:r>
          </a:p>
          <a:p>
            <a:pPr>
              <a:buNone/>
            </a:pPr>
            <a:endParaRPr lang="en-GB" sz="2000" b="1" dirty="0" smtClean="0"/>
          </a:p>
          <a:p>
            <a:pPr lvl="1"/>
            <a:r>
              <a:rPr lang="en-GB" sz="1400" b="1" i="1" dirty="0" smtClean="0"/>
              <a:t>State of Connecticut et al v American Electric Power Inc </a:t>
            </a:r>
            <a:r>
              <a:rPr lang="en-GB" sz="1400" i="1" dirty="0" smtClean="0"/>
              <a:t>(2005,2009)</a:t>
            </a:r>
          </a:p>
          <a:p>
            <a:pPr lvl="1"/>
            <a:r>
              <a:rPr lang="en-GB" sz="1400" b="1" i="1" dirty="0" smtClean="0"/>
              <a:t>Comer v Murphy Oil USA et al </a:t>
            </a:r>
            <a:r>
              <a:rPr lang="en-GB" sz="1400" i="1" dirty="0" smtClean="0"/>
              <a:t>(2009)</a:t>
            </a:r>
          </a:p>
          <a:p>
            <a:pPr lvl="1"/>
            <a:r>
              <a:rPr lang="en-GB" sz="1400" b="1" i="1" dirty="0" smtClean="0"/>
              <a:t>Native Village of </a:t>
            </a:r>
            <a:r>
              <a:rPr lang="en-GB" sz="1400" b="1" i="1" dirty="0" err="1" smtClean="0"/>
              <a:t>Kivalina</a:t>
            </a:r>
            <a:r>
              <a:rPr lang="en-GB" sz="1400" b="1" i="1" dirty="0" smtClean="0"/>
              <a:t> et al v Exxon Mobil Corp et al </a:t>
            </a:r>
            <a:r>
              <a:rPr lang="en-GB" sz="1400" i="1" dirty="0" smtClean="0"/>
              <a:t>(2009)</a:t>
            </a:r>
          </a:p>
          <a:p>
            <a:pPr lvl="1">
              <a:buNone/>
            </a:pPr>
            <a:r>
              <a:rPr lang="en-GB" sz="1400" i="1" dirty="0" smtClean="0"/>
              <a:t>          and  </a:t>
            </a:r>
            <a:r>
              <a:rPr lang="en-GB" sz="1400" b="1" i="1" dirty="0" smtClean="0"/>
              <a:t>Steadfast Ins Co v AES Corp </a:t>
            </a:r>
            <a:r>
              <a:rPr lang="en-GB" sz="1400" i="1" dirty="0" smtClean="0"/>
              <a:t>(2008) (concerning coverage issues arising out of the </a:t>
            </a:r>
            <a:r>
              <a:rPr lang="en-GB" sz="1400" i="1" dirty="0" err="1" smtClean="0"/>
              <a:t>Kivalina</a:t>
            </a:r>
            <a:r>
              <a:rPr lang="en-GB" sz="1400" i="1" dirty="0" smtClean="0"/>
              <a:t> case) </a:t>
            </a:r>
          </a:p>
          <a:p>
            <a:pPr lvl="1">
              <a:buNone/>
            </a:pPr>
            <a:endParaRPr lang="en-GB" sz="1600" dirty="0" smtClean="0"/>
          </a:p>
          <a:p>
            <a:pPr>
              <a:buNone/>
            </a:pPr>
            <a:r>
              <a:rPr lang="en-GB" sz="1600" b="1" i="1" dirty="0" smtClean="0"/>
              <a:t>	-  State of Connecticut et al v American Electric Power Inc</a:t>
            </a:r>
          </a:p>
          <a:p>
            <a:pPr>
              <a:buNone/>
            </a:pPr>
            <a:endParaRPr lang="en-GB" sz="1600" b="1" i="1" dirty="0" smtClean="0"/>
          </a:p>
          <a:p>
            <a:pPr>
              <a:buNone/>
            </a:pPr>
            <a:r>
              <a:rPr lang="en-GB" sz="1600" b="1" i="1" dirty="0" smtClean="0"/>
              <a:t>	</a:t>
            </a:r>
            <a:r>
              <a:rPr lang="en-GB" sz="1600" dirty="0" smtClean="0"/>
              <a:t>(In separate case of </a:t>
            </a:r>
            <a:r>
              <a:rPr lang="en-GB" sz="1600" b="1" i="1" dirty="0" smtClean="0"/>
              <a:t>Massachusetts v. EPA </a:t>
            </a:r>
            <a:r>
              <a:rPr lang="en-GB" sz="1600" b="1" dirty="0" smtClean="0"/>
              <a:t>(2007) </a:t>
            </a:r>
            <a:r>
              <a:rPr lang="en-GB" sz="1600" dirty="0" smtClean="0"/>
              <a:t>US</a:t>
            </a:r>
            <a:r>
              <a:rPr lang="en-GB" sz="1600" b="1" dirty="0" smtClean="0"/>
              <a:t> </a:t>
            </a:r>
            <a:r>
              <a:rPr lang="en-GB" sz="1600" dirty="0" smtClean="0"/>
              <a:t>Sup Ct had held that the EPA </a:t>
            </a:r>
            <a:r>
              <a:rPr lang="en-GB" sz="1600" b="1" i="1" dirty="0" smtClean="0"/>
              <a:t>did</a:t>
            </a:r>
            <a:r>
              <a:rPr lang="en-GB" sz="1600" dirty="0" smtClean="0"/>
              <a:t> have duty to use powers under Clean Air Act to assess whether GHG emissions </a:t>
            </a:r>
            <a:r>
              <a:rPr lang="en-GB" sz="1600" b="1" i="1" dirty="0" smtClean="0"/>
              <a:t>were</a:t>
            </a:r>
            <a:r>
              <a:rPr lang="en-GB" sz="1600" dirty="0" smtClean="0"/>
              <a:t> an environmental hazard.)</a:t>
            </a:r>
          </a:p>
          <a:p>
            <a:pPr>
              <a:buNone/>
            </a:pPr>
            <a:endParaRPr lang="en-GB" sz="1600" dirty="0" smtClean="0"/>
          </a:p>
          <a:p>
            <a:pPr>
              <a:buNone/>
            </a:pPr>
            <a:r>
              <a:rPr lang="en-GB" sz="1600" dirty="0" smtClean="0"/>
              <a:t>  	In this action Connecticut and other states and private land trusts sued AEP and 4 other major utility cos./top emitters to abate what was claimed a public nuisance. Last June Sup Ct faced 3 questions: </a:t>
            </a:r>
            <a:r>
              <a:rPr lang="en-GB" sz="1600" dirty="0" err="1" smtClean="0"/>
              <a:t>i</a:t>
            </a:r>
            <a:r>
              <a:rPr lang="en-GB" sz="1600" dirty="0" smtClean="0"/>
              <a:t>) was claim non-</a:t>
            </a:r>
            <a:r>
              <a:rPr lang="en-GB" sz="1600" dirty="0" err="1" smtClean="0"/>
              <a:t>justiciable</a:t>
            </a:r>
            <a:r>
              <a:rPr lang="en-GB" sz="1600" dirty="0" smtClean="0"/>
              <a:t>; ii) did claimants have legal standing; and iii) did EPA rules displace any common law nuisance claims?</a:t>
            </a:r>
          </a:p>
          <a:p>
            <a:pPr lvl="1">
              <a:buNone/>
            </a:pPr>
            <a:endParaRPr lang="en-GB" sz="1200" dirty="0" smtClean="0"/>
          </a:p>
          <a:p>
            <a:pPr marL="355600" lvl="1" indent="0">
              <a:buNone/>
            </a:pPr>
            <a:r>
              <a:rPr lang="en-GB" sz="1600" dirty="0" smtClean="0"/>
              <a:t>Ct declined to address the first two issues, but reversing the lower court ruling declared that the case had been pursued in the </a:t>
            </a:r>
            <a:r>
              <a:rPr lang="en-GB" sz="1600" i="1" dirty="0" smtClean="0"/>
              <a:t>wrong</a:t>
            </a:r>
            <a:r>
              <a:rPr lang="en-GB" sz="1600" dirty="0" smtClean="0"/>
              <a:t> forum. It was </a:t>
            </a:r>
            <a:r>
              <a:rPr lang="en-GB" sz="1600" b="1" i="1" dirty="0" smtClean="0"/>
              <a:t>not </a:t>
            </a:r>
            <a:r>
              <a:rPr lang="en-GB" sz="1600" dirty="0" smtClean="0"/>
              <a:t>for the courts, but the EPA to address Clean Air Act enforcement, as it had begun to, subject to judicial review in the event of improper inaction.  </a:t>
            </a:r>
          </a:p>
          <a:p>
            <a:pPr>
              <a:buNone/>
            </a:pPr>
            <a:endParaRPr lang="en-GB" sz="1600" dirty="0" smtClean="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p:txBody>
          <a:bodyPr>
            <a:normAutofit fontScale="92500" lnSpcReduction="20000"/>
          </a:bodyPr>
          <a:lstStyle/>
          <a:p>
            <a:pPr marL="457200" indent="-457200">
              <a:buAutoNum type="arabicPeriod" startAt="2"/>
            </a:pPr>
            <a:r>
              <a:rPr lang="en-GB" sz="2000" b="1" dirty="0" smtClean="0"/>
              <a:t>Brief review of recent developments in leading US climate change cases </a:t>
            </a:r>
          </a:p>
          <a:p>
            <a:pPr>
              <a:buNone/>
            </a:pPr>
            <a:endParaRPr lang="en-GB" sz="2000" b="1" dirty="0" smtClean="0"/>
          </a:p>
          <a:p>
            <a:pPr lvl="1"/>
            <a:r>
              <a:rPr lang="en-GB" sz="1400" b="1" i="1" dirty="0" smtClean="0"/>
              <a:t>State of Connecticut et al v American Electric Power Inc </a:t>
            </a:r>
            <a:r>
              <a:rPr lang="en-GB" sz="1400" i="1" dirty="0" smtClean="0"/>
              <a:t>(2005,2009)</a:t>
            </a:r>
          </a:p>
          <a:p>
            <a:pPr lvl="1"/>
            <a:r>
              <a:rPr lang="en-GB" sz="1400" b="1" i="1" dirty="0" smtClean="0"/>
              <a:t>Comer v Murphy Oil USA et al </a:t>
            </a:r>
            <a:r>
              <a:rPr lang="en-GB" sz="1400" i="1" dirty="0" smtClean="0"/>
              <a:t>(2009)</a:t>
            </a:r>
          </a:p>
          <a:p>
            <a:pPr lvl="1"/>
            <a:r>
              <a:rPr lang="en-GB" sz="1400" b="1" i="1" dirty="0" smtClean="0"/>
              <a:t>Native Village of </a:t>
            </a:r>
            <a:r>
              <a:rPr lang="en-GB" sz="1400" b="1" i="1" dirty="0" err="1" smtClean="0"/>
              <a:t>Kivalina</a:t>
            </a:r>
            <a:r>
              <a:rPr lang="en-GB" sz="1400" b="1" i="1" dirty="0" smtClean="0"/>
              <a:t> et al v Exxon Mobil Corp et al </a:t>
            </a:r>
            <a:r>
              <a:rPr lang="en-GB" sz="1400" i="1" dirty="0" smtClean="0"/>
              <a:t>(2009)</a:t>
            </a:r>
          </a:p>
          <a:p>
            <a:pPr lvl="1">
              <a:buNone/>
            </a:pPr>
            <a:r>
              <a:rPr lang="en-GB" sz="1400" i="1" dirty="0" smtClean="0"/>
              <a:t>          and  </a:t>
            </a:r>
            <a:r>
              <a:rPr lang="en-GB" sz="1400" b="1" i="1" dirty="0" smtClean="0"/>
              <a:t>Steadfast Ins Co v AES Corp </a:t>
            </a:r>
            <a:r>
              <a:rPr lang="en-GB" sz="1400" i="1" dirty="0" smtClean="0"/>
              <a:t>(2008) (concerning coverage issues arising out of the </a:t>
            </a:r>
            <a:r>
              <a:rPr lang="en-GB" sz="1400" i="1" dirty="0" err="1" smtClean="0"/>
              <a:t>Kivalina</a:t>
            </a:r>
            <a:r>
              <a:rPr lang="en-GB" sz="1400" i="1" dirty="0" smtClean="0"/>
              <a:t> case) </a:t>
            </a:r>
          </a:p>
          <a:p>
            <a:pPr lvl="1">
              <a:buNone/>
            </a:pPr>
            <a:endParaRPr lang="en-GB" sz="1600" dirty="0" smtClean="0"/>
          </a:p>
          <a:p>
            <a:pPr>
              <a:buNone/>
            </a:pPr>
            <a:r>
              <a:rPr lang="en-GB" sz="1600" b="1" i="1" dirty="0" smtClean="0"/>
              <a:t>	-  State of Connecticut et al v American Electric Power Inc</a:t>
            </a:r>
          </a:p>
          <a:p>
            <a:pPr>
              <a:buNone/>
            </a:pPr>
            <a:endParaRPr lang="en-GB" sz="1600" b="1" i="1" dirty="0" smtClean="0"/>
          </a:p>
          <a:p>
            <a:pPr>
              <a:buNone/>
            </a:pPr>
            <a:r>
              <a:rPr lang="en-GB" sz="1600" b="1" i="1" dirty="0" smtClean="0"/>
              <a:t>	</a:t>
            </a:r>
            <a:r>
              <a:rPr lang="en-GB" sz="1600" dirty="0" smtClean="0"/>
              <a:t>(In separate case of </a:t>
            </a:r>
            <a:r>
              <a:rPr lang="en-GB" sz="1600" b="1" i="1" dirty="0" smtClean="0"/>
              <a:t>Massachusetts v. EPA </a:t>
            </a:r>
            <a:r>
              <a:rPr lang="en-GB" sz="1600" b="1" dirty="0" smtClean="0"/>
              <a:t>(2007) </a:t>
            </a:r>
            <a:r>
              <a:rPr lang="en-GB" sz="1600" dirty="0" smtClean="0"/>
              <a:t>US</a:t>
            </a:r>
            <a:r>
              <a:rPr lang="en-GB" sz="1600" b="1" dirty="0" smtClean="0"/>
              <a:t> </a:t>
            </a:r>
            <a:r>
              <a:rPr lang="en-GB" sz="1600" dirty="0" smtClean="0"/>
              <a:t>Sup Ct had held that the EPA </a:t>
            </a:r>
            <a:r>
              <a:rPr lang="en-GB" sz="1600" b="1" i="1" dirty="0" smtClean="0"/>
              <a:t>did</a:t>
            </a:r>
            <a:r>
              <a:rPr lang="en-GB" sz="1600" dirty="0" smtClean="0"/>
              <a:t> have duty to use powers under Clean Air Act to assess whether GHG emissions </a:t>
            </a:r>
            <a:r>
              <a:rPr lang="en-GB" sz="1600" b="1" i="1" dirty="0" smtClean="0"/>
              <a:t>were</a:t>
            </a:r>
            <a:r>
              <a:rPr lang="en-GB" sz="1600" dirty="0" smtClean="0"/>
              <a:t> an environmental hazard.)</a:t>
            </a:r>
          </a:p>
          <a:p>
            <a:pPr>
              <a:buNone/>
            </a:pPr>
            <a:endParaRPr lang="en-GB" sz="1600" dirty="0" smtClean="0"/>
          </a:p>
          <a:p>
            <a:pPr>
              <a:buNone/>
            </a:pPr>
            <a:r>
              <a:rPr lang="en-GB" sz="1600" dirty="0" smtClean="0"/>
              <a:t>  	In this action Connecticut and other states and private land trusts sued AEP and 4 other major utility cos./top emitters to abate what was claimed a public nuisance. Last June Sup Ct faced 3 questions: </a:t>
            </a:r>
            <a:r>
              <a:rPr lang="en-GB" sz="1600" dirty="0" err="1" smtClean="0"/>
              <a:t>i</a:t>
            </a:r>
            <a:r>
              <a:rPr lang="en-GB" sz="1600" dirty="0" smtClean="0"/>
              <a:t>) was claim non-</a:t>
            </a:r>
            <a:r>
              <a:rPr lang="en-GB" sz="1600" dirty="0" err="1" smtClean="0"/>
              <a:t>justiciable</a:t>
            </a:r>
            <a:r>
              <a:rPr lang="en-GB" sz="1600" dirty="0" smtClean="0"/>
              <a:t>; ii) did claimants have legal standing; and iii) did EPA rules displace any common law nuisance claims?</a:t>
            </a:r>
          </a:p>
          <a:p>
            <a:pPr lvl="1">
              <a:buNone/>
            </a:pPr>
            <a:endParaRPr lang="en-GB" sz="1200" dirty="0" smtClean="0"/>
          </a:p>
          <a:p>
            <a:pPr marL="355600" lvl="1" indent="0">
              <a:buNone/>
            </a:pPr>
            <a:r>
              <a:rPr lang="en-GB" sz="1600" dirty="0" smtClean="0"/>
              <a:t>Ct declined to address the first two issues, but reversing the lower court ruling declared that the case had been pursued in the </a:t>
            </a:r>
            <a:r>
              <a:rPr lang="en-GB" sz="1600" i="1" dirty="0" smtClean="0"/>
              <a:t>wrong</a:t>
            </a:r>
            <a:r>
              <a:rPr lang="en-GB" sz="1600" dirty="0" smtClean="0"/>
              <a:t> forum. It was </a:t>
            </a:r>
            <a:r>
              <a:rPr lang="en-GB" sz="1600" b="1" i="1" dirty="0" smtClean="0"/>
              <a:t>not </a:t>
            </a:r>
            <a:r>
              <a:rPr lang="en-GB" sz="1600" dirty="0" smtClean="0"/>
              <a:t>for the courts, but the EPA to address Clean Air Act enforcement, as it had begun to, subject to judicial review in the event of improper inaction.  </a:t>
            </a:r>
          </a:p>
          <a:p>
            <a:pPr>
              <a:buNone/>
            </a:pPr>
            <a:endParaRPr lang="en-GB" sz="1600"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a:xfrm>
            <a:off x="395536" y="1556792"/>
            <a:ext cx="8229600" cy="4525963"/>
          </a:xfrm>
        </p:spPr>
        <p:txBody>
          <a:bodyPr>
            <a:normAutofit fontScale="25000" lnSpcReduction="20000"/>
          </a:bodyPr>
          <a:lstStyle/>
          <a:p>
            <a:pPr marL="342900" lvl="1" indent="-342900">
              <a:buNone/>
            </a:pPr>
            <a:endParaRPr lang="en-GB" sz="2900" b="1" i="1" dirty="0" smtClean="0"/>
          </a:p>
          <a:p>
            <a:pPr marL="342900" lvl="1" indent="-342900">
              <a:buNone/>
            </a:pPr>
            <a:r>
              <a:rPr lang="en-GB" sz="4800" b="1" i="1" dirty="0" smtClean="0"/>
              <a:t>-  Comer v Murphy Oil USA et al </a:t>
            </a:r>
            <a:r>
              <a:rPr lang="en-GB" sz="4800" i="1" dirty="0" smtClean="0"/>
              <a:t>(2009) – (Comer I + II)</a:t>
            </a:r>
          </a:p>
          <a:p>
            <a:pPr marL="342900" lvl="1" indent="-342900">
              <a:buNone/>
            </a:pPr>
            <a:endParaRPr lang="en-GB" sz="4800" i="1" dirty="0" smtClean="0"/>
          </a:p>
          <a:p>
            <a:pPr marL="742950" lvl="2" indent="-342900">
              <a:buNone/>
            </a:pPr>
            <a:r>
              <a:rPr lang="en-GB" sz="4800" dirty="0" smtClean="0"/>
              <a:t>          After the Supreme Ct had dismissed the plaintiffs’ request for a writ of mandamus - claiming the defendants’ GHG emissions from coal, oil and gas activities had exacerbated ferocity of/damage suffered from Hurricane Katrina – this March a Mississippi federal judge has for a second time </a:t>
            </a:r>
            <a:r>
              <a:rPr lang="en-GB" sz="4800" b="1" dirty="0" smtClean="0"/>
              <a:t>dismissed </a:t>
            </a:r>
            <a:r>
              <a:rPr lang="en-GB" sz="4800" dirty="0" smtClean="0"/>
              <a:t>the claims founded in nuisance and negligence  on procedural grounds.</a:t>
            </a:r>
          </a:p>
          <a:p>
            <a:pPr marL="742950" lvl="2" indent="-342900">
              <a:buNone/>
            </a:pPr>
            <a:endParaRPr lang="en-GB" sz="4800" dirty="0" smtClean="0"/>
          </a:p>
          <a:p>
            <a:pPr marL="742950" lvl="2" indent="-342900">
              <a:buNone/>
            </a:pPr>
            <a:r>
              <a:rPr lang="en-GB" sz="4800" dirty="0" smtClean="0"/>
              <a:t>	Dismissing the second claim on grounds of collateral </a:t>
            </a:r>
            <a:r>
              <a:rPr lang="en-GB" sz="4800" dirty="0" err="1" smtClean="0"/>
              <a:t>estoppel</a:t>
            </a:r>
            <a:r>
              <a:rPr lang="en-GB" sz="4800" dirty="0" smtClean="0"/>
              <a:t>, the Court re-affirmed that the plaintiffs </a:t>
            </a:r>
            <a:r>
              <a:rPr lang="en-GB" sz="4800" b="1" dirty="0" smtClean="0"/>
              <a:t>neither had standing</a:t>
            </a:r>
            <a:r>
              <a:rPr lang="en-GB" sz="4800" dirty="0" smtClean="0"/>
              <a:t> (without prima facie evidence to show D’s specific GHG emissions caused or contributed to the Katrina damages); </a:t>
            </a:r>
            <a:r>
              <a:rPr lang="en-GB" sz="4800" b="1" dirty="0" smtClean="0"/>
              <a:t>nor a </a:t>
            </a:r>
            <a:r>
              <a:rPr lang="en-GB" sz="4800" b="1" dirty="0" err="1" smtClean="0"/>
              <a:t>justiciable</a:t>
            </a:r>
            <a:r>
              <a:rPr lang="en-GB" sz="4800" b="1" dirty="0" smtClean="0"/>
              <a:t> case </a:t>
            </a:r>
            <a:r>
              <a:rPr lang="en-GB" sz="4800" dirty="0" smtClean="0"/>
              <a:t>(claims being barred by the political question doctrine).  They further held, in reliance upon the 2011 Supreme Ct decision in </a:t>
            </a:r>
            <a:r>
              <a:rPr lang="en-GB" sz="4800" i="1" dirty="0" smtClean="0"/>
              <a:t>Connecticut,</a:t>
            </a:r>
            <a:r>
              <a:rPr lang="en-GB" sz="4800" dirty="0" smtClean="0"/>
              <a:t> that the claims are further </a:t>
            </a:r>
            <a:r>
              <a:rPr lang="en-GB" sz="4800" b="1" dirty="0" smtClean="0"/>
              <a:t>pre-empted</a:t>
            </a:r>
            <a:r>
              <a:rPr lang="en-GB" sz="4800" dirty="0" smtClean="0"/>
              <a:t> by the Clean Air Act.</a:t>
            </a:r>
          </a:p>
          <a:p>
            <a:pPr marL="742950" lvl="2" indent="-342900">
              <a:buNone/>
            </a:pPr>
            <a:endParaRPr lang="en-GB" sz="4800" dirty="0" smtClean="0"/>
          </a:p>
          <a:p>
            <a:pPr marL="742950" lvl="2" indent="-342900">
              <a:buNone/>
            </a:pPr>
            <a:r>
              <a:rPr lang="en-GB" sz="4800" dirty="0" smtClean="0"/>
              <a:t>	 Last month a Notice of Appeal was filed to the Fifth Circuit, previously more favourably disposed to the Plaintiffs.</a:t>
            </a:r>
          </a:p>
          <a:p>
            <a:pPr marL="742950" lvl="2" indent="-342900">
              <a:buNone/>
            </a:pPr>
            <a:endParaRPr lang="en-GB" sz="4800" dirty="0" smtClean="0"/>
          </a:p>
          <a:p>
            <a:pPr marL="742950" lvl="2" indent="-342900">
              <a:buNone/>
            </a:pPr>
            <a:endParaRPr lang="en-GB" sz="5600" dirty="0" smtClean="0"/>
          </a:p>
          <a:p>
            <a:pPr marL="342900" lvl="1" indent="-342900">
              <a:buNone/>
            </a:pPr>
            <a:r>
              <a:rPr lang="en-GB" sz="4800" b="1" i="1" dirty="0" smtClean="0"/>
              <a:t>-  Native Village of </a:t>
            </a:r>
            <a:r>
              <a:rPr lang="en-GB" sz="4800" b="1" i="1" dirty="0" err="1" smtClean="0"/>
              <a:t>Kivalina</a:t>
            </a:r>
            <a:r>
              <a:rPr lang="en-GB" sz="4800" b="1" i="1" dirty="0" smtClean="0"/>
              <a:t> et al v Exxon Mobil Corp et al </a:t>
            </a:r>
            <a:r>
              <a:rPr lang="en-GB" sz="4800" i="1" dirty="0" smtClean="0"/>
              <a:t>(2009)</a:t>
            </a:r>
          </a:p>
          <a:p>
            <a:pPr marL="723900" lvl="1" indent="0">
              <a:buNone/>
            </a:pPr>
            <a:endParaRPr lang="en-GB" sz="4800" i="1" dirty="0" smtClean="0"/>
          </a:p>
          <a:p>
            <a:pPr marL="723900" lvl="1" indent="0">
              <a:buNone/>
            </a:pPr>
            <a:r>
              <a:rPr lang="en-GB" sz="4800" dirty="0" smtClean="0"/>
              <a:t>Much-publicised case brought by Inuit plaintiffs over rising sea levels in Alaska. </a:t>
            </a:r>
            <a:r>
              <a:rPr lang="en-GB" sz="4800" b="1" dirty="0" smtClean="0"/>
              <a:t>Dismissed</a:t>
            </a:r>
            <a:r>
              <a:rPr lang="en-GB" sz="4800" dirty="0" smtClean="0"/>
              <a:t> on similar grounds to </a:t>
            </a:r>
            <a:r>
              <a:rPr lang="en-GB" sz="4800" i="1" dirty="0" smtClean="0"/>
              <a:t>Comer</a:t>
            </a:r>
            <a:r>
              <a:rPr lang="en-GB" sz="4800" dirty="0" smtClean="0"/>
              <a:t> in September 2009. Currently subject of appeal to the Ninth Circuit to be heard later this year. </a:t>
            </a:r>
          </a:p>
          <a:p>
            <a:pPr marL="723900" lvl="1" indent="0">
              <a:buNone/>
            </a:pPr>
            <a:endParaRPr lang="en-GB" sz="4800" dirty="0" smtClean="0"/>
          </a:p>
          <a:p>
            <a:pPr marL="723900" lvl="1" indent="0">
              <a:buNone/>
            </a:pPr>
            <a:r>
              <a:rPr lang="en-GB" sz="4800" dirty="0" smtClean="0"/>
              <a:t>Remains to be seen whether the EPA’s greater activity upon GHG emissions (than prevailed when </a:t>
            </a:r>
            <a:r>
              <a:rPr lang="en-GB" sz="4800" i="1" dirty="0" smtClean="0"/>
              <a:t>Comer I </a:t>
            </a:r>
            <a:r>
              <a:rPr lang="en-GB" sz="4800" dirty="0" smtClean="0"/>
              <a:t>was commenced) will contribute to further findings in favour of the defendants in both the </a:t>
            </a:r>
            <a:r>
              <a:rPr lang="en-GB" sz="4800" i="1" dirty="0" smtClean="0"/>
              <a:t>Comer </a:t>
            </a:r>
            <a:r>
              <a:rPr lang="en-GB" sz="4800" dirty="0" smtClean="0"/>
              <a:t>and </a:t>
            </a:r>
            <a:r>
              <a:rPr lang="en-GB" sz="4800" i="1" dirty="0" err="1" smtClean="0"/>
              <a:t>Kivalina</a:t>
            </a:r>
            <a:r>
              <a:rPr lang="en-GB" sz="4800" i="1" dirty="0" smtClean="0"/>
              <a:t> </a:t>
            </a:r>
            <a:r>
              <a:rPr lang="en-GB" sz="4800" dirty="0" smtClean="0"/>
              <a:t>cases. Data is being collected by the EPA about GHGs etc, but draft climate legislation lies dormant in Congress, at least pending national elections this November.</a:t>
            </a:r>
          </a:p>
          <a:p>
            <a:pPr marL="742950" lvl="2" indent="-342900">
              <a:buNone/>
            </a:pPr>
            <a:endParaRPr lang="en-GB" sz="2900" dirty="0" smtClean="0"/>
          </a:p>
          <a:p>
            <a:pPr marL="742950" lvl="2" indent="-342900">
              <a:buNone/>
            </a:pPr>
            <a:r>
              <a:rPr lang="en-GB" sz="2900" dirty="0" smtClean="0"/>
              <a:t> </a:t>
            </a:r>
          </a:p>
          <a:p>
            <a:pPr marL="742950" lvl="2" indent="-342900">
              <a:buNone/>
            </a:pPr>
            <a:endParaRPr lang="en-GB" sz="1600" dirty="0" smtClean="0"/>
          </a:p>
          <a:p>
            <a:pPr marL="742950" lvl="2" indent="-342900">
              <a:buNone/>
            </a:pPr>
            <a:r>
              <a:rPr lang="en-GB" sz="1600" dirty="0" smtClean="0"/>
              <a:t>	</a:t>
            </a:r>
          </a:p>
          <a:p>
            <a:pPr marL="742950" lvl="2" indent="-342900">
              <a:buNone/>
            </a:pPr>
            <a:endParaRPr lang="en-GB" sz="1600" dirty="0" smtClean="0"/>
          </a:p>
          <a:p>
            <a:pPr marL="742950" lvl="2" indent="-342900">
              <a:buNone/>
            </a:pPr>
            <a:r>
              <a:rPr lang="en-GB" sz="1600" dirty="0" smtClean="0"/>
              <a:t>	</a:t>
            </a:r>
          </a:p>
          <a:p>
            <a:pPr>
              <a:buNone/>
            </a:pPr>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p:txBody>
          <a:bodyPr>
            <a:normAutofit fontScale="92500" lnSpcReduction="20000"/>
          </a:bodyPr>
          <a:lstStyle/>
          <a:p>
            <a:pPr>
              <a:buFontTx/>
              <a:buChar char="-"/>
            </a:pPr>
            <a:r>
              <a:rPr lang="en-GB" sz="2000" b="1" i="1" dirty="0" smtClean="0"/>
              <a:t>Steadfast Ins Co v AES Corp </a:t>
            </a:r>
            <a:r>
              <a:rPr lang="en-GB" sz="2000" i="1" dirty="0" smtClean="0"/>
              <a:t>(2008) </a:t>
            </a:r>
          </a:p>
          <a:p>
            <a:pPr lvl="1">
              <a:buNone/>
            </a:pPr>
            <a:r>
              <a:rPr lang="en-GB" sz="1200" i="1" dirty="0" smtClean="0"/>
              <a:t> (concerning coverage issues arising out of the </a:t>
            </a:r>
            <a:r>
              <a:rPr lang="en-GB" sz="1200" i="1" dirty="0" err="1" smtClean="0"/>
              <a:t>Kivalina</a:t>
            </a:r>
            <a:r>
              <a:rPr lang="en-GB" sz="1200" i="1" dirty="0" smtClean="0"/>
              <a:t> case)</a:t>
            </a:r>
          </a:p>
          <a:p>
            <a:endParaRPr lang="en-GB" sz="2000" i="1" dirty="0" smtClean="0"/>
          </a:p>
          <a:p>
            <a:pPr>
              <a:buNone/>
            </a:pPr>
            <a:r>
              <a:rPr lang="en-GB" sz="1600" i="1" dirty="0" smtClean="0"/>
              <a:t>	</a:t>
            </a:r>
            <a:r>
              <a:rPr lang="en-GB" sz="1600" b="1" i="1" dirty="0" smtClean="0"/>
              <a:t>Steadfast</a:t>
            </a:r>
            <a:r>
              <a:rPr lang="en-GB" sz="1600" b="1" dirty="0" smtClean="0"/>
              <a:t> </a:t>
            </a:r>
            <a:r>
              <a:rPr lang="en-GB" sz="1600" dirty="0" smtClean="0"/>
              <a:t>case has concerned coverage question of whether American Electric’s insurers owed a duty to defend them in connection with the </a:t>
            </a:r>
            <a:r>
              <a:rPr lang="en-GB" sz="1600" b="1" i="1" dirty="0" err="1" smtClean="0"/>
              <a:t>Kivalina</a:t>
            </a:r>
            <a:r>
              <a:rPr lang="en-GB" sz="1600" i="1" dirty="0" smtClean="0"/>
              <a:t> </a:t>
            </a:r>
            <a:r>
              <a:rPr lang="en-GB" sz="1600" dirty="0" smtClean="0"/>
              <a:t>claim (upon their CGL policy). </a:t>
            </a:r>
          </a:p>
          <a:p>
            <a:pPr>
              <a:buNone/>
            </a:pPr>
            <a:endParaRPr lang="en-GB" sz="1600" dirty="0" smtClean="0"/>
          </a:p>
          <a:p>
            <a:pPr>
              <a:buNone/>
            </a:pPr>
            <a:r>
              <a:rPr lang="en-GB" sz="1600" dirty="0" smtClean="0"/>
              <a:t>	Judge had previously found in favour of insurers because </a:t>
            </a:r>
            <a:r>
              <a:rPr lang="en-GB" sz="1600" b="1" dirty="0" smtClean="0"/>
              <a:t>no</a:t>
            </a:r>
            <a:r>
              <a:rPr lang="en-GB" sz="1600" dirty="0" smtClean="0"/>
              <a:t> “occurrence” causing property damage had been alleged (rather than on other grounds, e.g.  loss was still a loss in progress or excluded by pollution exclusion). </a:t>
            </a:r>
          </a:p>
          <a:p>
            <a:pPr>
              <a:buNone/>
            </a:pPr>
            <a:endParaRPr lang="en-GB" sz="1600" dirty="0" smtClean="0"/>
          </a:p>
          <a:p>
            <a:pPr>
              <a:buNone/>
            </a:pPr>
            <a:r>
              <a:rPr lang="en-GB" sz="1600" dirty="0" smtClean="0"/>
              <a:t>	Last September (in first case of its type heard at that level) Virginia Supreme Ct dismissed the policyholder’s appeal.  Upheld the ruling that the relevant policies only required Steadfast to defend AES against claims for injury or damage </a:t>
            </a:r>
            <a:r>
              <a:rPr lang="en-GB" sz="1600" i="1" dirty="0" smtClean="0"/>
              <a:t>resulting from an </a:t>
            </a:r>
            <a:r>
              <a:rPr lang="en-GB" sz="1600" b="1" i="1" dirty="0" smtClean="0"/>
              <a:t>accident</a:t>
            </a:r>
            <a:r>
              <a:rPr lang="en-GB" sz="1600" i="1" dirty="0" smtClean="0"/>
              <a:t> or </a:t>
            </a:r>
            <a:r>
              <a:rPr lang="en-GB" sz="1600" b="1" i="1" dirty="0" smtClean="0"/>
              <a:t>occurrence</a:t>
            </a:r>
            <a:r>
              <a:rPr lang="en-GB" sz="1600" dirty="0" smtClean="0"/>
              <a:t>. The allegation in the suit was that AES</a:t>
            </a:r>
            <a:r>
              <a:rPr lang="en-GB" sz="1600" b="1" dirty="0" smtClean="0"/>
              <a:t> intentionally </a:t>
            </a:r>
            <a:r>
              <a:rPr lang="en-GB" sz="1600" dirty="0" smtClean="0"/>
              <a:t>emitted CO2, knowing it to contribute to global warming, meant that no accident was allegedly in issue under Virginian law, irrespective of whether their actions constituted a nuisance or negligence.</a:t>
            </a:r>
          </a:p>
          <a:p>
            <a:pPr>
              <a:buNone/>
            </a:pPr>
            <a:r>
              <a:rPr lang="en-GB" sz="1600" dirty="0" smtClean="0"/>
              <a:t>	</a:t>
            </a:r>
          </a:p>
          <a:p>
            <a:pPr>
              <a:buNone/>
            </a:pPr>
            <a:r>
              <a:rPr lang="en-GB" sz="1600" dirty="0" smtClean="0"/>
              <a:t>	Consensus is that while heartening for insurers, it is a ruling decided on construction by state law of one policy wording, so many such future challenges may yet be expected.</a:t>
            </a:r>
          </a:p>
          <a:p>
            <a:pPr>
              <a:buNone/>
            </a:pPr>
            <a:r>
              <a:rPr lang="en-GB" sz="1600" dirty="0" smtClean="0"/>
              <a:t> </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p:txBody>
          <a:bodyPr>
            <a:normAutofit fontScale="40000" lnSpcReduction="20000"/>
          </a:bodyPr>
          <a:lstStyle/>
          <a:p>
            <a:pPr marL="457200" indent="-457200">
              <a:buAutoNum type="arabicPeriod" startAt="3"/>
            </a:pPr>
            <a:r>
              <a:rPr lang="en-GB" sz="3000" b="1" dirty="0" smtClean="0"/>
              <a:t>The wider perspective</a:t>
            </a:r>
          </a:p>
          <a:p>
            <a:pPr marL="457200" indent="-457200">
              <a:buNone/>
            </a:pPr>
            <a:endParaRPr lang="en-GB" sz="3000" b="1" dirty="0" smtClean="0"/>
          </a:p>
          <a:p>
            <a:pPr marL="857250" lvl="1" indent="-457200"/>
            <a:r>
              <a:rPr lang="en-GB" sz="3000" dirty="0" smtClean="0"/>
              <a:t>	Given that so many of these pioneering CC liability cases have been bogged down - or potentially fatally thwarted -  by these procedural defences, little light yet thrown on wider significant perceived obstacles to success for would-be claimants: </a:t>
            </a:r>
          </a:p>
          <a:p>
            <a:pPr marL="857250" lvl="1" indent="-457200">
              <a:buNone/>
            </a:pPr>
            <a:endParaRPr lang="en-GB" sz="3000" dirty="0" smtClean="0"/>
          </a:p>
          <a:p>
            <a:pPr marL="1714500" lvl="3" indent="-457200">
              <a:buFontTx/>
              <a:buChar char="-"/>
            </a:pPr>
            <a:r>
              <a:rPr lang="en-GB" sz="3000" dirty="0" smtClean="0"/>
              <a:t>If no current duty </a:t>
            </a:r>
            <a:r>
              <a:rPr lang="en-GB" sz="3000" b="1" u="sng" dirty="0" smtClean="0"/>
              <a:t>not</a:t>
            </a:r>
            <a:r>
              <a:rPr lang="en-GB" sz="3000" dirty="0" smtClean="0"/>
              <a:t> to emit GHG, (</a:t>
            </a:r>
            <a:r>
              <a:rPr lang="en-GB" sz="3000" dirty="0" err="1" smtClean="0"/>
              <a:t>im</a:t>
            </a:r>
            <a:r>
              <a:rPr lang="en-GB" sz="3000" dirty="0" smtClean="0"/>
              <a:t>)possible to establish </a:t>
            </a:r>
            <a:r>
              <a:rPr lang="en-GB" sz="3000" b="1" dirty="0" smtClean="0"/>
              <a:t>negligence</a:t>
            </a:r>
            <a:r>
              <a:rPr lang="en-GB" sz="3000" dirty="0" smtClean="0"/>
              <a:t>?</a:t>
            </a:r>
          </a:p>
          <a:p>
            <a:pPr marL="1714500" lvl="3" indent="-457200">
              <a:buFontTx/>
              <a:buChar char="-"/>
            </a:pPr>
            <a:r>
              <a:rPr lang="en-GB" sz="3000" dirty="0" smtClean="0"/>
              <a:t>If lawfully pursuing commercial activities can </a:t>
            </a:r>
            <a:r>
              <a:rPr lang="en-GB" sz="3000" b="1" dirty="0" smtClean="0"/>
              <a:t>public nuisance </a:t>
            </a:r>
            <a:r>
              <a:rPr lang="en-GB" sz="3000" dirty="0" smtClean="0"/>
              <a:t>be established?</a:t>
            </a:r>
          </a:p>
          <a:p>
            <a:pPr marL="1714500" lvl="3" indent="-457200">
              <a:buFontTx/>
              <a:buChar char="-"/>
            </a:pPr>
            <a:r>
              <a:rPr lang="en-GB" sz="3000" dirty="0" smtClean="0"/>
              <a:t>Satisfying tests of </a:t>
            </a:r>
            <a:r>
              <a:rPr lang="en-GB" sz="3000" b="1" dirty="0" smtClean="0"/>
              <a:t>causation</a:t>
            </a:r>
            <a:r>
              <a:rPr lang="en-GB" sz="3000" dirty="0" smtClean="0"/>
              <a:t> and </a:t>
            </a:r>
            <a:r>
              <a:rPr lang="en-GB" sz="3000" b="1" dirty="0" smtClean="0"/>
              <a:t>attribution</a:t>
            </a:r>
            <a:r>
              <a:rPr lang="en-GB" sz="3000" dirty="0" smtClean="0"/>
              <a:t>?</a:t>
            </a:r>
          </a:p>
          <a:p>
            <a:pPr marL="1714500" lvl="3" indent="-457200">
              <a:buFontTx/>
              <a:buChar char="-"/>
            </a:pPr>
            <a:r>
              <a:rPr lang="en-GB" sz="3000" dirty="0" smtClean="0"/>
              <a:t>Were legislative changes to impose stricter duties in future how to overcome </a:t>
            </a:r>
            <a:r>
              <a:rPr lang="en-GB" sz="3000" b="1" dirty="0" smtClean="0"/>
              <a:t>limitation</a:t>
            </a:r>
            <a:r>
              <a:rPr lang="en-GB" sz="3000" dirty="0" smtClean="0"/>
              <a:t> or </a:t>
            </a:r>
            <a:r>
              <a:rPr lang="en-GB" sz="3000" b="1" dirty="0" smtClean="0"/>
              <a:t>time-related issues </a:t>
            </a:r>
            <a:r>
              <a:rPr lang="en-GB" sz="3000" dirty="0" smtClean="0"/>
              <a:t>?</a:t>
            </a:r>
          </a:p>
          <a:p>
            <a:pPr marL="1714500" lvl="3" indent="-457200">
              <a:buFontTx/>
              <a:buChar char="-"/>
            </a:pPr>
            <a:endParaRPr lang="en-GB" sz="3000" dirty="0" smtClean="0"/>
          </a:p>
          <a:p>
            <a:pPr marL="1714500" lvl="3" indent="-457200">
              <a:buNone/>
            </a:pPr>
            <a:endParaRPr lang="en-GB" sz="2500" dirty="0" smtClean="0"/>
          </a:p>
          <a:p>
            <a:pPr marL="857250" lvl="1" indent="-457200"/>
            <a:r>
              <a:rPr lang="en-GB" sz="2500" dirty="0" smtClean="0"/>
              <a:t>	</a:t>
            </a:r>
            <a:r>
              <a:rPr lang="en-GB" sz="3000" dirty="0" smtClean="0"/>
              <a:t>Natural to look to US – given history of asbestos, tobacco claims etc – but obvious differences.  Yet, any  confidence that direct CC damages claims could </a:t>
            </a:r>
            <a:r>
              <a:rPr lang="en-GB" sz="3000" b="1" dirty="0" smtClean="0"/>
              <a:t>not</a:t>
            </a:r>
            <a:r>
              <a:rPr lang="en-GB" sz="3000" dirty="0" smtClean="0"/>
              <a:t> succeed in one’s own jurisdiction needs to be tempered by recognition that:</a:t>
            </a:r>
          </a:p>
          <a:p>
            <a:pPr marL="857250" lvl="1" indent="-457200"/>
            <a:endParaRPr lang="en-GB" sz="3000" dirty="0" smtClean="0"/>
          </a:p>
          <a:p>
            <a:pPr marL="1714500" lvl="3" indent="-457200"/>
            <a:r>
              <a:rPr lang="en-GB" sz="3000" dirty="0" smtClean="0"/>
              <a:t>Claims may more actively and realistically be pursued where confined to </a:t>
            </a:r>
            <a:r>
              <a:rPr lang="en-GB" sz="3000" b="1" dirty="0" smtClean="0"/>
              <a:t>non-compliance </a:t>
            </a:r>
            <a:r>
              <a:rPr lang="en-GB" sz="3000" dirty="0" smtClean="0"/>
              <a:t>and/or more </a:t>
            </a:r>
            <a:r>
              <a:rPr lang="en-GB" sz="3000" b="1" dirty="0" smtClean="0"/>
              <a:t>specific breaches of professional duties</a:t>
            </a:r>
            <a:r>
              <a:rPr lang="en-GB" sz="3000" dirty="0" smtClean="0"/>
              <a:t>?</a:t>
            </a:r>
            <a:endParaRPr lang="en-GB" sz="2500" dirty="0" smtClean="0"/>
          </a:p>
          <a:p>
            <a:pPr marL="1714500" lvl="3" indent="-457200"/>
            <a:r>
              <a:rPr lang="en-GB" sz="3000" dirty="0" smtClean="0"/>
              <a:t>Thwarted prospective US claimants may seek to target transnational </a:t>
            </a:r>
            <a:r>
              <a:rPr lang="en-GB" sz="3000" dirty="0" err="1" smtClean="0"/>
              <a:t>corporates</a:t>
            </a:r>
            <a:r>
              <a:rPr lang="en-GB" sz="3000" dirty="0" smtClean="0"/>
              <a:t> in </a:t>
            </a:r>
            <a:r>
              <a:rPr lang="en-GB" sz="3000" b="1" dirty="0" smtClean="0"/>
              <a:t>jurisdictions other than the US </a:t>
            </a:r>
            <a:r>
              <a:rPr lang="en-GB" sz="3000" dirty="0" smtClean="0"/>
              <a:t>where may perceive greater prospects for success if , e.g. no well-established regulatory provision, yet sympathy  for tackling effects of CC?</a:t>
            </a:r>
          </a:p>
          <a:p>
            <a:pPr marL="1714500" lvl="3" indent="-457200"/>
            <a:r>
              <a:rPr lang="en-GB" sz="3000" dirty="0" smtClean="0"/>
              <a:t>Devastating financial losses arising from a </a:t>
            </a:r>
            <a:r>
              <a:rPr lang="en-GB" sz="3000" b="1" dirty="0" smtClean="0"/>
              <a:t>future catastrophic climate-related disaster </a:t>
            </a:r>
            <a:r>
              <a:rPr lang="en-GB" sz="3000" dirty="0" smtClean="0"/>
              <a:t>may yet trigger fresh significant liability actions, again perhaps in unexpected jurisdictions, if passage of enforceable regulation is slow? </a:t>
            </a:r>
          </a:p>
          <a:p>
            <a:pPr marL="457200" indent="-457200">
              <a:buAutoNum type="arabicPeriod" startAt="3"/>
            </a:pPr>
            <a:endParaRPr lang="en-GB" sz="2000" b="1" dirty="0" smtClean="0"/>
          </a:p>
          <a:p>
            <a:pPr marL="857250" lvl="1" indent="-457200">
              <a:buNone/>
            </a:pPr>
            <a:r>
              <a:rPr lang="en-GB" sz="1600" b="1" dirty="0" smtClean="0"/>
              <a:t> </a:t>
            </a:r>
            <a:endParaRPr lang="en-GB" sz="1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solidFill>
                  <a:srgbClr val="FF0000"/>
                </a:solidFill>
              </a:rPr>
              <a:t>Update on Climate Change Liability cases in the US Supreme Court </a:t>
            </a:r>
            <a:br>
              <a:rPr lang="en-GB" sz="2000" b="1" dirty="0" smtClean="0">
                <a:solidFill>
                  <a:srgbClr val="FF0000"/>
                </a:solidFill>
              </a:rPr>
            </a:br>
            <a:r>
              <a:rPr lang="en-GB" sz="2000" b="1" dirty="0" smtClean="0">
                <a:solidFill>
                  <a:srgbClr val="FF0000"/>
                </a:solidFill>
              </a:rPr>
              <a:t>and issues elsewhere</a:t>
            </a:r>
            <a:endParaRPr lang="en-GB" sz="2000" dirty="0"/>
          </a:p>
        </p:txBody>
      </p:sp>
      <p:sp>
        <p:nvSpPr>
          <p:cNvPr id="3" name="Content Placeholder 2"/>
          <p:cNvSpPr>
            <a:spLocks noGrp="1"/>
          </p:cNvSpPr>
          <p:nvPr>
            <p:ph idx="1"/>
          </p:nvPr>
        </p:nvSpPr>
        <p:spPr/>
        <p:txBody>
          <a:bodyPr>
            <a:normAutofit/>
          </a:bodyPr>
          <a:lstStyle/>
          <a:p>
            <a:r>
              <a:rPr lang="en-GB" sz="1800" b="1" dirty="0" smtClean="0"/>
              <a:t>Non-compliance claims and/or more specific breaches of professional duties</a:t>
            </a:r>
          </a:p>
          <a:p>
            <a:pPr lvl="1"/>
            <a:r>
              <a:rPr lang="en-GB" sz="1400" dirty="0" smtClean="0"/>
              <a:t>Strategic litigation in the US has often arisen in the absence of federal CC regulation or legislation </a:t>
            </a:r>
          </a:p>
          <a:p>
            <a:pPr lvl="1"/>
            <a:r>
              <a:rPr lang="en-GB" sz="1400" dirty="0" smtClean="0"/>
              <a:t>In the UK and the EU, there is regulation aplenty  -  relatively  little strategic CC litigation.</a:t>
            </a:r>
          </a:p>
          <a:p>
            <a:pPr lvl="1"/>
            <a:endParaRPr lang="en-GB" sz="1400" dirty="0" smtClean="0"/>
          </a:p>
          <a:p>
            <a:pPr lvl="1"/>
            <a:r>
              <a:rPr lang="en-GB" sz="1400" dirty="0" smtClean="0"/>
              <a:t>D&amp;O  and PI insurers among others in all jurisdictions must remain alive to potential costs of defence obligations arising in the near term from:</a:t>
            </a:r>
          </a:p>
          <a:p>
            <a:pPr lvl="2"/>
            <a:r>
              <a:rPr lang="en-GB" sz="1400" dirty="0" smtClean="0"/>
              <a:t> heightened scrutiny and potential liabilities to shareholders and other investors in connection with disclosure issues;</a:t>
            </a:r>
          </a:p>
          <a:p>
            <a:pPr lvl="2"/>
            <a:r>
              <a:rPr lang="en-GB" sz="1400" dirty="0" smtClean="0"/>
              <a:t> alleged breaches of fiduciary duties of officers and advising professionals; and </a:t>
            </a:r>
          </a:p>
          <a:p>
            <a:pPr lvl="2"/>
            <a:r>
              <a:rPr lang="en-GB" sz="1400" dirty="0" smtClean="0"/>
              <a:t>increased incidence of claims against architects, engineers, builders for breaches of new “green building” liabilities with all the policy disclosure/exclusion issues attendant upon these.</a:t>
            </a:r>
          </a:p>
          <a:p>
            <a:pPr lvl="2"/>
            <a:endParaRPr lang="en-GB" sz="1400" dirty="0" smtClean="0"/>
          </a:p>
          <a:p>
            <a:r>
              <a:rPr lang="en-GB" sz="1800" b="1" dirty="0" smtClean="0"/>
              <a:t>Comparative study of liability regimes in different jurisdictions </a:t>
            </a:r>
          </a:p>
          <a:p>
            <a:pPr lvl="1"/>
            <a:r>
              <a:rPr lang="en-GB" sz="1400" dirty="0" smtClean="0"/>
              <a:t>Although CC-related  US actions have been on the rise, if recent/imminent decisions may slow down appetite for success for claimants there, unsurprising that other jurisdictions should be more actively considered  and contrasted.</a:t>
            </a:r>
          </a:p>
          <a:p>
            <a:pPr lvl="1"/>
            <a:r>
              <a:rPr lang="en-GB" sz="1400" i="1" dirty="0" smtClean="0"/>
              <a:t>Climate Change Liability – Transnational Law and Practice  </a:t>
            </a:r>
            <a:r>
              <a:rPr lang="en-GB" sz="1400" dirty="0" smtClean="0"/>
              <a:t>(2012) Cambridge  University Press</a:t>
            </a:r>
          </a:p>
          <a:p>
            <a:endParaRPr lang="en-GB" sz="2200" dirty="0" smtClean="0"/>
          </a:p>
          <a:p>
            <a:endParaRPr lang="en-GB" sz="2200" dirty="0" smtClean="0"/>
          </a:p>
          <a:p>
            <a:endParaRPr lang="en-GB" sz="2200" dirty="0" smtClean="0"/>
          </a:p>
          <a:p>
            <a:pPr lvl="2"/>
            <a:endParaRPr lang="en-GB" sz="1400" dirty="0" smtClean="0"/>
          </a:p>
          <a:p>
            <a:pPr lvl="1"/>
            <a:endParaRPr lang="en-GB" sz="1400" b="1" dirty="0" smtClean="0"/>
          </a:p>
          <a:p>
            <a:pPr lvl="1"/>
            <a:endParaRPr lang="en-GB" sz="1400" b="1" dirty="0" smtClean="0"/>
          </a:p>
          <a:p>
            <a:pPr lvl="1"/>
            <a:endParaRPr lang="en-GB" sz="1400" b="1" dirty="0" smtClean="0"/>
          </a:p>
          <a:p>
            <a:pPr lvl="1"/>
            <a:endParaRPr lang="en-GB" sz="1400" b="1" dirty="0" smtClean="0"/>
          </a:p>
          <a:p>
            <a:pPr lvl="1"/>
            <a:endParaRPr lang="en-GB" sz="1400" b="1" dirty="0" smtClean="0"/>
          </a:p>
          <a:p>
            <a:pPr lvl="1"/>
            <a:endParaRPr lang="en-GB" sz="1400" b="1" dirty="0" smtClean="0"/>
          </a:p>
          <a:p>
            <a:pPr lvl="1"/>
            <a:endParaRPr lang="en-GB" sz="1400" b="1" dirty="0" smtClean="0"/>
          </a:p>
          <a:p>
            <a:pPr lvl="1"/>
            <a:endParaRPr lang="en-GB" sz="1400" b="1" dirty="0" smtClean="0"/>
          </a:p>
          <a:p>
            <a:endParaRPr lang="en-GB" sz="1800" b="1" dirty="0" smtClean="0"/>
          </a:p>
          <a:p>
            <a:pPr lvl="1"/>
            <a:endParaRPr lang="en-GB" sz="1400" b="1" dirty="0" smtClean="0"/>
          </a:p>
          <a:p>
            <a:endParaRPr lang="en-GB" sz="1800" b="1" dirty="0" smtClean="0"/>
          </a:p>
          <a:p>
            <a:endParaRPr lang="en-GB" sz="18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865</Words>
  <Application>Microsoft Office PowerPoint</Application>
  <PresentationFormat>On-screen Show (4:3)</PresentationFormat>
  <Paragraphs>218</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Association Internationale de Droit des Assurances International Association for Insurance Law Associazione Internazionale di Diritto delle Assicurazioni Internationale Vereinigung Versicherungsrecht Asociacion Internacional de Derecho de Seguros </vt:lpstr>
      <vt:lpstr>Update on Climate Change Liability cases in the US Supreme Court  and issues elsewhere  </vt:lpstr>
      <vt:lpstr>Update on Climate Change Liability cases in the US Supreme Court  and issues elsewhere</vt:lpstr>
      <vt:lpstr>Update on Climate Change Liability cases in the US Supreme Court  and issues elsewhere</vt:lpstr>
      <vt:lpstr>Update on Climate Change Liability cases in the US Supreme Court  and issues elsewhere</vt:lpstr>
      <vt:lpstr>Update on Climate Change Liability cases in the US Supreme Court  and issues elsewhere</vt:lpstr>
      <vt:lpstr>Update on Climate Change Liability cases in the US Supreme Court  and issues elsewhere</vt:lpstr>
      <vt:lpstr>Update on Climate Change Liability cases in the US Supreme Court  and issues elsewhere</vt:lpstr>
      <vt:lpstr>Update on Climate Change Liability cases in the US Supreme Court  and issues elsewhere</vt:lpstr>
      <vt:lpstr>Update on Climate Change Liability cases in the US Supreme Court  and issues elsewhere</vt:lpstr>
      <vt:lpstr>Update on Climate Change Liability cases in the US Supreme Court  and issues elsewhere</vt:lpstr>
      <vt:lpstr> Association Internationale de Droit des Assurances International Association for Insurance Law Associazione Internazionale di Diritto delle Assicurazioni Internationale Vereinigung Versicherungsrecht Asociacion Internacional de Derecho de Seguros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Association Internationale de Droit des Assurances International Association for Insurance Law Associazione Internazionale di Diritto delle Assicurazioni Internationale Vereinigung Versicherungsrecht Asociacion Internacional de Derecho de Seguros </dc:title>
  <dc:creator>Tim Hardy</dc:creator>
  <cp:lastModifiedBy>Tim Hardy</cp:lastModifiedBy>
  <cp:revision>2</cp:revision>
  <dcterms:created xsi:type="dcterms:W3CDTF">2012-05-14T17:46:26Z</dcterms:created>
  <dcterms:modified xsi:type="dcterms:W3CDTF">2012-05-14T17:52:52Z</dcterms:modified>
</cp:coreProperties>
</file>