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7" r:id="rId3"/>
    <p:sldId id="263" r:id="rId4"/>
    <p:sldId id="271" r:id="rId5"/>
    <p:sldId id="270" r:id="rId6"/>
    <p:sldId id="264" r:id="rId7"/>
    <p:sldId id="267" r:id="rId8"/>
    <p:sldId id="273" r:id="rId9"/>
    <p:sldId id="269" r:id="rId10"/>
    <p:sldId id="275" r:id="rId11"/>
    <p:sldId id="27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2752" autoAdjust="0"/>
  </p:normalViewPr>
  <p:slideViewPr>
    <p:cSldViewPr snapToGrid="0" snapToObjects="1">
      <p:cViewPr>
        <p:scale>
          <a:sx n="58" d="100"/>
          <a:sy n="58" d="100"/>
        </p:scale>
        <p:origin x="-171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AB6058-B463-044F-9AFB-5EAC78E799A8}" type="datetimeFigureOut">
              <a:rPr lang="en-US" smtClean="0"/>
              <a:t>10/23/2012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9D4677-F111-4B49-9584-4F6F850428F3}" type="slidenum">
              <a:rPr lang="en-US" smtClean="0"/>
              <a:t>‹#›</a:t>
            </a:fld>
            <a:endParaRPr lang="en-US"/>
          </a:p>
        </p:txBody>
      </p:sp>
    </p:spTree>
    <p:extLst>
      <p:ext uri="{BB962C8B-B14F-4D97-AF65-F5344CB8AC3E}">
        <p14:creationId xmlns:p14="http://schemas.microsoft.com/office/powerpoint/2010/main" val="281064074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cdm.unfccc.int/about/index.html" TargetMode="External"/><Relationship Id="rId2" Type="http://schemas.openxmlformats.org/officeDocument/2006/relationships/slide" Target="../slides/slide5.xml"/><Relationship Id="rId1" Type="http://schemas.openxmlformats.org/officeDocument/2006/relationships/notesMaster" Target="../notesMasters/notesMaster1.xml"/><Relationship Id="rId6" Type="http://schemas.openxmlformats.org/officeDocument/2006/relationships/hyperlink" Target="http://unfccc.int/files/cooperation_and_support/financial_mechanism/adaptation_fund/application/pdf/afb_membership_ver_20100210.pdf" TargetMode="External"/><Relationship Id="rId5" Type="http://schemas.openxmlformats.org/officeDocument/2006/relationships/hyperlink" Target="http://unfccc.int/cooperation_and_support/financial_mechanism/adaptation_fund/items/4264.php" TargetMode="External"/><Relationship Id="rId4" Type="http://schemas.openxmlformats.org/officeDocument/2006/relationships/hyperlink" Target="http://cdm.unfccc.int/Issuance/SOPByProjectsTable.html"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Debate shifting from</a:t>
            </a:r>
            <a:r>
              <a:rPr lang="en-US" baseline="0" dirty="0" smtClean="0"/>
              <a:t> WHETHER climate change is happening to WHAT are the appropriate remedies.</a:t>
            </a:r>
            <a:endParaRPr lang="en-US" dirty="0"/>
          </a:p>
        </p:txBody>
      </p:sp>
      <p:sp>
        <p:nvSpPr>
          <p:cNvPr id="4" name="Slide Number Placeholder 3"/>
          <p:cNvSpPr>
            <a:spLocks noGrp="1"/>
          </p:cNvSpPr>
          <p:nvPr>
            <p:ph type="sldNum" sz="quarter" idx="10"/>
          </p:nvPr>
        </p:nvSpPr>
        <p:spPr/>
        <p:txBody>
          <a:bodyPr/>
          <a:lstStyle/>
          <a:p>
            <a:fld id="{CF9D4677-F111-4B49-9584-4F6F850428F3}" type="slidenum">
              <a:rPr lang="en-US" smtClean="0"/>
              <a:t>2</a:t>
            </a:fld>
            <a:endParaRPr lang="en-US"/>
          </a:p>
        </p:txBody>
      </p:sp>
    </p:spTree>
    <p:extLst>
      <p:ext uri="{BB962C8B-B14F-4D97-AF65-F5344CB8AC3E}">
        <p14:creationId xmlns:p14="http://schemas.microsoft.com/office/powerpoint/2010/main" val="1176906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9D4677-F111-4B49-9584-4F6F850428F3}" type="slidenum">
              <a:rPr lang="en-US" smtClean="0"/>
              <a:t>3</a:t>
            </a:fld>
            <a:endParaRPr lang="en-US"/>
          </a:p>
        </p:txBody>
      </p:sp>
    </p:spTree>
    <p:extLst>
      <p:ext uri="{BB962C8B-B14F-4D97-AF65-F5344CB8AC3E}">
        <p14:creationId xmlns:p14="http://schemas.microsoft.com/office/powerpoint/2010/main" val="40644793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ct val="0"/>
              </a:spcBef>
              <a:spcAft>
                <a:spcPts val="0"/>
              </a:spcAft>
              <a:buClrTx/>
              <a:buSzTx/>
              <a:buFontTx/>
              <a:buNone/>
              <a:tabLst/>
              <a:defRPr/>
            </a:pPr>
            <a:r>
              <a:rPr lang="en-US" dirty="0" smtClean="0">
                <a:effectLst/>
              </a:rPr>
              <a:t>The </a:t>
            </a:r>
            <a:r>
              <a:rPr lang="en-US" b="1" dirty="0" smtClean="0">
                <a:effectLst/>
              </a:rPr>
              <a:t>Special Climate Change Fund (SCCF</a:t>
            </a:r>
            <a:r>
              <a:rPr lang="en-US" dirty="0" smtClean="0">
                <a:effectLst/>
              </a:rPr>
              <a:t>) was established under the Convention in 2001 to finance projects relating to adaptation; technology transfer and capacity building; energy, transport, industry, agriculture, forestry and waste management; and economic diversification. This fund complements other funding mechanisms for the implementation of the Convention.</a:t>
            </a:r>
          </a:p>
          <a:p>
            <a:pPr marL="0" marR="0" indent="0" algn="l" defTabSz="914400" rtl="0" eaLnBrk="1" fontAlgn="auto" latinLnBrk="0" hangingPunct="1">
              <a:lnSpc>
                <a:spcPct val="100000"/>
              </a:lnSpc>
              <a:spcBef>
                <a:spcPct val="0"/>
              </a:spcBef>
              <a:spcAft>
                <a:spcPts val="0"/>
              </a:spcAft>
              <a:buClrTx/>
              <a:buSzTx/>
              <a:buFontTx/>
              <a:buNone/>
              <a:tabLst/>
              <a:defRPr/>
            </a:pPr>
            <a:endParaRPr lang="en-US" dirty="0" smtClean="0">
              <a:effectLst/>
            </a:endParaRPr>
          </a:p>
          <a:p>
            <a:pPr marL="0" marR="0" indent="0" algn="l" defTabSz="914400" rtl="0" eaLnBrk="1" fontAlgn="auto" latinLnBrk="0" hangingPunct="1">
              <a:lnSpc>
                <a:spcPct val="100000"/>
              </a:lnSpc>
              <a:spcBef>
                <a:spcPct val="0"/>
              </a:spcBef>
              <a:spcAft>
                <a:spcPts val="0"/>
              </a:spcAft>
              <a:buClrTx/>
              <a:buSzTx/>
              <a:buFontTx/>
              <a:buNone/>
              <a:tabLst/>
              <a:defRPr/>
            </a:pPr>
            <a:r>
              <a:rPr lang="en-US" b="1" dirty="0" smtClean="0">
                <a:effectLst/>
              </a:rPr>
              <a:t>The Least Developed Countries Fund (LDCF</a:t>
            </a:r>
            <a:r>
              <a:rPr lang="en-US" dirty="0" smtClean="0">
                <a:effectLst/>
              </a:rPr>
              <a:t>) was established under the Convention in 2001 to assist Least Developed Country Parties carry out the preparation and implementation of national adaptation </a:t>
            </a:r>
            <a:r>
              <a:rPr lang="en-US" dirty="0" err="1" smtClean="0">
                <a:effectLst/>
              </a:rPr>
              <a:t>programmes</a:t>
            </a:r>
            <a:r>
              <a:rPr lang="en-US" dirty="0" smtClean="0">
                <a:effectLst/>
              </a:rPr>
              <a:t> of action (NAPAs). In the course of preparing NAPAs, the LDCs identify priority activities that respond to their urgent and immediate needs with regard to adaptation to climate change.</a:t>
            </a:r>
          </a:p>
          <a:p>
            <a:pPr marL="0" marR="0" indent="0" algn="l" defTabSz="914400" rtl="0" eaLnBrk="1" fontAlgn="auto" latinLnBrk="0" hangingPunct="1">
              <a:lnSpc>
                <a:spcPct val="100000"/>
              </a:lnSpc>
              <a:spcBef>
                <a:spcPct val="0"/>
              </a:spcBef>
              <a:spcAft>
                <a:spcPts val="0"/>
              </a:spcAft>
              <a:buClrTx/>
              <a:buSzTx/>
              <a:buFontTx/>
              <a:buNone/>
              <a:tabLst/>
              <a:defRPr/>
            </a:pPr>
            <a:endParaRPr lang="en-US" dirty="0" smtClean="0">
              <a:effectLst/>
            </a:endParaRPr>
          </a:p>
          <a:p>
            <a:r>
              <a:rPr lang="en-US" sz="1200" kern="1200" dirty="0" smtClean="0">
                <a:solidFill>
                  <a:schemeClr val="tx1"/>
                </a:solidFill>
                <a:effectLst/>
                <a:latin typeface="+mn-lt"/>
                <a:ea typeface="+mn-ea"/>
                <a:cs typeface="+mn-cs"/>
              </a:rPr>
              <a:t>The </a:t>
            </a:r>
            <a:r>
              <a:rPr lang="en-US" sz="1200" b="1" kern="1200" dirty="0" smtClean="0">
                <a:solidFill>
                  <a:schemeClr val="tx1"/>
                </a:solidFill>
                <a:effectLst/>
                <a:latin typeface="+mn-lt"/>
                <a:ea typeface="+mn-ea"/>
                <a:cs typeface="+mn-cs"/>
              </a:rPr>
              <a:t>Adaptation Fund </a:t>
            </a:r>
            <a:r>
              <a:rPr lang="en-US" sz="1200" kern="1200" dirty="0" smtClean="0">
                <a:solidFill>
                  <a:schemeClr val="tx1"/>
                </a:solidFill>
                <a:effectLst/>
                <a:latin typeface="+mn-lt"/>
                <a:ea typeface="+mn-ea"/>
                <a:cs typeface="+mn-cs"/>
              </a:rPr>
              <a:t>was established to finance concrete adaptation projects and </a:t>
            </a:r>
            <a:r>
              <a:rPr lang="en-US" sz="1200" kern="1200" dirty="0" err="1" smtClean="0">
                <a:solidFill>
                  <a:schemeClr val="tx1"/>
                </a:solidFill>
                <a:effectLst/>
                <a:latin typeface="+mn-lt"/>
                <a:ea typeface="+mn-ea"/>
                <a:cs typeface="+mn-cs"/>
              </a:rPr>
              <a:t>programmes</a:t>
            </a:r>
            <a:r>
              <a:rPr lang="en-US" sz="1200" kern="1200" dirty="0" smtClean="0">
                <a:solidFill>
                  <a:schemeClr val="tx1"/>
                </a:solidFill>
                <a:effectLst/>
                <a:latin typeface="+mn-lt"/>
                <a:ea typeface="+mn-ea"/>
                <a:cs typeface="+mn-cs"/>
              </a:rPr>
              <a:t> in developing country Parties to the Kyoto Protocol that are particularly vulnerable to the adverse effects of climate change. </a:t>
            </a:r>
          </a:p>
          <a:p>
            <a:r>
              <a:rPr lang="en-US" sz="1200" kern="1200" dirty="0" smtClean="0">
                <a:solidFill>
                  <a:schemeClr val="tx1"/>
                </a:solidFill>
                <a:effectLst/>
                <a:latin typeface="+mn-lt"/>
                <a:ea typeface="+mn-ea"/>
                <a:cs typeface="+mn-cs"/>
              </a:rPr>
              <a:t>The Adaptation Fund is financed from the share of proceeds on the </a:t>
            </a:r>
            <a:r>
              <a:rPr lang="en-US" sz="1200" kern="1200" dirty="0" smtClean="0">
                <a:solidFill>
                  <a:schemeClr val="tx1"/>
                </a:solidFill>
                <a:effectLst/>
                <a:latin typeface="+mn-lt"/>
                <a:ea typeface="+mn-ea"/>
                <a:cs typeface="+mn-cs"/>
                <a:hlinkClick r:id="rId3"/>
              </a:rPr>
              <a:t>clean development mechanism</a:t>
            </a:r>
            <a:r>
              <a:rPr lang="en-US" sz="1200" kern="1200" dirty="0" smtClean="0">
                <a:solidFill>
                  <a:schemeClr val="tx1"/>
                </a:solidFill>
                <a:effectLst/>
                <a:latin typeface="+mn-lt"/>
                <a:ea typeface="+mn-ea"/>
                <a:cs typeface="+mn-cs"/>
              </a:rPr>
              <a:t> project activities and other sources of funding.  The share of proceeds amounts to 2% of </a:t>
            </a:r>
            <a:r>
              <a:rPr lang="en-US" sz="1200" u="sng" kern="1200" dirty="0" smtClean="0">
                <a:solidFill>
                  <a:schemeClr val="tx1"/>
                </a:solidFill>
                <a:effectLst/>
                <a:latin typeface="+mn-lt"/>
                <a:ea typeface="+mn-ea"/>
                <a:cs typeface="+mn-cs"/>
                <a:hlinkClick r:id="rId4"/>
              </a:rPr>
              <a:t>certified emission reductions (CERs)</a:t>
            </a:r>
            <a:r>
              <a:rPr lang="en-US" sz="1200" kern="1200" dirty="0" smtClean="0">
                <a:solidFill>
                  <a:schemeClr val="tx1"/>
                </a:solidFill>
                <a:effectLst/>
                <a:latin typeface="+mn-lt"/>
                <a:ea typeface="+mn-ea"/>
                <a:cs typeface="+mn-cs"/>
              </a:rPr>
              <a:t> issued for a CDM project activity. </a:t>
            </a:r>
          </a:p>
          <a:p>
            <a:r>
              <a:rPr lang="en-US" sz="1200" kern="1200" dirty="0" smtClean="0">
                <a:solidFill>
                  <a:schemeClr val="tx1"/>
                </a:solidFill>
                <a:effectLst/>
                <a:latin typeface="+mn-lt"/>
                <a:ea typeface="+mn-ea"/>
                <a:cs typeface="+mn-cs"/>
              </a:rPr>
              <a:t>The Adaptation Fund is supervised and managed by the </a:t>
            </a:r>
            <a:r>
              <a:rPr lang="en-US" sz="1200" b="1" kern="1200" dirty="0" smtClean="0">
                <a:solidFill>
                  <a:schemeClr val="tx1"/>
                </a:solidFill>
                <a:effectLst/>
                <a:latin typeface="+mn-lt"/>
                <a:ea typeface="+mn-ea"/>
                <a:cs typeface="+mn-cs"/>
                <a:hlinkClick r:id="rId5" action="ppaction://hlinkfile"/>
              </a:rPr>
              <a:t>Adaptation Fund Board</a:t>
            </a:r>
            <a:r>
              <a:rPr lang="en-US" sz="1200" kern="1200" dirty="0" smtClean="0">
                <a:solidFill>
                  <a:schemeClr val="tx1"/>
                </a:solidFill>
                <a:effectLst/>
                <a:latin typeface="+mn-lt"/>
                <a:ea typeface="+mn-ea"/>
                <a:cs typeface="+mn-cs"/>
              </a:rPr>
              <a:t> (AFB).  The AFB is composed of 16 members and 16 alternates and meets at least twice a year (</a:t>
            </a:r>
            <a:r>
              <a:rPr lang="en-US" sz="1200" kern="1200" dirty="0" smtClean="0">
                <a:solidFill>
                  <a:schemeClr val="tx1"/>
                </a:solidFill>
                <a:effectLst/>
                <a:latin typeface="+mn-lt"/>
                <a:ea typeface="+mn-ea"/>
                <a:cs typeface="+mn-cs"/>
                <a:hlinkClick r:id="rId6" action="ppaction://hlinkfile"/>
              </a:rPr>
              <a:t> Membership as of February 2010</a:t>
            </a:r>
            <a:r>
              <a:rPr lang="en-US" sz="1200" kern="1200" dirty="0" smtClean="0">
                <a:solidFill>
                  <a:schemeClr val="tx1"/>
                </a:solidFill>
                <a:effectLst/>
                <a:latin typeface="+mn-lt"/>
                <a:ea typeface="+mn-ea"/>
                <a:cs typeface="+mn-cs"/>
              </a:rPr>
              <a:t> (133 </a:t>
            </a:r>
            <a:r>
              <a:rPr lang="en-US" sz="1200" kern="1200" dirty="0" err="1" smtClean="0">
                <a:solidFill>
                  <a:schemeClr val="tx1"/>
                </a:solidFill>
                <a:effectLst/>
                <a:latin typeface="+mn-lt"/>
                <a:ea typeface="+mn-ea"/>
                <a:cs typeface="+mn-cs"/>
              </a:rPr>
              <a:t>kB</a:t>
            </a:r>
            <a:r>
              <a:rPr lang="en-US" sz="1200" kern="1200" dirty="0" smtClean="0">
                <a:solidFill>
                  <a:schemeClr val="tx1"/>
                </a:solidFill>
                <a:effectLst/>
                <a:latin typeface="+mn-lt"/>
                <a:ea typeface="+mn-ea"/>
                <a:cs typeface="+mn-cs"/>
              </a:rPr>
              <a:t>) ).  </a:t>
            </a:r>
          </a:p>
          <a:p>
            <a:r>
              <a:rPr lang="en-US" sz="1200" kern="1200" dirty="0" smtClean="0">
                <a:solidFill>
                  <a:schemeClr val="tx1"/>
                </a:solidFill>
                <a:effectLst/>
                <a:latin typeface="+mn-lt"/>
                <a:ea typeface="+mn-ea"/>
                <a:cs typeface="+mn-cs"/>
              </a:rPr>
              <a:t>Upon invitation from Parties, the Global Environment Facility (GEF) provides secretariat services to the AFB and the World Bank serves as trustee of the Adaptation Fund, both on an interim basis. These interim institutional arrangements will be reviewed in 2011.    </a:t>
            </a:r>
          </a:p>
          <a:p>
            <a:pPr eaLnBrk="1" hangingPunct="1">
              <a:spcBef>
                <a:spcPct val="0"/>
              </a:spcBef>
            </a:pPr>
            <a:endParaRPr lang="en-US" dirty="0" smtClean="0"/>
          </a:p>
        </p:txBody>
      </p:sp>
      <p:sp>
        <p:nvSpPr>
          <p:cNvPr id="22532"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104DA07-A01F-4CC8-9E27-2D3512560B89}" type="slidenum">
              <a:rPr lang="it-IT" smtClean="0"/>
              <a:pPr eaLnBrk="1" hangingPunct="1"/>
              <a:t>5</a:t>
            </a:fld>
            <a:endParaRPr lang="it-IT"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3" indent="0" algn="l" defTabSz="914400" rtl="0" eaLnBrk="1" fontAlgn="auto" latinLnBrk="0" hangingPunct="1">
              <a:lnSpc>
                <a:spcPct val="100000"/>
              </a:lnSpc>
              <a:spcBef>
                <a:spcPts val="0"/>
              </a:spcBef>
              <a:spcAft>
                <a:spcPts val="0"/>
              </a:spcAft>
              <a:buClrTx/>
              <a:buSzTx/>
              <a:buFontTx/>
              <a:buNone/>
              <a:tabLst/>
              <a:defRPr/>
            </a:pPr>
            <a:r>
              <a:rPr lang="en-US" sz="1200" b="1" dirty="0" smtClean="0"/>
              <a:t>Challenges and proposed responses to enhance the effectiveness of climate finance</a:t>
            </a:r>
            <a:r>
              <a:rPr lang="en-US" sz="1200" dirty="0" smtClean="0"/>
              <a:t/>
            </a:r>
            <a:br>
              <a:rPr lang="en-US" sz="1200" dirty="0" smtClean="0"/>
            </a:br>
            <a:r>
              <a:rPr lang="en-US" sz="1200" dirty="0" smtClean="0">
                <a:solidFill>
                  <a:schemeClr val="bg2">
                    <a:lumMod val="25000"/>
                  </a:schemeClr>
                </a:solidFill>
              </a:rPr>
              <a:t>2010 is the record year for investments in clean energy (234 billion $, </a:t>
            </a:r>
            <a:r>
              <a:rPr lang="en-US" sz="1200" u="sng" dirty="0" smtClean="0">
                <a:solidFill>
                  <a:schemeClr val="bg2">
                    <a:lumMod val="25000"/>
                  </a:schemeClr>
                </a:solidFill>
              </a:rPr>
              <a:t>BUT only 10% outside G20</a:t>
            </a:r>
            <a:r>
              <a:rPr lang="en-US" sz="1200" dirty="0" smtClean="0">
                <a:solidFill>
                  <a:schemeClr val="bg2">
                    <a:lumMod val="25000"/>
                  </a:schemeClr>
                </a:solidFill>
              </a:rPr>
              <a:t>)</a:t>
            </a:r>
          </a:p>
          <a:p>
            <a:pPr marL="0" marR="0" lvl="3"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lvl="3" indent="0" algn="l" defTabSz="914400" rtl="0" eaLnBrk="1" fontAlgn="auto" latinLnBrk="0" hangingPunct="1">
              <a:lnSpc>
                <a:spcPct val="100000"/>
              </a:lnSpc>
              <a:spcBef>
                <a:spcPts val="0"/>
              </a:spcBef>
              <a:spcAft>
                <a:spcPts val="0"/>
              </a:spcAft>
              <a:buClrTx/>
              <a:buSzTx/>
              <a:buFontTx/>
              <a:buNone/>
              <a:tabLst/>
              <a:defRPr/>
            </a:pPr>
            <a:r>
              <a:rPr lang="en-GB" dirty="0" smtClean="0"/>
              <a:t>The pricing of carbon: cap and trade, carbon taxes and CDM</a:t>
            </a:r>
            <a:endParaRPr lang="en-US" dirty="0" smtClean="0"/>
          </a:p>
          <a:p>
            <a:pPr marL="0" indent="0">
              <a:buNone/>
            </a:pPr>
            <a:endParaRPr lang="en-US" sz="1200" dirty="0" smtClean="0"/>
          </a:p>
          <a:p>
            <a:pPr marL="0" indent="0">
              <a:buNone/>
            </a:pPr>
            <a:r>
              <a:rPr lang="en-US" sz="1200" dirty="0" smtClean="0"/>
              <a:t>CDM: But faces major challenges amid uncertainties on post-2012 framework</a:t>
            </a:r>
          </a:p>
          <a:p>
            <a:pPr marL="0" indent="0">
              <a:buNone/>
            </a:pPr>
            <a:r>
              <a:rPr lang="en-US" sz="1200" dirty="0" smtClean="0"/>
              <a:t>CDM to date ca. 3,500 registered projects in 71 countries</a:t>
            </a:r>
          </a:p>
          <a:p>
            <a:pPr marL="0" indent="0">
              <a:buNone/>
            </a:pPr>
            <a:r>
              <a:rPr lang="en-US" sz="1200" dirty="0" smtClean="0"/>
              <a:t>760 million CERs issued</a:t>
            </a:r>
          </a:p>
          <a:p>
            <a:pPr>
              <a:buFont typeface="Wingdings"/>
              <a:buChar char="Ø"/>
            </a:pPr>
            <a:r>
              <a:rPr lang="en-US" sz="1200" dirty="0" smtClean="0"/>
              <a:t>3, 500 projects registered</a:t>
            </a:r>
          </a:p>
          <a:p>
            <a:pPr>
              <a:buFont typeface="Wingdings"/>
              <a:buChar char="Ø"/>
            </a:pPr>
            <a:r>
              <a:rPr lang="en-US" sz="1200" dirty="0" smtClean="0"/>
              <a:t>1.2 billion CERs expected by end of 2012</a:t>
            </a:r>
          </a:p>
          <a:p>
            <a:endParaRPr lang="en-US" dirty="0"/>
          </a:p>
        </p:txBody>
      </p:sp>
      <p:sp>
        <p:nvSpPr>
          <p:cNvPr id="4" name="Slide Number Placeholder 3"/>
          <p:cNvSpPr>
            <a:spLocks noGrp="1"/>
          </p:cNvSpPr>
          <p:nvPr>
            <p:ph type="sldNum" sz="quarter" idx="10"/>
          </p:nvPr>
        </p:nvSpPr>
        <p:spPr/>
        <p:txBody>
          <a:bodyPr/>
          <a:lstStyle/>
          <a:p>
            <a:fld id="{5082C72E-0B75-40D7-8382-77F8A5989664}" type="slidenum">
              <a:rPr lang="en-US" smtClean="0"/>
              <a:t>6</a:t>
            </a:fld>
            <a:endParaRPr lang="en-US"/>
          </a:p>
        </p:txBody>
      </p:sp>
    </p:spTree>
    <p:extLst>
      <p:ext uri="{BB962C8B-B14F-4D97-AF65-F5344CB8AC3E}">
        <p14:creationId xmlns:p14="http://schemas.microsoft.com/office/powerpoint/2010/main" val="8512593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smtClean="0">
                <a:solidFill>
                  <a:schemeClr val="bg2">
                    <a:lumMod val="25000"/>
                  </a:schemeClr>
                </a:solidFill>
              </a:rPr>
              <a:t>Bottom up approach/country ownership </a:t>
            </a:r>
          </a:p>
          <a:p>
            <a:pPr lvl="1"/>
            <a:r>
              <a:rPr lang="en-US" dirty="0" smtClean="0">
                <a:solidFill>
                  <a:schemeClr val="bg2">
                    <a:lumMod val="25000"/>
                  </a:schemeClr>
                </a:solidFill>
              </a:rPr>
              <a:t>Direct Access</a:t>
            </a:r>
          </a:p>
          <a:p>
            <a:pPr lvl="1"/>
            <a:r>
              <a:rPr lang="en-US" dirty="0" err="1" smtClean="0">
                <a:solidFill>
                  <a:schemeClr val="bg2">
                    <a:lumMod val="25000"/>
                  </a:schemeClr>
                </a:solidFill>
              </a:rPr>
              <a:t>Additionality</a:t>
            </a:r>
            <a:r>
              <a:rPr lang="en-US" dirty="0" smtClean="0">
                <a:solidFill>
                  <a:schemeClr val="bg2">
                    <a:lumMod val="25000"/>
                  </a:schemeClr>
                </a:solidFill>
              </a:rPr>
              <a:t> and consistency of the funding sources by Developed Countries</a:t>
            </a:r>
            <a:endParaRPr lang="en-US" b="1" dirty="0" smtClean="0">
              <a:solidFill>
                <a:schemeClr val="bg2">
                  <a:lumMod val="25000"/>
                </a:schemeClr>
              </a:solidFill>
            </a:endParaRPr>
          </a:p>
          <a:p>
            <a:endParaRPr lang="en-US" dirty="0"/>
          </a:p>
        </p:txBody>
      </p:sp>
      <p:sp>
        <p:nvSpPr>
          <p:cNvPr id="4" name="Slide Number Placeholder 3"/>
          <p:cNvSpPr>
            <a:spLocks noGrp="1"/>
          </p:cNvSpPr>
          <p:nvPr>
            <p:ph type="sldNum" sz="quarter" idx="10"/>
          </p:nvPr>
        </p:nvSpPr>
        <p:spPr/>
        <p:txBody>
          <a:bodyPr/>
          <a:lstStyle/>
          <a:p>
            <a:fld id="{CF9D4677-F111-4B49-9584-4F6F850428F3}" type="slidenum">
              <a:rPr lang="en-US" smtClean="0"/>
              <a:t>7</a:t>
            </a:fld>
            <a:endParaRPr lang="en-US"/>
          </a:p>
        </p:txBody>
      </p:sp>
    </p:spTree>
    <p:extLst>
      <p:ext uri="{BB962C8B-B14F-4D97-AF65-F5344CB8AC3E}">
        <p14:creationId xmlns:p14="http://schemas.microsoft.com/office/powerpoint/2010/main" val="12561065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Companies constitute critical target</a:t>
            </a:r>
            <a:r>
              <a:rPr lang="en-US" baseline="0" dirty="0" smtClean="0"/>
              <a:t> groups for compliance since they partly control the behavior that has to be modified: states depend on the </a:t>
            </a:r>
            <a:r>
              <a:rPr lang="en-US" baseline="0" dirty="0" err="1" smtClean="0"/>
              <a:t>coopertion</a:t>
            </a:r>
            <a:r>
              <a:rPr lang="en-US" baseline="0" dirty="0" smtClean="0"/>
              <a:t> of non state actors to </a:t>
            </a:r>
            <a:r>
              <a:rPr lang="en-US" baseline="0" dirty="0" err="1" smtClean="0"/>
              <a:t>fulfil</a:t>
            </a:r>
            <a:r>
              <a:rPr lang="en-US" baseline="0" dirty="0" smtClean="0"/>
              <a:t> their international commitments</a:t>
            </a:r>
            <a:endParaRPr lang="en-US" dirty="0"/>
          </a:p>
        </p:txBody>
      </p:sp>
      <p:sp>
        <p:nvSpPr>
          <p:cNvPr id="4" name="Slide Number Placeholder 3"/>
          <p:cNvSpPr>
            <a:spLocks noGrp="1"/>
          </p:cNvSpPr>
          <p:nvPr>
            <p:ph type="sldNum" sz="quarter" idx="10"/>
          </p:nvPr>
        </p:nvSpPr>
        <p:spPr/>
        <p:txBody>
          <a:bodyPr/>
          <a:lstStyle/>
          <a:p>
            <a:fld id="{CF9D4677-F111-4B49-9584-4F6F850428F3}" type="slidenum">
              <a:rPr lang="en-US" smtClean="0"/>
              <a:t>9</a:t>
            </a:fld>
            <a:endParaRPr lang="en-US"/>
          </a:p>
        </p:txBody>
      </p:sp>
    </p:spTree>
    <p:extLst>
      <p:ext uri="{BB962C8B-B14F-4D97-AF65-F5344CB8AC3E}">
        <p14:creationId xmlns:p14="http://schemas.microsoft.com/office/powerpoint/2010/main" val="902517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57199" y="1295400"/>
            <a:ext cx="8228013" cy="1927225"/>
          </a:xfrm>
        </p:spPr>
        <p:txBody>
          <a:bodyPr tIns="0" bIns="0" anchor="b" anchorCtr="0"/>
          <a:lstStyle>
            <a:lvl1pPr>
              <a:defRPr sz="6000">
                <a:solidFill>
                  <a:schemeClr val="bg1"/>
                </a:solidFill>
              </a:defRPr>
            </a:lvl1pPr>
          </a:lstStyle>
          <a:p>
            <a:r>
              <a:rPr lang="en-US" smtClean="0"/>
              <a:t>Click to edit Master title style</a:t>
            </a:r>
            <a:endParaRPr/>
          </a:p>
        </p:txBody>
      </p:sp>
      <p:sp>
        <p:nvSpPr>
          <p:cNvPr id="3" name="Subtitle 2"/>
          <p:cNvSpPr>
            <a:spLocks noGrp="1"/>
          </p:cNvSpPr>
          <p:nvPr>
            <p:ph type="subTitle" idx="1"/>
          </p:nvPr>
        </p:nvSpPr>
        <p:spPr>
          <a:xfrm>
            <a:off x="457199" y="3307976"/>
            <a:ext cx="8228013" cy="1066800"/>
          </a:xfrm>
        </p:spPr>
        <p:txBody>
          <a:bodyPr tIns="0" bIns="0"/>
          <a:lstStyle>
            <a:lvl1pPr marL="0" indent="0" algn="ctr">
              <a:spcBef>
                <a:spcPts val="300"/>
              </a:spcBef>
              <a:buNone/>
              <a:defRPr sz="180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679BC7E7-EA8E-4DA7-915E-CC098D9BADCB}" type="datetimeFigureOut">
              <a:rPr lang="en-US" smtClean="0"/>
              <a:t>10/23/2012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2F5E10-5301-4EE6-90D2-A6C4A3F62BED}" type="slidenum">
              <a:rPr lang="en-US" smtClean="0"/>
              <a:t>‹#›</a:t>
            </a:fld>
            <a:endParaRPr lang="en-US"/>
          </a:p>
        </p:txBody>
      </p:sp>
      <p:sp>
        <p:nvSpPr>
          <p:cNvPr id="8" name="TextBox 7"/>
          <p:cNvSpPr txBox="1"/>
          <p:nvPr/>
        </p:nvSpPr>
        <p:spPr>
          <a:xfrm>
            <a:off x="8292818" y="5804647"/>
            <a:ext cx="367088" cy="677108"/>
          </a:xfrm>
          <a:prstGeom prst="rect">
            <a:avLst/>
          </a:prstGeom>
          <a:noFill/>
        </p:spPr>
        <p:txBody>
          <a:bodyPr wrap="none" lIns="0" tIns="0" rIns="0" bIns="0" rtlCol="0">
            <a:spAutoFit/>
          </a:bodyPr>
          <a:lstStyle/>
          <a:p>
            <a:r>
              <a:rPr sz="4400">
                <a:solidFill>
                  <a:schemeClr val="accent1"/>
                </a:solidFill>
                <a:latin typeface="Wingdings" pitchFamily="2" charset="2"/>
              </a:rPr>
              <a:t>S</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9BC7E7-EA8E-4DA7-915E-CC098D9BADCB}" type="datetimeFigureOut">
              <a:rPr lang="en-US" smtClean="0"/>
              <a:t>10/23/2012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2F5E10-5301-4EE6-90D2-A6C4A3F62BE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199" y="381001"/>
            <a:ext cx="3509683" cy="2209800"/>
          </a:xfrm>
        </p:spPr>
        <p:txBody>
          <a:bodyPr anchor="b"/>
          <a:lstStyle>
            <a:lvl1pPr algn="l">
              <a:defRPr sz="4400" b="0"/>
            </a:lvl1pPr>
          </a:lstStyle>
          <a:p>
            <a:r>
              <a:rPr lang="en-US" smtClean="0"/>
              <a:t>Click to edit Master title style</a:t>
            </a:r>
            <a:endParaRPr/>
          </a:p>
        </p:txBody>
      </p:sp>
      <p:sp>
        <p:nvSpPr>
          <p:cNvPr id="3" name="Content Placeholder 2"/>
          <p:cNvSpPr>
            <a:spLocks noGrp="1"/>
          </p:cNvSpPr>
          <p:nvPr>
            <p:ph idx="1"/>
          </p:nvPr>
        </p:nvSpPr>
        <p:spPr>
          <a:xfrm>
            <a:off x="5029200" y="273050"/>
            <a:ext cx="3657600" cy="5853113"/>
          </a:xfrm>
        </p:spPr>
        <p:txBody>
          <a:bodyPr>
            <a:normAutofit/>
          </a:bodyPr>
          <a:lstStyle>
            <a:lvl1pPr>
              <a:defRPr sz="2200"/>
            </a:lvl1pPr>
            <a:lvl2pPr>
              <a:defRPr sz="20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457199" y="2649071"/>
            <a:ext cx="3509683" cy="3388192"/>
          </a:xfrm>
        </p:spPr>
        <p:txBody>
          <a:bodyPr>
            <a:normAutofit/>
          </a:bodyPr>
          <a:lstStyle>
            <a:lvl1pPr marL="0" indent="0">
              <a:spcBef>
                <a:spcPts val="600"/>
              </a:spcBef>
              <a:buNone/>
              <a:defRPr sz="20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679BC7E7-EA8E-4DA7-915E-CC098D9BADCB}" type="datetimeFigureOut">
              <a:rPr lang="en-US" smtClean="0"/>
              <a:t>10/23/2012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1425" y="381001"/>
            <a:ext cx="3635375" cy="2209800"/>
          </a:xfrm>
        </p:spPr>
        <p:txBody>
          <a:bodyPr anchor="b"/>
          <a:lstStyle>
            <a:lvl1pPr algn="l">
              <a:defRPr sz="4400" b="0">
                <a:solidFill>
                  <a:schemeClr val="tx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spcBef>
                <a:spcPts val="600"/>
              </a:spcBef>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679BC7E7-EA8E-4DA7-915E-CC098D9BADCB}" type="datetimeFigureOut">
              <a:rPr lang="en-US" smtClean="0"/>
              <a:t>10/23/2012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a:p>
        </p:txBody>
      </p:sp>
      <p:sp>
        <p:nvSpPr>
          <p:cNvPr id="9" name="Picture Placeholder 8"/>
          <p:cNvSpPr>
            <a:spLocks noGrp="1"/>
          </p:cNvSpPr>
          <p:nvPr>
            <p:ph type="pic" sz="quarter" idx="13"/>
          </p:nvPr>
        </p:nvSpPr>
        <p:spPr>
          <a:xfrm>
            <a:off x="228600" y="1143000"/>
            <a:ext cx="4267200" cy="4267200"/>
          </a:xfrm>
          <a:prstGeom prst="ellipse">
            <a:avLst/>
          </a:prstGeom>
          <a:ln w="28575">
            <a:solidFill>
              <a:schemeClr val="accent1"/>
            </a:solidFill>
          </a:ln>
        </p:spPr>
        <p:txBody>
          <a:bodyPr/>
          <a:lstStyle>
            <a:lvl1pPr marL="0" indent="0">
              <a:buNone/>
              <a:defRPr>
                <a:solidFill>
                  <a:schemeClr val="bg1"/>
                </a:solidFill>
              </a:defRPr>
            </a:lvl1pPr>
          </a:lstStyle>
          <a:p>
            <a:r>
              <a:rPr lang="en-US"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1425" y="381001"/>
            <a:ext cx="3635375" cy="2209800"/>
          </a:xfrm>
        </p:spPr>
        <p:txBody>
          <a:bodyPr anchor="b"/>
          <a:lstStyle>
            <a:lvl1pPr algn="l">
              <a:defRPr sz="4400" b="0">
                <a:solidFill>
                  <a:schemeClr val="tx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spcBef>
                <a:spcPts val="600"/>
              </a:spcBef>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679BC7E7-EA8E-4DA7-915E-CC098D9BADCB}" type="datetimeFigureOut">
              <a:rPr lang="en-US" smtClean="0"/>
              <a:t>10/23/2012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a:p>
        </p:txBody>
      </p:sp>
      <p:sp>
        <p:nvSpPr>
          <p:cNvPr id="9" name="Picture Placeholder 8"/>
          <p:cNvSpPr>
            <a:spLocks noGrp="1"/>
          </p:cNvSpPr>
          <p:nvPr>
            <p:ph type="pic" sz="quarter" idx="13"/>
          </p:nvPr>
        </p:nvSpPr>
        <p:spPr>
          <a:xfrm>
            <a:off x="990600" y="2590800"/>
            <a:ext cx="3505200" cy="3505200"/>
          </a:xfrm>
          <a:prstGeom prst="ellipse">
            <a:avLst/>
          </a:prstGeom>
          <a:ln w="28575">
            <a:solidFill>
              <a:schemeClr val="accent1"/>
            </a:solidFill>
          </a:ln>
        </p:spPr>
        <p:txBody>
          <a:bodyPr/>
          <a:lstStyle>
            <a:lvl1pPr marL="0" indent="0">
              <a:buNone/>
              <a:defRPr>
                <a:solidFill>
                  <a:schemeClr val="bg1"/>
                </a:solidFill>
              </a:defRPr>
            </a:lvl1pPr>
          </a:lstStyle>
          <a:p>
            <a:r>
              <a:rPr lang="en-US" smtClean="0"/>
              <a:t>Drag picture to placeholder or click icon to add</a:t>
            </a:r>
            <a:endParaRPr/>
          </a:p>
        </p:txBody>
      </p:sp>
      <p:sp>
        <p:nvSpPr>
          <p:cNvPr id="8" name="Picture Placeholder 8"/>
          <p:cNvSpPr>
            <a:spLocks noGrp="1"/>
          </p:cNvSpPr>
          <p:nvPr>
            <p:ph type="pic" sz="quarter" idx="14"/>
          </p:nvPr>
        </p:nvSpPr>
        <p:spPr>
          <a:xfrm>
            <a:off x="2479675" y="1260475"/>
            <a:ext cx="1254125" cy="1254125"/>
          </a:xfrm>
          <a:prstGeom prst="ellipse">
            <a:avLst/>
          </a:prstGeom>
          <a:ln w="28575">
            <a:solidFill>
              <a:schemeClr val="accent1"/>
            </a:solidFill>
          </a:ln>
        </p:spPr>
        <p:txBody>
          <a:bodyPr>
            <a:normAutofit/>
          </a:bodyPr>
          <a:lstStyle>
            <a:lvl1pPr marL="0" indent="0">
              <a:buNone/>
              <a:defRPr sz="1400">
                <a:solidFill>
                  <a:schemeClr val="bg1"/>
                </a:solidFill>
              </a:defRPr>
            </a:lvl1pPr>
          </a:lstStyle>
          <a:p>
            <a:r>
              <a:rPr lang="en-US" smtClean="0"/>
              <a:t>Drag picture to placeholder or click icon to add</a:t>
            </a:r>
            <a:endParaRPr/>
          </a:p>
        </p:txBody>
      </p:sp>
      <p:sp>
        <p:nvSpPr>
          <p:cNvPr id="10" name="Picture Placeholder 8"/>
          <p:cNvSpPr>
            <a:spLocks noGrp="1"/>
          </p:cNvSpPr>
          <p:nvPr>
            <p:ph type="pic" sz="quarter" idx="15"/>
          </p:nvPr>
        </p:nvSpPr>
        <p:spPr>
          <a:xfrm>
            <a:off x="269875" y="762000"/>
            <a:ext cx="2092325" cy="2092325"/>
          </a:xfrm>
          <a:prstGeom prst="ellipse">
            <a:avLst/>
          </a:prstGeom>
          <a:ln w="28575">
            <a:solidFill>
              <a:schemeClr val="accent1"/>
            </a:solidFill>
          </a:ln>
        </p:spPr>
        <p:txBody>
          <a:bodyPr>
            <a:normAutofit/>
          </a:bodyPr>
          <a:lstStyle>
            <a:lvl1pPr marL="0" indent="0">
              <a:buNone/>
              <a:defRPr sz="1800">
                <a:solidFill>
                  <a:schemeClr val="bg1"/>
                </a:solidFill>
              </a:defRPr>
            </a:lvl1pPr>
          </a:lstStyle>
          <a:p>
            <a:r>
              <a:rPr lang="en-US" smtClean="0"/>
              <a:t>Drag picture to placeholder or click icon to add</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a:xfrm>
            <a:off x="457200" y="2568388"/>
            <a:ext cx="8228013" cy="3468875"/>
          </a:xfrm>
        </p:spPr>
        <p:txBody>
          <a:bodyPr vert="eaVert"/>
          <a:lstStyle>
            <a:lvl5pPr>
              <a:defRPr/>
            </a:lvl5pPr>
            <a:lvl6pPr marL="1719072">
              <a:defRPr/>
            </a:lvl6pPr>
            <a:lvl7pPr marL="1719072">
              <a:defRPr/>
            </a:lvl7pPr>
            <a:lvl8pPr marL="1719072">
              <a:defRPr/>
            </a:lvl8pPr>
            <a:lvl9pPr marL="1719072">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679BC7E7-EA8E-4DA7-915E-CC098D9BADCB}" type="datetimeFigureOut">
              <a:rPr lang="en-US" smtClean="0"/>
              <a:t>10/23/2012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2F5E10-5301-4EE6-90D2-A6C4A3F62BED}"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6600" y="274638"/>
            <a:ext cx="1524000" cy="5851525"/>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416859"/>
            <a:ext cx="6019800" cy="5615642"/>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679BC7E7-EA8E-4DA7-915E-CC098D9BADCB}" type="datetimeFigureOut">
              <a:rPr lang="en-US" smtClean="0"/>
              <a:t>10/23/2012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2F5E10-5301-4EE6-90D2-A6C4A3F62BED}"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losing">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79BC7E7-EA8E-4DA7-915E-CC098D9BADCB}" type="datetimeFigureOut">
              <a:rPr lang="en-US" smtClean="0"/>
              <a:t>10/23/2012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2F5E10-5301-4EE6-90D2-A6C4A3F62BE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679BC7E7-EA8E-4DA7-915E-CC098D9BADCB}" type="datetimeFigureOut">
              <a:rPr lang="en-US" smtClean="0"/>
              <a:t>10/23/2012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2F5E10-5301-4EE6-90D2-A6C4A3F62BE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36694"/>
            <a:ext cx="6400800" cy="1362075"/>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1676399" y="3609695"/>
            <a:ext cx="5181601" cy="1500187"/>
          </a:xfrm>
        </p:spPr>
        <p:txBody>
          <a:bodyPr anchor="t" anchorCtr="0"/>
          <a:lstStyle>
            <a:lvl1pPr marL="0" indent="0" algn="r">
              <a:spcBef>
                <a:spcPts val="300"/>
              </a:spcBef>
              <a:buNone/>
              <a:defRPr sz="1800"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bg1"/>
                </a:solidFill>
              </a:defRPr>
            </a:lvl1pPr>
          </a:lstStyle>
          <a:p>
            <a:fld id="{679BC7E7-EA8E-4DA7-915E-CC098D9BADCB}" type="datetimeFigureOut">
              <a:rPr lang="en-US" smtClean="0"/>
              <a:t>10/23/2012</a:t>
            </a:fld>
            <a:endParaRPr lang="en-US"/>
          </a:p>
        </p:txBody>
      </p:sp>
      <p:sp>
        <p:nvSpPr>
          <p:cNvPr id="5" name="Footer Placeholder 4"/>
          <p:cNvSpPr>
            <a:spLocks noGrp="1"/>
          </p:cNvSpPr>
          <p:nvPr>
            <p:ph type="ftr" sz="quarter" idx="11"/>
          </p:nvPr>
        </p:nvSpPr>
        <p:spPr>
          <a:xfrm>
            <a:off x="7238999" y="6356350"/>
            <a:ext cx="1446213" cy="365125"/>
          </a:xfrm>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9F2F5E10-5301-4EE6-90D2-A6C4A3F62BED}" type="slidenum">
              <a:rPr lang="en-US" smtClean="0"/>
              <a:t>‹#›</a:t>
            </a:fld>
            <a:endParaRPr lang="en-US"/>
          </a:p>
        </p:txBody>
      </p:sp>
      <p:sp>
        <p:nvSpPr>
          <p:cNvPr id="8" name="TextBox 7"/>
          <p:cNvSpPr txBox="1"/>
          <p:nvPr/>
        </p:nvSpPr>
        <p:spPr>
          <a:xfrm>
            <a:off x="8292818" y="5804647"/>
            <a:ext cx="367088" cy="677108"/>
          </a:xfrm>
          <a:prstGeom prst="rect">
            <a:avLst/>
          </a:prstGeom>
          <a:noFill/>
        </p:spPr>
        <p:txBody>
          <a:bodyPr wrap="none" lIns="0" tIns="0" rIns="0" bIns="0" rtlCol="0">
            <a:spAutoFit/>
          </a:bodyPr>
          <a:lstStyle/>
          <a:p>
            <a:r>
              <a:rPr sz="4400">
                <a:solidFill>
                  <a:schemeClr val="accent1"/>
                </a:solidFill>
                <a:latin typeface="Wingdings" pitchFamily="2" charset="2"/>
              </a:rPr>
              <a:t>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40664" y="2784475"/>
            <a:ext cx="3767328" cy="3252788"/>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634753" y="2784475"/>
            <a:ext cx="3767328" cy="3252788"/>
          </a:xfrm>
        </p:spPr>
        <p:txBody>
          <a:bodyPr/>
          <a:lstStyle>
            <a:lvl1pPr>
              <a:defRPr sz="1800"/>
            </a:lvl1pPr>
            <a:lvl2pPr>
              <a:defRPr sz="1800"/>
            </a:lvl2pPr>
            <a:lvl3pPr>
              <a:defRPr sz="1800"/>
            </a:lvl3pPr>
            <a:lvl4pPr>
              <a:defRPr sz="1800"/>
            </a:lvl4pPr>
            <a:lvl5pPr>
              <a:defRPr sz="1800"/>
            </a:lvl5pPr>
            <a:lvl6pPr marL="1946275" indent="-227013">
              <a:tabLst/>
              <a:defRPr sz="1600"/>
            </a:lvl6pPr>
            <a:lvl7pPr marL="2173288" indent="-227013">
              <a:tabLst/>
              <a:defRPr sz="1600"/>
            </a:lvl7pPr>
            <a:lvl8pPr marL="2398713" indent="-227013">
              <a:tabLst/>
              <a:defRPr sz="1600"/>
            </a:lvl8pPr>
            <a:lvl9pPr marL="2625725" indent="-227013">
              <a:tabLst/>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679BC7E7-EA8E-4DA7-915E-CC098D9BADCB}" type="datetimeFigureOut">
              <a:rPr lang="en-US" smtClean="0"/>
              <a:t>10/23/2012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40664" y="2232211"/>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40664" y="3160059"/>
            <a:ext cx="3767328" cy="2891491"/>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631578" y="2232211"/>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31578" y="3160059"/>
            <a:ext cx="3767328" cy="2891491"/>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679BC7E7-EA8E-4DA7-915E-CC098D9BADCB}" type="datetimeFigureOut">
              <a:rPr lang="en-US" smtClean="0"/>
              <a:t>10/23/2012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2F5E10-5301-4EE6-90D2-A6C4A3F62BE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62000" y="2784475"/>
            <a:ext cx="7656512"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679BC7E7-EA8E-4DA7-915E-CC098D9BADCB}" type="datetimeFigureOut">
              <a:rPr lang="en-US" smtClean="0"/>
              <a:t>10/23/2012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a:p>
        </p:txBody>
      </p:sp>
      <p:sp>
        <p:nvSpPr>
          <p:cNvPr id="8" name="Content Placeholder 2"/>
          <p:cNvSpPr>
            <a:spLocks noGrp="1"/>
          </p:cNvSpPr>
          <p:nvPr>
            <p:ph sz="half" idx="13"/>
          </p:nvPr>
        </p:nvSpPr>
        <p:spPr>
          <a:xfrm>
            <a:off x="762000" y="4497070"/>
            <a:ext cx="7656512"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636008"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679BC7E7-EA8E-4DA7-915E-CC098D9BADCB}" type="datetimeFigureOut">
              <a:rPr lang="en-US" smtClean="0"/>
              <a:t>10/23/2012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a:p>
        </p:txBody>
      </p:sp>
      <p:sp>
        <p:nvSpPr>
          <p:cNvPr id="8" name="Content Placeholder 2"/>
          <p:cNvSpPr>
            <a:spLocks noGrp="1"/>
          </p:cNvSpPr>
          <p:nvPr>
            <p:ph sz="half" idx="13"/>
          </p:nvPr>
        </p:nvSpPr>
        <p:spPr>
          <a:xfrm>
            <a:off x="4636008" y="4497070"/>
            <a:ext cx="3767328" cy="1554480"/>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9" name="Content Placeholder 2"/>
          <p:cNvSpPr>
            <a:spLocks noGrp="1"/>
          </p:cNvSpPr>
          <p:nvPr>
            <p:ph sz="half" idx="14"/>
          </p:nvPr>
        </p:nvSpPr>
        <p:spPr>
          <a:xfrm>
            <a:off x="740664" y="2784475"/>
            <a:ext cx="3767328" cy="3252788"/>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636008"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679BC7E7-EA8E-4DA7-915E-CC098D9BADCB}" type="datetimeFigureOut">
              <a:rPr lang="en-US" smtClean="0"/>
              <a:t>10/23/2012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a:p>
        </p:txBody>
      </p:sp>
      <p:sp>
        <p:nvSpPr>
          <p:cNvPr id="8" name="Content Placeholder 2"/>
          <p:cNvSpPr>
            <a:spLocks noGrp="1"/>
          </p:cNvSpPr>
          <p:nvPr>
            <p:ph sz="half" idx="13"/>
          </p:nvPr>
        </p:nvSpPr>
        <p:spPr>
          <a:xfrm>
            <a:off x="4636008" y="4497070"/>
            <a:ext cx="3767328" cy="1554480"/>
          </a:xfrm>
        </p:spPr>
        <p:txBody>
          <a:bodyPr/>
          <a:lstStyle>
            <a:lvl1pPr>
              <a:defRPr sz="1800"/>
            </a:lvl1pPr>
            <a:lvl2pPr>
              <a:defRPr sz="1800"/>
            </a:lvl2pPr>
            <a:lvl3pPr>
              <a:defRPr sz="1800"/>
            </a:lvl3pPr>
            <a:lvl4pPr>
              <a:defRPr sz="1800"/>
            </a:lvl4pPr>
            <a:lvl5pPr>
              <a:defRPr sz="1800"/>
            </a:lvl5pPr>
            <a:lvl6pPr marL="1946275"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6pPr>
            <a:lvl7pPr marL="2173288"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7pPr>
            <a:lvl8pPr marL="2398713"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8pPr>
            <a:lvl9pPr marL="2625725" indent="-234950" algn="l" defTabSz="914400" rtl="0" eaLnBrk="1" latinLnBrk="0" hangingPunct="1">
              <a:spcBef>
                <a:spcPct val="20000"/>
              </a:spcBef>
              <a:buSzPct val="90000"/>
              <a:buFont typeface="Wingdings" pitchFamily="2" charset="2"/>
              <a:buChar char=""/>
              <a:defRPr lang="en-US" sz="1600" kern="1200" dirty="0">
                <a:solidFill>
                  <a:schemeClr val="tx1">
                    <a:lumMod val="65000"/>
                    <a:lumOff val="35000"/>
                  </a:schemeClr>
                </a:solidFill>
                <a:latin typeface="+mn-lt"/>
                <a:ea typeface="+mn-ea"/>
                <a:cs typeface="+mn-cs"/>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4"/>
          </p:nvPr>
        </p:nvSpPr>
        <p:spPr>
          <a:xfrm>
            <a:off x="739775"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5"/>
          </p:nvPr>
        </p:nvSpPr>
        <p:spPr>
          <a:xfrm>
            <a:off x="739775" y="4497070"/>
            <a:ext cx="3767328" cy="1554480"/>
          </a:xfrm>
        </p:spPr>
        <p:txBody>
          <a:bodyPr/>
          <a:lstStyle>
            <a:lvl1pPr>
              <a:defRPr sz="1800"/>
            </a:lvl1pPr>
            <a:lvl2pPr>
              <a:defRPr sz="1800"/>
            </a:lvl2pPr>
            <a:lvl3pPr>
              <a:defRPr sz="1800"/>
            </a:lvl3pPr>
            <a:lvl4pPr>
              <a:defRPr sz="1800"/>
            </a:lvl4pPr>
            <a:lvl5pPr>
              <a:defRPr sz="1800"/>
            </a:lvl5pPr>
            <a:lvl6pPr marL="1946275"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6pPr>
            <a:lvl7pPr marL="2173288"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7pPr>
            <a:lvl8pPr marL="2398713"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8pPr>
            <a:lvl9pPr marL="2625725" indent="-234950" algn="l" defTabSz="914400" rtl="0" eaLnBrk="1" latinLnBrk="0" hangingPunct="1">
              <a:spcBef>
                <a:spcPct val="20000"/>
              </a:spcBef>
              <a:buSzPct val="90000"/>
              <a:buFont typeface="Wingdings" pitchFamily="2" charset="2"/>
              <a:buChar char=""/>
              <a:defRPr lang="en-US" sz="1600" kern="1200" dirty="0">
                <a:solidFill>
                  <a:schemeClr val="tx1">
                    <a:lumMod val="65000"/>
                    <a:lumOff val="35000"/>
                  </a:schemeClr>
                </a:solidFill>
                <a:latin typeface="+mn-lt"/>
                <a:ea typeface="+mn-ea"/>
                <a:cs typeface="+mn-cs"/>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679BC7E7-EA8E-4DA7-915E-CC098D9BADCB}" type="datetimeFigureOut">
              <a:rPr lang="en-US" smtClean="0"/>
              <a:t>10/23/2012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2F5E10-5301-4EE6-90D2-A6C4A3F62BE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45141"/>
            <a:ext cx="8229600" cy="1143000"/>
          </a:xfrm>
          <a:prstGeom prst="rect">
            <a:avLst/>
          </a:prstGeom>
        </p:spPr>
        <p:txBody>
          <a:bodyPr vert="horz" lIns="91440" tIns="45720" rIns="91440" bIns="45720" rtlCol="0" anchor="ctr">
            <a:noAutofit/>
          </a:bodyPr>
          <a:lstStyle/>
          <a:p>
            <a:r>
              <a:rPr lang="en-US" smtClean="0"/>
              <a:t>Click to edit Master title style</a:t>
            </a:r>
            <a:endParaRPr/>
          </a:p>
        </p:txBody>
      </p:sp>
      <p:sp>
        <p:nvSpPr>
          <p:cNvPr id="3" name="Text Placeholder 2"/>
          <p:cNvSpPr>
            <a:spLocks noGrp="1"/>
          </p:cNvSpPr>
          <p:nvPr>
            <p:ph type="body" idx="1"/>
          </p:nvPr>
        </p:nvSpPr>
        <p:spPr>
          <a:xfrm>
            <a:off x="739775" y="2770094"/>
            <a:ext cx="7662864" cy="326716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fld id="{679BC7E7-EA8E-4DA7-915E-CC098D9BADCB}" type="datetimeFigureOut">
              <a:rPr lang="en-US" smtClean="0"/>
              <a:t>10/23/2012</a:t>
            </a:fld>
            <a:endParaRPr lang="en-US"/>
          </a:p>
        </p:txBody>
      </p:sp>
      <p:sp>
        <p:nvSpPr>
          <p:cNvPr id="5" name="Footer Placeholder 4"/>
          <p:cNvSpPr>
            <a:spLocks noGrp="1"/>
          </p:cNvSpPr>
          <p:nvPr>
            <p:ph type="ftr" sz="quarter" idx="3"/>
          </p:nvPr>
        </p:nvSpPr>
        <p:spPr>
          <a:xfrm>
            <a:off x="5789613" y="6356350"/>
            <a:ext cx="2895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4305300" y="6356350"/>
            <a:ext cx="533400" cy="365125"/>
          </a:xfrm>
          <a:prstGeom prst="rect">
            <a:avLst/>
          </a:prstGeom>
        </p:spPr>
        <p:txBody>
          <a:bodyPr vert="horz" lIns="91440" tIns="45720" rIns="91440" bIns="45720" rtlCol="0" anchor="ctr"/>
          <a:lstStyle>
            <a:lvl1pPr algn="ctr">
              <a:defRPr sz="1100" b="1">
                <a:solidFill>
                  <a:schemeClr val="tx1">
                    <a:lumMod val="50000"/>
                    <a:lumOff val="50000"/>
                  </a:schemeClr>
                </a:solidFill>
              </a:defRPr>
            </a:lvl1pPr>
          </a:lstStyle>
          <a:p>
            <a:fld id="{9F2F5E10-5301-4EE6-90D2-A6C4A3F62BE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ctr" defTabSz="914400" rtl="0" eaLnBrk="1" latinLnBrk="0" hangingPunct="1">
        <a:spcBef>
          <a:spcPct val="0"/>
        </a:spcBef>
        <a:buNone/>
        <a:defRPr sz="4600" kern="1200">
          <a:solidFill>
            <a:schemeClr val="bg1"/>
          </a:solidFill>
          <a:latin typeface="+mj-lt"/>
          <a:ea typeface="+mj-ea"/>
          <a:cs typeface="+mj-cs"/>
        </a:defRPr>
      </a:lvl1pPr>
    </p:titleStyle>
    <p:bodyStyle>
      <a:lvl1pPr marL="342900" indent="-342900" algn="l" defTabSz="914400" rtl="0" eaLnBrk="1" latinLnBrk="0" hangingPunct="1">
        <a:spcBef>
          <a:spcPts val="2000"/>
        </a:spcBef>
        <a:buClr>
          <a:schemeClr val="accent1"/>
        </a:buClr>
        <a:buSzPct val="90000"/>
        <a:buFont typeface="Wingdings" pitchFamily="2" charset="2"/>
        <a:buChar char="S"/>
        <a:defRPr sz="22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60000"/>
            <a:lumOff val="40000"/>
          </a:schemeClr>
        </a:buClr>
        <a:buSzPct val="90000"/>
        <a:buFont typeface="Wingdings" pitchFamily="2" charset="2"/>
        <a:buChar char="S"/>
        <a:defRPr sz="20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SzPct val="90000"/>
        <a:buFont typeface="Wingdings" pitchFamily="2" charset="2"/>
        <a:buChar char="S"/>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60000"/>
            <a:lumOff val="40000"/>
          </a:schemeClr>
        </a:buClr>
        <a:buSzPct val="90000"/>
        <a:buFont typeface="Wingdings" pitchFamily="2" charset="2"/>
        <a:buChar char="S"/>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SzPct val="90000"/>
        <a:buFont typeface="Wingdings" pitchFamily="2" charset="2"/>
        <a:buChar char="S"/>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SzPct val="90000"/>
        <a:buFont typeface="Wingdings" pitchFamily="2"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362200"/>
            <a:ext cx="9350375" cy="2133600"/>
          </a:xfrm>
        </p:spPr>
        <p:txBody>
          <a:bodyPr/>
          <a:lstStyle/>
          <a:p>
            <a:r>
              <a:rPr lang="en-US" sz="3800" dirty="0"/>
              <a:t>The Involvement of Insurance Companies </a:t>
            </a:r>
            <a:r>
              <a:rPr lang="en-US" sz="3800" dirty="0" smtClean="0"/>
              <a:t/>
            </a:r>
            <a:br>
              <a:rPr lang="en-US" sz="3800" dirty="0" smtClean="0"/>
            </a:br>
            <a:r>
              <a:rPr lang="en-US" sz="3800" dirty="0" smtClean="0"/>
              <a:t>in </a:t>
            </a:r>
            <a:r>
              <a:rPr lang="en-US" sz="3800" dirty="0"/>
              <a:t>Climate </a:t>
            </a:r>
            <a:r>
              <a:rPr lang="en-US" sz="3800" dirty="0" smtClean="0"/>
              <a:t>Finance:</a:t>
            </a:r>
            <a:r>
              <a:rPr lang="en-US" sz="3800" dirty="0"/>
              <a:t> </a:t>
            </a:r>
            <a:r>
              <a:rPr lang="en-US" sz="3800" dirty="0" smtClean="0"/>
              <a:t/>
            </a:r>
            <a:br>
              <a:rPr lang="en-US" sz="3800" dirty="0" smtClean="0"/>
            </a:br>
            <a:r>
              <a:rPr lang="en-US" sz="4000" dirty="0"/>
              <a:t/>
            </a:r>
            <a:br>
              <a:rPr lang="en-US" sz="4000" dirty="0"/>
            </a:br>
            <a:r>
              <a:rPr lang="en-US" sz="3200" dirty="0" smtClean="0"/>
              <a:t>Tackling </a:t>
            </a:r>
            <a:r>
              <a:rPr lang="en-US" sz="3200" dirty="0"/>
              <a:t>a Global Challenge </a:t>
            </a:r>
            <a:r>
              <a:rPr lang="en-US" sz="3200" dirty="0" smtClean="0"/>
              <a:t/>
            </a:r>
            <a:br>
              <a:rPr lang="en-US" sz="3200" dirty="0" smtClean="0"/>
            </a:br>
            <a:r>
              <a:rPr lang="en-US" sz="3200" dirty="0" smtClean="0"/>
              <a:t>by </a:t>
            </a:r>
            <a:r>
              <a:rPr lang="en-US" sz="3200" dirty="0"/>
              <a:t>Investing </a:t>
            </a:r>
            <a:r>
              <a:rPr lang="en-US" sz="3200" dirty="0" smtClean="0"/>
              <a:t>in Local Solutions</a:t>
            </a:r>
            <a:r>
              <a:rPr lang="en-US" dirty="0" smtClean="0"/>
              <a:t>		</a:t>
            </a:r>
            <a:endParaRPr lang="en-US" dirty="0"/>
          </a:p>
        </p:txBody>
      </p:sp>
      <p:sp>
        <p:nvSpPr>
          <p:cNvPr id="3" name="Subtitle 2"/>
          <p:cNvSpPr>
            <a:spLocks noGrp="1"/>
          </p:cNvSpPr>
          <p:nvPr>
            <p:ph type="subTitle" idx="1"/>
          </p:nvPr>
        </p:nvSpPr>
        <p:spPr>
          <a:xfrm>
            <a:off x="457199" y="5791200"/>
            <a:ext cx="8228013" cy="1066800"/>
          </a:xfrm>
        </p:spPr>
        <p:txBody>
          <a:bodyPr>
            <a:normAutofit/>
          </a:bodyPr>
          <a:lstStyle/>
          <a:p>
            <a:pPr algn="l"/>
            <a:r>
              <a:rPr lang="en-US" dirty="0" smtClean="0">
                <a:solidFill>
                  <a:schemeClr val="bg2">
                    <a:lumMod val="25000"/>
                  </a:schemeClr>
                </a:solidFill>
              </a:rPr>
              <a:t>Francesca Romanin Jacur </a:t>
            </a:r>
          </a:p>
          <a:p>
            <a:pPr algn="l"/>
            <a:r>
              <a:rPr lang="en-US" dirty="0" smtClean="0">
                <a:solidFill>
                  <a:schemeClr val="bg2">
                    <a:lumMod val="25000"/>
                  </a:schemeClr>
                </a:solidFill>
              </a:rPr>
              <a:t>Milan University</a:t>
            </a:r>
          </a:p>
          <a:p>
            <a:pPr algn="l"/>
            <a:r>
              <a:rPr lang="en-US" dirty="0" err="1" smtClean="0">
                <a:solidFill>
                  <a:schemeClr val="bg2">
                    <a:lumMod val="25000"/>
                  </a:schemeClr>
                </a:solidFill>
              </a:rPr>
              <a:t>Francesca.romanin@unimi.it</a:t>
            </a:r>
            <a:endParaRPr lang="en-US" dirty="0" smtClean="0">
              <a:solidFill>
                <a:schemeClr val="bg2">
                  <a:lumMod val="25000"/>
                </a:schemeClr>
              </a:solidFill>
            </a:endParaRPr>
          </a:p>
        </p:txBody>
      </p:sp>
    </p:spTree>
    <p:extLst>
      <p:ext uri="{BB962C8B-B14F-4D97-AF65-F5344CB8AC3E}">
        <p14:creationId xmlns:p14="http://schemas.microsoft.com/office/powerpoint/2010/main" val="17312658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
            </a:r>
            <a:r>
              <a:rPr lang="en-US" dirty="0" smtClean="0"/>
              <a:t>limate Risk Management by the Insurance Sector</a:t>
            </a:r>
            <a:endParaRPr lang="en-US" dirty="0"/>
          </a:p>
        </p:txBody>
      </p:sp>
      <p:sp>
        <p:nvSpPr>
          <p:cNvPr id="3" name="Content Placeholder 2"/>
          <p:cNvSpPr>
            <a:spLocks noGrp="1"/>
          </p:cNvSpPr>
          <p:nvPr>
            <p:ph idx="1"/>
          </p:nvPr>
        </p:nvSpPr>
        <p:spPr/>
        <p:txBody>
          <a:bodyPr>
            <a:normAutofit lnSpcReduction="10000"/>
          </a:bodyPr>
          <a:lstStyle/>
          <a:p>
            <a:r>
              <a:rPr lang="en-US" dirty="0"/>
              <a:t>Public-private </a:t>
            </a:r>
            <a:r>
              <a:rPr lang="en-US" dirty="0" smtClean="0"/>
              <a:t>partnerships</a:t>
            </a:r>
          </a:p>
          <a:p>
            <a:pPr lvl="1"/>
            <a:r>
              <a:rPr lang="en-US" dirty="0"/>
              <a:t>With International Financial Institutions (World Bank)</a:t>
            </a:r>
          </a:p>
          <a:p>
            <a:pPr lvl="1"/>
            <a:r>
              <a:rPr lang="en-US" dirty="0"/>
              <a:t>At the country </a:t>
            </a:r>
            <a:r>
              <a:rPr lang="en-US" dirty="0" smtClean="0"/>
              <a:t>level</a:t>
            </a:r>
          </a:p>
          <a:p>
            <a:r>
              <a:rPr lang="en-US" dirty="0" smtClean="0"/>
              <a:t>Index-based insurance solutions</a:t>
            </a:r>
          </a:p>
          <a:p>
            <a:r>
              <a:rPr lang="en-US" dirty="0" smtClean="0"/>
              <a:t>Case studies</a:t>
            </a:r>
          </a:p>
          <a:p>
            <a:r>
              <a:rPr lang="en-US" dirty="0" smtClean="0"/>
              <a:t>Challenges and opportunities of implementing climate insurance </a:t>
            </a:r>
            <a:endParaRPr lang="en-US" dirty="0"/>
          </a:p>
          <a:p>
            <a:pPr marL="349250" lvl="1" indent="0">
              <a:buNone/>
            </a:pPr>
            <a:endParaRPr lang="en-US" dirty="0"/>
          </a:p>
          <a:p>
            <a:pPr marL="2406650" lvl="7" indent="0">
              <a:buNone/>
            </a:pPr>
            <a:endParaRPr lang="en-US" dirty="0" smtClean="0"/>
          </a:p>
        </p:txBody>
      </p:sp>
    </p:spTree>
    <p:extLst>
      <p:ext uri="{BB962C8B-B14F-4D97-AF65-F5344CB8AC3E}">
        <p14:creationId xmlns:p14="http://schemas.microsoft.com/office/powerpoint/2010/main" val="4635979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5140"/>
            <a:ext cx="8229600" cy="1686859"/>
          </a:xfrm>
        </p:spPr>
        <p:txBody>
          <a:bodyPr/>
          <a:lstStyle/>
          <a:p>
            <a:r>
              <a:rPr lang="en-US" sz="6000" dirty="0" smtClean="0"/>
              <a:t>Thank you!</a:t>
            </a:r>
            <a:endParaRPr lang="en-US" sz="6000" dirty="0"/>
          </a:p>
        </p:txBody>
      </p:sp>
      <p:sp>
        <p:nvSpPr>
          <p:cNvPr id="3" name="Content Placeholder 2"/>
          <p:cNvSpPr>
            <a:spLocks noGrp="1"/>
          </p:cNvSpPr>
          <p:nvPr>
            <p:ph idx="1"/>
          </p:nvPr>
        </p:nvSpPr>
        <p:spPr/>
        <p:txBody>
          <a:bodyPr/>
          <a:lstStyle/>
          <a:p>
            <a:pPr algn="ctr"/>
            <a:endParaRPr lang="en-US" dirty="0" smtClean="0"/>
          </a:p>
          <a:p>
            <a:pPr algn="ctr"/>
            <a:endParaRPr lang="en-US" dirty="0"/>
          </a:p>
          <a:p>
            <a:pPr marL="0" indent="0" algn="ctr">
              <a:buNone/>
            </a:pPr>
            <a:r>
              <a:rPr lang="en-US" dirty="0" smtClean="0"/>
              <a:t>Dr. Francesca Romanin Jacur</a:t>
            </a:r>
          </a:p>
          <a:p>
            <a:pPr marL="0" indent="0" algn="ctr">
              <a:buNone/>
            </a:pPr>
            <a:r>
              <a:rPr lang="en-US" dirty="0" err="1"/>
              <a:t>f</a:t>
            </a:r>
            <a:r>
              <a:rPr lang="en-US" dirty="0" err="1" smtClean="0"/>
              <a:t>rancesca.romanin@unimi.it</a:t>
            </a:r>
            <a:endParaRPr lang="en-US" dirty="0"/>
          </a:p>
        </p:txBody>
      </p:sp>
    </p:spTree>
    <p:extLst>
      <p:ext uri="{BB962C8B-B14F-4D97-AF65-F5344CB8AC3E}">
        <p14:creationId xmlns:p14="http://schemas.microsoft.com/office/powerpoint/2010/main" val="1630674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of the presentation	</a:t>
            </a:r>
            <a:endParaRPr lang="en-US" dirty="0"/>
          </a:p>
        </p:txBody>
      </p:sp>
      <p:sp>
        <p:nvSpPr>
          <p:cNvPr id="3" name="Content Placeholder 2"/>
          <p:cNvSpPr>
            <a:spLocks noGrp="1"/>
          </p:cNvSpPr>
          <p:nvPr>
            <p:ph idx="1"/>
          </p:nvPr>
        </p:nvSpPr>
        <p:spPr/>
        <p:txBody>
          <a:bodyPr/>
          <a:lstStyle/>
          <a:p>
            <a:r>
              <a:rPr lang="en-US" sz="2400" dirty="0" smtClean="0"/>
              <a:t>A Dynamic International Regulatory Framework</a:t>
            </a:r>
          </a:p>
          <a:p>
            <a:r>
              <a:rPr lang="en-US" sz="2400" dirty="0" smtClean="0"/>
              <a:t>Climate finance</a:t>
            </a:r>
          </a:p>
          <a:p>
            <a:r>
              <a:rPr lang="en-US" sz="2400" dirty="0" smtClean="0"/>
              <a:t>The Increasing Involvement of the Private Sector</a:t>
            </a:r>
          </a:p>
          <a:p>
            <a:r>
              <a:rPr lang="en-US" sz="2400" dirty="0" smtClean="0"/>
              <a:t>Challenges and Opportunities for (Re-) Insurance Companies</a:t>
            </a:r>
          </a:p>
          <a:p>
            <a:endParaRPr lang="en-US" dirty="0"/>
          </a:p>
        </p:txBody>
      </p:sp>
    </p:spTree>
    <p:extLst>
      <p:ext uri="{BB962C8B-B14F-4D97-AF65-F5344CB8AC3E}">
        <p14:creationId xmlns:p14="http://schemas.microsoft.com/office/powerpoint/2010/main" val="2539001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83266"/>
            <a:ext cx="8229600" cy="1143000"/>
          </a:xfrm>
        </p:spPr>
        <p:txBody>
          <a:bodyPr/>
          <a:lstStyle/>
          <a:p>
            <a:r>
              <a:rPr lang="en-US" dirty="0" smtClean="0"/>
              <a:t>Climate Change basic glossary</a:t>
            </a:r>
            <a:endParaRPr lang="en-US" dirty="0"/>
          </a:p>
        </p:txBody>
      </p:sp>
      <p:sp>
        <p:nvSpPr>
          <p:cNvPr id="3" name="Content Placeholder 2"/>
          <p:cNvSpPr>
            <a:spLocks noGrp="1"/>
          </p:cNvSpPr>
          <p:nvPr>
            <p:ph idx="1"/>
          </p:nvPr>
        </p:nvSpPr>
        <p:spPr>
          <a:xfrm>
            <a:off x="457200" y="2359507"/>
            <a:ext cx="8559800" cy="4800600"/>
          </a:xfrm>
        </p:spPr>
        <p:txBody>
          <a:bodyPr>
            <a:normAutofit/>
          </a:bodyPr>
          <a:lstStyle/>
          <a:p>
            <a:r>
              <a:rPr lang="en-US" sz="2400" u="sng" dirty="0" smtClean="0">
                <a:solidFill>
                  <a:schemeClr val="bg2">
                    <a:lumMod val="25000"/>
                  </a:schemeClr>
                </a:solidFill>
              </a:rPr>
              <a:t>Mitigation</a:t>
            </a:r>
            <a:r>
              <a:rPr lang="en-US" sz="2400" dirty="0" smtClean="0">
                <a:solidFill>
                  <a:schemeClr val="bg2">
                    <a:lumMod val="25000"/>
                  </a:schemeClr>
                </a:solidFill>
              </a:rPr>
              <a:t>: reducing GHG emissions</a:t>
            </a:r>
          </a:p>
          <a:p>
            <a:r>
              <a:rPr lang="en-US" sz="2400" u="sng" dirty="0" smtClean="0">
                <a:solidFill>
                  <a:schemeClr val="bg2">
                    <a:lumMod val="25000"/>
                  </a:schemeClr>
                </a:solidFill>
              </a:rPr>
              <a:t>Adaptation</a:t>
            </a:r>
            <a:r>
              <a:rPr lang="en-US" sz="2400" dirty="0" smtClean="0">
                <a:solidFill>
                  <a:schemeClr val="bg2">
                    <a:lumMod val="25000"/>
                  </a:schemeClr>
                </a:solidFill>
              </a:rPr>
              <a:t>: managing the effects of climate change, reducing vulnerability of human and natural systems</a:t>
            </a:r>
          </a:p>
          <a:p>
            <a:pPr lvl="0"/>
            <a:r>
              <a:rPr lang="en-US" sz="2400" dirty="0" smtClean="0">
                <a:solidFill>
                  <a:schemeClr val="bg2">
                    <a:lumMod val="25000"/>
                  </a:schemeClr>
                </a:solidFill>
              </a:rPr>
              <a:t>The target: the global scientific community (IPCC) calls for limiting global warming to 2</a:t>
            </a:r>
            <a:r>
              <a:rPr lang="en-US" sz="2400" baseline="30000" dirty="0" smtClean="0">
                <a:solidFill>
                  <a:schemeClr val="bg2">
                    <a:lumMod val="25000"/>
                  </a:schemeClr>
                </a:solidFill>
              </a:rPr>
              <a:t>o</a:t>
            </a:r>
            <a:r>
              <a:rPr lang="en-US" sz="2400" dirty="0" smtClean="0">
                <a:solidFill>
                  <a:schemeClr val="bg2">
                    <a:lumMod val="25000"/>
                  </a:schemeClr>
                </a:solidFill>
              </a:rPr>
              <a:t> C above 1990 levels</a:t>
            </a:r>
          </a:p>
          <a:p>
            <a:pPr lvl="1"/>
            <a:r>
              <a:rPr lang="en-US" dirty="0" smtClean="0">
                <a:solidFill>
                  <a:schemeClr val="bg2">
                    <a:lumMod val="25000"/>
                  </a:schemeClr>
                </a:solidFill>
              </a:rPr>
              <a:t>Current </a:t>
            </a:r>
            <a:r>
              <a:rPr lang="en-US" dirty="0">
                <a:solidFill>
                  <a:schemeClr val="bg2">
                    <a:lumMod val="25000"/>
                  </a:schemeClr>
                </a:solidFill>
              </a:rPr>
              <a:t>pledges to reduce emissions meet </a:t>
            </a:r>
            <a:r>
              <a:rPr lang="en-US" u="sng" dirty="0">
                <a:solidFill>
                  <a:schemeClr val="bg2">
                    <a:lumMod val="25000"/>
                  </a:schemeClr>
                </a:solidFill>
              </a:rPr>
              <a:t>½ of the emissions needed</a:t>
            </a:r>
          </a:p>
          <a:p>
            <a:pPr lvl="0"/>
            <a:r>
              <a:rPr lang="en-US" sz="2400" dirty="0" smtClean="0">
                <a:solidFill>
                  <a:schemeClr val="bg2">
                    <a:lumMod val="25000"/>
                  </a:schemeClr>
                </a:solidFill>
              </a:rPr>
              <a:t>Towards a “low carbon economy”…</a:t>
            </a:r>
          </a:p>
          <a:p>
            <a:pPr lvl="0"/>
            <a:endParaRPr lang="en-US" sz="2400" dirty="0" smtClean="0">
              <a:solidFill>
                <a:schemeClr val="bg2">
                  <a:lumMod val="25000"/>
                </a:schemeClr>
              </a:solidFill>
            </a:endParaRPr>
          </a:p>
          <a:p>
            <a:pPr lvl="0"/>
            <a:endParaRPr lang="en-US" sz="2400" dirty="0" smtClean="0">
              <a:solidFill>
                <a:schemeClr val="bg2">
                  <a:lumMod val="25000"/>
                </a:schemeClr>
              </a:solidFill>
            </a:endParaRPr>
          </a:p>
        </p:txBody>
      </p:sp>
    </p:spTree>
    <p:extLst>
      <p:ext uri="{BB962C8B-B14F-4D97-AF65-F5344CB8AC3E}">
        <p14:creationId xmlns:p14="http://schemas.microsoft.com/office/powerpoint/2010/main" val="2583942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630362"/>
          </a:xfrm>
        </p:spPr>
        <p:txBody>
          <a:bodyPr>
            <a:normAutofit fontScale="90000"/>
          </a:bodyPr>
          <a:lstStyle/>
          <a:p>
            <a:r>
              <a:rPr lang="en-US" sz="3600" b="1" dirty="0" smtClean="0"/>
              <a:t>Climate Change </a:t>
            </a:r>
            <a:r>
              <a:rPr lang="en-US" sz="3600" b="1" dirty="0"/>
              <a:t>R</a:t>
            </a:r>
            <a:r>
              <a:rPr lang="en-US" sz="3600" b="1" dirty="0" smtClean="0"/>
              <a:t>egime: </a:t>
            </a:r>
            <a:br>
              <a:rPr lang="en-US" sz="3600" b="1" dirty="0" smtClean="0"/>
            </a:br>
            <a:r>
              <a:rPr lang="en-US" sz="3600" b="1" dirty="0" smtClean="0"/>
              <a:t>the UN Framework </a:t>
            </a:r>
            <a:r>
              <a:rPr lang="en-US" sz="3600" b="1" dirty="0"/>
              <a:t>C</a:t>
            </a:r>
            <a:r>
              <a:rPr lang="en-US" sz="3600" b="1" dirty="0" smtClean="0"/>
              <a:t>onvention and the Kyoto Protocol</a:t>
            </a:r>
            <a:endParaRPr lang="en-US" dirty="0"/>
          </a:p>
        </p:txBody>
      </p:sp>
      <p:sp>
        <p:nvSpPr>
          <p:cNvPr id="3" name="Content Placeholder 2"/>
          <p:cNvSpPr>
            <a:spLocks noGrp="1"/>
          </p:cNvSpPr>
          <p:nvPr>
            <p:ph idx="1"/>
          </p:nvPr>
        </p:nvSpPr>
        <p:spPr>
          <a:xfrm>
            <a:off x="457199" y="2212974"/>
            <a:ext cx="8480425" cy="4656138"/>
          </a:xfrm>
        </p:spPr>
        <p:txBody>
          <a:bodyPr>
            <a:noAutofit/>
          </a:bodyPr>
          <a:lstStyle/>
          <a:p>
            <a:pPr marL="0" indent="0">
              <a:lnSpc>
                <a:spcPct val="70000"/>
              </a:lnSpc>
              <a:buNone/>
            </a:pPr>
            <a:r>
              <a:rPr lang="en-US" b="1" dirty="0" smtClean="0">
                <a:solidFill>
                  <a:schemeClr val="bg2">
                    <a:lumMod val="25000"/>
                  </a:schemeClr>
                </a:solidFill>
              </a:rPr>
              <a:t>UNFCCC (1992)</a:t>
            </a:r>
            <a:r>
              <a:rPr lang="en-US" dirty="0">
                <a:solidFill>
                  <a:schemeClr val="bg2">
                    <a:lumMod val="25000"/>
                  </a:schemeClr>
                </a:solidFill>
              </a:rPr>
              <a:t> </a:t>
            </a:r>
            <a:r>
              <a:rPr lang="en-US" dirty="0" smtClean="0">
                <a:solidFill>
                  <a:schemeClr val="bg2">
                    <a:lumMod val="25000"/>
                  </a:schemeClr>
                </a:solidFill>
              </a:rPr>
              <a:t>: Stabilization </a:t>
            </a:r>
            <a:r>
              <a:rPr lang="en-US" dirty="0">
                <a:solidFill>
                  <a:schemeClr val="bg2">
                    <a:lumMod val="25000"/>
                  </a:schemeClr>
                </a:solidFill>
              </a:rPr>
              <a:t>of </a:t>
            </a:r>
            <a:r>
              <a:rPr lang="en-US" dirty="0" smtClean="0">
                <a:solidFill>
                  <a:schemeClr val="bg2">
                    <a:lumMod val="25000"/>
                  </a:schemeClr>
                </a:solidFill>
              </a:rPr>
              <a:t>greenhouse gases (GHG) concentration</a:t>
            </a:r>
          </a:p>
          <a:p>
            <a:pPr marL="0" lvl="0" indent="0">
              <a:lnSpc>
                <a:spcPct val="70000"/>
              </a:lnSpc>
              <a:buNone/>
            </a:pPr>
            <a:r>
              <a:rPr lang="en-US" b="1" dirty="0">
                <a:solidFill>
                  <a:schemeClr val="bg2">
                    <a:lumMod val="25000"/>
                  </a:schemeClr>
                </a:solidFill>
              </a:rPr>
              <a:t>KP (1997</a:t>
            </a:r>
            <a:r>
              <a:rPr lang="en-US" b="1" dirty="0" smtClean="0">
                <a:solidFill>
                  <a:schemeClr val="bg2">
                    <a:lumMod val="25000"/>
                  </a:schemeClr>
                </a:solidFill>
              </a:rPr>
              <a:t>)</a:t>
            </a:r>
            <a:r>
              <a:rPr lang="en-US" dirty="0" smtClean="0">
                <a:solidFill>
                  <a:schemeClr val="bg2">
                    <a:lumMod val="25000"/>
                  </a:schemeClr>
                </a:solidFill>
              </a:rPr>
              <a:t> : </a:t>
            </a:r>
            <a:r>
              <a:rPr lang="en-US" b="1" dirty="0" smtClean="0">
                <a:solidFill>
                  <a:schemeClr val="bg2">
                    <a:lumMod val="25000"/>
                  </a:schemeClr>
                </a:solidFill>
              </a:rPr>
              <a:t>by 2012</a:t>
            </a:r>
            <a:r>
              <a:rPr lang="en-US" dirty="0" smtClean="0">
                <a:solidFill>
                  <a:schemeClr val="bg2">
                    <a:lumMod val="25000"/>
                  </a:schemeClr>
                </a:solidFill>
              </a:rPr>
              <a:t>: global GHG reduction </a:t>
            </a:r>
            <a:r>
              <a:rPr lang="en-US" dirty="0">
                <a:solidFill>
                  <a:schemeClr val="bg2">
                    <a:lumMod val="25000"/>
                  </a:schemeClr>
                </a:solidFill>
              </a:rPr>
              <a:t>target of -5</a:t>
            </a:r>
            <a:r>
              <a:rPr lang="en-US" dirty="0" smtClean="0">
                <a:solidFill>
                  <a:schemeClr val="bg2">
                    <a:lumMod val="25000"/>
                  </a:schemeClr>
                </a:solidFill>
              </a:rPr>
              <a:t>%. </a:t>
            </a:r>
          </a:p>
          <a:p>
            <a:pPr lvl="2">
              <a:lnSpc>
                <a:spcPct val="70000"/>
              </a:lnSpc>
            </a:pPr>
            <a:r>
              <a:rPr lang="en-US" sz="2200" dirty="0" smtClean="0">
                <a:solidFill>
                  <a:schemeClr val="bg2">
                    <a:lumMod val="25000"/>
                  </a:schemeClr>
                </a:solidFill>
              </a:rPr>
              <a:t>Shortcomings </a:t>
            </a:r>
            <a:r>
              <a:rPr lang="en-US" sz="2200" dirty="0">
                <a:solidFill>
                  <a:schemeClr val="bg2">
                    <a:lumMod val="25000"/>
                  </a:schemeClr>
                </a:solidFill>
              </a:rPr>
              <a:t>deriving from limited active participation (no </a:t>
            </a:r>
            <a:r>
              <a:rPr lang="en-US" sz="2200" dirty="0" smtClean="0">
                <a:solidFill>
                  <a:schemeClr val="bg2">
                    <a:lumMod val="25000"/>
                  </a:schemeClr>
                </a:solidFill>
              </a:rPr>
              <a:t>USA, </a:t>
            </a:r>
            <a:r>
              <a:rPr lang="en-US" sz="2200" dirty="0">
                <a:solidFill>
                  <a:schemeClr val="bg2">
                    <a:lumMod val="25000"/>
                  </a:schemeClr>
                </a:solidFill>
              </a:rPr>
              <a:t>no commitments by emerging </a:t>
            </a:r>
            <a:r>
              <a:rPr lang="en-US" sz="2200" dirty="0" smtClean="0">
                <a:solidFill>
                  <a:schemeClr val="bg2">
                    <a:lumMod val="25000"/>
                  </a:schemeClr>
                </a:solidFill>
              </a:rPr>
              <a:t>economies – China, India, BRIC)</a:t>
            </a:r>
            <a:endParaRPr lang="en-US" sz="2200" dirty="0">
              <a:solidFill>
                <a:schemeClr val="bg2">
                  <a:lumMod val="25000"/>
                </a:schemeClr>
              </a:solidFill>
            </a:endParaRPr>
          </a:p>
          <a:p>
            <a:pPr>
              <a:lnSpc>
                <a:spcPct val="70000"/>
              </a:lnSpc>
            </a:pPr>
            <a:r>
              <a:rPr lang="en-US" b="1" dirty="0" smtClean="0">
                <a:solidFill>
                  <a:schemeClr val="bg2">
                    <a:lumMod val="25000"/>
                  </a:schemeClr>
                </a:solidFill>
              </a:rPr>
              <a:t>Post 2012</a:t>
            </a:r>
            <a:r>
              <a:rPr lang="en-US" dirty="0" smtClean="0">
                <a:solidFill>
                  <a:schemeClr val="bg2">
                    <a:lumMod val="25000"/>
                  </a:schemeClr>
                </a:solidFill>
              </a:rPr>
              <a:t>: … ongoing negotiations!</a:t>
            </a:r>
          </a:p>
          <a:p>
            <a:pPr>
              <a:lnSpc>
                <a:spcPct val="70000"/>
              </a:lnSpc>
            </a:pPr>
            <a:r>
              <a:rPr lang="en-US" dirty="0" smtClean="0">
                <a:solidFill>
                  <a:schemeClr val="bg2">
                    <a:lumMod val="25000"/>
                  </a:schemeClr>
                </a:solidFill>
              </a:rPr>
              <a:t>COP </a:t>
            </a:r>
            <a:r>
              <a:rPr lang="en-US" dirty="0">
                <a:solidFill>
                  <a:schemeClr val="bg2">
                    <a:lumMod val="25000"/>
                  </a:schemeClr>
                </a:solidFill>
              </a:rPr>
              <a:t>meetings and the crisis of multilateralism, but what’s the alternative</a:t>
            </a:r>
            <a:r>
              <a:rPr lang="en-US" dirty="0" smtClean="0">
                <a:solidFill>
                  <a:schemeClr val="bg2">
                    <a:lumMod val="25000"/>
                  </a:schemeClr>
                </a:solidFill>
              </a:rPr>
              <a:t>?</a:t>
            </a:r>
          </a:p>
          <a:p>
            <a:pPr>
              <a:lnSpc>
                <a:spcPct val="70000"/>
              </a:lnSpc>
            </a:pPr>
            <a:r>
              <a:rPr lang="en-US" dirty="0">
                <a:solidFill>
                  <a:schemeClr val="bg2">
                    <a:lumMod val="25000"/>
                  </a:schemeClr>
                </a:solidFill>
              </a:rPr>
              <a:t>Climate change regime financial pledges: (nonbinding political agreement)</a:t>
            </a:r>
          </a:p>
          <a:p>
            <a:pPr lvl="1">
              <a:lnSpc>
                <a:spcPct val="70000"/>
              </a:lnSpc>
            </a:pPr>
            <a:r>
              <a:rPr lang="en-US" sz="2200" dirty="0">
                <a:solidFill>
                  <a:schemeClr val="bg2">
                    <a:lumMod val="25000"/>
                  </a:schemeClr>
                </a:solidFill>
              </a:rPr>
              <a:t>100 billion every year by 2020 (long term finance)</a:t>
            </a:r>
          </a:p>
          <a:p>
            <a:pPr lvl="1">
              <a:lnSpc>
                <a:spcPct val="70000"/>
              </a:lnSpc>
            </a:pPr>
            <a:r>
              <a:rPr lang="en-US" sz="2200" dirty="0">
                <a:solidFill>
                  <a:schemeClr val="bg2">
                    <a:lumMod val="25000"/>
                  </a:schemeClr>
                </a:solidFill>
              </a:rPr>
              <a:t>30 billion of fast start finance in 2010-2012</a:t>
            </a:r>
          </a:p>
          <a:p>
            <a:pPr>
              <a:lnSpc>
                <a:spcPct val="70000"/>
              </a:lnSpc>
            </a:pPr>
            <a:endParaRPr lang="en-US" dirty="0" smtClean="0">
              <a:solidFill>
                <a:schemeClr val="bg2">
                  <a:lumMod val="25000"/>
                </a:schemeClr>
              </a:solidFill>
            </a:endParaRPr>
          </a:p>
        </p:txBody>
      </p:sp>
    </p:spTree>
    <p:extLst>
      <p:ext uri="{BB962C8B-B14F-4D97-AF65-F5344CB8AC3E}">
        <p14:creationId xmlns:p14="http://schemas.microsoft.com/office/powerpoint/2010/main" val="3587095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p:cNvSpPr>
          <p:nvPr>
            <p:ph type="title"/>
          </p:nvPr>
        </p:nvSpPr>
        <p:spPr>
          <a:xfrm>
            <a:off x="285750" y="274638"/>
            <a:ext cx="8429625" cy="1011237"/>
          </a:xfrm>
        </p:spPr>
        <p:txBody>
          <a:bodyPr>
            <a:normAutofit/>
          </a:bodyPr>
          <a:lstStyle/>
          <a:p>
            <a:pPr eaLnBrk="1" hangingPunct="1"/>
            <a:r>
              <a:rPr lang="it-IT" sz="4000" dirty="0" smtClean="0"/>
              <a:t>Climate </a:t>
            </a:r>
            <a:r>
              <a:rPr lang="it-IT" sz="4000" dirty="0" err="1" smtClean="0"/>
              <a:t>Change</a:t>
            </a:r>
            <a:r>
              <a:rPr lang="it-IT" sz="4000" dirty="0" smtClean="0"/>
              <a:t> Regime </a:t>
            </a:r>
            <a:r>
              <a:rPr lang="it-IT" sz="4000" dirty="0"/>
              <a:t>A</a:t>
            </a:r>
            <a:r>
              <a:rPr lang="it-IT" sz="4000" dirty="0" smtClean="0"/>
              <a:t>rchitecture</a:t>
            </a:r>
          </a:p>
        </p:txBody>
      </p:sp>
      <p:sp>
        <p:nvSpPr>
          <p:cNvPr id="4" name="Ovale 3"/>
          <p:cNvSpPr/>
          <p:nvPr/>
        </p:nvSpPr>
        <p:spPr>
          <a:xfrm>
            <a:off x="2643188" y="1571625"/>
            <a:ext cx="2081212" cy="14287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dirty="0" smtClean="0"/>
              <a:t>UNFCCC</a:t>
            </a:r>
          </a:p>
          <a:p>
            <a:pPr>
              <a:defRPr/>
            </a:pPr>
            <a:r>
              <a:rPr lang="it-IT" dirty="0" smtClean="0"/>
              <a:t>COP</a:t>
            </a:r>
            <a:endParaRPr lang="it-IT" dirty="0"/>
          </a:p>
        </p:txBody>
      </p:sp>
      <p:sp>
        <p:nvSpPr>
          <p:cNvPr id="6" name="Ovale 5"/>
          <p:cNvSpPr/>
          <p:nvPr/>
        </p:nvSpPr>
        <p:spPr>
          <a:xfrm>
            <a:off x="4000500" y="1643062"/>
            <a:ext cx="1785938" cy="1357313"/>
          </a:xfrm>
          <a:prstGeom prst="ellipse">
            <a:avLst/>
          </a:prstGeom>
          <a:solidFill>
            <a:schemeClr val="bg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sz="1600" dirty="0" smtClean="0">
                <a:solidFill>
                  <a:srgbClr val="FF0000"/>
                </a:solidFill>
              </a:rPr>
              <a:t>KP</a:t>
            </a:r>
          </a:p>
          <a:p>
            <a:pPr algn="ctr">
              <a:defRPr/>
            </a:pPr>
            <a:r>
              <a:rPr lang="it-IT" sz="1600" dirty="0" smtClean="0">
                <a:solidFill>
                  <a:srgbClr val="FF0000"/>
                </a:solidFill>
              </a:rPr>
              <a:t>COP/MOP</a:t>
            </a:r>
            <a:endParaRPr lang="it-IT" sz="1600" dirty="0">
              <a:solidFill>
                <a:srgbClr val="FF0000"/>
              </a:solidFill>
            </a:endParaRPr>
          </a:p>
        </p:txBody>
      </p:sp>
      <p:sp>
        <p:nvSpPr>
          <p:cNvPr id="7" name="Rettangolo 6"/>
          <p:cNvSpPr/>
          <p:nvPr/>
        </p:nvSpPr>
        <p:spPr>
          <a:xfrm>
            <a:off x="3848493" y="4645865"/>
            <a:ext cx="1676400" cy="477299"/>
          </a:xfrm>
          <a:prstGeom prst="rect">
            <a:avLst/>
          </a:prstGeom>
          <a:solidFill>
            <a:schemeClr val="tx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dirty="0" err="1">
                <a:solidFill>
                  <a:schemeClr val="bg1"/>
                </a:solidFill>
              </a:rPr>
              <a:t>Secretariat</a:t>
            </a:r>
            <a:endParaRPr lang="it-IT" dirty="0">
              <a:solidFill>
                <a:schemeClr val="bg1"/>
              </a:solidFill>
            </a:endParaRPr>
          </a:p>
        </p:txBody>
      </p:sp>
      <p:sp>
        <p:nvSpPr>
          <p:cNvPr id="9" name="Rettangolo 8"/>
          <p:cNvSpPr/>
          <p:nvPr/>
        </p:nvSpPr>
        <p:spPr>
          <a:xfrm>
            <a:off x="390526" y="2000249"/>
            <a:ext cx="1538287" cy="714375"/>
          </a:xfrm>
          <a:prstGeom prst="rect">
            <a:avLst/>
          </a:prstGeom>
          <a:solidFill>
            <a:schemeClr val="bg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dirty="0" smtClean="0">
                <a:solidFill>
                  <a:schemeClr val="tx1"/>
                </a:solidFill>
              </a:rPr>
              <a:t>IPCC</a:t>
            </a:r>
            <a:endParaRPr lang="it-IT" dirty="0">
              <a:solidFill>
                <a:schemeClr val="tx1"/>
              </a:solidFill>
            </a:endParaRPr>
          </a:p>
        </p:txBody>
      </p:sp>
      <p:sp>
        <p:nvSpPr>
          <p:cNvPr id="13" name="Ovale 12"/>
          <p:cNvSpPr/>
          <p:nvPr/>
        </p:nvSpPr>
        <p:spPr>
          <a:xfrm>
            <a:off x="6943915" y="2089121"/>
            <a:ext cx="1438085" cy="676510"/>
          </a:xfrm>
          <a:prstGeom prst="ellipse">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sz="1200" dirty="0" smtClean="0"/>
              <a:t>SB for Technical Advice</a:t>
            </a:r>
            <a:endParaRPr lang="it-IT" sz="1200" dirty="0"/>
          </a:p>
        </p:txBody>
      </p:sp>
      <p:sp>
        <p:nvSpPr>
          <p:cNvPr id="14" name="Ovale 13"/>
          <p:cNvSpPr/>
          <p:nvPr/>
        </p:nvSpPr>
        <p:spPr>
          <a:xfrm>
            <a:off x="7000875" y="3152877"/>
            <a:ext cx="1457325" cy="58092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sz="1200" dirty="0" smtClean="0"/>
              <a:t>Compliance Committee</a:t>
            </a:r>
            <a:endParaRPr lang="it-IT" sz="1200" dirty="0"/>
          </a:p>
        </p:txBody>
      </p:sp>
      <p:sp>
        <p:nvSpPr>
          <p:cNvPr id="23" name="Freccia in giù 22"/>
          <p:cNvSpPr/>
          <p:nvPr/>
        </p:nvSpPr>
        <p:spPr>
          <a:xfrm>
            <a:off x="4184856" y="3000374"/>
            <a:ext cx="1079087" cy="16430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38" name="Freccia a destra 37"/>
          <p:cNvSpPr/>
          <p:nvPr/>
        </p:nvSpPr>
        <p:spPr>
          <a:xfrm>
            <a:off x="1928813" y="2143125"/>
            <a:ext cx="714375" cy="4286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43" name="Ovale 42"/>
          <p:cNvSpPr/>
          <p:nvPr/>
        </p:nvSpPr>
        <p:spPr>
          <a:xfrm>
            <a:off x="214313" y="4143374"/>
            <a:ext cx="1857375" cy="1571625"/>
          </a:xfrm>
          <a:prstGeom prst="ellipse">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dirty="0" smtClean="0">
                <a:solidFill>
                  <a:schemeClr val="bg1"/>
                </a:solidFill>
              </a:rPr>
              <a:t>World Bank</a:t>
            </a:r>
            <a:endParaRPr lang="it-IT" dirty="0">
              <a:solidFill>
                <a:schemeClr val="bg1"/>
              </a:solidFill>
            </a:endParaRPr>
          </a:p>
        </p:txBody>
      </p:sp>
      <p:sp>
        <p:nvSpPr>
          <p:cNvPr id="46" name="Freccia angolare bidirezionale 45"/>
          <p:cNvSpPr/>
          <p:nvPr/>
        </p:nvSpPr>
        <p:spPr>
          <a:xfrm>
            <a:off x="2083880" y="2765631"/>
            <a:ext cx="1000125" cy="2214562"/>
          </a:xfrm>
          <a:prstGeom prst="leftUpArrow">
            <a:avLst>
              <a:gd name="adj1" fmla="val 9453"/>
              <a:gd name="adj2" fmla="val 21391"/>
              <a:gd name="adj3" fmla="val 27591"/>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28" name="Ovale 27"/>
          <p:cNvSpPr/>
          <p:nvPr/>
        </p:nvSpPr>
        <p:spPr>
          <a:xfrm>
            <a:off x="6781800" y="1371599"/>
            <a:ext cx="1785937" cy="664369"/>
          </a:xfrm>
          <a:prstGeom prst="ellipse">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sz="1200" dirty="0" smtClean="0"/>
              <a:t>SB for Implementation</a:t>
            </a:r>
            <a:endParaRPr lang="it-IT" sz="1200" dirty="0"/>
          </a:p>
        </p:txBody>
      </p:sp>
      <p:cxnSp>
        <p:nvCxnSpPr>
          <p:cNvPr id="31" name="Connettore 2 30"/>
          <p:cNvCxnSpPr/>
          <p:nvPr/>
        </p:nvCxnSpPr>
        <p:spPr>
          <a:xfrm flipV="1">
            <a:off x="5786438" y="1757787"/>
            <a:ext cx="995363" cy="3853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Connettore 2 32"/>
          <p:cNvCxnSpPr>
            <a:endCxn id="13" idx="2"/>
          </p:cNvCxnSpPr>
          <p:nvPr/>
        </p:nvCxnSpPr>
        <p:spPr>
          <a:xfrm>
            <a:off x="5786438" y="2231038"/>
            <a:ext cx="1157477" cy="1963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 name="Oval 4"/>
          <p:cNvSpPr/>
          <p:nvPr/>
        </p:nvSpPr>
        <p:spPr>
          <a:xfrm>
            <a:off x="2286000" y="5714999"/>
            <a:ext cx="755333" cy="5572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LDC</a:t>
            </a:r>
          </a:p>
          <a:p>
            <a:pPr algn="ctr"/>
            <a:r>
              <a:rPr lang="en-US" sz="1200" dirty="0" smtClean="0"/>
              <a:t>Fund</a:t>
            </a:r>
            <a:endParaRPr lang="en-US" sz="1200" dirty="0"/>
          </a:p>
        </p:txBody>
      </p:sp>
      <p:sp>
        <p:nvSpPr>
          <p:cNvPr id="20" name="Oval 19"/>
          <p:cNvSpPr/>
          <p:nvPr/>
        </p:nvSpPr>
        <p:spPr>
          <a:xfrm>
            <a:off x="1423415" y="5047201"/>
            <a:ext cx="852488" cy="669132"/>
          </a:xfrm>
          <a:prstGeom prst="ellipse">
            <a:avLst/>
          </a:prstGeom>
          <a:solidFill>
            <a:schemeClr val="accent3">
              <a:lumMod val="75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GEF</a:t>
            </a:r>
            <a:endParaRPr lang="en-US" sz="1200" dirty="0"/>
          </a:p>
        </p:txBody>
      </p:sp>
      <p:sp>
        <p:nvSpPr>
          <p:cNvPr id="21" name="Oval 20"/>
          <p:cNvSpPr/>
          <p:nvPr/>
        </p:nvSpPr>
        <p:spPr>
          <a:xfrm>
            <a:off x="1524714" y="5993606"/>
            <a:ext cx="761285" cy="5572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SCC Fund</a:t>
            </a:r>
            <a:endParaRPr lang="en-US" sz="1200" dirty="0"/>
          </a:p>
        </p:txBody>
      </p:sp>
      <p:sp>
        <p:nvSpPr>
          <p:cNvPr id="24" name="Oval 23"/>
          <p:cNvSpPr/>
          <p:nvPr/>
        </p:nvSpPr>
        <p:spPr>
          <a:xfrm>
            <a:off x="381715" y="5939980"/>
            <a:ext cx="1041700" cy="918020"/>
          </a:xfrm>
          <a:prstGeom prst="ellipse">
            <a:avLst/>
          </a:prstGeom>
          <a:solidFill>
            <a:srgbClr val="FF0000"/>
          </a:solid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t>Grenn</a:t>
            </a:r>
            <a:r>
              <a:rPr lang="en-US" sz="1200" dirty="0" smtClean="0"/>
              <a:t> Climate</a:t>
            </a:r>
          </a:p>
          <a:p>
            <a:pPr algn="ctr"/>
            <a:r>
              <a:rPr lang="en-US" sz="1200" dirty="0" smtClean="0"/>
              <a:t>Fund</a:t>
            </a:r>
            <a:endParaRPr lang="en-US" sz="1200" dirty="0"/>
          </a:p>
        </p:txBody>
      </p:sp>
      <p:cxnSp>
        <p:nvCxnSpPr>
          <p:cNvPr id="11" name="Straight Arrow Connector 10"/>
          <p:cNvCxnSpPr>
            <a:endCxn id="24" idx="1"/>
          </p:cNvCxnSpPr>
          <p:nvPr/>
        </p:nvCxnSpPr>
        <p:spPr>
          <a:xfrm>
            <a:off x="381715" y="5357813"/>
            <a:ext cx="152553" cy="7166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2275903" y="5572125"/>
            <a:ext cx="162497" cy="14287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20" idx="4"/>
            <a:endCxn id="21" idx="0"/>
          </p:cNvCxnSpPr>
          <p:nvPr/>
        </p:nvCxnSpPr>
        <p:spPr>
          <a:xfrm>
            <a:off x="1849659" y="5716333"/>
            <a:ext cx="55698" cy="27727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endCxn id="14" idx="1"/>
          </p:cNvCxnSpPr>
          <p:nvPr/>
        </p:nvCxnSpPr>
        <p:spPr>
          <a:xfrm>
            <a:off x="5771961" y="2492602"/>
            <a:ext cx="1442334" cy="74534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6" name="Isosceles Triangle 35"/>
          <p:cNvSpPr/>
          <p:nvPr/>
        </p:nvSpPr>
        <p:spPr>
          <a:xfrm>
            <a:off x="5690999" y="4709446"/>
            <a:ext cx="867631" cy="648367"/>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IET</a:t>
            </a:r>
            <a:endParaRPr lang="en-US" sz="1200" dirty="0"/>
          </a:p>
        </p:txBody>
      </p:sp>
      <p:sp>
        <p:nvSpPr>
          <p:cNvPr id="41" name="Isosceles Triangle 40"/>
          <p:cNvSpPr/>
          <p:nvPr/>
        </p:nvSpPr>
        <p:spPr>
          <a:xfrm>
            <a:off x="6476287" y="4579983"/>
            <a:ext cx="1288487" cy="777830"/>
          </a:xfrm>
          <a:prstGeom prst="triangl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CDM</a:t>
            </a:r>
            <a:endParaRPr lang="en-US" sz="1200" dirty="0"/>
          </a:p>
        </p:txBody>
      </p:sp>
      <p:sp>
        <p:nvSpPr>
          <p:cNvPr id="42" name="Isosceles Triangle 41"/>
          <p:cNvSpPr/>
          <p:nvPr/>
        </p:nvSpPr>
        <p:spPr>
          <a:xfrm>
            <a:off x="7822406" y="4641896"/>
            <a:ext cx="892969" cy="685800"/>
          </a:xfrm>
          <a:prstGeom prst="triangl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JI</a:t>
            </a:r>
            <a:endParaRPr lang="en-US" sz="1400" dirty="0"/>
          </a:p>
        </p:txBody>
      </p:sp>
      <p:sp>
        <p:nvSpPr>
          <p:cNvPr id="44" name="Oval 43"/>
          <p:cNvSpPr/>
          <p:nvPr/>
        </p:nvSpPr>
        <p:spPr>
          <a:xfrm>
            <a:off x="3101721" y="5564981"/>
            <a:ext cx="898779" cy="55721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Adapt.</a:t>
            </a:r>
          </a:p>
          <a:p>
            <a:pPr algn="ctr"/>
            <a:r>
              <a:rPr lang="en-US" sz="1200" dirty="0" smtClean="0"/>
              <a:t>Fund</a:t>
            </a:r>
            <a:endParaRPr lang="en-US" sz="1200" dirty="0"/>
          </a:p>
        </p:txBody>
      </p:sp>
      <p:cxnSp>
        <p:nvCxnSpPr>
          <p:cNvPr id="39" name="Straight Arrow Connector 38"/>
          <p:cNvCxnSpPr/>
          <p:nvPr/>
        </p:nvCxnSpPr>
        <p:spPr>
          <a:xfrm>
            <a:off x="2286000" y="5233654"/>
            <a:ext cx="885492" cy="4099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7" name="Left-Up Arrow 46"/>
          <p:cNvSpPr/>
          <p:nvPr/>
        </p:nvSpPr>
        <p:spPr>
          <a:xfrm>
            <a:off x="4030790" y="5233654"/>
            <a:ext cx="3222458" cy="925846"/>
          </a:xfrm>
          <a:prstGeom prst="leftUpArrow">
            <a:avLst>
              <a:gd name="adj1" fmla="val 13456"/>
              <a:gd name="adj2" fmla="val 22460"/>
              <a:gd name="adj3" fmla="val 5072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bg1"/>
                </a:solidFill>
              </a:rPr>
              <a:t>2% of levy  on proceeds</a:t>
            </a:r>
            <a:endParaRPr lang="en-US" sz="1200" dirty="0">
              <a:solidFill>
                <a:schemeClr val="bg1"/>
              </a:solidFill>
            </a:endParaRPr>
          </a:p>
        </p:txBody>
      </p:sp>
      <p:cxnSp>
        <p:nvCxnSpPr>
          <p:cNvPr id="49" name="Straight Arrow Connector 48"/>
          <p:cNvCxnSpPr>
            <a:endCxn id="41" idx="1"/>
          </p:cNvCxnSpPr>
          <p:nvPr/>
        </p:nvCxnSpPr>
        <p:spPr>
          <a:xfrm>
            <a:off x="5326374" y="2877914"/>
            <a:ext cx="1472035" cy="20909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a:stCxn id="6" idx="5"/>
            <a:endCxn id="42" idx="1"/>
          </p:cNvCxnSpPr>
          <p:nvPr/>
        </p:nvCxnSpPr>
        <p:spPr>
          <a:xfrm>
            <a:off x="5524893" y="2801601"/>
            <a:ext cx="2520755" cy="218319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5263943" y="2976230"/>
            <a:ext cx="643964" cy="19926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flipH="1">
            <a:off x="6393656" y="5107781"/>
            <a:ext cx="32884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57766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Climate finance</a:t>
            </a:r>
            <a:endParaRPr lang="en-US" dirty="0"/>
          </a:p>
        </p:txBody>
      </p:sp>
      <p:sp>
        <p:nvSpPr>
          <p:cNvPr id="3" name="Content Placeholder 2"/>
          <p:cNvSpPr>
            <a:spLocks noGrp="1"/>
          </p:cNvSpPr>
          <p:nvPr>
            <p:ph idx="1"/>
          </p:nvPr>
        </p:nvSpPr>
        <p:spPr>
          <a:xfrm>
            <a:off x="457200" y="2444750"/>
            <a:ext cx="8416925" cy="4143375"/>
          </a:xfrm>
        </p:spPr>
        <p:txBody>
          <a:bodyPr>
            <a:normAutofit fontScale="25000" lnSpcReduction="20000"/>
          </a:bodyPr>
          <a:lstStyle/>
          <a:p>
            <a:endParaRPr lang="en-US" sz="2400" b="0" i="0" u="none" strike="noStrike" baseline="0" dirty="0" smtClean="0">
              <a:solidFill>
                <a:srgbClr val="000000"/>
              </a:solidFill>
              <a:latin typeface="Garamond"/>
            </a:endParaRPr>
          </a:p>
          <a:p>
            <a:r>
              <a:rPr lang="en-US" sz="8800" u="sng" dirty="0" smtClean="0">
                <a:solidFill>
                  <a:schemeClr val="bg2">
                    <a:lumMod val="25000"/>
                  </a:schemeClr>
                </a:solidFill>
              </a:rPr>
              <a:t>Working Definition: </a:t>
            </a:r>
            <a:r>
              <a:rPr lang="en-US" sz="8800" dirty="0" smtClean="0">
                <a:solidFill>
                  <a:schemeClr val="bg2">
                    <a:lumMod val="25000"/>
                  </a:schemeClr>
                </a:solidFill>
              </a:rPr>
              <a:t>The </a:t>
            </a:r>
            <a:r>
              <a:rPr lang="en-US" sz="8800" dirty="0">
                <a:solidFill>
                  <a:schemeClr val="bg2">
                    <a:lumMod val="25000"/>
                  </a:schemeClr>
                </a:solidFill>
              </a:rPr>
              <a:t>channeling of public resources </a:t>
            </a:r>
            <a:r>
              <a:rPr lang="en-US" sz="8800" dirty="0" smtClean="0">
                <a:solidFill>
                  <a:schemeClr val="bg2">
                    <a:lumMod val="25000"/>
                  </a:schemeClr>
                </a:solidFill>
              </a:rPr>
              <a:t>(towards </a:t>
            </a:r>
            <a:r>
              <a:rPr lang="en-US" sz="8800" dirty="0">
                <a:solidFill>
                  <a:schemeClr val="bg2">
                    <a:lumMod val="25000"/>
                  </a:schemeClr>
                </a:solidFill>
              </a:rPr>
              <a:t>developing </a:t>
            </a:r>
            <a:r>
              <a:rPr lang="en-US" sz="8800" dirty="0" smtClean="0">
                <a:solidFill>
                  <a:schemeClr val="bg2">
                    <a:lumMod val="25000"/>
                  </a:schemeClr>
                </a:solidFill>
              </a:rPr>
              <a:t>countries) </a:t>
            </a:r>
            <a:r>
              <a:rPr lang="en-US" sz="8800" dirty="0">
                <a:solidFill>
                  <a:schemeClr val="bg2">
                    <a:lumMod val="25000"/>
                  </a:schemeClr>
                </a:solidFill>
              </a:rPr>
              <a:t>(for mitigation &amp; adaptation) through frameworks and mechanisms </a:t>
            </a:r>
            <a:r>
              <a:rPr lang="en-US" sz="8800" dirty="0" smtClean="0">
                <a:solidFill>
                  <a:schemeClr val="bg2">
                    <a:lumMod val="25000"/>
                  </a:schemeClr>
                </a:solidFill>
              </a:rPr>
              <a:t>that </a:t>
            </a:r>
            <a:r>
              <a:rPr lang="en-US" sz="8800" b="1" dirty="0">
                <a:solidFill>
                  <a:schemeClr val="bg2">
                    <a:lumMod val="25000"/>
                  </a:schemeClr>
                </a:solidFill>
              </a:rPr>
              <a:t>leverage private sector capital</a:t>
            </a:r>
            <a:r>
              <a:rPr lang="en-US" sz="8800" dirty="0">
                <a:solidFill>
                  <a:schemeClr val="bg2">
                    <a:lumMod val="25000"/>
                  </a:schemeClr>
                </a:solidFill>
              </a:rPr>
              <a:t>, and </a:t>
            </a:r>
            <a:r>
              <a:rPr lang="en-US" sz="8800" dirty="0" smtClean="0">
                <a:solidFill>
                  <a:schemeClr val="bg2">
                    <a:lumMod val="25000"/>
                  </a:schemeClr>
                </a:solidFill>
              </a:rPr>
              <a:t>are </a:t>
            </a:r>
            <a:r>
              <a:rPr lang="en-US" sz="8800" b="1" dirty="0" smtClean="0">
                <a:solidFill>
                  <a:schemeClr val="bg2">
                    <a:lumMod val="25000"/>
                  </a:schemeClr>
                </a:solidFill>
              </a:rPr>
              <a:t>in </a:t>
            </a:r>
            <a:r>
              <a:rPr lang="en-US" sz="8800" b="1" dirty="0">
                <a:solidFill>
                  <a:schemeClr val="bg2">
                    <a:lumMod val="25000"/>
                  </a:schemeClr>
                </a:solidFill>
              </a:rPr>
              <a:t>line with national development goals</a:t>
            </a:r>
            <a:r>
              <a:rPr lang="en-US" sz="8800" dirty="0" smtClean="0">
                <a:solidFill>
                  <a:schemeClr val="bg2">
                    <a:lumMod val="25000"/>
                  </a:schemeClr>
                </a:solidFill>
              </a:rPr>
              <a:t>.</a:t>
            </a:r>
            <a:endParaRPr lang="en-US" sz="8800" dirty="0">
              <a:solidFill>
                <a:schemeClr val="bg2">
                  <a:lumMod val="25000"/>
                </a:schemeClr>
              </a:solidFill>
            </a:endParaRPr>
          </a:p>
          <a:p>
            <a:r>
              <a:rPr lang="en-US" sz="8800" dirty="0">
                <a:solidFill>
                  <a:schemeClr val="bg2">
                    <a:lumMod val="25000"/>
                  </a:schemeClr>
                </a:solidFill>
              </a:rPr>
              <a:t>Many </a:t>
            </a:r>
            <a:r>
              <a:rPr lang="en-US" sz="8800" dirty="0" smtClean="0">
                <a:solidFill>
                  <a:schemeClr val="bg2">
                    <a:lumMod val="25000"/>
                  </a:schemeClr>
                </a:solidFill>
              </a:rPr>
              <a:t>sources: 50 </a:t>
            </a:r>
            <a:r>
              <a:rPr lang="en-US" sz="8800" dirty="0">
                <a:solidFill>
                  <a:schemeClr val="bg2">
                    <a:lumMod val="25000"/>
                  </a:schemeClr>
                </a:solidFill>
              </a:rPr>
              <a:t>international public funds, 6000 private equity funds, carbon markets, taxes, Clean Development Mechanism)</a:t>
            </a:r>
          </a:p>
          <a:p>
            <a:pPr lvl="0"/>
            <a:r>
              <a:rPr lang="en-US" sz="8800" u="sng" dirty="0" smtClean="0">
                <a:solidFill>
                  <a:schemeClr val="bg2">
                    <a:lumMod val="25000"/>
                  </a:schemeClr>
                </a:solidFill>
              </a:rPr>
              <a:t>Challenges:</a:t>
            </a:r>
          </a:p>
          <a:p>
            <a:pPr lvl="1"/>
            <a:r>
              <a:rPr lang="en-US" sz="8600" dirty="0" smtClean="0">
                <a:solidFill>
                  <a:schemeClr val="bg2">
                    <a:lumMod val="25000"/>
                  </a:schemeClr>
                </a:solidFill>
              </a:rPr>
              <a:t> </a:t>
            </a:r>
            <a:r>
              <a:rPr lang="en-US" sz="8600" dirty="0">
                <a:solidFill>
                  <a:schemeClr val="bg2">
                    <a:lumMod val="25000"/>
                  </a:schemeClr>
                </a:solidFill>
              </a:rPr>
              <a:t>Catalyze new investment into climate mitigation and adaptation </a:t>
            </a:r>
            <a:r>
              <a:rPr lang="en-US" sz="8600" dirty="0" smtClean="0">
                <a:solidFill>
                  <a:schemeClr val="bg2">
                    <a:lumMod val="25000"/>
                  </a:schemeClr>
                </a:solidFill>
              </a:rPr>
              <a:t>sectors</a:t>
            </a:r>
          </a:p>
          <a:p>
            <a:pPr lvl="1"/>
            <a:r>
              <a:rPr lang="en-US" sz="8800" dirty="0" smtClean="0">
                <a:solidFill>
                  <a:schemeClr val="bg2">
                    <a:lumMod val="25000"/>
                  </a:schemeClr>
                </a:solidFill>
              </a:rPr>
              <a:t>Develop </a:t>
            </a:r>
            <a:r>
              <a:rPr lang="en-US" sz="8800" dirty="0">
                <a:solidFill>
                  <a:schemeClr val="bg2">
                    <a:lumMod val="25000"/>
                  </a:schemeClr>
                </a:solidFill>
              </a:rPr>
              <a:t>new products with replication potential across markets and </a:t>
            </a:r>
            <a:r>
              <a:rPr lang="en-US" sz="8800" dirty="0" smtClean="0">
                <a:solidFill>
                  <a:schemeClr val="bg2">
                    <a:lumMod val="25000"/>
                  </a:schemeClr>
                </a:solidFill>
              </a:rPr>
              <a:t>geographies</a:t>
            </a:r>
            <a:endParaRPr lang="en-US" sz="8800" dirty="0">
              <a:solidFill>
                <a:schemeClr val="bg2">
                  <a:lumMod val="25000"/>
                </a:schemeClr>
              </a:solidFill>
            </a:endParaRPr>
          </a:p>
        </p:txBody>
      </p:sp>
    </p:spTree>
    <p:extLst>
      <p:ext uri="{BB962C8B-B14F-4D97-AF65-F5344CB8AC3E}">
        <p14:creationId xmlns:p14="http://schemas.microsoft.com/office/powerpoint/2010/main" val="2153643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5140"/>
            <a:ext cx="8229600" cy="1591609"/>
          </a:xfrm>
        </p:spPr>
        <p:txBody>
          <a:bodyPr>
            <a:normAutofit/>
          </a:bodyPr>
          <a:lstStyle/>
          <a:p>
            <a:pPr lvl="1" algn="ctr" rtl="0">
              <a:spcBef>
                <a:spcPct val="0"/>
              </a:spcBef>
            </a:pPr>
            <a:r>
              <a:rPr lang="en-GB" sz="2400" b="1" dirty="0" smtClean="0">
                <a:solidFill>
                  <a:schemeClr val="bg1"/>
                </a:solidFill>
                <a:latin typeface="+mj-lt"/>
              </a:rPr>
              <a:t>Combining Developing Countries </a:t>
            </a:r>
            <a:br>
              <a:rPr lang="en-GB" sz="2400" b="1" dirty="0" smtClean="0">
                <a:solidFill>
                  <a:schemeClr val="bg1"/>
                </a:solidFill>
                <a:latin typeface="+mj-lt"/>
              </a:rPr>
            </a:br>
            <a:r>
              <a:rPr lang="en-GB" sz="2400" b="1" dirty="0" smtClean="0">
                <a:solidFill>
                  <a:schemeClr val="bg1"/>
                </a:solidFill>
                <a:latin typeface="+mj-lt"/>
              </a:rPr>
              <a:t>and the Private Sector Needs</a:t>
            </a:r>
            <a:endParaRPr lang="en-US" sz="2400" dirty="0">
              <a:solidFill>
                <a:schemeClr val="bg1"/>
              </a:solidFill>
              <a:latin typeface="+mj-lt"/>
            </a:endParaRPr>
          </a:p>
        </p:txBody>
      </p:sp>
      <p:sp>
        <p:nvSpPr>
          <p:cNvPr id="3" name="Content Placeholder 2"/>
          <p:cNvSpPr>
            <a:spLocks noGrp="1"/>
          </p:cNvSpPr>
          <p:nvPr>
            <p:ph idx="1"/>
          </p:nvPr>
        </p:nvSpPr>
        <p:spPr>
          <a:xfrm>
            <a:off x="152400" y="2174875"/>
            <a:ext cx="8839200" cy="4270375"/>
          </a:xfrm>
        </p:spPr>
        <p:txBody>
          <a:bodyPr>
            <a:noAutofit/>
          </a:bodyPr>
          <a:lstStyle/>
          <a:p>
            <a:r>
              <a:rPr lang="en-US" sz="2000" b="1" dirty="0" smtClean="0">
                <a:solidFill>
                  <a:schemeClr val="bg2">
                    <a:lumMod val="25000"/>
                  </a:schemeClr>
                </a:solidFill>
              </a:rPr>
              <a:t>Gaining </a:t>
            </a:r>
            <a:r>
              <a:rPr lang="en-US" sz="2000" b="1" dirty="0">
                <a:solidFill>
                  <a:schemeClr val="bg2">
                    <a:lumMod val="25000"/>
                  </a:schemeClr>
                </a:solidFill>
              </a:rPr>
              <a:t>the trust of Developing </a:t>
            </a:r>
            <a:r>
              <a:rPr lang="en-US" sz="2000" b="1" dirty="0" smtClean="0">
                <a:solidFill>
                  <a:schemeClr val="bg2">
                    <a:lumMod val="25000"/>
                  </a:schemeClr>
                </a:solidFill>
              </a:rPr>
              <a:t>Countries</a:t>
            </a:r>
          </a:p>
          <a:p>
            <a:pPr marL="571500" lvl="1" indent="-571500">
              <a:buFont typeface="Arial" pitchFamily="34" charset="0"/>
              <a:buChar char="•"/>
            </a:pPr>
            <a:r>
              <a:rPr lang="en-US" b="1" dirty="0" smtClean="0">
                <a:solidFill>
                  <a:schemeClr val="bg2">
                    <a:lumMod val="25000"/>
                  </a:schemeClr>
                </a:solidFill>
              </a:rPr>
              <a:t>… and </a:t>
            </a:r>
            <a:r>
              <a:rPr lang="en-US" b="1" dirty="0">
                <a:solidFill>
                  <a:schemeClr val="bg2">
                    <a:lumMod val="25000"/>
                  </a:schemeClr>
                </a:solidFill>
              </a:rPr>
              <a:t>of the Private </a:t>
            </a:r>
            <a:r>
              <a:rPr lang="en-US" b="1" dirty="0" smtClean="0">
                <a:solidFill>
                  <a:schemeClr val="bg2">
                    <a:lumMod val="25000"/>
                  </a:schemeClr>
                </a:solidFill>
              </a:rPr>
              <a:t>Sector</a:t>
            </a:r>
            <a:endParaRPr lang="en-GB" dirty="0" smtClean="0">
              <a:solidFill>
                <a:schemeClr val="bg2">
                  <a:lumMod val="25000"/>
                </a:schemeClr>
              </a:solidFill>
            </a:endParaRPr>
          </a:p>
          <a:p>
            <a:pPr lvl="1"/>
            <a:r>
              <a:rPr lang="en-GB" dirty="0">
                <a:solidFill>
                  <a:schemeClr val="bg2">
                    <a:lumMod val="25000"/>
                  </a:schemeClr>
                </a:solidFill>
              </a:rPr>
              <a:t>Need of coordination among financial institutions (national, bilateral, </a:t>
            </a:r>
            <a:r>
              <a:rPr lang="en-GB" dirty="0" smtClean="0">
                <a:solidFill>
                  <a:schemeClr val="bg2">
                    <a:lumMod val="25000"/>
                  </a:schemeClr>
                </a:solidFill>
              </a:rPr>
              <a:t>international)</a:t>
            </a:r>
            <a:endParaRPr lang="en-GB" dirty="0">
              <a:solidFill>
                <a:schemeClr val="bg2">
                  <a:lumMod val="25000"/>
                </a:schemeClr>
              </a:solidFill>
            </a:endParaRPr>
          </a:p>
          <a:p>
            <a:pPr lvl="1"/>
            <a:r>
              <a:rPr lang="en-GB" dirty="0" smtClean="0">
                <a:solidFill>
                  <a:schemeClr val="bg2">
                    <a:lumMod val="25000"/>
                  </a:schemeClr>
                </a:solidFill>
              </a:rPr>
              <a:t>Trust </a:t>
            </a:r>
            <a:r>
              <a:rPr lang="en-GB" dirty="0">
                <a:solidFill>
                  <a:schemeClr val="bg2">
                    <a:lumMod val="25000"/>
                  </a:schemeClr>
                </a:solidFill>
              </a:rPr>
              <a:t>in institutions and their </a:t>
            </a:r>
            <a:r>
              <a:rPr lang="en-GB" dirty="0" smtClean="0">
                <a:solidFill>
                  <a:schemeClr val="bg2">
                    <a:lumMod val="25000"/>
                  </a:schemeClr>
                </a:solidFill>
              </a:rPr>
              <a:t>procedures</a:t>
            </a:r>
            <a:r>
              <a:rPr lang="en-GB" dirty="0">
                <a:solidFill>
                  <a:schemeClr val="bg2">
                    <a:lumMod val="25000"/>
                  </a:schemeClr>
                </a:solidFill>
              </a:rPr>
              <a:t> </a:t>
            </a:r>
            <a:r>
              <a:rPr lang="en-GB" dirty="0" smtClean="0">
                <a:solidFill>
                  <a:schemeClr val="bg2">
                    <a:lumMod val="25000"/>
                  </a:schemeClr>
                </a:solidFill>
              </a:rPr>
              <a:t>(Consistency </a:t>
            </a:r>
            <a:r>
              <a:rPr lang="en-GB" dirty="0">
                <a:solidFill>
                  <a:schemeClr val="bg2">
                    <a:lumMod val="25000"/>
                  </a:schemeClr>
                </a:solidFill>
              </a:rPr>
              <a:t>of funding </a:t>
            </a:r>
            <a:r>
              <a:rPr lang="en-GB" dirty="0" smtClean="0">
                <a:solidFill>
                  <a:schemeClr val="bg2">
                    <a:lumMod val="25000"/>
                  </a:schemeClr>
                </a:solidFill>
              </a:rPr>
              <a:t>resources, transparency and inclusiveness, legitimacy)</a:t>
            </a:r>
          </a:p>
          <a:p>
            <a:pPr lvl="1"/>
            <a:r>
              <a:rPr lang="en-GB" dirty="0">
                <a:solidFill>
                  <a:schemeClr val="bg2">
                    <a:lumMod val="25000"/>
                  </a:schemeClr>
                </a:solidFill>
              </a:rPr>
              <a:t>The impact of the financial crisis </a:t>
            </a:r>
            <a:endParaRPr lang="en-US" dirty="0">
              <a:solidFill>
                <a:schemeClr val="bg2">
                  <a:lumMod val="25000"/>
                </a:schemeClr>
              </a:solidFill>
            </a:endParaRPr>
          </a:p>
          <a:p>
            <a:r>
              <a:rPr lang="en-US" sz="2000" b="1" dirty="0" smtClean="0">
                <a:solidFill>
                  <a:schemeClr val="bg2">
                    <a:lumMod val="25000"/>
                  </a:schemeClr>
                </a:solidFill>
              </a:rPr>
              <a:t>The </a:t>
            </a:r>
            <a:r>
              <a:rPr lang="en-US" sz="2000" b="1" dirty="0">
                <a:solidFill>
                  <a:schemeClr val="bg2">
                    <a:lumMod val="25000"/>
                  </a:schemeClr>
                </a:solidFill>
              </a:rPr>
              <a:t>need to conciliate different interests:</a:t>
            </a:r>
          </a:p>
          <a:p>
            <a:pPr lvl="1"/>
            <a:r>
              <a:rPr lang="en-US" dirty="0">
                <a:solidFill>
                  <a:schemeClr val="bg2">
                    <a:lumMod val="25000"/>
                  </a:schemeClr>
                </a:solidFill>
              </a:rPr>
              <a:t>Effective mitigation and adaptation action and environmental integrity</a:t>
            </a:r>
          </a:p>
          <a:p>
            <a:pPr lvl="1"/>
            <a:r>
              <a:rPr lang="en-US" dirty="0">
                <a:solidFill>
                  <a:schemeClr val="bg2">
                    <a:lumMod val="25000"/>
                  </a:schemeClr>
                </a:solidFill>
              </a:rPr>
              <a:t>Economic development and poverty reduction in Developing Countries</a:t>
            </a:r>
          </a:p>
          <a:p>
            <a:pPr lvl="1"/>
            <a:r>
              <a:rPr lang="en-US" dirty="0">
                <a:solidFill>
                  <a:schemeClr val="bg2">
                    <a:lumMod val="25000"/>
                  </a:schemeClr>
                </a:solidFill>
              </a:rPr>
              <a:t>Economic gain for the Private </a:t>
            </a:r>
            <a:r>
              <a:rPr lang="en-US" dirty="0" smtClean="0">
                <a:solidFill>
                  <a:schemeClr val="bg2">
                    <a:lumMod val="25000"/>
                  </a:schemeClr>
                </a:solidFill>
              </a:rPr>
              <a:t>Sector</a:t>
            </a:r>
            <a:endParaRPr lang="en-US" dirty="0">
              <a:solidFill>
                <a:schemeClr val="bg2">
                  <a:lumMod val="25000"/>
                </a:schemeClr>
              </a:solidFill>
            </a:endParaRPr>
          </a:p>
        </p:txBody>
      </p:sp>
    </p:spTree>
    <p:extLst>
      <p:ext uri="{BB962C8B-B14F-4D97-AF65-F5344CB8AC3E}">
        <p14:creationId xmlns:p14="http://schemas.microsoft.com/office/powerpoint/2010/main" val="40827126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Financing Adaptation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GOALS:</a:t>
            </a:r>
          </a:p>
          <a:p>
            <a:pPr lvl="1"/>
            <a:r>
              <a:rPr lang="en-US" dirty="0" smtClean="0"/>
              <a:t>Generate new finance</a:t>
            </a:r>
          </a:p>
          <a:p>
            <a:pPr lvl="1"/>
            <a:r>
              <a:rPr lang="en-US" dirty="0" smtClean="0"/>
              <a:t>Design and distribute goods and </a:t>
            </a:r>
            <a:r>
              <a:rPr lang="en-US" u="sng" dirty="0" smtClean="0"/>
              <a:t>services</a:t>
            </a:r>
            <a:r>
              <a:rPr lang="en-US" dirty="0" smtClean="0"/>
              <a:t> that reduce vulnerability of individuals and communities to climate change</a:t>
            </a:r>
          </a:p>
          <a:p>
            <a:pPr lvl="1"/>
            <a:r>
              <a:rPr lang="en-US" dirty="0" smtClean="0"/>
              <a:t>Provide risk management tools</a:t>
            </a:r>
          </a:p>
          <a:p>
            <a:r>
              <a:rPr lang="en-US" dirty="0" smtClean="0"/>
              <a:t>TOOLS:</a:t>
            </a:r>
          </a:p>
          <a:p>
            <a:pPr lvl="1"/>
            <a:r>
              <a:rPr lang="en-US" dirty="0"/>
              <a:t>Drawing on capital markets to raise new finance for adaptation (climate bonds)</a:t>
            </a:r>
          </a:p>
          <a:p>
            <a:pPr lvl="1"/>
            <a:r>
              <a:rPr lang="en-US" dirty="0" smtClean="0"/>
              <a:t>Direct credit lines to local finance institutions</a:t>
            </a:r>
          </a:p>
          <a:p>
            <a:pPr lvl="1"/>
            <a:r>
              <a:rPr lang="en-US" dirty="0" smtClean="0"/>
              <a:t>Innovative means: microfinance</a:t>
            </a:r>
            <a:endParaRPr lang="en-US" dirty="0"/>
          </a:p>
        </p:txBody>
      </p:sp>
    </p:spTree>
    <p:extLst>
      <p:ext uri="{BB962C8B-B14F-4D97-AF65-F5344CB8AC3E}">
        <p14:creationId xmlns:p14="http://schemas.microsoft.com/office/powerpoint/2010/main" val="351368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role of insurance companies</a:t>
            </a:r>
            <a:endParaRPr lang="en-US" dirty="0"/>
          </a:p>
        </p:txBody>
      </p:sp>
      <p:sp>
        <p:nvSpPr>
          <p:cNvPr id="3" name="Content Placeholder 2"/>
          <p:cNvSpPr>
            <a:spLocks noGrp="1"/>
          </p:cNvSpPr>
          <p:nvPr>
            <p:ph idx="1"/>
          </p:nvPr>
        </p:nvSpPr>
        <p:spPr/>
        <p:txBody>
          <a:bodyPr/>
          <a:lstStyle/>
          <a:p>
            <a:r>
              <a:rPr lang="en-US" b="1" dirty="0" smtClean="0"/>
              <a:t>Risk Reduction and Insurance</a:t>
            </a:r>
          </a:p>
          <a:p>
            <a:pPr lvl="1"/>
            <a:r>
              <a:rPr lang="en-US" dirty="0" smtClean="0"/>
              <a:t>Catastrophe </a:t>
            </a:r>
            <a:r>
              <a:rPr lang="en-US" dirty="0"/>
              <a:t>prevention</a:t>
            </a:r>
            <a:r>
              <a:rPr lang="en-US" dirty="0" smtClean="0"/>
              <a:t>, Risk assessment, </a:t>
            </a:r>
            <a:r>
              <a:rPr lang="en-US" dirty="0"/>
              <a:t>emergency </a:t>
            </a:r>
            <a:r>
              <a:rPr lang="en-US" dirty="0" smtClean="0"/>
              <a:t>responses</a:t>
            </a:r>
            <a:endParaRPr lang="en-US" dirty="0"/>
          </a:p>
          <a:p>
            <a:r>
              <a:rPr lang="en-US" dirty="0" smtClean="0"/>
              <a:t>Low </a:t>
            </a:r>
            <a:r>
              <a:rPr lang="en-US" dirty="0"/>
              <a:t>rate of insurance penetration in developing countries</a:t>
            </a:r>
          </a:p>
          <a:p>
            <a:r>
              <a:rPr lang="en-US" dirty="0" smtClean="0"/>
              <a:t>Technical assistance for setting up innovative financial products, </a:t>
            </a:r>
            <a:r>
              <a:rPr lang="en-US" dirty="0" err="1" smtClean="0"/>
              <a:t>programmes</a:t>
            </a:r>
            <a:r>
              <a:rPr lang="en-US" dirty="0" smtClean="0"/>
              <a:t> or services for the low carbon energy sectors</a:t>
            </a:r>
          </a:p>
        </p:txBody>
      </p:sp>
    </p:spTree>
    <p:extLst>
      <p:ext uri="{BB962C8B-B14F-4D97-AF65-F5344CB8AC3E}">
        <p14:creationId xmlns:p14="http://schemas.microsoft.com/office/powerpoint/2010/main" val="1793517850"/>
      </p:ext>
    </p:extLst>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nesis">
  <a:themeElements>
    <a:clrScheme name="Genesis">
      <a:dk1>
        <a:sysClr val="windowText" lastClr="000000"/>
      </a:dk1>
      <a:lt1>
        <a:sysClr val="window" lastClr="FFFFFF"/>
      </a:lt1>
      <a:dk2>
        <a:srgbClr val="465466"/>
      </a:dk2>
      <a:lt2>
        <a:srgbClr val="BBD7F8"/>
      </a:lt2>
      <a:accent1>
        <a:srgbClr val="80B606"/>
      </a:accent1>
      <a:accent2>
        <a:srgbClr val="E29F1D"/>
      </a:accent2>
      <a:accent3>
        <a:srgbClr val="2397E2"/>
      </a:accent3>
      <a:accent4>
        <a:srgbClr val="35ACA2"/>
      </a:accent4>
      <a:accent5>
        <a:srgbClr val="5430BB"/>
      </a:accent5>
      <a:accent6>
        <a:srgbClr val="8D34E0"/>
      </a:accent6>
      <a:hlink>
        <a:srgbClr val="00B0F0"/>
      </a:hlink>
      <a:folHlink>
        <a:srgbClr val="0070C0"/>
      </a:folHlink>
    </a:clrScheme>
    <a:fontScheme name="Genesis">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Genesis">
      <a:fillStyleLst>
        <a:solidFill>
          <a:schemeClr val="phClr"/>
        </a:solidFill>
        <a:gradFill rotWithShape="1">
          <a:gsLst>
            <a:gs pos="0">
              <a:schemeClr val="phClr">
                <a:tint val="100000"/>
                <a:shade val="70000"/>
                <a:satMod val="100000"/>
                <a:greenMod val="110000"/>
              </a:schemeClr>
            </a:gs>
            <a:gs pos="75000">
              <a:schemeClr val="phClr">
                <a:tint val="40000"/>
                <a:satMod val="150000"/>
                <a:redMod val="100000"/>
                <a:blueMod val="100000"/>
              </a:schemeClr>
            </a:gs>
            <a:gs pos="100000">
              <a:schemeClr val="phClr">
                <a:tint val="60000"/>
                <a:satMod val="120000"/>
                <a:redMod val="100000"/>
                <a:blueMod val="100000"/>
              </a:schemeClr>
            </a:gs>
          </a:gsLst>
          <a:path path="circle">
            <a:fillToRect l="25000" t="25000" r="5000" b="5000"/>
          </a:path>
        </a:gradFill>
        <a:gradFill rotWithShape="1">
          <a:gsLst>
            <a:gs pos="0">
              <a:schemeClr val="phClr">
                <a:tint val="50000"/>
                <a:shade val="100000"/>
                <a:alpha val="100000"/>
                <a:satMod val="150000"/>
              </a:schemeClr>
            </a:gs>
            <a:gs pos="40000">
              <a:schemeClr val="phClr">
                <a:tint val="70000"/>
                <a:shade val="100000"/>
                <a:alpha val="100000"/>
                <a:satMod val="150000"/>
              </a:schemeClr>
            </a:gs>
            <a:gs pos="100000">
              <a:schemeClr val="phClr">
                <a:shade val="90000"/>
                <a:satMod val="110000"/>
              </a:schemeClr>
            </a:gs>
          </a:gsLst>
          <a:lin ang="5400000" scaled="0"/>
        </a:gradFill>
      </a:fillStyleLst>
      <a:lnStyleLst>
        <a:ln w="12700" cap="flat" cmpd="sng" algn="ctr">
          <a:solidFill>
            <a:schemeClr val="phClr">
              <a:shade val="95000"/>
              <a:satMod val="105000"/>
            </a:schemeClr>
          </a:solidFill>
          <a:prstDash val="solid"/>
        </a:ln>
        <a:ln w="3175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outerShdw blurRad="88900" dist="50800" dir="11400000" sx="102000" sy="101000" algn="tl" rotWithShape="0">
              <a:srgbClr val="000000">
                <a:alpha val="35000"/>
              </a:srgbClr>
            </a:outerShdw>
          </a:effectLst>
          <a:scene3d>
            <a:camera prst="perspectiveFront" fov="4800000"/>
            <a:lightRig rig="morning" dir="tl"/>
          </a:scene3d>
          <a:sp3d prstMaterial="softmetal">
            <a:bevelT w="0" h="0"/>
          </a:sp3d>
        </a:effectStyle>
        <a:effectStyle>
          <a:effectLst>
            <a:innerShdw blurRad="50800" dist="25400" dir="13500000">
              <a:srgbClr val="000000">
                <a:alpha val="75000"/>
              </a:srgbClr>
            </a:innerShdw>
            <a:reflection blurRad="101600" stA="40000" endPos="50000" dist="63500" dir="5400000" fadeDir="7200000" sy="-100000" kx="300000" rotWithShape="0"/>
          </a:effectLst>
          <a:scene3d>
            <a:camera prst="orthographicFront">
              <a:rot lat="0" lon="0" rev="0"/>
            </a:camera>
            <a:lightRig rig="chilly" dir="tr">
              <a:rot lat="0" lon="0" rev="1200000"/>
            </a:lightRig>
          </a:scene3d>
          <a:sp3d prstMaterial="plastic">
            <a:bevelT w="0" h="0"/>
          </a:sp3d>
        </a:effectStyle>
      </a:effectStyleLst>
      <a:bgFillStyleLst>
        <a:blipFill rotWithShape="1">
          <a:blip xmlns:r="http://schemas.openxmlformats.org/officeDocument/2006/relationships" r:embed="rId1"/>
          <a:stretch/>
        </a:blipFill>
        <a:blipFill rotWithShape="1">
          <a:blip xmlns:r="http://schemas.openxmlformats.org/officeDocument/2006/relationships" r:embed="rId2"/>
          <a:stretch/>
        </a:blipFill>
        <a:blipFill rotWithShape="1">
          <a:blip xmlns:r="http://schemas.openxmlformats.org/officeDocument/2006/relationships" r:embed="rId3"/>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Genesis.thmx</Template>
  <TotalTime>4232</TotalTime>
  <Words>791</Words>
  <Application>Microsoft Office PowerPoint</Application>
  <PresentationFormat>On-screen Show (4:3)</PresentationFormat>
  <Paragraphs>118</Paragraphs>
  <Slides>11</Slides>
  <Notes>6</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Genesis</vt:lpstr>
      <vt:lpstr>The Involvement of Insurance Companies  in Climate Finance:   Tackling a Global Challenge  by Investing in Local Solutions  </vt:lpstr>
      <vt:lpstr>Plan of the presentation </vt:lpstr>
      <vt:lpstr>Climate Change basic glossary</vt:lpstr>
      <vt:lpstr>Climate Change Regime:  the UN Framework Convention and the Kyoto Protocol</vt:lpstr>
      <vt:lpstr>Climate Change Regime Architecture</vt:lpstr>
      <vt:lpstr>Climate finance</vt:lpstr>
      <vt:lpstr>Combining Developing Countries  and the Private Sector Needs</vt:lpstr>
      <vt:lpstr>Financing Adaptation</vt:lpstr>
      <vt:lpstr>The role of insurance companies</vt:lpstr>
      <vt:lpstr>Climate Risk Management by the Insurance Sector</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Climate change</dc:title>
  <dc:creator>Francesca Romanin Jacur</dc:creator>
  <cp:lastModifiedBy>sandra Dellimore</cp:lastModifiedBy>
  <cp:revision>21</cp:revision>
  <dcterms:created xsi:type="dcterms:W3CDTF">2012-08-24T14:04:07Z</dcterms:created>
  <dcterms:modified xsi:type="dcterms:W3CDTF">2012-10-23T09:18:31Z</dcterms:modified>
</cp:coreProperties>
</file>