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9" r:id="rId4"/>
    <p:sldId id="260" r:id="rId5"/>
    <p:sldId id="261" r:id="rId6"/>
    <p:sldId id="262" r:id="rId7"/>
    <p:sldId id="267" r:id="rId8"/>
    <p:sldId id="263" r:id="rId9"/>
    <p:sldId id="265" r:id="rId10"/>
    <p:sldId id="266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74" d="100"/>
          <a:sy n="74" d="100"/>
        </p:scale>
        <p:origin x="-1032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788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A9508-32C6-4B45-AC38-34375C2AD1C2}" type="datetimeFigureOut">
              <a:rPr lang="en-US" smtClean="0"/>
              <a:t>10/23/2012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C26AE-C109-4649-A6AA-4C5EDD5EA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664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file:///\\localhost\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306" name="Group 2"/>
          <p:cNvGrpSpPr>
            <a:grpSpLocks/>
          </p:cNvGrpSpPr>
          <p:nvPr/>
        </p:nvGrpSpPr>
        <p:grpSpPr bwMode="auto">
          <a:xfrm>
            <a:off x="-12700" y="685800"/>
            <a:ext cx="9156700" cy="757238"/>
            <a:chOff x="0" y="0"/>
            <a:chExt cx="5768" cy="477"/>
          </a:xfrm>
        </p:grpSpPr>
        <p:sp>
          <p:nvSpPr>
            <p:cNvPr id="98307" name="Freeform 3"/>
            <p:cNvSpPr>
              <a:spLocks/>
            </p:cNvSpPr>
            <p:nvPr userDrawn="1"/>
          </p:nvSpPr>
          <p:spPr bwMode="auto">
            <a:xfrm>
              <a:off x="5" y="0"/>
              <a:ext cx="5763" cy="477"/>
            </a:xfrm>
            <a:custGeom>
              <a:avLst/>
              <a:gdLst/>
              <a:ahLst/>
              <a:cxnLst>
                <a:cxn ang="0">
                  <a:pos x="0" y="450"/>
                </a:cxn>
                <a:cxn ang="0">
                  <a:pos x="3" y="0"/>
                </a:cxn>
                <a:cxn ang="0">
                  <a:pos x="5763" y="0"/>
                </a:cxn>
                <a:cxn ang="0">
                  <a:pos x="5763" y="465"/>
                </a:cxn>
                <a:cxn ang="0">
                  <a:pos x="4821" y="477"/>
                </a:cxn>
                <a:cxn ang="0">
                  <a:pos x="4326" y="447"/>
                </a:cxn>
                <a:cxn ang="0">
                  <a:pos x="3783" y="465"/>
                </a:cxn>
                <a:cxn ang="0">
                  <a:pos x="3417" y="456"/>
                </a:cxn>
                <a:cxn ang="0">
                  <a:pos x="2973" y="459"/>
                </a:cxn>
                <a:cxn ang="0">
                  <a:pos x="2451" y="453"/>
                </a:cxn>
                <a:cxn ang="0">
                  <a:pos x="2289" y="441"/>
                </a:cxn>
                <a:cxn ang="0">
                  <a:pos x="2010" y="453"/>
                </a:cxn>
                <a:cxn ang="0">
                  <a:pos x="1827" y="450"/>
                </a:cxn>
                <a:cxn ang="0">
                  <a:pos x="1215" y="465"/>
                </a:cxn>
                <a:cxn ang="0">
                  <a:pos x="660" y="456"/>
                </a:cxn>
                <a:cxn ang="0">
                  <a:pos x="0" y="450"/>
                </a:cxn>
              </a:cxnLst>
              <a:rect l="0" t="0" r="r" b="b"/>
              <a:pathLst>
                <a:path w="5763" h="477">
                  <a:moveTo>
                    <a:pt x="0" y="450"/>
                  </a:moveTo>
                  <a:lnTo>
                    <a:pt x="3" y="0"/>
                  </a:lnTo>
                  <a:lnTo>
                    <a:pt x="5763" y="0"/>
                  </a:lnTo>
                  <a:lnTo>
                    <a:pt x="5763" y="465"/>
                  </a:lnTo>
                  <a:lnTo>
                    <a:pt x="4821" y="477"/>
                  </a:lnTo>
                  <a:lnTo>
                    <a:pt x="4326" y="447"/>
                  </a:lnTo>
                  <a:lnTo>
                    <a:pt x="3783" y="465"/>
                  </a:lnTo>
                  <a:lnTo>
                    <a:pt x="3417" y="456"/>
                  </a:lnTo>
                  <a:lnTo>
                    <a:pt x="2973" y="459"/>
                  </a:lnTo>
                  <a:lnTo>
                    <a:pt x="2451" y="453"/>
                  </a:lnTo>
                  <a:lnTo>
                    <a:pt x="2289" y="441"/>
                  </a:lnTo>
                  <a:lnTo>
                    <a:pt x="2010" y="453"/>
                  </a:lnTo>
                  <a:lnTo>
                    <a:pt x="1827" y="450"/>
                  </a:lnTo>
                  <a:lnTo>
                    <a:pt x="1215" y="465"/>
                  </a:lnTo>
                  <a:lnTo>
                    <a:pt x="660" y="456"/>
                  </a:lnTo>
                  <a:lnTo>
                    <a:pt x="0" y="45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8308" name="Freeform 4"/>
            <p:cNvSpPr>
              <a:spLocks/>
            </p:cNvSpPr>
            <p:nvPr userDrawn="1"/>
          </p:nvSpPr>
          <p:spPr bwMode="auto">
            <a:xfrm>
              <a:off x="0" y="98"/>
              <a:ext cx="256" cy="253"/>
            </a:xfrm>
            <a:custGeom>
              <a:avLst/>
              <a:gdLst/>
              <a:ahLst/>
              <a:cxnLst>
                <a:cxn ang="0">
                  <a:pos x="8" y="190"/>
                </a:cxn>
                <a:cxn ang="0">
                  <a:pos x="71" y="115"/>
                </a:cxn>
                <a:cxn ang="0">
                  <a:pos x="203" y="16"/>
                </a:cxn>
                <a:cxn ang="0">
                  <a:pos x="251" y="19"/>
                </a:cxn>
                <a:cxn ang="0">
                  <a:pos x="236" y="46"/>
                </a:cxn>
                <a:cxn ang="0">
                  <a:pos x="176" y="82"/>
                </a:cxn>
                <a:cxn ang="0">
                  <a:pos x="92" y="154"/>
                </a:cxn>
                <a:cxn ang="0">
                  <a:pos x="23" y="247"/>
                </a:cxn>
                <a:cxn ang="0">
                  <a:pos x="8" y="190"/>
                </a:cxn>
              </a:cxnLst>
              <a:rect l="0" t="0" r="r" b="b"/>
              <a:pathLst>
                <a:path w="256" h="253">
                  <a:moveTo>
                    <a:pt x="8" y="190"/>
                  </a:moveTo>
                  <a:cubicBezTo>
                    <a:pt x="16" y="168"/>
                    <a:pt x="38" y="144"/>
                    <a:pt x="71" y="115"/>
                  </a:cubicBezTo>
                  <a:cubicBezTo>
                    <a:pt x="104" y="86"/>
                    <a:pt x="173" y="32"/>
                    <a:pt x="203" y="16"/>
                  </a:cubicBezTo>
                  <a:cubicBezTo>
                    <a:pt x="233" y="0"/>
                    <a:pt x="246" y="14"/>
                    <a:pt x="251" y="19"/>
                  </a:cubicBezTo>
                  <a:cubicBezTo>
                    <a:pt x="256" y="24"/>
                    <a:pt x="249" y="35"/>
                    <a:pt x="236" y="46"/>
                  </a:cubicBezTo>
                  <a:cubicBezTo>
                    <a:pt x="223" y="57"/>
                    <a:pt x="200" y="64"/>
                    <a:pt x="176" y="82"/>
                  </a:cubicBezTo>
                  <a:cubicBezTo>
                    <a:pt x="152" y="100"/>
                    <a:pt x="118" y="126"/>
                    <a:pt x="92" y="154"/>
                  </a:cubicBezTo>
                  <a:cubicBezTo>
                    <a:pt x="66" y="182"/>
                    <a:pt x="36" y="241"/>
                    <a:pt x="23" y="247"/>
                  </a:cubicBezTo>
                  <a:cubicBezTo>
                    <a:pt x="10" y="253"/>
                    <a:pt x="0" y="212"/>
                    <a:pt x="8" y="19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8309" name="Freeform 5"/>
            <p:cNvSpPr>
              <a:spLocks/>
            </p:cNvSpPr>
            <p:nvPr userDrawn="1"/>
          </p:nvSpPr>
          <p:spPr bwMode="auto">
            <a:xfrm>
              <a:off x="56" y="0"/>
              <a:ext cx="708" cy="459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0" y="453"/>
                </a:cxn>
                <a:cxn ang="0">
                  <a:pos x="72" y="324"/>
                </a:cxn>
                <a:cxn ang="0">
                  <a:pos x="198" y="201"/>
                </a:cxn>
                <a:cxn ang="0">
                  <a:pos x="366" y="102"/>
                </a:cxn>
                <a:cxn ang="0">
                  <a:pos x="531" y="36"/>
                </a:cxn>
                <a:cxn ang="0">
                  <a:pos x="609" y="0"/>
                </a:cxn>
                <a:cxn ang="0">
                  <a:pos x="708" y="3"/>
                </a:cxn>
                <a:cxn ang="0">
                  <a:pos x="591" y="66"/>
                </a:cxn>
                <a:cxn ang="0">
                  <a:pos x="417" y="126"/>
                </a:cxn>
                <a:cxn ang="0">
                  <a:pos x="237" y="231"/>
                </a:cxn>
                <a:cxn ang="0">
                  <a:pos x="117" y="345"/>
                </a:cxn>
                <a:cxn ang="0">
                  <a:pos x="51" y="459"/>
                </a:cxn>
                <a:cxn ang="0">
                  <a:pos x="0" y="453"/>
                </a:cxn>
              </a:cxnLst>
              <a:rect l="0" t="0" r="r" b="b"/>
              <a:pathLst>
                <a:path w="708" h="459">
                  <a:moveTo>
                    <a:pt x="0" y="432"/>
                  </a:moveTo>
                  <a:lnTo>
                    <a:pt x="0" y="453"/>
                  </a:lnTo>
                  <a:cubicBezTo>
                    <a:pt x="12" y="435"/>
                    <a:pt x="39" y="366"/>
                    <a:pt x="72" y="324"/>
                  </a:cubicBezTo>
                  <a:cubicBezTo>
                    <a:pt x="105" y="282"/>
                    <a:pt x="149" y="238"/>
                    <a:pt x="198" y="201"/>
                  </a:cubicBezTo>
                  <a:cubicBezTo>
                    <a:pt x="247" y="164"/>
                    <a:pt x="311" y="129"/>
                    <a:pt x="366" y="102"/>
                  </a:cubicBezTo>
                  <a:cubicBezTo>
                    <a:pt x="421" y="75"/>
                    <a:pt x="490" y="53"/>
                    <a:pt x="531" y="36"/>
                  </a:cubicBezTo>
                  <a:cubicBezTo>
                    <a:pt x="572" y="19"/>
                    <a:pt x="580" y="5"/>
                    <a:pt x="609" y="0"/>
                  </a:cubicBezTo>
                  <a:lnTo>
                    <a:pt x="708" y="3"/>
                  </a:lnTo>
                  <a:cubicBezTo>
                    <a:pt x="705" y="14"/>
                    <a:pt x="640" y="45"/>
                    <a:pt x="591" y="66"/>
                  </a:cubicBezTo>
                  <a:cubicBezTo>
                    <a:pt x="542" y="87"/>
                    <a:pt x="476" y="98"/>
                    <a:pt x="417" y="126"/>
                  </a:cubicBezTo>
                  <a:cubicBezTo>
                    <a:pt x="358" y="154"/>
                    <a:pt x="287" y="195"/>
                    <a:pt x="237" y="231"/>
                  </a:cubicBezTo>
                  <a:cubicBezTo>
                    <a:pt x="187" y="267"/>
                    <a:pt x="148" y="307"/>
                    <a:pt x="117" y="345"/>
                  </a:cubicBezTo>
                  <a:cubicBezTo>
                    <a:pt x="86" y="383"/>
                    <a:pt x="70" y="441"/>
                    <a:pt x="51" y="459"/>
                  </a:cubicBezTo>
                  <a:lnTo>
                    <a:pt x="0" y="453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8310" name="Freeform 6"/>
            <p:cNvSpPr>
              <a:spLocks/>
            </p:cNvSpPr>
            <p:nvPr userDrawn="1"/>
          </p:nvSpPr>
          <p:spPr bwMode="auto">
            <a:xfrm>
              <a:off x="131" y="269"/>
              <a:ext cx="251" cy="194"/>
            </a:xfrm>
            <a:custGeom>
              <a:avLst/>
              <a:gdLst/>
              <a:ahLst/>
              <a:cxnLst>
                <a:cxn ang="0">
                  <a:pos x="21" y="163"/>
                </a:cxn>
                <a:cxn ang="0">
                  <a:pos x="9" y="184"/>
                </a:cxn>
                <a:cxn ang="0">
                  <a:pos x="75" y="103"/>
                </a:cxn>
                <a:cxn ang="0">
                  <a:pos x="165" y="28"/>
                </a:cxn>
                <a:cxn ang="0">
                  <a:pos x="207" y="7"/>
                </a:cxn>
                <a:cxn ang="0">
                  <a:pos x="246" y="4"/>
                </a:cxn>
                <a:cxn ang="0">
                  <a:pos x="237" y="34"/>
                </a:cxn>
                <a:cxn ang="0">
                  <a:pos x="183" y="61"/>
                </a:cxn>
                <a:cxn ang="0">
                  <a:pos x="108" y="124"/>
                </a:cxn>
                <a:cxn ang="0">
                  <a:pos x="54" y="190"/>
                </a:cxn>
                <a:cxn ang="0">
                  <a:pos x="6" y="184"/>
                </a:cxn>
              </a:cxnLst>
              <a:rect l="0" t="0" r="r" b="b"/>
              <a:pathLst>
                <a:path w="251" h="194">
                  <a:moveTo>
                    <a:pt x="21" y="163"/>
                  </a:moveTo>
                  <a:cubicBezTo>
                    <a:pt x="10" y="178"/>
                    <a:pt x="0" y="194"/>
                    <a:pt x="9" y="184"/>
                  </a:cubicBezTo>
                  <a:cubicBezTo>
                    <a:pt x="18" y="174"/>
                    <a:pt x="49" y="129"/>
                    <a:pt x="75" y="103"/>
                  </a:cubicBezTo>
                  <a:cubicBezTo>
                    <a:pt x="101" y="77"/>
                    <a:pt x="143" y="44"/>
                    <a:pt x="165" y="28"/>
                  </a:cubicBezTo>
                  <a:cubicBezTo>
                    <a:pt x="187" y="12"/>
                    <a:pt x="194" y="11"/>
                    <a:pt x="207" y="7"/>
                  </a:cubicBezTo>
                  <a:cubicBezTo>
                    <a:pt x="220" y="3"/>
                    <a:pt x="241" y="0"/>
                    <a:pt x="246" y="4"/>
                  </a:cubicBezTo>
                  <a:cubicBezTo>
                    <a:pt x="251" y="8"/>
                    <a:pt x="247" y="25"/>
                    <a:pt x="237" y="34"/>
                  </a:cubicBezTo>
                  <a:cubicBezTo>
                    <a:pt x="227" y="43"/>
                    <a:pt x="204" y="46"/>
                    <a:pt x="183" y="61"/>
                  </a:cubicBezTo>
                  <a:cubicBezTo>
                    <a:pt x="162" y="76"/>
                    <a:pt x="129" y="103"/>
                    <a:pt x="108" y="124"/>
                  </a:cubicBezTo>
                  <a:cubicBezTo>
                    <a:pt x="87" y="145"/>
                    <a:pt x="71" y="180"/>
                    <a:pt x="54" y="190"/>
                  </a:cubicBezTo>
                  <a:lnTo>
                    <a:pt x="6" y="18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8311" name="Freeform 7"/>
            <p:cNvSpPr>
              <a:spLocks/>
            </p:cNvSpPr>
            <p:nvPr userDrawn="1"/>
          </p:nvSpPr>
          <p:spPr bwMode="auto">
            <a:xfrm>
              <a:off x="341" y="0"/>
              <a:ext cx="159" cy="72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5" y="36"/>
                </a:cxn>
                <a:cxn ang="0">
                  <a:pos x="6" y="60"/>
                </a:cxn>
                <a:cxn ang="0">
                  <a:pos x="36" y="69"/>
                </a:cxn>
                <a:cxn ang="0">
                  <a:pos x="87" y="42"/>
                </a:cxn>
                <a:cxn ang="0">
                  <a:pos x="159" y="0"/>
                </a:cxn>
                <a:cxn ang="0">
                  <a:pos x="99" y="0"/>
                </a:cxn>
              </a:cxnLst>
              <a:rect l="0" t="0" r="r" b="b"/>
              <a:pathLst>
                <a:path w="159" h="72">
                  <a:moveTo>
                    <a:pt x="99" y="0"/>
                  </a:moveTo>
                  <a:cubicBezTo>
                    <a:pt x="75" y="6"/>
                    <a:pt x="30" y="26"/>
                    <a:pt x="15" y="36"/>
                  </a:cubicBezTo>
                  <a:cubicBezTo>
                    <a:pt x="0" y="46"/>
                    <a:pt x="3" y="55"/>
                    <a:pt x="6" y="60"/>
                  </a:cubicBezTo>
                  <a:cubicBezTo>
                    <a:pt x="9" y="65"/>
                    <a:pt x="23" y="72"/>
                    <a:pt x="36" y="69"/>
                  </a:cubicBezTo>
                  <a:cubicBezTo>
                    <a:pt x="49" y="66"/>
                    <a:pt x="67" y="53"/>
                    <a:pt x="87" y="42"/>
                  </a:cubicBezTo>
                  <a:cubicBezTo>
                    <a:pt x="107" y="31"/>
                    <a:pt x="158" y="6"/>
                    <a:pt x="159" y="0"/>
                  </a:cubicBezTo>
                  <a:lnTo>
                    <a:pt x="99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8312" name="Freeform 8"/>
            <p:cNvSpPr>
              <a:spLocks/>
            </p:cNvSpPr>
            <p:nvPr userDrawn="1"/>
          </p:nvSpPr>
          <p:spPr bwMode="auto">
            <a:xfrm>
              <a:off x="488" y="0"/>
              <a:ext cx="455" cy="216"/>
            </a:xfrm>
            <a:custGeom>
              <a:avLst/>
              <a:gdLst/>
              <a:ahLst/>
              <a:cxnLst>
                <a:cxn ang="0">
                  <a:pos x="395" y="0"/>
                </a:cxn>
                <a:cxn ang="0">
                  <a:pos x="338" y="48"/>
                </a:cxn>
                <a:cxn ang="0">
                  <a:pos x="242" y="102"/>
                </a:cxn>
                <a:cxn ang="0">
                  <a:pos x="104" y="147"/>
                </a:cxn>
                <a:cxn ang="0">
                  <a:pos x="35" y="168"/>
                </a:cxn>
                <a:cxn ang="0">
                  <a:pos x="8" y="192"/>
                </a:cxn>
                <a:cxn ang="0">
                  <a:pos x="8" y="213"/>
                </a:cxn>
                <a:cxn ang="0">
                  <a:pos x="59" y="213"/>
                </a:cxn>
                <a:cxn ang="0">
                  <a:pos x="86" y="192"/>
                </a:cxn>
                <a:cxn ang="0">
                  <a:pos x="173" y="159"/>
                </a:cxn>
                <a:cxn ang="0">
                  <a:pos x="299" y="126"/>
                </a:cxn>
                <a:cxn ang="0">
                  <a:pos x="392" y="72"/>
                </a:cxn>
                <a:cxn ang="0">
                  <a:pos x="455" y="0"/>
                </a:cxn>
                <a:cxn ang="0">
                  <a:pos x="395" y="0"/>
                </a:cxn>
              </a:cxnLst>
              <a:rect l="0" t="0" r="r" b="b"/>
              <a:pathLst>
                <a:path w="455" h="216">
                  <a:moveTo>
                    <a:pt x="395" y="0"/>
                  </a:moveTo>
                  <a:cubicBezTo>
                    <a:pt x="376" y="8"/>
                    <a:pt x="364" y="31"/>
                    <a:pt x="338" y="48"/>
                  </a:cubicBezTo>
                  <a:cubicBezTo>
                    <a:pt x="312" y="65"/>
                    <a:pt x="281" y="86"/>
                    <a:pt x="242" y="102"/>
                  </a:cubicBezTo>
                  <a:cubicBezTo>
                    <a:pt x="203" y="118"/>
                    <a:pt x="138" y="136"/>
                    <a:pt x="104" y="147"/>
                  </a:cubicBezTo>
                  <a:cubicBezTo>
                    <a:pt x="70" y="158"/>
                    <a:pt x="51" y="161"/>
                    <a:pt x="35" y="168"/>
                  </a:cubicBezTo>
                  <a:cubicBezTo>
                    <a:pt x="19" y="175"/>
                    <a:pt x="12" y="185"/>
                    <a:pt x="8" y="192"/>
                  </a:cubicBezTo>
                  <a:cubicBezTo>
                    <a:pt x="4" y="199"/>
                    <a:pt x="0" y="210"/>
                    <a:pt x="8" y="213"/>
                  </a:cubicBezTo>
                  <a:cubicBezTo>
                    <a:pt x="16" y="216"/>
                    <a:pt x="46" y="216"/>
                    <a:pt x="59" y="213"/>
                  </a:cubicBezTo>
                  <a:cubicBezTo>
                    <a:pt x="72" y="210"/>
                    <a:pt x="67" y="201"/>
                    <a:pt x="86" y="192"/>
                  </a:cubicBezTo>
                  <a:cubicBezTo>
                    <a:pt x="105" y="183"/>
                    <a:pt x="138" y="170"/>
                    <a:pt x="173" y="159"/>
                  </a:cubicBezTo>
                  <a:cubicBezTo>
                    <a:pt x="208" y="148"/>
                    <a:pt x="263" y="140"/>
                    <a:pt x="299" y="126"/>
                  </a:cubicBezTo>
                  <a:cubicBezTo>
                    <a:pt x="335" y="112"/>
                    <a:pt x="366" y="93"/>
                    <a:pt x="392" y="72"/>
                  </a:cubicBezTo>
                  <a:cubicBezTo>
                    <a:pt x="418" y="51"/>
                    <a:pt x="454" y="12"/>
                    <a:pt x="455" y="0"/>
                  </a:cubicBezTo>
                  <a:lnTo>
                    <a:pt x="39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8313" name="Freeform 9"/>
            <p:cNvSpPr>
              <a:spLocks/>
            </p:cNvSpPr>
            <p:nvPr userDrawn="1"/>
          </p:nvSpPr>
          <p:spPr bwMode="auto">
            <a:xfrm>
              <a:off x="1448" y="37"/>
              <a:ext cx="414" cy="108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24" y="11"/>
                </a:cxn>
                <a:cxn ang="0">
                  <a:pos x="156" y="2"/>
                </a:cxn>
                <a:cxn ang="0">
                  <a:pos x="288" y="23"/>
                </a:cxn>
                <a:cxn ang="0">
                  <a:pos x="384" y="53"/>
                </a:cxn>
                <a:cxn ang="0">
                  <a:pos x="411" y="74"/>
                </a:cxn>
                <a:cxn ang="0">
                  <a:pos x="405" y="104"/>
                </a:cxn>
                <a:cxn ang="0">
                  <a:pos x="363" y="101"/>
                </a:cxn>
                <a:cxn ang="0">
                  <a:pos x="294" y="77"/>
                </a:cxn>
                <a:cxn ang="0">
                  <a:pos x="174" y="50"/>
                </a:cxn>
                <a:cxn ang="0">
                  <a:pos x="72" y="62"/>
                </a:cxn>
                <a:cxn ang="0">
                  <a:pos x="36" y="59"/>
                </a:cxn>
                <a:cxn ang="0">
                  <a:pos x="0" y="11"/>
                </a:cxn>
              </a:cxnLst>
              <a:rect l="0" t="0" r="r" b="b"/>
              <a:pathLst>
                <a:path w="414" h="108">
                  <a:moveTo>
                    <a:pt x="0" y="11"/>
                  </a:moveTo>
                  <a:lnTo>
                    <a:pt x="24" y="11"/>
                  </a:lnTo>
                  <a:cubicBezTo>
                    <a:pt x="50" y="9"/>
                    <a:pt x="112" y="0"/>
                    <a:pt x="156" y="2"/>
                  </a:cubicBezTo>
                  <a:cubicBezTo>
                    <a:pt x="200" y="4"/>
                    <a:pt x="250" y="15"/>
                    <a:pt x="288" y="23"/>
                  </a:cubicBezTo>
                  <a:cubicBezTo>
                    <a:pt x="326" y="31"/>
                    <a:pt x="363" y="44"/>
                    <a:pt x="384" y="53"/>
                  </a:cubicBezTo>
                  <a:cubicBezTo>
                    <a:pt x="405" y="62"/>
                    <a:pt x="408" y="66"/>
                    <a:pt x="411" y="74"/>
                  </a:cubicBezTo>
                  <a:cubicBezTo>
                    <a:pt x="414" y="82"/>
                    <a:pt x="413" y="100"/>
                    <a:pt x="405" y="104"/>
                  </a:cubicBezTo>
                  <a:cubicBezTo>
                    <a:pt x="397" y="108"/>
                    <a:pt x="381" y="105"/>
                    <a:pt x="363" y="101"/>
                  </a:cubicBezTo>
                  <a:cubicBezTo>
                    <a:pt x="345" y="97"/>
                    <a:pt x="325" y="85"/>
                    <a:pt x="294" y="77"/>
                  </a:cubicBezTo>
                  <a:cubicBezTo>
                    <a:pt x="263" y="69"/>
                    <a:pt x="211" y="53"/>
                    <a:pt x="174" y="50"/>
                  </a:cubicBezTo>
                  <a:cubicBezTo>
                    <a:pt x="137" y="47"/>
                    <a:pt x="95" y="61"/>
                    <a:pt x="72" y="62"/>
                  </a:cubicBezTo>
                  <a:cubicBezTo>
                    <a:pt x="49" y="63"/>
                    <a:pt x="48" y="66"/>
                    <a:pt x="36" y="59"/>
                  </a:cubicBezTo>
                  <a:cubicBezTo>
                    <a:pt x="24" y="52"/>
                    <a:pt x="13" y="36"/>
                    <a:pt x="0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8314" name="Freeform 10"/>
            <p:cNvSpPr>
              <a:spLocks/>
            </p:cNvSpPr>
            <p:nvPr userDrawn="1"/>
          </p:nvSpPr>
          <p:spPr bwMode="auto">
            <a:xfrm>
              <a:off x="1790" y="0"/>
              <a:ext cx="520" cy="225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12" y="24"/>
                </a:cxn>
                <a:cxn ang="0">
                  <a:pos x="114" y="54"/>
                </a:cxn>
                <a:cxn ang="0">
                  <a:pos x="240" y="117"/>
                </a:cxn>
                <a:cxn ang="0">
                  <a:pos x="333" y="153"/>
                </a:cxn>
                <a:cxn ang="0">
                  <a:pos x="438" y="219"/>
                </a:cxn>
                <a:cxn ang="0">
                  <a:pos x="426" y="192"/>
                </a:cxn>
                <a:cxn ang="0">
                  <a:pos x="441" y="180"/>
                </a:cxn>
                <a:cxn ang="0">
                  <a:pos x="519" y="216"/>
                </a:cxn>
                <a:cxn ang="0">
                  <a:pos x="450" y="162"/>
                </a:cxn>
                <a:cxn ang="0">
                  <a:pos x="381" y="135"/>
                </a:cxn>
                <a:cxn ang="0">
                  <a:pos x="285" y="84"/>
                </a:cxn>
                <a:cxn ang="0">
                  <a:pos x="186" y="18"/>
                </a:cxn>
                <a:cxn ang="0">
                  <a:pos x="123" y="0"/>
                </a:cxn>
                <a:cxn ang="0">
                  <a:pos x="42" y="0"/>
                </a:cxn>
              </a:cxnLst>
              <a:rect l="0" t="0" r="r" b="b"/>
              <a:pathLst>
                <a:path w="520" h="225">
                  <a:moveTo>
                    <a:pt x="42" y="0"/>
                  </a:moveTo>
                  <a:cubicBezTo>
                    <a:pt x="24" y="4"/>
                    <a:pt x="0" y="15"/>
                    <a:pt x="12" y="24"/>
                  </a:cubicBezTo>
                  <a:cubicBezTo>
                    <a:pt x="24" y="33"/>
                    <a:pt x="76" y="39"/>
                    <a:pt x="114" y="54"/>
                  </a:cubicBezTo>
                  <a:cubicBezTo>
                    <a:pt x="152" y="69"/>
                    <a:pt x="203" y="100"/>
                    <a:pt x="240" y="117"/>
                  </a:cubicBezTo>
                  <a:cubicBezTo>
                    <a:pt x="277" y="134"/>
                    <a:pt x="300" y="136"/>
                    <a:pt x="333" y="153"/>
                  </a:cubicBezTo>
                  <a:cubicBezTo>
                    <a:pt x="366" y="170"/>
                    <a:pt x="423" y="213"/>
                    <a:pt x="438" y="219"/>
                  </a:cubicBezTo>
                  <a:cubicBezTo>
                    <a:pt x="453" y="225"/>
                    <a:pt x="426" y="198"/>
                    <a:pt x="426" y="192"/>
                  </a:cubicBezTo>
                  <a:cubicBezTo>
                    <a:pt x="426" y="186"/>
                    <a:pt x="426" y="176"/>
                    <a:pt x="441" y="180"/>
                  </a:cubicBezTo>
                  <a:cubicBezTo>
                    <a:pt x="456" y="184"/>
                    <a:pt x="518" y="219"/>
                    <a:pt x="519" y="216"/>
                  </a:cubicBezTo>
                  <a:cubicBezTo>
                    <a:pt x="520" y="213"/>
                    <a:pt x="473" y="176"/>
                    <a:pt x="450" y="162"/>
                  </a:cubicBezTo>
                  <a:cubicBezTo>
                    <a:pt x="427" y="148"/>
                    <a:pt x="408" y="148"/>
                    <a:pt x="381" y="135"/>
                  </a:cubicBezTo>
                  <a:cubicBezTo>
                    <a:pt x="354" y="122"/>
                    <a:pt x="318" y="104"/>
                    <a:pt x="285" y="84"/>
                  </a:cubicBezTo>
                  <a:cubicBezTo>
                    <a:pt x="252" y="64"/>
                    <a:pt x="213" y="32"/>
                    <a:pt x="186" y="18"/>
                  </a:cubicBezTo>
                  <a:cubicBezTo>
                    <a:pt x="159" y="4"/>
                    <a:pt x="147" y="2"/>
                    <a:pt x="123" y="0"/>
                  </a:cubicBezTo>
                  <a:lnTo>
                    <a:pt x="4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8315" name="Freeform 11"/>
            <p:cNvSpPr>
              <a:spLocks/>
            </p:cNvSpPr>
            <p:nvPr userDrawn="1"/>
          </p:nvSpPr>
          <p:spPr bwMode="auto">
            <a:xfrm>
              <a:off x="1943" y="154"/>
              <a:ext cx="431" cy="233"/>
            </a:xfrm>
            <a:custGeom>
              <a:avLst/>
              <a:gdLst/>
              <a:ahLst/>
              <a:cxnLst>
                <a:cxn ang="0">
                  <a:pos x="6" y="38"/>
                </a:cxn>
                <a:cxn ang="0">
                  <a:pos x="9" y="20"/>
                </a:cxn>
                <a:cxn ang="0">
                  <a:pos x="42" y="2"/>
                </a:cxn>
                <a:cxn ang="0">
                  <a:pos x="90" y="35"/>
                </a:cxn>
                <a:cxn ang="0">
                  <a:pos x="189" y="89"/>
                </a:cxn>
                <a:cxn ang="0">
                  <a:pos x="288" y="140"/>
                </a:cxn>
                <a:cxn ang="0">
                  <a:pos x="375" y="176"/>
                </a:cxn>
                <a:cxn ang="0">
                  <a:pos x="396" y="176"/>
                </a:cxn>
                <a:cxn ang="0">
                  <a:pos x="429" y="212"/>
                </a:cxn>
                <a:cxn ang="0">
                  <a:pos x="408" y="233"/>
                </a:cxn>
                <a:cxn ang="0">
                  <a:pos x="333" y="212"/>
                </a:cxn>
                <a:cxn ang="0">
                  <a:pos x="186" y="143"/>
                </a:cxn>
                <a:cxn ang="0">
                  <a:pos x="48" y="68"/>
                </a:cxn>
                <a:cxn ang="0">
                  <a:pos x="6" y="38"/>
                </a:cxn>
              </a:cxnLst>
              <a:rect l="0" t="0" r="r" b="b"/>
              <a:pathLst>
                <a:path w="431" h="233">
                  <a:moveTo>
                    <a:pt x="6" y="38"/>
                  </a:moveTo>
                  <a:cubicBezTo>
                    <a:pt x="0" y="26"/>
                    <a:pt x="3" y="26"/>
                    <a:pt x="9" y="20"/>
                  </a:cubicBezTo>
                  <a:cubicBezTo>
                    <a:pt x="15" y="14"/>
                    <a:pt x="29" y="0"/>
                    <a:pt x="42" y="2"/>
                  </a:cubicBezTo>
                  <a:cubicBezTo>
                    <a:pt x="55" y="4"/>
                    <a:pt x="66" y="21"/>
                    <a:pt x="90" y="35"/>
                  </a:cubicBezTo>
                  <a:cubicBezTo>
                    <a:pt x="114" y="49"/>
                    <a:pt x="156" y="72"/>
                    <a:pt x="189" y="89"/>
                  </a:cubicBezTo>
                  <a:cubicBezTo>
                    <a:pt x="222" y="106"/>
                    <a:pt x="257" y="126"/>
                    <a:pt x="288" y="140"/>
                  </a:cubicBezTo>
                  <a:cubicBezTo>
                    <a:pt x="319" y="154"/>
                    <a:pt x="357" y="170"/>
                    <a:pt x="375" y="176"/>
                  </a:cubicBezTo>
                  <a:cubicBezTo>
                    <a:pt x="393" y="182"/>
                    <a:pt x="387" y="170"/>
                    <a:pt x="396" y="176"/>
                  </a:cubicBezTo>
                  <a:cubicBezTo>
                    <a:pt x="405" y="182"/>
                    <a:pt x="427" y="203"/>
                    <a:pt x="429" y="212"/>
                  </a:cubicBezTo>
                  <a:cubicBezTo>
                    <a:pt x="431" y="221"/>
                    <a:pt x="424" y="233"/>
                    <a:pt x="408" y="233"/>
                  </a:cubicBezTo>
                  <a:cubicBezTo>
                    <a:pt x="392" y="233"/>
                    <a:pt x="370" y="227"/>
                    <a:pt x="333" y="212"/>
                  </a:cubicBezTo>
                  <a:cubicBezTo>
                    <a:pt x="296" y="197"/>
                    <a:pt x="234" y="167"/>
                    <a:pt x="186" y="143"/>
                  </a:cubicBezTo>
                  <a:cubicBezTo>
                    <a:pt x="138" y="119"/>
                    <a:pt x="78" y="86"/>
                    <a:pt x="48" y="68"/>
                  </a:cubicBezTo>
                  <a:cubicBezTo>
                    <a:pt x="18" y="50"/>
                    <a:pt x="12" y="50"/>
                    <a:pt x="6" y="3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8316" name="Freeform 12"/>
            <p:cNvSpPr>
              <a:spLocks/>
            </p:cNvSpPr>
            <p:nvPr userDrawn="1"/>
          </p:nvSpPr>
          <p:spPr bwMode="auto">
            <a:xfrm>
              <a:off x="2262" y="87"/>
              <a:ext cx="396" cy="227"/>
            </a:xfrm>
            <a:custGeom>
              <a:avLst/>
              <a:gdLst/>
              <a:ahLst/>
              <a:cxnLst>
                <a:cxn ang="0">
                  <a:pos x="2" y="9"/>
                </a:cxn>
                <a:cxn ang="0">
                  <a:pos x="53" y="66"/>
                </a:cxn>
                <a:cxn ang="0">
                  <a:pos x="176" y="132"/>
                </a:cxn>
                <a:cxn ang="0">
                  <a:pos x="293" y="189"/>
                </a:cxn>
                <a:cxn ang="0">
                  <a:pos x="341" y="222"/>
                </a:cxn>
                <a:cxn ang="0">
                  <a:pos x="377" y="219"/>
                </a:cxn>
                <a:cxn ang="0">
                  <a:pos x="377" y="180"/>
                </a:cxn>
                <a:cxn ang="0">
                  <a:pos x="260" y="126"/>
                </a:cxn>
                <a:cxn ang="0">
                  <a:pos x="113" y="51"/>
                </a:cxn>
                <a:cxn ang="0">
                  <a:pos x="41" y="9"/>
                </a:cxn>
                <a:cxn ang="0">
                  <a:pos x="2" y="9"/>
                </a:cxn>
              </a:cxnLst>
              <a:rect l="0" t="0" r="r" b="b"/>
              <a:pathLst>
                <a:path w="396" h="227">
                  <a:moveTo>
                    <a:pt x="2" y="9"/>
                  </a:moveTo>
                  <a:cubicBezTo>
                    <a:pt x="4" y="18"/>
                    <a:pt x="24" y="45"/>
                    <a:pt x="53" y="66"/>
                  </a:cubicBezTo>
                  <a:cubicBezTo>
                    <a:pt x="82" y="87"/>
                    <a:pt x="136" y="111"/>
                    <a:pt x="176" y="132"/>
                  </a:cubicBezTo>
                  <a:cubicBezTo>
                    <a:pt x="216" y="153"/>
                    <a:pt x="266" y="174"/>
                    <a:pt x="293" y="189"/>
                  </a:cubicBezTo>
                  <a:cubicBezTo>
                    <a:pt x="320" y="204"/>
                    <a:pt x="327" y="217"/>
                    <a:pt x="341" y="222"/>
                  </a:cubicBezTo>
                  <a:cubicBezTo>
                    <a:pt x="355" y="227"/>
                    <a:pt x="371" y="226"/>
                    <a:pt x="377" y="219"/>
                  </a:cubicBezTo>
                  <a:cubicBezTo>
                    <a:pt x="383" y="212"/>
                    <a:pt x="396" y="195"/>
                    <a:pt x="377" y="180"/>
                  </a:cubicBezTo>
                  <a:cubicBezTo>
                    <a:pt x="358" y="165"/>
                    <a:pt x="304" y="147"/>
                    <a:pt x="260" y="126"/>
                  </a:cubicBezTo>
                  <a:cubicBezTo>
                    <a:pt x="216" y="105"/>
                    <a:pt x="149" y="70"/>
                    <a:pt x="113" y="51"/>
                  </a:cubicBezTo>
                  <a:cubicBezTo>
                    <a:pt x="77" y="32"/>
                    <a:pt x="60" y="17"/>
                    <a:pt x="41" y="9"/>
                  </a:cubicBezTo>
                  <a:cubicBezTo>
                    <a:pt x="22" y="1"/>
                    <a:pt x="0" y="0"/>
                    <a:pt x="2" y="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8317" name="Freeform 13"/>
            <p:cNvSpPr>
              <a:spLocks/>
            </p:cNvSpPr>
            <p:nvPr userDrawn="1"/>
          </p:nvSpPr>
          <p:spPr bwMode="auto">
            <a:xfrm>
              <a:off x="2264" y="240"/>
              <a:ext cx="516" cy="223"/>
            </a:xfrm>
            <a:custGeom>
              <a:avLst/>
              <a:gdLst/>
              <a:ahLst/>
              <a:cxnLst>
                <a:cxn ang="0">
                  <a:pos x="3" y="10"/>
                </a:cxn>
                <a:cxn ang="0">
                  <a:pos x="105" y="97"/>
                </a:cxn>
                <a:cxn ang="0">
                  <a:pos x="243" y="178"/>
                </a:cxn>
                <a:cxn ang="0">
                  <a:pos x="357" y="217"/>
                </a:cxn>
                <a:cxn ang="0">
                  <a:pos x="498" y="214"/>
                </a:cxn>
                <a:cxn ang="0">
                  <a:pos x="468" y="187"/>
                </a:cxn>
                <a:cxn ang="0">
                  <a:pos x="309" y="136"/>
                </a:cxn>
                <a:cxn ang="0">
                  <a:pos x="123" y="34"/>
                </a:cxn>
                <a:cxn ang="0">
                  <a:pos x="3" y="10"/>
                </a:cxn>
              </a:cxnLst>
              <a:rect l="0" t="0" r="r" b="b"/>
              <a:pathLst>
                <a:path w="516" h="223">
                  <a:moveTo>
                    <a:pt x="3" y="10"/>
                  </a:moveTo>
                  <a:cubicBezTo>
                    <a:pt x="0" y="20"/>
                    <a:pt x="65" y="69"/>
                    <a:pt x="105" y="97"/>
                  </a:cubicBezTo>
                  <a:cubicBezTo>
                    <a:pt x="145" y="125"/>
                    <a:pt x="201" y="158"/>
                    <a:pt x="243" y="178"/>
                  </a:cubicBezTo>
                  <a:cubicBezTo>
                    <a:pt x="285" y="198"/>
                    <a:pt x="315" y="211"/>
                    <a:pt x="357" y="217"/>
                  </a:cubicBezTo>
                  <a:cubicBezTo>
                    <a:pt x="399" y="223"/>
                    <a:pt x="480" y="219"/>
                    <a:pt x="498" y="214"/>
                  </a:cubicBezTo>
                  <a:cubicBezTo>
                    <a:pt x="516" y="209"/>
                    <a:pt x="499" y="200"/>
                    <a:pt x="468" y="187"/>
                  </a:cubicBezTo>
                  <a:cubicBezTo>
                    <a:pt x="437" y="174"/>
                    <a:pt x="366" y="161"/>
                    <a:pt x="309" y="136"/>
                  </a:cubicBezTo>
                  <a:cubicBezTo>
                    <a:pt x="252" y="111"/>
                    <a:pt x="172" y="54"/>
                    <a:pt x="123" y="34"/>
                  </a:cubicBezTo>
                  <a:cubicBezTo>
                    <a:pt x="74" y="14"/>
                    <a:pt x="6" y="0"/>
                    <a:pt x="3" y="1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8318" name="Freeform 14"/>
            <p:cNvSpPr>
              <a:spLocks/>
            </p:cNvSpPr>
            <p:nvPr userDrawn="1"/>
          </p:nvSpPr>
          <p:spPr bwMode="auto">
            <a:xfrm>
              <a:off x="2723" y="324"/>
              <a:ext cx="414" cy="100"/>
            </a:xfrm>
            <a:custGeom>
              <a:avLst/>
              <a:gdLst/>
              <a:ahLst/>
              <a:cxnLst>
                <a:cxn ang="0">
                  <a:pos x="69" y="60"/>
                </a:cxn>
                <a:cxn ang="0">
                  <a:pos x="12" y="42"/>
                </a:cxn>
                <a:cxn ang="0">
                  <a:pos x="3" y="15"/>
                </a:cxn>
                <a:cxn ang="0">
                  <a:pos x="30" y="0"/>
                </a:cxn>
                <a:cxn ang="0">
                  <a:pos x="117" y="18"/>
                </a:cxn>
                <a:cxn ang="0">
                  <a:pos x="243" y="48"/>
                </a:cxn>
                <a:cxn ang="0">
                  <a:pos x="387" y="48"/>
                </a:cxn>
                <a:cxn ang="0">
                  <a:pos x="408" y="54"/>
                </a:cxn>
                <a:cxn ang="0">
                  <a:pos x="381" y="87"/>
                </a:cxn>
                <a:cxn ang="0">
                  <a:pos x="318" y="99"/>
                </a:cxn>
                <a:cxn ang="0">
                  <a:pos x="195" y="93"/>
                </a:cxn>
                <a:cxn ang="0">
                  <a:pos x="69" y="60"/>
                </a:cxn>
              </a:cxnLst>
              <a:rect l="0" t="0" r="r" b="b"/>
              <a:pathLst>
                <a:path w="414" h="100">
                  <a:moveTo>
                    <a:pt x="69" y="60"/>
                  </a:moveTo>
                  <a:cubicBezTo>
                    <a:pt x="39" y="52"/>
                    <a:pt x="23" y="49"/>
                    <a:pt x="12" y="42"/>
                  </a:cubicBezTo>
                  <a:cubicBezTo>
                    <a:pt x="1" y="35"/>
                    <a:pt x="0" y="22"/>
                    <a:pt x="3" y="15"/>
                  </a:cubicBezTo>
                  <a:cubicBezTo>
                    <a:pt x="6" y="8"/>
                    <a:pt x="11" y="0"/>
                    <a:pt x="30" y="0"/>
                  </a:cubicBezTo>
                  <a:cubicBezTo>
                    <a:pt x="49" y="0"/>
                    <a:pt x="82" y="10"/>
                    <a:pt x="117" y="18"/>
                  </a:cubicBezTo>
                  <a:cubicBezTo>
                    <a:pt x="152" y="26"/>
                    <a:pt x="198" y="43"/>
                    <a:pt x="243" y="48"/>
                  </a:cubicBezTo>
                  <a:cubicBezTo>
                    <a:pt x="288" y="53"/>
                    <a:pt x="360" y="47"/>
                    <a:pt x="387" y="48"/>
                  </a:cubicBezTo>
                  <a:cubicBezTo>
                    <a:pt x="414" y="49"/>
                    <a:pt x="409" y="48"/>
                    <a:pt x="408" y="54"/>
                  </a:cubicBezTo>
                  <a:cubicBezTo>
                    <a:pt x="407" y="60"/>
                    <a:pt x="396" y="80"/>
                    <a:pt x="381" y="87"/>
                  </a:cubicBezTo>
                  <a:cubicBezTo>
                    <a:pt x="366" y="94"/>
                    <a:pt x="349" y="98"/>
                    <a:pt x="318" y="99"/>
                  </a:cubicBezTo>
                  <a:cubicBezTo>
                    <a:pt x="287" y="100"/>
                    <a:pt x="237" y="99"/>
                    <a:pt x="195" y="93"/>
                  </a:cubicBezTo>
                  <a:cubicBezTo>
                    <a:pt x="153" y="87"/>
                    <a:pt x="99" y="68"/>
                    <a:pt x="69" y="6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8319" name="Freeform 15"/>
            <p:cNvSpPr>
              <a:spLocks/>
            </p:cNvSpPr>
            <p:nvPr userDrawn="1"/>
          </p:nvSpPr>
          <p:spPr bwMode="auto">
            <a:xfrm>
              <a:off x="3165" y="375"/>
              <a:ext cx="150" cy="72"/>
            </a:xfrm>
            <a:custGeom>
              <a:avLst/>
              <a:gdLst/>
              <a:ahLst/>
              <a:cxnLst>
                <a:cxn ang="0">
                  <a:pos x="3" y="67"/>
                </a:cxn>
                <a:cxn ang="0">
                  <a:pos x="84" y="19"/>
                </a:cxn>
                <a:cxn ang="0">
                  <a:pos x="123" y="1"/>
                </a:cxn>
                <a:cxn ang="0">
                  <a:pos x="150" y="22"/>
                </a:cxn>
                <a:cxn ang="0">
                  <a:pos x="123" y="55"/>
                </a:cxn>
                <a:cxn ang="0">
                  <a:pos x="90" y="70"/>
                </a:cxn>
                <a:cxn ang="0">
                  <a:pos x="0" y="67"/>
                </a:cxn>
              </a:cxnLst>
              <a:rect l="0" t="0" r="r" b="b"/>
              <a:pathLst>
                <a:path w="150" h="72">
                  <a:moveTo>
                    <a:pt x="3" y="67"/>
                  </a:moveTo>
                  <a:cubicBezTo>
                    <a:pt x="16" y="59"/>
                    <a:pt x="64" y="30"/>
                    <a:pt x="84" y="19"/>
                  </a:cubicBezTo>
                  <a:cubicBezTo>
                    <a:pt x="104" y="8"/>
                    <a:pt x="112" y="0"/>
                    <a:pt x="123" y="1"/>
                  </a:cubicBezTo>
                  <a:cubicBezTo>
                    <a:pt x="134" y="2"/>
                    <a:pt x="150" y="13"/>
                    <a:pt x="150" y="22"/>
                  </a:cubicBezTo>
                  <a:cubicBezTo>
                    <a:pt x="150" y="31"/>
                    <a:pt x="133" y="47"/>
                    <a:pt x="123" y="55"/>
                  </a:cubicBezTo>
                  <a:cubicBezTo>
                    <a:pt x="113" y="63"/>
                    <a:pt x="110" y="68"/>
                    <a:pt x="90" y="70"/>
                  </a:cubicBezTo>
                  <a:cubicBezTo>
                    <a:pt x="70" y="72"/>
                    <a:pt x="35" y="69"/>
                    <a:pt x="0" y="67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8320" name="Freeform 16"/>
            <p:cNvSpPr>
              <a:spLocks/>
            </p:cNvSpPr>
            <p:nvPr userDrawn="1"/>
          </p:nvSpPr>
          <p:spPr bwMode="auto">
            <a:xfrm>
              <a:off x="3463" y="267"/>
              <a:ext cx="148" cy="91"/>
            </a:xfrm>
            <a:custGeom>
              <a:avLst/>
              <a:gdLst/>
              <a:ahLst/>
              <a:cxnLst>
                <a:cxn ang="0">
                  <a:pos x="1" y="69"/>
                </a:cxn>
                <a:cxn ang="0">
                  <a:pos x="25" y="51"/>
                </a:cxn>
                <a:cxn ang="0">
                  <a:pos x="100" y="9"/>
                </a:cxn>
                <a:cxn ang="0">
                  <a:pos x="133" y="3"/>
                </a:cxn>
                <a:cxn ang="0">
                  <a:pos x="136" y="27"/>
                </a:cxn>
                <a:cxn ang="0">
                  <a:pos x="61" y="75"/>
                </a:cxn>
                <a:cxn ang="0">
                  <a:pos x="19" y="90"/>
                </a:cxn>
                <a:cxn ang="0">
                  <a:pos x="1" y="69"/>
                </a:cxn>
              </a:cxnLst>
              <a:rect l="0" t="0" r="r" b="b"/>
              <a:pathLst>
                <a:path w="148" h="91">
                  <a:moveTo>
                    <a:pt x="1" y="69"/>
                  </a:moveTo>
                  <a:cubicBezTo>
                    <a:pt x="2" y="63"/>
                    <a:pt x="9" y="61"/>
                    <a:pt x="25" y="51"/>
                  </a:cubicBezTo>
                  <a:cubicBezTo>
                    <a:pt x="41" y="41"/>
                    <a:pt x="82" y="17"/>
                    <a:pt x="100" y="9"/>
                  </a:cubicBezTo>
                  <a:cubicBezTo>
                    <a:pt x="118" y="1"/>
                    <a:pt x="127" y="0"/>
                    <a:pt x="133" y="3"/>
                  </a:cubicBezTo>
                  <a:cubicBezTo>
                    <a:pt x="139" y="6"/>
                    <a:pt x="148" y="15"/>
                    <a:pt x="136" y="27"/>
                  </a:cubicBezTo>
                  <a:cubicBezTo>
                    <a:pt x="124" y="39"/>
                    <a:pt x="80" y="65"/>
                    <a:pt x="61" y="75"/>
                  </a:cubicBezTo>
                  <a:cubicBezTo>
                    <a:pt x="42" y="85"/>
                    <a:pt x="29" y="91"/>
                    <a:pt x="19" y="90"/>
                  </a:cubicBezTo>
                  <a:cubicBezTo>
                    <a:pt x="9" y="89"/>
                    <a:pt x="0" y="75"/>
                    <a:pt x="1" y="6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8321" name="Freeform 17"/>
            <p:cNvSpPr>
              <a:spLocks/>
            </p:cNvSpPr>
            <p:nvPr userDrawn="1"/>
          </p:nvSpPr>
          <p:spPr bwMode="auto">
            <a:xfrm>
              <a:off x="3580" y="58"/>
              <a:ext cx="938" cy="158"/>
            </a:xfrm>
            <a:custGeom>
              <a:avLst/>
              <a:gdLst/>
              <a:ahLst/>
              <a:cxnLst>
                <a:cxn ang="0">
                  <a:pos x="172" y="86"/>
                </a:cxn>
                <a:cxn ang="0">
                  <a:pos x="61" y="137"/>
                </a:cxn>
                <a:cxn ang="0">
                  <a:pos x="16" y="155"/>
                </a:cxn>
                <a:cxn ang="0">
                  <a:pos x="7" y="122"/>
                </a:cxn>
                <a:cxn ang="0">
                  <a:pos x="58" y="80"/>
                </a:cxn>
                <a:cxn ang="0">
                  <a:pos x="172" y="38"/>
                </a:cxn>
                <a:cxn ang="0">
                  <a:pos x="304" y="11"/>
                </a:cxn>
                <a:cxn ang="0">
                  <a:pos x="463" y="2"/>
                </a:cxn>
                <a:cxn ang="0">
                  <a:pos x="631" y="23"/>
                </a:cxn>
                <a:cxn ang="0">
                  <a:pos x="796" y="53"/>
                </a:cxn>
                <a:cxn ang="0">
                  <a:pos x="841" y="47"/>
                </a:cxn>
                <a:cxn ang="0">
                  <a:pos x="907" y="71"/>
                </a:cxn>
                <a:cxn ang="0">
                  <a:pos x="919" y="101"/>
                </a:cxn>
                <a:cxn ang="0">
                  <a:pos x="793" y="98"/>
                </a:cxn>
                <a:cxn ang="0">
                  <a:pos x="634" y="62"/>
                </a:cxn>
                <a:cxn ang="0">
                  <a:pos x="439" y="38"/>
                </a:cxn>
                <a:cxn ang="0">
                  <a:pos x="238" y="59"/>
                </a:cxn>
                <a:cxn ang="0">
                  <a:pos x="172" y="86"/>
                </a:cxn>
              </a:cxnLst>
              <a:rect l="0" t="0" r="r" b="b"/>
              <a:pathLst>
                <a:path w="938" h="158">
                  <a:moveTo>
                    <a:pt x="172" y="86"/>
                  </a:moveTo>
                  <a:cubicBezTo>
                    <a:pt x="142" y="99"/>
                    <a:pt x="87" y="126"/>
                    <a:pt x="61" y="137"/>
                  </a:cubicBezTo>
                  <a:cubicBezTo>
                    <a:pt x="35" y="148"/>
                    <a:pt x="25" y="158"/>
                    <a:pt x="16" y="155"/>
                  </a:cubicBezTo>
                  <a:cubicBezTo>
                    <a:pt x="7" y="152"/>
                    <a:pt x="0" y="134"/>
                    <a:pt x="7" y="122"/>
                  </a:cubicBezTo>
                  <a:cubicBezTo>
                    <a:pt x="14" y="110"/>
                    <a:pt x="31" y="94"/>
                    <a:pt x="58" y="80"/>
                  </a:cubicBezTo>
                  <a:cubicBezTo>
                    <a:pt x="85" y="66"/>
                    <a:pt x="131" y="49"/>
                    <a:pt x="172" y="38"/>
                  </a:cubicBezTo>
                  <a:cubicBezTo>
                    <a:pt x="213" y="27"/>
                    <a:pt x="256" y="17"/>
                    <a:pt x="304" y="11"/>
                  </a:cubicBezTo>
                  <a:cubicBezTo>
                    <a:pt x="352" y="5"/>
                    <a:pt x="409" y="0"/>
                    <a:pt x="463" y="2"/>
                  </a:cubicBezTo>
                  <a:cubicBezTo>
                    <a:pt x="517" y="4"/>
                    <a:pt x="576" y="15"/>
                    <a:pt x="631" y="23"/>
                  </a:cubicBezTo>
                  <a:cubicBezTo>
                    <a:pt x="686" y="31"/>
                    <a:pt x="761" y="49"/>
                    <a:pt x="796" y="53"/>
                  </a:cubicBezTo>
                  <a:cubicBezTo>
                    <a:pt x="831" y="57"/>
                    <a:pt x="823" y="44"/>
                    <a:pt x="841" y="47"/>
                  </a:cubicBezTo>
                  <a:cubicBezTo>
                    <a:pt x="859" y="50"/>
                    <a:pt x="894" y="62"/>
                    <a:pt x="907" y="71"/>
                  </a:cubicBezTo>
                  <a:cubicBezTo>
                    <a:pt x="920" y="80"/>
                    <a:pt x="938" y="97"/>
                    <a:pt x="919" y="101"/>
                  </a:cubicBezTo>
                  <a:cubicBezTo>
                    <a:pt x="900" y="105"/>
                    <a:pt x="840" y="104"/>
                    <a:pt x="793" y="98"/>
                  </a:cubicBezTo>
                  <a:cubicBezTo>
                    <a:pt x="746" y="92"/>
                    <a:pt x="693" y="72"/>
                    <a:pt x="634" y="62"/>
                  </a:cubicBezTo>
                  <a:cubicBezTo>
                    <a:pt x="575" y="52"/>
                    <a:pt x="505" y="38"/>
                    <a:pt x="439" y="38"/>
                  </a:cubicBezTo>
                  <a:cubicBezTo>
                    <a:pt x="373" y="38"/>
                    <a:pt x="284" y="51"/>
                    <a:pt x="238" y="59"/>
                  </a:cubicBezTo>
                  <a:cubicBezTo>
                    <a:pt x="192" y="67"/>
                    <a:pt x="202" y="73"/>
                    <a:pt x="172" y="8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8322" name="Freeform 18"/>
            <p:cNvSpPr>
              <a:spLocks/>
            </p:cNvSpPr>
            <p:nvPr userDrawn="1"/>
          </p:nvSpPr>
          <p:spPr bwMode="auto">
            <a:xfrm>
              <a:off x="3686" y="145"/>
              <a:ext cx="372" cy="98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141" y="17"/>
                </a:cxn>
                <a:cxn ang="0">
                  <a:pos x="246" y="2"/>
                </a:cxn>
                <a:cxn ang="0">
                  <a:pos x="351" y="5"/>
                </a:cxn>
                <a:cxn ang="0">
                  <a:pos x="372" y="23"/>
                </a:cxn>
                <a:cxn ang="0">
                  <a:pos x="354" y="44"/>
                </a:cxn>
                <a:cxn ang="0">
                  <a:pos x="264" y="50"/>
                </a:cxn>
                <a:cxn ang="0">
                  <a:pos x="168" y="53"/>
                </a:cxn>
                <a:cxn ang="0">
                  <a:pos x="72" y="77"/>
                </a:cxn>
                <a:cxn ang="0">
                  <a:pos x="15" y="95"/>
                </a:cxn>
                <a:cxn ang="0">
                  <a:pos x="0" y="56"/>
                </a:cxn>
              </a:cxnLst>
              <a:rect l="0" t="0" r="r" b="b"/>
              <a:pathLst>
                <a:path w="372" h="98">
                  <a:moveTo>
                    <a:pt x="18" y="47"/>
                  </a:moveTo>
                  <a:cubicBezTo>
                    <a:pt x="60" y="36"/>
                    <a:pt x="103" y="25"/>
                    <a:pt x="141" y="17"/>
                  </a:cubicBezTo>
                  <a:cubicBezTo>
                    <a:pt x="179" y="9"/>
                    <a:pt x="211" y="4"/>
                    <a:pt x="246" y="2"/>
                  </a:cubicBezTo>
                  <a:cubicBezTo>
                    <a:pt x="281" y="0"/>
                    <a:pt x="330" y="1"/>
                    <a:pt x="351" y="5"/>
                  </a:cubicBezTo>
                  <a:cubicBezTo>
                    <a:pt x="372" y="9"/>
                    <a:pt x="372" y="17"/>
                    <a:pt x="372" y="23"/>
                  </a:cubicBezTo>
                  <a:cubicBezTo>
                    <a:pt x="372" y="29"/>
                    <a:pt x="372" y="40"/>
                    <a:pt x="354" y="44"/>
                  </a:cubicBezTo>
                  <a:cubicBezTo>
                    <a:pt x="336" y="48"/>
                    <a:pt x="295" y="49"/>
                    <a:pt x="264" y="50"/>
                  </a:cubicBezTo>
                  <a:cubicBezTo>
                    <a:pt x="233" y="51"/>
                    <a:pt x="200" y="49"/>
                    <a:pt x="168" y="53"/>
                  </a:cubicBezTo>
                  <a:cubicBezTo>
                    <a:pt x="136" y="57"/>
                    <a:pt x="98" y="70"/>
                    <a:pt x="72" y="77"/>
                  </a:cubicBezTo>
                  <a:cubicBezTo>
                    <a:pt x="46" y="84"/>
                    <a:pt x="27" y="98"/>
                    <a:pt x="15" y="95"/>
                  </a:cubicBezTo>
                  <a:cubicBezTo>
                    <a:pt x="3" y="92"/>
                    <a:pt x="1" y="74"/>
                    <a:pt x="0" y="56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8323" name="Freeform 19"/>
            <p:cNvSpPr>
              <a:spLocks/>
            </p:cNvSpPr>
            <p:nvPr userDrawn="1"/>
          </p:nvSpPr>
          <p:spPr bwMode="auto">
            <a:xfrm>
              <a:off x="3618" y="308"/>
              <a:ext cx="318" cy="158"/>
            </a:xfrm>
            <a:custGeom>
              <a:avLst/>
              <a:gdLst/>
              <a:ahLst/>
              <a:cxnLst>
                <a:cxn ang="0">
                  <a:pos x="0" y="158"/>
                </a:cxn>
                <a:cxn ang="0">
                  <a:pos x="12" y="137"/>
                </a:cxn>
                <a:cxn ang="0">
                  <a:pos x="162" y="71"/>
                </a:cxn>
                <a:cxn ang="0">
                  <a:pos x="249" y="20"/>
                </a:cxn>
                <a:cxn ang="0">
                  <a:pos x="285" y="2"/>
                </a:cxn>
                <a:cxn ang="0">
                  <a:pos x="309" y="11"/>
                </a:cxn>
                <a:cxn ang="0">
                  <a:pos x="303" y="47"/>
                </a:cxn>
                <a:cxn ang="0">
                  <a:pos x="219" y="89"/>
                </a:cxn>
                <a:cxn ang="0">
                  <a:pos x="108" y="140"/>
                </a:cxn>
                <a:cxn ang="0">
                  <a:pos x="57" y="152"/>
                </a:cxn>
                <a:cxn ang="0">
                  <a:pos x="0" y="158"/>
                </a:cxn>
              </a:cxnLst>
              <a:rect l="0" t="0" r="r" b="b"/>
              <a:pathLst>
                <a:path w="318" h="158">
                  <a:moveTo>
                    <a:pt x="0" y="158"/>
                  </a:moveTo>
                  <a:lnTo>
                    <a:pt x="12" y="137"/>
                  </a:lnTo>
                  <a:cubicBezTo>
                    <a:pt x="39" y="123"/>
                    <a:pt x="122" y="90"/>
                    <a:pt x="162" y="71"/>
                  </a:cubicBezTo>
                  <a:cubicBezTo>
                    <a:pt x="202" y="52"/>
                    <a:pt x="229" y="31"/>
                    <a:pt x="249" y="20"/>
                  </a:cubicBezTo>
                  <a:cubicBezTo>
                    <a:pt x="269" y="9"/>
                    <a:pt x="275" y="4"/>
                    <a:pt x="285" y="2"/>
                  </a:cubicBezTo>
                  <a:cubicBezTo>
                    <a:pt x="295" y="0"/>
                    <a:pt x="306" y="4"/>
                    <a:pt x="309" y="11"/>
                  </a:cubicBezTo>
                  <a:cubicBezTo>
                    <a:pt x="312" y="18"/>
                    <a:pt x="318" y="34"/>
                    <a:pt x="303" y="47"/>
                  </a:cubicBezTo>
                  <a:cubicBezTo>
                    <a:pt x="288" y="60"/>
                    <a:pt x="252" y="74"/>
                    <a:pt x="219" y="89"/>
                  </a:cubicBezTo>
                  <a:cubicBezTo>
                    <a:pt x="186" y="104"/>
                    <a:pt x="135" y="130"/>
                    <a:pt x="108" y="140"/>
                  </a:cubicBezTo>
                  <a:cubicBezTo>
                    <a:pt x="81" y="150"/>
                    <a:pt x="74" y="150"/>
                    <a:pt x="57" y="152"/>
                  </a:cubicBezTo>
                  <a:cubicBezTo>
                    <a:pt x="40" y="154"/>
                    <a:pt x="23" y="154"/>
                    <a:pt x="0" y="15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8324" name="Freeform 20"/>
            <p:cNvSpPr>
              <a:spLocks/>
            </p:cNvSpPr>
            <p:nvPr userDrawn="1"/>
          </p:nvSpPr>
          <p:spPr bwMode="auto">
            <a:xfrm>
              <a:off x="3413" y="291"/>
              <a:ext cx="380" cy="174"/>
            </a:xfrm>
            <a:custGeom>
              <a:avLst/>
              <a:gdLst/>
              <a:ahLst/>
              <a:cxnLst>
                <a:cxn ang="0">
                  <a:pos x="3" y="165"/>
                </a:cxn>
                <a:cxn ang="0">
                  <a:pos x="129" y="93"/>
                </a:cxn>
                <a:cxn ang="0">
                  <a:pos x="261" y="30"/>
                </a:cxn>
                <a:cxn ang="0">
                  <a:pos x="351" y="0"/>
                </a:cxn>
                <a:cxn ang="0">
                  <a:pos x="378" y="27"/>
                </a:cxn>
                <a:cxn ang="0">
                  <a:pos x="336" y="51"/>
                </a:cxn>
                <a:cxn ang="0">
                  <a:pos x="291" y="60"/>
                </a:cxn>
                <a:cxn ang="0">
                  <a:pos x="240" y="75"/>
                </a:cxn>
                <a:cxn ang="0">
                  <a:pos x="189" y="120"/>
                </a:cxn>
                <a:cxn ang="0">
                  <a:pos x="102" y="174"/>
                </a:cxn>
                <a:cxn ang="0">
                  <a:pos x="0" y="162"/>
                </a:cxn>
              </a:cxnLst>
              <a:rect l="0" t="0" r="r" b="b"/>
              <a:pathLst>
                <a:path w="380" h="174">
                  <a:moveTo>
                    <a:pt x="3" y="165"/>
                  </a:moveTo>
                  <a:cubicBezTo>
                    <a:pt x="24" y="153"/>
                    <a:pt x="86" y="115"/>
                    <a:pt x="129" y="93"/>
                  </a:cubicBezTo>
                  <a:cubicBezTo>
                    <a:pt x="172" y="71"/>
                    <a:pt x="224" y="45"/>
                    <a:pt x="261" y="30"/>
                  </a:cubicBezTo>
                  <a:cubicBezTo>
                    <a:pt x="298" y="15"/>
                    <a:pt x="332" y="0"/>
                    <a:pt x="351" y="0"/>
                  </a:cubicBezTo>
                  <a:cubicBezTo>
                    <a:pt x="370" y="0"/>
                    <a:pt x="380" y="19"/>
                    <a:pt x="378" y="27"/>
                  </a:cubicBezTo>
                  <a:cubicBezTo>
                    <a:pt x="376" y="35"/>
                    <a:pt x="350" y="46"/>
                    <a:pt x="336" y="51"/>
                  </a:cubicBezTo>
                  <a:cubicBezTo>
                    <a:pt x="322" y="56"/>
                    <a:pt x="307" y="56"/>
                    <a:pt x="291" y="60"/>
                  </a:cubicBezTo>
                  <a:cubicBezTo>
                    <a:pt x="275" y="64"/>
                    <a:pt x="257" y="65"/>
                    <a:pt x="240" y="75"/>
                  </a:cubicBezTo>
                  <a:cubicBezTo>
                    <a:pt x="223" y="85"/>
                    <a:pt x="212" y="104"/>
                    <a:pt x="189" y="120"/>
                  </a:cubicBezTo>
                  <a:cubicBezTo>
                    <a:pt x="166" y="136"/>
                    <a:pt x="133" y="167"/>
                    <a:pt x="102" y="174"/>
                  </a:cubicBezTo>
                  <a:lnTo>
                    <a:pt x="0" y="162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8325" name="Freeform 21"/>
            <p:cNvSpPr>
              <a:spLocks/>
            </p:cNvSpPr>
            <p:nvPr userDrawn="1"/>
          </p:nvSpPr>
          <p:spPr bwMode="auto">
            <a:xfrm>
              <a:off x="4178" y="187"/>
              <a:ext cx="523" cy="69"/>
            </a:xfrm>
            <a:custGeom>
              <a:avLst/>
              <a:gdLst/>
              <a:ahLst/>
              <a:cxnLst>
                <a:cxn ang="0">
                  <a:pos x="84" y="11"/>
                </a:cxn>
                <a:cxn ang="0">
                  <a:pos x="27" y="5"/>
                </a:cxn>
                <a:cxn ang="0">
                  <a:pos x="9" y="35"/>
                </a:cxn>
                <a:cxn ang="0">
                  <a:pos x="81" y="56"/>
                </a:cxn>
                <a:cxn ang="0">
                  <a:pos x="255" y="68"/>
                </a:cxn>
                <a:cxn ang="0">
                  <a:pos x="432" y="50"/>
                </a:cxn>
                <a:cxn ang="0">
                  <a:pos x="513" y="5"/>
                </a:cxn>
                <a:cxn ang="0">
                  <a:pos x="372" y="20"/>
                </a:cxn>
                <a:cxn ang="0">
                  <a:pos x="141" y="14"/>
                </a:cxn>
                <a:cxn ang="0">
                  <a:pos x="84" y="11"/>
                </a:cxn>
              </a:cxnLst>
              <a:rect l="0" t="0" r="r" b="b"/>
              <a:pathLst>
                <a:path w="523" h="69">
                  <a:moveTo>
                    <a:pt x="84" y="11"/>
                  </a:moveTo>
                  <a:cubicBezTo>
                    <a:pt x="65" y="9"/>
                    <a:pt x="40" y="1"/>
                    <a:pt x="27" y="5"/>
                  </a:cubicBezTo>
                  <a:cubicBezTo>
                    <a:pt x="14" y="9"/>
                    <a:pt x="0" y="27"/>
                    <a:pt x="9" y="35"/>
                  </a:cubicBezTo>
                  <a:cubicBezTo>
                    <a:pt x="18" y="43"/>
                    <a:pt x="40" y="51"/>
                    <a:pt x="81" y="56"/>
                  </a:cubicBezTo>
                  <a:cubicBezTo>
                    <a:pt x="122" y="61"/>
                    <a:pt x="197" y="69"/>
                    <a:pt x="255" y="68"/>
                  </a:cubicBezTo>
                  <a:cubicBezTo>
                    <a:pt x="313" y="67"/>
                    <a:pt x="389" y="60"/>
                    <a:pt x="432" y="50"/>
                  </a:cubicBezTo>
                  <a:cubicBezTo>
                    <a:pt x="475" y="40"/>
                    <a:pt x="523" y="10"/>
                    <a:pt x="513" y="5"/>
                  </a:cubicBezTo>
                  <a:cubicBezTo>
                    <a:pt x="503" y="0"/>
                    <a:pt x="434" y="19"/>
                    <a:pt x="372" y="20"/>
                  </a:cubicBezTo>
                  <a:cubicBezTo>
                    <a:pt x="310" y="21"/>
                    <a:pt x="189" y="15"/>
                    <a:pt x="141" y="14"/>
                  </a:cubicBezTo>
                  <a:cubicBezTo>
                    <a:pt x="93" y="13"/>
                    <a:pt x="103" y="13"/>
                    <a:pt x="84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8326" name="Freeform 22"/>
            <p:cNvSpPr>
              <a:spLocks/>
            </p:cNvSpPr>
            <p:nvPr userDrawn="1"/>
          </p:nvSpPr>
          <p:spPr bwMode="auto">
            <a:xfrm>
              <a:off x="4689" y="186"/>
              <a:ext cx="537" cy="120"/>
            </a:xfrm>
            <a:custGeom>
              <a:avLst/>
              <a:gdLst/>
              <a:ahLst/>
              <a:cxnLst>
                <a:cxn ang="0">
                  <a:pos x="23" y="6"/>
                </a:cxn>
                <a:cxn ang="0">
                  <a:pos x="188" y="3"/>
                </a:cxn>
                <a:cxn ang="0">
                  <a:pos x="323" y="27"/>
                </a:cxn>
                <a:cxn ang="0">
                  <a:pos x="464" y="69"/>
                </a:cxn>
                <a:cxn ang="0">
                  <a:pos x="521" y="90"/>
                </a:cxn>
                <a:cxn ang="0">
                  <a:pos x="533" y="105"/>
                </a:cxn>
                <a:cxn ang="0">
                  <a:pos x="497" y="120"/>
                </a:cxn>
                <a:cxn ang="0">
                  <a:pos x="452" y="108"/>
                </a:cxn>
                <a:cxn ang="0">
                  <a:pos x="350" y="72"/>
                </a:cxn>
                <a:cxn ang="0">
                  <a:pos x="158" y="39"/>
                </a:cxn>
                <a:cxn ang="0">
                  <a:pos x="50" y="39"/>
                </a:cxn>
                <a:cxn ang="0">
                  <a:pos x="23" y="6"/>
                </a:cxn>
              </a:cxnLst>
              <a:rect l="0" t="0" r="r" b="b"/>
              <a:pathLst>
                <a:path w="537" h="120">
                  <a:moveTo>
                    <a:pt x="23" y="6"/>
                  </a:moveTo>
                  <a:cubicBezTo>
                    <a:pt x="46" y="0"/>
                    <a:pt x="138" y="0"/>
                    <a:pt x="188" y="3"/>
                  </a:cubicBezTo>
                  <a:cubicBezTo>
                    <a:pt x="238" y="6"/>
                    <a:pt x="277" y="16"/>
                    <a:pt x="323" y="27"/>
                  </a:cubicBezTo>
                  <a:cubicBezTo>
                    <a:pt x="369" y="38"/>
                    <a:pt x="431" y="59"/>
                    <a:pt x="464" y="69"/>
                  </a:cubicBezTo>
                  <a:cubicBezTo>
                    <a:pt x="497" y="79"/>
                    <a:pt x="509" y="84"/>
                    <a:pt x="521" y="90"/>
                  </a:cubicBezTo>
                  <a:cubicBezTo>
                    <a:pt x="533" y="96"/>
                    <a:pt x="537" y="100"/>
                    <a:pt x="533" y="105"/>
                  </a:cubicBezTo>
                  <a:cubicBezTo>
                    <a:pt x="529" y="110"/>
                    <a:pt x="510" y="120"/>
                    <a:pt x="497" y="120"/>
                  </a:cubicBezTo>
                  <a:cubicBezTo>
                    <a:pt x="484" y="120"/>
                    <a:pt x="476" y="116"/>
                    <a:pt x="452" y="108"/>
                  </a:cubicBezTo>
                  <a:cubicBezTo>
                    <a:pt x="428" y="100"/>
                    <a:pt x="399" y="84"/>
                    <a:pt x="350" y="72"/>
                  </a:cubicBezTo>
                  <a:cubicBezTo>
                    <a:pt x="301" y="60"/>
                    <a:pt x="208" y="45"/>
                    <a:pt x="158" y="39"/>
                  </a:cubicBezTo>
                  <a:cubicBezTo>
                    <a:pt x="108" y="33"/>
                    <a:pt x="72" y="43"/>
                    <a:pt x="50" y="39"/>
                  </a:cubicBezTo>
                  <a:cubicBezTo>
                    <a:pt x="28" y="35"/>
                    <a:pt x="0" y="12"/>
                    <a:pt x="23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8327" name="Freeform 23"/>
            <p:cNvSpPr>
              <a:spLocks/>
            </p:cNvSpPr>
            <p:nvPr userDrawn="1"/>
          </p:nvSpPr>
          <p:spPr bwMode="auto">
            <a:xfrm>
              <a:off x="4968" y="312"/>
              <a:ext cx="800" cy="143"/>
            </a:xfrm>
            <a:custGeom>
              <a:avLst/>
              <a:gdLst/>
              <a:ahLst/>
              <a:cxnLst>
                <a:cxn ang="0">
                  <a:pos x="800" y="24"/>
                </a:cxn>
                <a:cxn ang="0">
                  <a:pos x="782" y="15"/>
                </a:cxn>
                <a:cxn ang="0">
                  <a:pos x="659" y="63"/>
                </a:cxn>
                <a:cxn ang="0">
                  <a:pos x="500" y="84"/>
                </a:cxn>
                <a:cxn ang="0">
                  <a:pos x="326" y="69"/>
                </a:cxn>
                <a:cxn ang="0">
                  <a:pos x="98" y="21"/>
                </a:cxn>
                <a:cxn ang="0">
                  <a:pos x="11" y="6"/>
                </a:cxn>
                <a:cxn ang="0">
                  <a:pos x="32" y="60"/>
                </a:cxn>
                <a:cxn ang="0">
                  <a:pos x="155" y="96"/>
                </a:cxn>
                <a:cxn ang="0">
                  <a:pos x="410" y="138"/>
                </a:cxn>
                <a:cxn ang="0">
                  <a:pos x="596" y="129"/>
                </a:cxn>
                <a:cxn ang="0">
                  <a:pos x="737" y="90"/>
                </a:cxn>
                <a:cxn ang="0">
                  <a:pos x="788" y="69"/>
                </a:cxn>
                <a:cxn ang="0">
                  <a:pos x="800" y="24"/>
                </a:cxn>
              </a:cxnLst>
              <a:rect l="0" t="0" r="r" b="b"/>
              <a:pathLst>
                <a:path w="800" h="143">
                  <a:moveTo>
                    <a:pt x="800" y="24"/>
                  </a:moveTo>
                  <a:lnTo>
                    <a:pt x="782" y="15"/>
                  </a:lnTo>
                  <a:cubicBezTo>
                    <a:pt x="759" y="21"/>
                    <a:pt x="706" y="51"/>
                    <a:pt x="659" y="63"/>
                  </a:cubicBezTo>
                  <a:cubicBezTo>
                    <a:pt x="612" y="75"/>
                    <a:pt x="555" y="83"/>
                    <a:pt x="500" y="84"/>
                  </a:cubicBezTo>
                  <a:cubicBezTo>
                    <a:pt x="445" y="85"/>
                    <a:pt x="393" y="79"/>
                    <a:pt x="326" y="69"/>
                  </a:cubicBezTo>
                  <a:cubicBezTo>
                    <a:pt x="259" y="59"/>
                    <a:pt x="150" y="31"/>
                    <a:pt x="98" y="21"/>
                  </a:cubicBezTo>
                  <a:cubicBezTo>
                    <a:pt x="46" y="11"/>
                    <a:pt x="22" y="0"/>
                    <a:pt x="11" y="6"/>
                  </a:cubicBezTo>
                  <a:cubicBezTo>
                    <a:pt x="0" y="12"/>
                    <a:pt x="8" y="45"/>
                    <a:pt x="32" y="60"/>
                  </a:cubicBezTo>
                  <a:cubicBezTo>
                    <a:pt x="56" y="75"/>
                    <a:pt x="92" y="83"/>
                    <a:pt x="155" y="96"/>
                  </a:cubicBezTo>
                  <a:cubicBezTo>
                    <a:pt x="218" y="109"/>
                    <a:pt x="337" y="133"/>
                    <a:pt x="410" y="138"/>
                  </a:cubicBezTo>
                  <a:cubicBezTo>
                    <a:pt x="483" y="143"/>
                    <a:pt x="542" y="137"/>
                    <a:pt x="596" y="129"/>
                  </a:cubicBezTo>
                  <a:cubicBezTo>
                    <a:pt x="650" y="121"/>
                    <a:pt x="705" y="100"/>
                    <a:pt x="737" y="90"/>
                  </a:cubicBezTo>
                  <a:cubicBezTo>
                    <a:pt x="769" y="80"/>
                    <a:pt x="780" y="80"/>
                    <a:pt x="788" y="69"/>
                  </a:cubicBezTo>
                  <a:cubicBezTo>
                    <a:pt x="796" y="58"/>
                    <a:pt x="792" y="39"/>
                    <a:pt x="800" y="2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8328" name="Freeform 24"/>
            <p:cNvSpPr>
              <a:spLocks/>
            </p:cNvSpPr>
            <p:nvPr userDrawn="1"/>
          </p:nvSpPr>
          <p:spPr bwMode="auto">
            <a:xfrm>
              <a:off x="5318" y="240"/>
              <a:ext cx="402" cy="115"/>
            </a:xfrm>
            <a:custGeom>
              <a:avLst/>
              <a:gdLst/>
              <a:ahLst/>
              <a:cxnLst>
                <a:cxn ang="0">
                  <a:pos x="402" y="0"/>
                </a:cxn>
                <a:cxn ang="0">
                  <a:pos x="384" y="12"/>
                </a:cxn>
                <a:cxn ang="0">
                  <a:pos x="276" y="51"/>
                </a:cxn>
                <a:cxn ang="0">
                  <a:pos x="165" y="66"/>
                </a:cxn>
                <a:cxn ang="0">
                  <a:pos x="51" y="57"/>
                </a:cxn>
                <a:cxn ang="0">
                  <a:pos x="15" y="54"/>
                </a:cxn>
                <a:cxn ang="0">
                  <a:pos x="3" y="69"/>
                </a:cxn>
                <a:cxn ang="0">
                  <a:pos x="9" y="93"/>
                </a:cxn>
                <a:cxn ang="0">
                  <a:pos x="54" y="102"/>
                </a:cxn>
                <a:cxn ang="0">
                  <a:pos x="198" y="111"/>
                </a:cxn>
                <a:cxn ang="0">
                  <a:pos x="336" y="75"/>
                </a:cxn>
                <a:cxn ang="0">
                  <a:pos x="375" y="54"/>
                </a:cxn>
                <a:cxn ang="0">
                  <a:pos x="402" y="0"/>
                </a:cxn>
              </a:cxnLst>
              <a:rect l="0" t="0" r="r" b="b"/>
              <a:pathLst>
                <a:path w="402" h="115">
                  <a:moveTo>
                    <a:pt x="402" y="0"/>
                  </a:moveTo>
                  <a:lnTo>
                    <a:pt x="384" y="12"/>
                  </a:lnTo>
                  <a:cubicBezTo>
                    <a:pt x="363" y="20"/>
                    <a:pt x="312" y="42"/>
                    <a:pt x="276" y="51"/>
                  </a:cubicBezTo>
                  <a:cubicBezTo>
                    <a:pt x="240" y="60"/>
                    <a:pt x="202" y="65"/>
                    <a:pt x="165" y="66"/>
                  </a:cubicBezTo>
                  <a:cubicBezTo>
                    <a:pt x="128" y="67"/>
                    <a:pt x="76" y="59"/>
                    <a:pt x="51" y="57"/>
                  </a:cubicBezTo>
                  <a:cubicBezTo>
                    <a:pt x="26" y="55"/>
                    <a:pt x="23" y="52"/>
                    <a:pt x="15" y="54"/>
                  </a:cubicBezTo>
                  <a:cubicBezTo>
                    <a:pt x="7" y="56"/>
                    <a:pt x="4" y="63"/>
                    <a:pt x="3" y="69"/>
                  </a:cubicBezTo>
                  <a:cubicBezTo>
                    <a:pt x="2" y="75"/>
                    <a:pt x="0" y="88"/>
                    <a:pt x="9" y="93"/>
                  </a:cubicBezTo>
                  <a:cubicBezTo>
                    <a:pt x="18" y="98"/>
                    <a:pt x="22" y="99"/>
                    <a:pt x="54" y="102"/>
                  </a:cubicBezTo>
                  <a:cubicBezTo>
                    <a:pt x="86" y="105"/>
                    <a:pt x="151" y="115"/>
                    <a:pt x="198" y="111"/>
                  </a:cubicBezTo>
                  <a:cubicBezTo>
                    <a:pt x="245" y="107"/>
                    <a:pt x="307" y="84"/>
                    <a:pt x="336" y="75"/>
                  </a:cubicBezTo>
                  <a:cubicBezTo>
                    <a:pt x="365" y="66"/>
                    <a:pt x="365" y="65"/>
                    <a:pt x="375" y="54"/>
                  </a:cubicBezTo>
                  <a:cubicBezTo>
                    <a:pt x="385" y="43"/>
                    <a:pt x="392" y="26"/>
                    <a:pt x="402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98333" name="Rectangle 2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68488"/>
            <a:ext cx="7772400" cy="1600200"/>
          </a:xfrm>
        </p:spPr>
        <p:txBody>
          <a:bodyPr anchorCtr="1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8334" name="Rectangle 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73175" y="3729038"/>
            <a:ext cx="6400800" cy="1371600"/>
          </a:xfrm>
        </p:spPr>
        <p:txBody>
          <a:bodyPr anchorCtr="1"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8335" name="Rectangle 31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3484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8336" name="Rectangle 32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484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8337" name="Rectangle 3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484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6DD9C5B-BCBA-413E-B87B-85EBF8901886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98338" name="Picture 34" descr="University of Connecticut School of La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457200"/>
            <a:ext cx="2743200" cy="12636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440AB-57E6-4C68-BD17-C59FD69E2DA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457200"/>
            <a:ext cx="19240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7200"/>
            <a:ext cx="56197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B042B-61B4-42F7-BADA-5B5CFD77658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32D8C5-E876-4777-8DC9-802794CE78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B8D7DD-75E6-4800-AF6A-FF1AD091770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7719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8700" y="1600200"/>
            <a:ext cx="37719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FA645-7547-45F8-B1BB-F0986DC0B54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CBABBB-0AF7-4C07-8A9C-8DA826F8133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08C4D2-E7D7-4E92-8CB3-8BCA7A202EB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8A2F89-6A56-4217-9D8A-28D0C908D26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A38B5F-0BED-4D2D-B1FA-15BBBF9B81F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4F527D-FB15-4310-A1E3-6EAF7F8FAE2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file:///\\localhost\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09" name="Rectangle 29"/>
          <p:cNvSpPr>
            <a:spLocks noGrp="1" noChangeArrowheads="1"/>
          </p:cNvSpPr>
          <p:nvPr>
            <p:ph type="title"/>
          </p:nvPr>
        </p:nvSpPr>
        <p:spPr bwMode="auto">
          <a:xfrm>
            <a:off x="2514600" y="457200"/>
            <a:ext cx="6096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7310" name="Rectangle 30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696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7311" name="Rectangle 3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163" y="63674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97312" name="Rectangle 3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3563" y="63674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97313" name="Rectangle 3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32563" y="63674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B672174-233F-4756-B34C-7E70D2B35678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97315" name="Picture 35" descr="University of Connecticut School of Law">
            <a:hlinkClick r:id="rId14" action="ppaction://hlinkfile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33400" y="457200"/>
            <a:ext cx="1908175" cy="879475"/>
          </a:xfrm>
          <a:prstGeom prst="rect">
            <a:avLst/>
          </a:prstGeom>
          <a:noFill/>
        </p:spPr>
      </p:pic>
      <p:sp>
        <p:nvSpPr>
          <p:cNvPr id="97316" name="Line 36"/>
          <p:cNvSpPr>
            <a:spLocks noChangeShapeType="1"/>
          </p:cNvSpPr>
          <p:nvPr/>
        </p:nvSpPr>
        <p:spPr bwMode="auto">
          <a:xfrm>
            <a:off x="8763000" y="42672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97317" name="Line 37"/>
          <p:cNvSpPr>
            <a:spLocks noChangeShapeType="1"/>
          </p:cNvSpPr>
          <p:nvPr/>
        </p:nvSpPr>
        <p:spPr bwMode="auto">
          <a:xfrm>
            <a:off x="6553200" y="6172200"/>
            <a:ext cx="22098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97318" name="Line 38"/>
          <p:cNvSpPr>
            <a:spLocks noChangeShapeType="1"/>
          </p:cNvSpPr>
          <p:nvPr/>
        </p:nvSpPr>
        <p:spPr bwMode="auto">
          <a:xfrm>
            <a:off x="8839200" y="4267200"/>
            <a:ext cx="0" cy="19812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97320" name="Line 40"/>
          <p:cNvSpPr>
            <a:spLocks noChangeShapeType="1"/>
          </p:cNvSpPr>
          <p:nvPr/>
        </p:nvSpPr>
        <p:spPr bwMode="auto">
          <a:xfrm>
            <a:off x="6553200" y="6248400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97321" name="Line 41"/>
          <p:cNvSpPr>
            <a:spLocks noChangeShapeType="1"/>
          </p:cNvSpPr>
          <p:nvPr/>
        </p:nvSpPr>
        <p:spPr bwMode="auto">
          <a:xfrm>
            <a:off x="304800" y="3048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97322" name="Line 42"/>
          <p:cNvSpPr>
            <a:spLocks noChangeShapeType="1"/>
          </p:cNvSpPr>
          <p:nvPr/>
        </p:nvSpPr>
        <p:spPr bwMode="auto">
          <a:xfrm>
            <a:off x="304800" y="304800"/>
            <a:ext cx="22098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97323" name="Line 43"/>
          <p:cNvSpPr>
            <a:spLocks noChangeShapeType="1"/>
          </p:cNvSpPr>
          <p:nvPr/>
        </p:nvSpPr>
        <p:spPr bwMode="auto">
          <a:xfrm>
            <a:off x="228600" y="228600"/>
            <a:ext cx="0" cy="19812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97324" name="Line 44"/>
          <p:cNvSpPr>
            <a:spLocks noChangeShapeType="1"/>
          </p:cNvSpPr>
          <p:nvPr/>
        </p:nvSpPr>
        <p:spPr bwMode="auto">
          <a:xfrm>
            <a:off x="228600" y="228600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90000"/>
        <a:buBlip>
          <a:blip r:embed="rId16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7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18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19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20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20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20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20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20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nnover-re.com/csr/eco/protection/index.html" TargetMode="External"/><Relationship Id="rId2" Type="http://schemas.openxmlformats.org/officeDocument/2006/relationships/hyperlink" Target="http://www.swissre.com/rethinking/clima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IV AIDA Europe</a:t>
            </a:r>
            <a:br>
              <a:rPr lang="en-US" dirty="0" smtClean="0"/>
            </a:br>
            <a:r>
              <a:rPr lang="en-US" dirty="0" smtClean="0"/>
              <a:t>Climate Change Working Party</a:t>
            </a:r>
            <a:br>
              <a:rPr lang="en-US" dirty="0" smtClean="0"/>
            </a:br>
            <a:r>
              <a:rPr lang="en-US" dirty="0" smtClean="0"/>
              <a:t>A U.S. Perspective	</a:t>
            </a:r>
            <a:endParaRPr lang="en-US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3175" y="3886200"/>
            <a:ext cx="6400800" cy="160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Peter Kochenburger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Associate Clinical Prof. of Law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Exec. Director, Insurance Law Center</a:t>
            </a:r>
          </a:p>
          <a:p>
            <a:endParaRPr lang="en-US" sz="34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Regulatory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2800" dirty="0" smtClean="0"/>
              <a:t>In March 2009 the National Association of Insurance Commissioners (NAIC) approved a mandatory climate risk disclosure survey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In March 2010 the NAIC made the survey voluntary in light of industry opposition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Three states continue to mandate reporting – California, New York and Washington.  The company filings are public:</a:t>
            </a:r>
          </a:p>
          <a:p>
            <a:pPr marL="0" indent="0">
              <a:buNone/>
            </a:pPr>
            <a:r>
              <a:rPr lang="en-US" sz="1600" dirty="0"/>
              <a:t>http://www.insurance.ca.gov/0250-insurers/0300-insurers/0100-applications/financial-filing-notices-forms/annualnotices/ClimateSurvey.cfm</a:t>
            </a:r>
            <a:endParaRPr lang="en-US" sz="1600" dirty="0" smtClean="0"/>
          </a:p>
          <a:p>
            <a:pPr>
              <a:buFont typeface="Arial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04056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/>
              <a:t>Hydraulic Fracturing: Overview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2500" dirty="0" smtClean="0"/>
              <a:t>Frequent practice in U.S. (over one million sites drilled).  5X increase in shale gas production between 2006 and 2010 (Marcellus Shale – PA)</a:t>
            </a:r>
          </a:p>
          <a:p>
            <a:pPr>
              <a:buFont typeface="Arial"/>
              <a:buChar char="•"/>
            </a:pPr>
            <a:r>
              <a:rPr lang="en-US" sz="2500" dirty="0" smtClean="0"/>
              <a:t>No direct federal prohibition, though environmental laws applicable (e.g. Safe Drinking Water Act)</a:t>
            </a:r>
          </a:p>
          <a:p>
            <a:pPr>
              <a:buFont typeface="Arial"/>
              <a:buChar char="•"/>
            </a:pPr>
            <a:r>
              <a:rPr lang="en-US" sz="2500" dirty="0" smtClean="0"/>
              <a:t>Individual State Assessments:</a:t>
            </a:r>
          </a:p>
          <a:p>
            <a:pPr lvl="1">
              <a:buFont typeface="Arial"/>
              <a:buChar char="•"/>
            </a:pPr>
            <a:r>
              <a:rPr lang="en-US" sz="2500" dirty="0" smtClean="0"/>
              <a:t>New York, New Jersey – prohibition</a:t>
            </a:r>
          </a:p>
          <a:p>
            <a:pPr lvl="1">
              <a:buFont typeface="Arial"/>
              <a:buChar char="•"/>
            </a:pPr>
            <a:r>
              <a:rPr lang="en-US" sz="2500" dirty="0" smtClean="0"/>
              <a:t>Pennsylvania, North Dakota – “drill baby drill”</a:t>
            </a:r>
          </a:p>
        </p:txBody>
      </p:sp>
    </p:spTree>
    <p:extLst>
      <p:ext uri="{BB962C8B-B14F-4D97-AF65-F5344CB8AC3E}">
        <p14:creationId xmlns:p14="http://schemas.microsoft.com/office/powerpoint/2010/main" val="2693673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Fracking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696200" cy="4648200"/>
          </a:xfrm>
        </p:spPr>
        <p:txBody>
          <a:bodyPr/>
          <a:lstStyle/>
          <a:p>
            <a:pPr marL="0" lvl="1" indent="0">
              <a:buSzPct val="90000"/>
              <a:buNone/>
            </a:pPr>
            <a:r>
              <a:rPr lang="en-US" dirty="0" smtClean="0"/>
              <a:t>Pressures: </a:t>
            </a:r>
            <a:r>
              <a:rPr lang="en-US" sz="2400" dirty="0" smtClean="0"/>
              <a:t>Energy </a:t>
            </a:r>
            <a:r>
              <a:rPr lang="en-US" sz="2400" dirty="0"/>
              <a:t>Sufficiency, </a:t>
            </a:r>
            <a:r>
              <a:rPr lang="en-US" sz="2400" dirty="0" smtClean="0"/>
              <a:t>Energy Cost, Profit </a:t>
            </a:r>
            <a:r>
              <a:rPr lang="en-US" sz="2400" dirty="0"/>
              <a:t>&amp; </a:t>
            </a:r>
            <a:r>
              <a:rPr lang="en-US" sz="2400" dirty="0" smtClean="0"/>
              <a:t>Employment</a:t>
            </a:r>
          </a:p>
          <a:p>
            <a:pPr marL="342900" lvl="1" indent="-342900">
              <a:buSzPct val="90000"/>
              <a:buFont typeface="Arial"/>
              <a:buChar char="•"/>
            </a:pPr>
            <a:r>
              <a:rPr lang="en-US" sz="2200" dirty="0" smtClean="0"/>
              <a:t>Intense industry pressure in New York to open upstate regions to fracking</a:t>
            </a:r>
          </a:p>
          <a:p>
            <a:pPr marL="342900" lvl="1" indent="-342900">
              <a:buSzPct val="90000"/>
              <a:buFont typeface="Arial"/>
              <a:buChar char="•"/>
            </a:pPr>
            <a:r>
              <a:rPr lang="en-US" sz="2200" dirty="0" smtClean="0"/>
              <a:t>North Dakota – 575,000 barrels a day (2X two years ago), lowest unemployment in U.S., population decline reversed</a:t>
            </a:r>
          </a:p>
          <a:p>
            <a:pPr marL="0" lvl="1" indent="0">
              <a:buSzPct val="90000"/>
              <a:buNone/>
            </a:pPr>
            <a:r>
              <a:rPr lang="en-US" dirty="0" smtClean="0"/>
              <a:t>Great Uncertainty</a:t>
            </a:r>
            <a:r>
              <a:rPr lang="en-US" sz="2400" dirty="0" smtClean="0"/>
              <a:t>:</a:t>
            </a:r>
          </a:p>
          <a:p>
            <a:pPr marL="742950" lvl="2" indent="-342900">
              <a:buSzPct val="90000"/>
              <a:buFont typeface="Arial"/>
              <a:buChar char="•"/>
            </a:pPr>
            <a:r>
              <a:rPr lang="en-US" sz="2000" dirty="0" smtClean="0"/>
              <a:t>Environmental effects uncertain and debate “vigorous”</a:t>
            </a:r>
          </a:p>
          <a:p>
            <a:pPr marL="742950" lvl="2" indent="-342900">
              <a:buSzPct val="90000"/>
              <a:buFont typeface="Arial"/>
              <a:buChar char="•"/>
            </a:pPr>
            <a:r>
              <a:rPr lang="en-US" sz="2000" dirty="0" smtClean="0"/>
              <a:t>Inconsistent Regulatory Approaches: Federal, State, local</a:t>
            </a:r>
          </a:p>
          <a:p>
            <a:pPr marL="742950" lvl="2" indent="-342900">
              <a:buSzPct val="90000"/>
              <a:buFont typeface="Arial"/>
              <a:buChar char="•"/>
            </a:pPr>
            <a:r>
              <a:rPr lang="en-US" sz="2000" dirty="0" smtClean="0"/>
              <a:t>Private Litigation – state common law, federal &amp; state laws</a:t>
            </a:r>
          </a:p>
          <a:p>
            <a:pPr marL="742950" lvl="2" indent="-342900">
              <a:buSzPct val="90000"/>
              <a:buFont typeface="Arial"/>
              <a:buChar char="•"/>
            </a:pPr>
            <a:r>
              <a:rPr lang="en-US" sz="2000" dirty="0" smtClean="0"/>
              <a:t>Coverage positions untested</a:t>
            </a:r>
          </a:p>
          <a:p>
            <a:pPr marL="0" lvl="1" indent="0">
              <a:buSzPct val="90000"/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415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/>
              <a:t>Fracking:  Insurance Coverage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Commercial General Liability – Pollution Exclusion may exclude coverage</a:t>
            </a:r>
          </a:p>
          <a:p>
            <a:pPr>
              <a:buFont typeface="Arial"/>
              <a:buChar char="•"/>
            </a:pPr>
            <a:r>
              <a:rPr lang="en-US" dirty="0" smtClean="0"/>
              <a:t>Specialized environmental liability endorsements – Questions regarding scope, retentions, limits, and judicial interpretations</a:t>
            </a:r>
          </a:p>
          <a:p>
            <a:pPr>
              <a:buFont typeface="Arial"/>
              <a:buChar char="•"/>
            </a:pPr>
            <a:r>
              <a:rPr lang="en-US" dirty="0" smtClean="0"/>
              <a:t>Homeowners First Party Property Coverage: pollution exclusion applies?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822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b="1" dirty="0" smtClean="0"/>
              <a:t>Nationwide Insurance:</a:t>
            </a:r>
          </a:p>
          <a:p>
            <a:pPr marL="0" indent="0">
              <a:buNone/>
            </a:pPr>
            <a:r>
              <a:rPr lang="en-US" sz="3600" dirty="0" smtClean="0"/>
              <a:t>“From an underwriting standpoint, we do not have a comfort level with the unique risks associated with the fracking process to provide coverage at a reasonable price.”</a:t>
            </a:r>
          </a:p>
          <a:p>
            <a:pPr marL="0" indent="0">
              <a:buNone/>
            </a:pPr>
            <a:r>
              <a:rPr lang="en-US" sz="2800" dirty="0" smtClean="0"/>
              <a:t>July 13, 2012 Press Statement</a:t>
            </a:r>
            <a:endParaRPr lang="en-US" sz="2800" dirty="0"/>
          </a:p>
          <a:p>
            <a:pPr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74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Opinion in the U.S.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 smtClean="0"/>
              <a:t>March 2012</a:t>
            </a:r>
          </a:p>
          <a:p>
            <a:pPr marL="0" indent="0">
              <a:buNone/>
            </a:pPr>
            <a:r>
              <a:rPr lang="en-US" sz="2800" dirty="0" smtClean="0"/>
              <a:t>“Global </a:t>
            </a:r>
            <a:r>
              <a:rPr lang="en-US" sz="2800" dirty="0"/>
              <a:t>warming should be a (medium, high or very high) priority for the President and </a:t>
            </a:r>
            <a:r>
              <a:rPr lang="en-US" sz="2800" dirty="0" smtClean="0"/>
              <a:t>Congress.”</a:t>
            </a:r>
          </a:p>
          <a:p>
            <a:pPr marL="0" indent="0" algn="ctr">
              <a:buNone/>
            </a:pPr>
            <a:r>
              <a:rPr lang="en-US" dirty="0" smtClean="0"/>
              <a:t>Overall:  72%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dirty="0" smtClean="0"/>
              <a:t>Democrats:  	 84%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dirty="0" smtClean="0"/>
              <a:t>Independents:  68%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dirty="0" smtClean="0"/>
              <a:t>Republicans:  	 52%</a:t>
            </a:r>
            <a:endParaRPr lang="en-US" dirty="0"/>
          </a:p>
          <a:p>
            <a:pPr marL="0" indent="0">
              <a:buNone/>
            </a:pPr>
            <a:r>
              <a:rPr lang="en-US" sz="2400" i="1" dirty="0" smtClean="0"/>
              <a:t>(Yale Project on Climate Change Communication)</a:t>
            </a:r>
            <a:endParaRPr lang="en-US" sz="24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Candidates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>
              <a:buNone/>
            </a:pPr>
            <a:r>
              <a:rPr lang="en-US" dirty="0" smtClean="0"/>
              <a:t>President Obama</a:t>
            </a:r>
          </a:p>
          <a:p>
            <a:pPr marL="0" indent="0">
              <a:buNone/>
            </a:pPr>
            <a:r>
              <a:rPr lang="en-US" sz="2200" dirty="0" smtClean="0"/>
              <a:t>And </a:t>
            </a:r>
            <a:r>
              <a:rPr lang="en-US" sz="2200" dirty="0"/>
              <a:t>yes, my plan will continue to reduce the carbon pollution that is heating our planet – </a:t>
            </a:r>
            <a:r>
              <a:rPr lang="en-US" sz="2200" dirty="0" smtClean="0"/>
              <a:t>because </a:t>
            </a:r>
            <a:r>
              <a:rPr lang="en-US" sz="2200" dirty="0"/>
              <a:t>climate change is </a:t>
            </a:r>
            <a:r>
              <a:rPr lang="en-US" sz="2200" dirty="0" smtClean="0"/>
              <a:t>not </a:t>
            </a:r>
            <a:r>
              <a:rPr lang="en-US" sz="2200" dirty="0"/>
              <a:t>a hoax. More droughts and floods and wildfires are not a </a:t>
            </a:r>
            <a:r>
              <a:rPr lang="en-US" sz="2200" dirty="0" smtClean="0"/>
              <a:t>joke</a:t>
            </a:r>
            <a:r>
              <a:rPr lang="en-US" sz="2200" dirty="0"/>
              <a:t>. They’re a threat to our children’s future. And in this election, you can do </a:t>
            </a:r>
            <a:r>
              <a:rPr lang="en-US" sz="2200" dirty="0" smtClean="0"/>
              <a:t>something </a:t>
            </a:r>
            <a:r>
              <a:rPr lang="en-US" sz="2200" dirty="0"/>
              <a:t>about it</a:t>
            </a:r>
            <a:r>
              <a:rPr lang="en-US" sz="2200" dirty="0" smtClean="0"/>
              <a:t>.</a:t>
            </a:r>
          </a:p>
          <a:p>
            <a:pPr marL="0" indent="0">
              <a:buNone/>
            </a:pPr>
            <a:r>
              <a:rPr lang="en-US" sz="2200" i="1" dirty="0" smtClean="0"/>
              <a:t>Dem. Convention Sept 6          </a:t>
            </a:r>
            <a:endParaRPr lang="en-US" sz="2200" i="1" dirty="0"/>
          </a:p>
          <a:p>
            <a:pPr marL="0" indent="0">
              <a:buNone/>
            </a:pPr>
            <a:r>
              <a:rPr lang="en-US" dirty="0" smtClean="0"/>
              <a:t>	Governor Romney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/>
              <a:t>President Obama </a:t>
            </a:r>
            <a:r>
              <a:rPr lang="en-US" sz="2400" dirty="0" smtClean="0"/>
              <a:t>	promised </a:t>
            </a:r>
            <a:r>
              <a:rPr lang="en-US" sz="2400" dirty="0"/>
              <a:t>to begin to </a:t>
            </a:r>
            <a:r>
              <a:rPr lang="en-US" sz="2400" dirty="0" smtClean="0"/>
              <a:t>	slow </a:t>
            </a:r>
            <a:r>
              <a:rPr lang="en-US" sz="2400" dirty="0"/>
              <a:t>the rise of the </a:t>
            </a:r>
            <a:r>
              <a:rPr lang="en-US" sz="2400" dirty="0" smtClean="0"/>
              <a:t>	oceans </a:t>
            </a:r>
            <a:r>
              <a:rPr lang="en-US" sz="2400" dirty="0"/>
              <a:t>and heal </a:t>
            </a:r>
            <a:r>
              <a:rPr lang="en-US" sz="2400" dirty="0" smtClean="0"/>
              <a:t>the	planet</a:t>
            </a:r>
            <a:r>
              <a:rPr lang="en-US" sz="2400" dirty="0"/>
              <a:t>. MY </a:t>
            </a:r>
            <a:r>
              <a:rPr lang="en-US" sz="2400" dirty="0" smtClean="0"/>
              <a:t>	promise</a:t>
            </a:r>
            <a:r>
              <a:rPr lang="en-US" sz="2400" dirty="0"/>
              <a:t>...is to help </a:t>
            </a:r>
            <a:r>
              <a:rPr lang="en-US" sz="2400" dirty="0" smtClean="0"/>
              <a:t>	you </a:t>
            </a:r>
            <a:r>
              <a:rPr lang="en-US" sz="2400" dirty="0"/>
              <a:t>and your family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n-US" sz="2200" dirty="0" smtClean="0"/>
              <a:t>	</a:t>
            </a:r>
            <a:r>
              <a:rPr lang="en-US" sz="2200" i="1" dirty="0" smtClean="0"/>
              <a:t>Rep</a:t>
            </a:r>
            <a:r>
              <a:rPr lang="en-US" sz="2200" i="1" dirty="0"/>
              <a:t>. Convention Aug30</a:t>
            </a:r>
            <a:r>
              <a:rPr lang="en-US" sz="2200" dirty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086690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National Party Platforms: 2012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b="1" dirty="0" smtClean="0"/>
              <a:t>Democratic:</a:t>
            </a:r>
            <a:r>
              <a:rPr lang="en-US" dirty="0" smtClean="0"/>
              <a:t>  “We will lead to defeat the epochal, man-made threat to the planet: climate change . . . Never again will we sit on the sidelines, or stand in the way of collective action to tackle this global challenge . . . “</a:t>
            </a:r>
            <a:endParaRPr lang="en-US" dirty="0"/>
          </a:p>
          <a:p>
            <a:pPr marL="457200" lvl="1" indent="0">
              <a:buNone/>
            </a:pPr>
            <a:r>
              <a:rPr lang="en-US" b="1" dirty="0" smtClean="0"/>
              <a:t>Republican:</a:t>
            </a:r>
            <a:r>
              <a:rPr lang="en-US" dirty="0" smtClean="0"/>
              <a:t>  No affirmative statement – removed climate change section that was in  2008 party platform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873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Insurance &amp; Climate Change Litigation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696200" cy="4495800"/>
          </a:xfrm>
        </p:spPr>
        <p:txBody>
          <a:bodyPr/>
          <a:lstStyle/>
          <a:p>
            <a:pPr marL="0" indent="0" algn="ctr">
              <a:lnSpc>
                <a:spcPct val="70000"/>
              </a:lnSpc>
              <a:buNone/>
            </a:pPr>
            <a:r>
              <a:rPr lang="en-US" b="1" i="1" dirty="0" smtClean="0"/>
              <a:t>AES Corp. v. Steadfast Ins. Co.</a:t>
            </a:r>
            <a:r>
              <a:rPr lang="en-US" b="1" dirty="0" smtClean="0"/>
              <a:t> 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dirty="0" smtClean="0"/>
              <a:t>725 </a:t>
            </a:r>
            <a:r>
              <a:rPr lang="en-US" dirty="0"/>
              <a:t>S.E.2d </a:t>
            </a:r>
            <a:r>
              <a:rPr lang="en-US" dirty="0" smtClean="0"/>
              <a:t>532 (Va. 2012)</a:t>
            </a:r>
          </a:p>
          <a:p>
            <a:pPr marL="0" indent="0">
              <a:buNone/>
            </a:pPr>
            <a:r>
              <a:rPr lang="en-US" sz="2800" dirty="0" smtClean="0"/>
              <a:t>The Virginia Supreme Court, in applying its strict “8-corners” test for determining whether there is a duty to defend, ruled that the Village of Kivalina’s lawsuit against AES was not an “Occurrence” under the Steadfast CGL policy.</a:t>
            </a:r>
          </a:p>
          <a:p>
            <a:pPr marL="0" indent="0">
              <a:buNone/>
            </a:pPr>
            <a:r>
              <a:rPr lang="en-US" sz="2800" dirty="0" smtClean="0"/>
              <a:t>As insurance policy interpretation is a matter of state law, there is no further appeal, though other states are not bound by this decision</a:t>
            </a: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 algn="ctr">
              <a:buNone/>
            </a:pPr>
            <a:endParaRPr lang="en-US" i="1" dirty="0"/>
          </a:p>
          <a:p>
            <a:pPr marL="0" indent="0">
              <a:lnSpc>
                <a:spcPct val="8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460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Insurance &amp; Climate Change Litigation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Aftermath of </a:t>
            </a:r>
            <a:r>
              <a:rPr lang="en-US" i="1" dirty="0" smtClean="0"/>
              <a:t>AES v. Steadfast</a:t>
            </a:r>
            <a:r>
              <a:rPr lang="en-US" dirty="0" smtClean="0"/>
              <a:t> is . . 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Lots of attention, but not much action.</a:t>
            </a:r>
          </a:p>
          <a:p>
            <a:pPr marL="0" indent="0" algn="ctr">
              <a:buNone/>
            </a:pPr>
            <a:r>
              <a:rPr lang="en-US" dirty="0" smtClean="0"/>
              <a:t>Major Issues:</a:t>
            </a:r>
          </a:p>
          <a:p>
            <a:pPr>
              <a:buFont typeface="Arial"/>
              <a:buChar char="•"/>
            </a:pPr>
            <a:r>
              <a:rPr lang="en-US" dirty="0" smtClean="0"/>
              <a:t>Applicability of Absolute Pollution Exclusion for Climate Change Claims</a:t>
            </a:r>
          </a:p>
          <a:p>
            <a:pPr>
              <a:buFont typeface="Arial"/>
              <a:buChar char="•"/>
            </a:pPr>
            <a:r>
              <a:rPr lang="en-US" dirty="0" smtClean="0"/>
              <a:t>Climate Change exclusions and state regulatory review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519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Insurance &amp; Climate Change Litigation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2800" dirty="0" smtClean="0"/>
              <a:t>The U.S. Supreme Court stated the Clean Air Act preempted federal common law claims, but did not decide whether state law claims were also preempted (e.g. public nuisance)</a:t>
            </a:r>
          </a:p>
          <a:p>
            <a:pPr marL="400050" lvl="1" indent="0">
              <a:buNone/>
            </a:pPr>
            <a:r>
              <a:rPr lang="en-US" sz="2000" dirty="0" smtClean="0"/>
              <a:t> </a:t>
            </a:r>
            <a:r>
              <a:rPr lang="en-US" sz="2200" i="1" dirty="0" smtClean="0"/>
              <a:t>Am. Electric v. Connecticut</a:t>
            </a:r>
            <a:r>
              <a:rPr lang="en-US" sz="2200" dirty="0" smtClean="0"/>
              <a:t>, 131 S.Ct. 2527 (U.S. 2011)</a:t>
            </a:r>
          </a:p>
          <a:p>
            <a:pPr>
              <a:buFont typeface="Arial"/>
              <a:buChar char="•"/>
            </a:pPr>
            <a:r>
              <a:rPr lang="en-US" sz="2800" dirty="0" smtClean="0"/>
              <a:t>The Indiana Supreme Court ruled that environmental mitigation efforts to avoid future harm is not an “Occurrence.”</a:t>
            </a:r>
          </a:p>
          <a:p>
            <a:pPr marL="400050" lvl="1" indent="0">
              <a:buNone/>
            </a:pPr>
            <a:r>
              <a:rPr lang="en-US" sz="2200" i="1" dirty="0" smtClean="0"/>
              <a:t>Cinergy Corp. v. Associated Electric</a:t>
            </a:r>
            <a:r>
              <a:rPr lang="en-US" sz="2200" dirty="0" smtClean="0"/>
              <a:t>, 865 N.E.2d 571; </a:t>
            </a:r>
            <a:r>
              <a:rPr lang="en-US" sz="2200" i="1" dirty="0" smtClean="0"/>
              <a:t>Cinergy  v. St. Paul, </a:t>
            </a:r>
            <a:r>
              <a:rPr lang="en-US" sz="2200" dirty="0" smtClean="0"/>
              <a:t>915 N.E.2d 524 (Ind. Ct. App. 2009</a:t>
            </a:r>
            <a:r>
              <a:rPr lang="en-US" sz="2000" dirty="0" smtClean="0"/>
              <a:t>)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640776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Insurance &amp; Climate Change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Professional Liability Exposure</a:t>
            </a:r>
          </a:p>
          <a:p>
            <a:pPr>
              <a:buFont typeface="Wingdings" charset="2"/>
              <a:buChar char="Ø"/>
            </a:pPr>
            <a:r>
              <a:rPr lang="en-US" sz="2800" dirty="0" smtClean="0"/>
              <a:t>Professional Services and Errors &amp; Omissions</a:t>
            </a:r>
          </a:p>
          <a:p>
            <a:pPr lvl="1">
              <a:buFont typeface="Wingdings" charset="2"/>
              <a:buChar char="Ø"/>
            </a:pPr>
            <a:r>
              <a:rPr lang="en-US" dirty="0"/>
              <a:t>e.g.  Engineers, </a:t>
            </a:r>
            <a:r>
              <a:rPr lang="en-US" dirty="0" smtClean="0"/>
              <a:t>Architects</a:t>
            </a:r>
          </a:p>
          <a:p>
            <a:pPr>
              <a:buFont typeface="Wingdings" charset="2"/>
              <a:buChar char="Ø"/>
            </a:pPr>
            <a:r>
              <a:rPr lang="en-US" sz="2800" dirty="0" smtClean="0"/>
              <a:t>Directors &amp; Officers</a:t>
            </a:r>
          </a:p>
          <a:p>
            <a:pPr marL="400050" lvl="1" indent="0">
              <a:buNone/>
            </a:pPr>
            <a:r>
              <a:rPr lang="en-US" sz="2400" dirty="0" smtClean="0"/>
              <a:t>“Yet </a:t>
            </a:r>
            <a:r>
              <a:rPr lang="en-US" sz="2400" dirty="0"/>
              <a:t>despite widespread recognition of the effects climate change will likely have on extreme events, few insurers were able to articulate a coherent plan to manage the risks and opportunities associated with climate change</a:t>
            </a:r>
            <a:r>
              <a:rPr lang="en-US" sz="2400" dirty="0" smtClean="0"/>
              <a:t>.”</a:t>
            </a:r>
          </a:p>
          <a:p>
            <a:pPr marL="0" indent="0">
              <a:buNone/>
            </a:pPr>
            <a:r>
              <a:rPr lang="en-US" sz="2400" dirty="0" smtClean="0"/>
              <a:t>Ceres: </a:t>
            </a:r>
            <a:r>
              <a:rPr lang="en-US" sz="2400" i="1" dirty="0" smtClean="0"/>
              <a:t>Climate Risk Disclosures by Insurers</a:t>
            </a:r>
            <a:r>
              <a:rPr lang="en-US" sz="2400" dirty="0" smtClean="0"/>
              <a:t>, Sept. 2011</a:t>
            </a:r>
            <a:endParaRPr lang="en-US" sz="2400" dirty="0"/>
          </a:p>
          <a:p>
            <a:pPr marL="0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966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Insurers &amp; Climate Change</a:t>
            </a:r>
            <a:br>
              <a:rPr lang="en-US" dirty="0" smtClean="0"/>
            </a:br>
            <a:r>
              <a:rPr lang="en-US" dirty="0" smtClean="0"/>
              <a:t>Public Acknowledgment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696200" cy="4572000"/>
          </a:xfrm>
        </p:spPr>
        <p:txBody>
          <a:bodyPr/>
          <a:lstStyle/>
          <a:p>
            <a:pPr>
              <a:buFont typeface="Wingdings" charset="2"/>
              <a:buChar char="Ø"/>
            </a:pPr>
            <a:r>
              <a:rPr lang="en-US" sz="2400" dirty="0" smtClean="0"/>
              <a:t>State Farm, CNA:  no discussion found</a:t>
            </a:r>
          </a:p>
          <a:p>
            <a:pPr>
              <a:buFont typeface="Wingdings" charset="2"/>
              <a:buChar char="Ø"/>
            </a:pPr>
            <a:r>
              <a:rPr lang="en-US" sz="2400" dirty="0"/>
              <a:t>Allstate</a:t>
            </a:r>
            <a:r>
              <a:rPr lang="en-US" sz="2400" dirty="0" smtClean="0"/>
              <a:t>:  </a:t>
            </a:r>
            <a:r>
              <a:rPr lang="en-US" sz="1600" dirty="0" smtClean="0"/>
              <a:t>http</a:t>
            </a:r>
            <a:r>
              <a:rPr lang="en-US" sz="1600" dirty="0"/>
              <a:t>://www.allstate.com/social-responsibility/environment/climate-change.aspx</a:t>
            </a:r>
            <a:endParaRPr lang="en-US" sz="1600" dirty="0" smtClean="0"/>
          </a:p>
          <a:p>
            <a:pPr>
              <a:buFont typeface="Wingdings" charset="2"/>
              <a:buChar char="Ø"/>
            </a:pPr>
            <a:r>
              <a:rPr lang="en-US" sz="2400" dirty="0" smtClean="0"/>
              <a:t>Travelers</a:t>
            </a:r>
            <a:r>
              <a:rPr lang="en-US" sz="1600" dirty="0"/>
              <a:t>:  https://www.travelers.com/about-us/travelers-institute/thought-leadership/climate-and-environment.aspx</a:t>
            </a:r>
          </a:p>
          <a:p>
            <a:pPr>
              <a:buFont typeface="Wingdings" charset="2"/>
              <a:buChar char="Ø"/>
            </a:pPr>
            <a:r>
              <a:rPr lang="en-US" sz="2400" dirty="0"/>
              <a:t>The Hartford</a:t>
            </a:r>
            <a:r>
              <a:rPr lang="en-US" sz="1600" dirty="0"/>
              <a:t>:  http://www.thehartford.com/sites/thehartford/files/1287779085695.</a:t>
            </a:r>
            <a:r>
              <a:rPr lang="en-US" sz="1600" dirty="0" smtClean="0"/>
              <a:t>pdf  (2010 Sustainability Report)</a:t>
            </a:r>
            <a:endParaRPr lang="en-US" sz="1600" dirty="0"/>
          </a:p>
          <a:p>
            <a:pPr marL="0" indent="0" algn="ctr">
              <a:buNone/>
            </a:pPr>
            <a:r>
              <a:rPr lang="en-US" sz="2800" dirty="0" smtClean="0"/>
              <a:t>Compare to</a:t>
            </a:r>
          </a:p>
          <a:p>
            <a:pPr>
              <a:buFont typeface="Wingdings" charset="2"/>
              <a:buChar char="Ø"/>
            </a:pPr>
            <a:r>
              <a:rPr lang="en-US" sz="2400" dirty="0" smtClean="0"/>
              <a:t>Swiss Re</a:t>
            </a:r>
            <a:r>
              <a:rPr lang="en-US" sz="2400" dirty="0"/>
              <a:t>: </a:t>
            </a:r>
            <a:r>
              <a:rPr lang="en-US" sz="1600" dirty="0">
                <a:hlinkClick r:id="rId2"/>
              </a:rPr>
              <a:t>http://www.swissre.com/rethinking/climate</a:t>
            </a:r>
            <a:r>
              <a:rPr lang="en-US" sz="1600" dirty="0" smtClean="0">
                <a:hlinkClick r:id="rId2"/>
              </a:rPr>
              <a:t>/</a:t>
            </a:r>
            <a:r>
              <a:rPr lang="en-US" sz="1600" dirty="0" smtClean="0"/>
              <a:t>  (650 hits)</a:t>
            </a:r>
          </a:p>
          <a:p>
            <a:pPr>
              <a:buFont typeface="Wingdings" charset="2"/>
              <a:buChar char="Ø"/>
            </a:pPr>
            <a:r>
              <a:rPr lang="en-US" sz="2400" dirty="0" smtClean="0"/>
              <a:t>Hannover </a:t>
            </a:r>
            <a:r>
              <a:rPr lang="en-US" sz="2400" dirty="0"/>
              <a:t>re</a:t>
            </a:r>
            <a:r>
              <a:rPr lang="en-US" sz="1600" dirty="0"/>
              <a:t>: </a:t>
            </a:r>
            <a:r>
              <a:rPr lang="en-US" sz="1600" dirty="0">
                <a:hlinkClick r:id="rId3"/>
              </a:rPr>
              <a:t>http://www.hannover-re.com/csr/eco/protection/</a:t>
            </a:r>
            <a:r>
              <a:rPr lang="en-US" sz="1600" dirty="0" smtClean="0">
                <a:hlinkClick r:id="rId3"/>
              </a:rPr>
              <a:t>index.html</a:t>
            </a:r>
            <a:endParaRPr lang="en-US" sz="1600" dirty="0" smtClean="0"/>
          </a:p>
          <a:p>
            <a:pPr>
              <a:buFont typeface="Wingdings" charset="2"/>
              <a:buChar char="Ø"/>
            </a:pPr>
            <a:r>
              <a:rPr lang="en-US" sz="2400" dirty="0"/>
              <a:t>Lloyd’s: </a:t>
            </a:r>
            <a:r>
              <a:rPr lang="en-US" sz="1600" dirty="0"/>
              <a:t>http://www.lloyds.com/lloyds/corporate-responsibility/environment/climatewise</a:t>
            </a:r>
          </a:p>
        </p:txBody>
      </p:sp>
    </p:spTree>
    <p:extLst>
      <p:ext uri="{BB962C8B-B14F-4D97-AF65-F5344CB8AC3E}">
        <p14:creationId xmlns:p14="http://schemas.microsoft.com/office/powerpoint/2010/main" val="1291904124"/>
      </p:ext>
    </p:extLst>
  </p:cSld>
  <p:clrMapOvr>
    <a:masterClrMapping/>
  </p:clrMapOvr>
</p:sld>
</file>

<file path=ppt/theme/theme1.xml><?xml version="1.0" encoding="utf-8"?>
<a:theme xmlns:a="http://schemas.openxmlformats.org/drawingml/2006/main" name="~1184610">
  <a:themeElements>
    <a:clrScheme name="Office Theme 1">
      <a:dk1>
        <a:srgbClr val="545472"/>
      </a:dk1>
      <a:lt1>
        <a:srgbClr val="FFFFFF"/>
      </a:lt1>
      <a:dk2>
        <a:srgbClr val="660066"/>
      </a:dk2>
      <a:lt2>
        <a:srgbClr val="9797B7"/>
      </a:lt2>
      <a:accent1>
        <a:srgbClr val="A7CCD9"/>
      </a:accent1>
      <a:accent2>
        <a:srgbClr val="C7C7DF"/>
      </a:accent2>
      <a:accent3>
        <a:srgbClr val="FFFFFF"/>
      </a:accent3>
      <a:accent4>
        <a:srgbClr val="464660"/>
      </a:accent4>
      <a:accent5>
        <a:srgbClr val="D0E2E9"/>
      </a:accent5>
      <a:accent6>
        <a:srgbClr val="B4B4CA"/>
      </a:accent6>
      <a:hlink>
        <a:srgbClr val="9595FF"/>
      </a:hlink>
      <a:folHlink>
        <a:srgbClr val="8888AE"/>
      </a:folHlink>
    </a:clrScheme>
    <a:fontScheme name="Office The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545472"/>
        </a:dk1>
        <a:lt1>
          <a:srgbClr val="FFFFFF"/>
        </a:lt1>
        <a:dk2>
          <a:srgbClr val="660066"/>
        </a:dk2>
        <a:lt2>
          <a:srgbClr val="9797B7"/>
        </a:lt2>
        <a:accent1>
          <a:srgbClr val="A7CCD9"/>
        </a:accent1>
        <a:accent2>
          <a:srgbClr val="C7C7DF"/>
        </a:accent2>
        <a:accent3>
          <a:srgbClr val="FFFFFF"/>
        </a:accent3>
        <a:accent4>
          <a:srgbClr val="464660"/>
        </a:accent4>
        <a:accent5>
          <a:srgbClr val="D0E2E9"/>
        </a:accent5>
        <a:accent6>
          <a:srgbClr val="B4B4CA"/>
        </a:accent6>
        <a:hlink>
          <a:srgbClr val="9595FF"/>
        </a:hlink>
        <a:folHlink>
          <a:srgbClr val="8888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545472"/>
        </a:dk1>
        <a:lt1>
          <a:srgbClr val="FFFFFF"/>
        </a:lt1>
        <a:dk2>
          <a:srgbClr val="892D5B"/>
        </a:dk2>
        <a:lt2>
          <a:srgbClr val="68A7BE"/>
        </a:lt2>
        <a:accent1>
          <a:srgbClr val="CAACCC"/>
        </a:accent1>
        <a:accent2>
          <a:srgbClr val="A7CCD9"/>
        </a:accent2>
        <a:accent3>
          <a:srgbClr val="FFFFFF"/>
        </a:accent3>
        <a:accent4>
          <a:srgbClr val="464660"/>
        </a:accent4>
        <a:accent5>
          <a:srgbClr val="E1D2E2"/>
        </a:accent5>
        <a:accent6>
          <a:srgbClr val="97B9C4"/>
        </a:accent6>
        <a:hlink>
          <a:srgbClr val="9595FF"/>
        </a:hlink>
        <a:folHlink>
          <a:srgbClr val="8888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545472"/>
        </a:dk1>
        <a:lt1>
          <a:srgbClr val="FFFFFF"/>
        </a:lt1>
        <a:dk2>
          <a:srgbClr val="892D5B"/>
        </a:dk2>
        <a:lt2>
          <a:srgbClr val="AC3872"/>
        </a:lt2>
        <a:accent1>
          <a:srgbClr val="660066"/>
        </a:accent1>
        <a:accent2>
          <a:srgbClr val="E2A6C4"/>
        </a:accent2>
        <a:accent3>
          <a:srgbClr val="FFFFFF"/>
        </a:accent3>
        <a:accent4>
          <a:srgbClr val="464660"/>
        </a:accent4>
        <a:accent5>
          <a:srgbClr val="B8AAB8"/>
        </a:accent5>
        <a:accent6>
          <a:srgbClr val="CD96B1"/>
        </a:accent6>
        <a:hlink>
          <a:srgbClr val="8585FF"/>
        </a:hlink>
        <a:folHlink>
          <a:srgbClr val="563EE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545472"/>
        </a:dk1>
        <a:lt1>
          <a:srgbClr val="FFFFFF"/>
        </a:lt1>
        <a:dk2>
          <a:srgbClr val="892D5B"/>
        </a:dk2>
        <a:lt2>
          <a:srgbClr val="515BA7"/>
        </a:lt2>
        <a:accent1>
          <a:srgbClr val="8BD8E7"/>
        </a:accent1>
        <a:accent2>
          <a:srgbClr val="A5AAD3"/>
        </a:accent2>
        <a:accent3>
          <a:srgbClr val="FFFFFF"/>
        </a:accent3>
        <a:accent4>
          <a:srgbClr val="464660"/>
        </a:accent4>
        <a:accent5>
          <a:srgbClr val="C4E9F1"/>
        </a:accent5>
        <a:accent6>
          <a:srgbClr val="959ABF"/>
        </a:accent6>
        <a:hlink>
          <a:srgbClr val="B78AFA"/>
        </a:hlink>
        <a:folHlink>
          <a:srgbClr val="A0A5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545472"/>
        </a:dk1>
        <a:lt1>
          <a:srgbClr val="FFFFFF"/>
        </a:lt1>
        <a:dk2>
          <a:srgbClr val="37467F"/>
        </a:dk2>
        <a:lt2>
          <a:srgbClr val="547A3C"/>
        </a:lt2>
        <a:accent1>
          <a:srgbClr val="8BD8E7"/>
        </a:accent1>
        <a:accent2>
          <a:srgbClr val="B7D3A5"/>
        </a:accent2>
        <a:accent3>
          <a:srgbClr val="FFFFFF"/>
        </a:accent3>
        <a:accent4>
          <a:srgbClr val="464660"/>
        </a:accent4>
        <a:accent5>
          <a:srgbClr val="C4E9F1"/>
        </a:accent5>
        <a:accent6>
          <a:srgbClr val="A6BF95"/>
        </a:accent6>
        <a:hlink>
          <a:srgbClr val="619147"/>
        </a:hlink>
        <a:folHlink>
          <a:srgbClr val="94BE7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545472"/>
        </a:dk1>
        <a:lt1>
          <a:srgbClr val="FFFFFF"/>
        </a:lt1>
        <a:dk2>
          <a:srgbClr val="655851"/>
        </a:dk2>
        <a:lt2>
          <a:srgbClr val="B49234"/>
        </a:lt2>
        <a:accent1>
          <a:srgbClr val="F8C684"/>
        </a:accent1>
        <a:accent2>
          <a:srgbClr val="E1CE97"/>
        </a:accent2>
        <a:accent3>
          <a:srgbClr val="FFFFFF"/>
        </a:accent3>
        <a:accent4>
          <a:srgbClr val="464660"/>
        </a:accent4>
        <a:accent5>
          <a:srgbClr val="FBDFC2"/>
        </a:accent5>
        <a:accent6>
          <a:srgbClr val="CCBA88"/>
        </a:accent6>
        <a:hlink>
          <a:srgbClr val="7C6148"/>
        </a:hlink>
        <a:folHlink>
          <a:srgbClr val="8E856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~1184610</Template>
  <TotalTime>1516</TotalTime>
  <Words>843</Words>
  <Application>Microsoft Office PowerPoint</Application>
  <PresentationFormat>On-screen Show (4:3)</PresentationFormat>
  <Paragraphs>88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~1184610</vt:lpstr>
      <vt:lpstr>IV AIDA Europe Climate Change Working Party A U.S. Perspective </vt:lpstr>
      <vt:lpstr>Public Opinion in the U.S.</vt:lpstr>
      <vt:lpstr>The Candidates</vt:lpstr>
      <vt:lpstr>National Party Platforms: 2012</vt:lpstr>
      <vt:lpstr>Insurance &amp; Climate Change Litigation</vt:lpstr>
      <vt:lpstr>Insurance &amp; Climate Change Litigation</vt:lpstr>
      <vt:lpstr>Insurance &amp; Climate Change Litigation</vt:lpstr>
      <vt:lpstr>Insurance &amp; Climate Change </vt:lpstr>
      <vt:lpstr>Insurers &amp; Climate Change Public Acknowledgment</vt:lpstr>
      <vt:lpstr>Regulatory Responses</vt:lpstr>
      <vt:lpstr>Hydraulic Fracturing: Overview</vt:lpstr>
      <vt:lpstr>Fracking </vt:lpstr>
      <vt:lpstr>Fracking:  Insurance Coverage</vt:lpstr>
      <vt:lpstr>Fracking</vt:lpstr>
    </vt:vector>
  </TitlesOfParts>
  <Company>University of Connecticut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Pkochenb</dc:creator>
  <cp:lastModifiedBy>sandra Dellimore</cp:lastModifiedBy>
  <cp:revision>35</cp:revision>
  <cp:lastPrinted>2012-09-08T03:38:20Z</cp:lastPrinted>
  <dcterms:created xsi:type="dcterms:W3CDTF">2009-09-24T19:54:37Z</dcterms:created>
  <dcterms:modified xsi:type="dcterms:W3CDTF">2012-10-23T09:16:59Z</dcterms:modified>
</cp:coreProperties>
</file>