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76"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2" d="100"/>
          <a:sy n="92" d="100"/>
        </p:scale>
        <p:origin x="-816"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BB8207-B9B5-49F4-961E-63DDF3853507}" type="datetimeFigureOut">
              <a:rPr lang="en-US" smtClean="0"/>
              <a:pPr/>
              <a:t>5/2/12</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2F49C2-8796-47A8-AF67-ABF8F895D97D}" type="slidenum">
              <a:rPr lang="en-ZA" smtClean="0"/>
              <a:pPr/>
              <a:t>‹#›</a:t>
            </a:fld>
            <a:endParaRPr lang="en-ZA"/>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251291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7F2F49C2-8796-47A8-AF67-ABF8F895D97D}" type="slidenum">
              <a:rPr lang="en-ZA" smtClean="0"/>
              <a:pPr/>
              <a:t>2</a:t>
            </a:fld>
            <a:endParaRPr lang="en-Z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A19380A-0848-461E-9737-58404DDBF1D6}" type="datetimeFigureOut">
              <a:rPr lang="en-US" smtClean="0"/>
              <a:pPr/>
              <a:t>5/2/12</a:t>
            </a:fld>
            <a:endParaRPr lang="en-Z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ZA"/>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884D5E93-FEBD-479D-ADFC-6559C1CA22D1}"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9380A-0848-461E-9737-58404DDBF1D6}" type="datetimeFigureOut">
              <a:rPr lang="en-US" smtClean="0"/>
              <a:pPr/>
              <a:t>5/2/12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4D5E93-FEBD-479D-ADFC-6559C1CA22D1}"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9380A-0848-461E-9737-58404DDBF1D6}" type="datetimeFigureOut">
              <a:rPr lang="en-US" smtClean="0"/>
              <a:pPr/>
              <a:t>5/2/12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4D5E93-FEBD-479D-ADFC-6559C1CA22D1}"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9380A-0848-461E-9737-58404DDBF1D6}" type="datetimeFigureOut">
              <a:rPr lang="en-US" smtClean="0"/>
              <a:pPr/>
              <a:t>5/2/12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4D5E93-FEBD-479D-ADFC-6559C1CA22D1}" type="slidenum">
              <a:rPr lang="en-ZA" smtClean="0"/>
              <a:pPr/>
              <a:t>‹#›</a:t>
            </a:fld>
            <a:endParaRPr lang="en-ZA"/>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19380A-0848-461E-9737-58404DDBF1D6}" type="datetimeFigureOut">
              <a:rPr lang="en-US" smtClean="0"/>
              <a:pPr/>
              <a:t>5/2/12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4D5E93-FEBD-479D-ADFC-6559C1CA22D1}" type="slidenum">
              <a:rPr lang="en-ZA" smtClean="0"/>
              <a:pPr/>
              <a:t>‹#›</a:t>
            </a:fld>
            <a:endParaRPr lang="en-Z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19380A-0848-461E-9737-58404DDBF1D6}" type="datetimeFigureOut">
              <a:rPr lang="en-US" smtClean="0"/>
              <a:pPr/>
              <a:t>5/2/12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84D5E93-FEBD-479D-ADFC-6559C1CA22D1}" type="slidenum">
              <a:rPr lang="en-ZA" smtClean="0"/>
              <a:pPr/>
              <a:t>‹#›</a:t>
            </a:fld>
            <a:endParaRPr lang="en-ZA"/>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19380A-0848-461E-9737-58404DDBF1D6}" type="datetimeFigureOut">
              <a:rPr lang="en-US" smtClean="0"/>
              <a:pPr/>
              <a:t>5/2/12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84D5E93-FEBD-479D-ADFC-6559C1CA22D1}"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19380A-0848-461E-9737-58404DDBF1D6}" type="datetimeFigureOut">
              <a:rPr lang="en-US" smtClean="0"/>
              <a:pPr/>
              <a:t>5/2/12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84D5E93-FEBD-479D-ADFC-6559C1CA22D1}" type="slidenum">
              <a:rPr lang="en-ZA" smtClean="0"/>
              <a:pPr/>
              <a:t>‹#›</a:t>
            </a:fld>
            <a:endParaRPr lang="en-ZA"/>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9380A-0848-461E-9737-58404DDBF1D6}" type="datetimeFigureOut">
              <a:rPr lang="en-US" smtClean="0"/>
              <a:pPr/>
              <a:t>5/2/12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84D5E93-FEBD-479D-ADFC-6559C1CA22D1}"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A19380A-0848-461E-9737-58404DDBF1D6}" type="datetimeFigureOut">
              <a:rPr lang="en-US" smtClean="0"/>
              <a:pPr/>
              <a:t>5/2/12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84D5E93-FEBD-479D-ADFC-6559C1CA22D1}"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FA19380A-0848-461E-9737-58404DDBF1D6}" type="datetimeFigureOut">
              <a:rPr lang="en-US" smtClean="0"/>
              <a:pPr/>
              <a:t>5/2/12</a:t>
            </a:fld>
            <a:endParaRPr lang="en-Z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Z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884D5E93-FEBD-479D-ADFC-6559C1CA22D1}" type="slidenum">
              <a:rPr lang="en-ZA" smtClean="0"/>
              <a:pPr/>
              <a:t>‹#›</a:t>
            </a:fld>
            <a:endParaRPr lang="en-Z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FA19380A-0848-461E-9737-58404DDBF1D6}" type="datetimeFigureOut">
              <a:rPr lang="en-US" smtClean="0"/>
              <a:pPr/>
              <a:t>5/2/12</a:t>
            </a:fld>
            <a:endParaRPr lang="en-Z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Z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884D5E93-FEBD-479D-ADFC-6559C1CA22D1}"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14356"/>
            <a:ext cx="7886728" cy="2367940"/>
          </a:xfrm>
        </p:spPr>
        <p:txBody>
          <a:bodyPr>
            <a:normAutofit/>
          </a:bodyPr>
          <a:lstStyle/>
          <a:p>
            <a:r>
              <a:rPr lang="en-ZA" dirty="0" smtClean="0"/>
              <a:t>The Definition of a Consumer in Insurance Law in South Africa</a:t>
            </a:r>
            <a:endParaRPr lang="en-ZA" dirty="0"/>
          </a:p>
        </p:txBody>
      </p:sp>
      <p:sp>
        <p:nvSpPr>
          <p:cNvPr id="3" name="Subtitle 2"/>
          <p:cNvSpPr>
            <a:spLocks noGrp="1"/>
          </p:cNvSpPr>
          <p:nvPr>
            <p:ph type="subTitle" idx="1"/>
          </p:nvPr>
        </p:nvSpPr>
        <p:spPr/>
        <p:txBody>
          <a:bodyPr/>
          <a:lstStyle/>
          <a:p>
            <a:r>
              <a:rPr lang="en-ZA" b="1" dirty="0" smtClean="0"/>
              <a:t>By Prof  B </a:t>
            </a:r>
            <a:r>
              <a:rPr lang="en-ZA" b="1" dirty="0" err="1" smtClean="0"/>
              <a:t>Kuschke</a:t>
            </a:r>
            <a:endParaRPr lang="en-ZA"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52"/>
            <a:ext cx="8429684" cy="6215106"/>
          </a:xfrm>
        </p:spPr>
        <p:txBody>
          <a:bodyPr>
            <a:normAutofit fontScale="70000" lnSpcReduction="20000"/>
          </a:bodyPr>
          <a:lstStyle/>
          <a:p>
            <a:pPr algn="ctr">
              <a:buNone/>
            </a:pPr>
            <a:r>
              <a:rPr lang="en-GB" sz="4000" b="1" dirty="0" smtClean="0"/>
              <a:t>Prohibited provisions</a:t>
            </a:r>
            <a:endParaRPr lang="en-GB" sz="4000" dirty="0" smtClean="0"/>
          </a:p>
          <a:p>
            <a:pPr>
              <a:buNone/>
            </a:pPr>
            <a:endParaRPr lang="en-ZA" dirty="0" smtClean="0"/>
          </a:p>
          <a:p>
            <a:pPr>
              <a:lnSpc>
                <a:spcPct val="120000"/>
              </a:lnSpc>
            </a:pPr>
            <a:r>
              <a:rPr lang="en-GB" dirty="0" smtClean="0"/>
              <a:t>	</a:t>
            </a:r>
            <a:r>
              <a:rPr lang="en-GB" sz="3400" dirty="0" smtClean="0"/>
              <a:t>defeat the purpose and policy of the Act</a:t>
            </a:r>
            <a:endParaRPr lang="en-ZA" sz="3400" dirty="0" smtClean="0"/>
          </a:p>
          <a:p>
            <a:pPr>
              <a:lnSpc>
                <a:spcPct val="120000"/>
              </a:lnSpc>
            </a:pPr>
            <a:r>
              <a:rPr lang="en-GB" sz="3400" dirty="0" smtClean="0"/>
              <a:t>	mislead or deceive the consumer</a:t>
            </a:r>
            <a:endParaRPr lang="en-ZA" sz="3400" dirty="0" smtClean="0"/>
          </a:p>
          <a:p>
            <a:pPr>
              <a:lnSpc>
                <a:spcPct val="120000"/>
              </a:lnSpc>
            </a:pPr>
            <a:r>
              <a:rPr lang="en-GB" sz="3400" dirty="0" smtClean="0"/>
              <a:t>	create a waiver or a deprivation of consumer 	rights</a:t>
            </a:r>
          </a:p>
          <a:p>
            <a:pPr>
              <a:lnSpc>
                <a:spcPct val="120000"/>
              </a:lnSpc>
              <a:spcAft>
                <a:spcPts val="1000"/>
              </a:spcAft>
            </a:pPr>
            <a:r>
              <a:rPr lang="en-GB" sz="3400" dirty="0" smtClean="0">
                <a:ea typeface="Calibri"/>
                <a:cs typeface="Arial"/>
                <a:sym typeface="Symbol"/>
              </a:rPr>
              <a:t>	</a:t>
            </a:r>
            <a:r>
              <a:rPr lang="en-GB" sz="3400" dirty="0" smtClean="0">
                <a:ea typeface="Calibri"/>
                <a:cs typeface="Times New Roman"/>
              </a:rPr>
              <a:t>limit or exclude supplier obligations and 	liability</a:t>
            </a:r>
            <a:endParaRPr lang="en-ZA" sz="3400" dirty="0" smtClean="0">
              <a:ea typeface="Calibri"/>
              <a:cs typeface="Times New Roman"/>
            </a:endParaRPr>
          </a:p>
          <a:p>
            <a:pPr>
              <a:lnSpc>
                <a:spcPct val="120000"/>
              </a:lnSpc>
              <a:spcAft>
                <a:spcPts val="1000"/>
              </a:spcAft>
            </a:pPr>
            <a:r>
              <a:rPr lang="en-GB" sz="3400" dirty="0" smtClean="0">
                <a:ea typeface="Calibri"/>
                <a:cs typeface="Arial"/>
                <a:sym typeface="Symbol"/>
              </a:rPr>
              <a:t>	</a:t>
            </a:r>
            <a:r>
              <a:rPr lang="en-GB" sz="3400" dirty="0" smtClean="0">
                <a:ea typeface="Calibri"/>
                <a:cs typeface="Times New Roman"/>
              </a:rPr>
              <a:t>constitute and assumption of risk by the 	consumer </a:t>
            </a:r>
            <a:endParaRPr lang="en-ZA" sz="3400" dirty="0" smtClean="0">
              <a:ea typeface="Calibri"/>
              <a:cs typeface="Times New Roman"/>
            </a:endParaRPr>
          </a:p>
          <a:p>
            <a:pPr marL="457200" indent="-457200">
              <a:lnSpc>
                <a:spcPct val="120000"/>
              </a:lnSpc>
              <a:spcAft>
                <a:spcPts val="1000"/>
              </a:spcAft>
            </a:pPr>
            <a:r>
              <a:rPr lang="en-GB" sz="3400" dirty="0" smtClean="0">
                <a:ea typeface="Calibri"/>
                <a:cs typeface="Arial"/>
                <a:sym typeface="Symbol"/>
              </a:rPr>
              <a:t>	</a:t>
            </a:r>
            <a:r>
              <a:rPr lang="en-GB" sz="3400" dirty="0" smtClean="0">
                <a:ea typeface="Calibri"/>
                <a:cs typeface="Times New Roman"/>
              </a:rPr>
              <a:t>are an acknowledgement of non-	misrepresentation or non-warranty. </a:t>
            </a:r>
            <a:endParaRPr lang="en-ZA" sz="3400" dirty="0" smtClean="0">
              <a:ea typeface="Calibri"/>
              <a:cs typeface="Times New Roman"/>
            </a:endParaRPr>
          </a:p>
          <a:p>
            <a:pPr>
              <a:lnSpc>
                <a:spcPct val="120000"/>
              </a:lnSpc>
              <a:spcAft>
                <a:spcPts val="1000"/>
              </a:spcAft>
            </a:pPr>
            <a:r>
              <a:rPr lang="en-GB" sz="3400" dirty="0" smtClean="0">
                <a:ea typeface="Calibri"/>
                <a:cs typeface="Arial"/>
                <a:sym typeface="Symbol"/>
              </a:rPr>
              <a:t>	</a:t>
            </a:r>
            <a:r>
              <a:rPr lang="en-ZA" sz="3400" dirty="0" smtClean="0">
                <a:ea typeface="Calibri"/>
                <a:cs typeface="Times New Roman"/>
              </a:rPr>
              <a:t>agreement to sign advance documentation</a:t>
            </a:r>
          </a:p>
          <a:p>
            <a:pPr>
              <a:lnSpc>
                <a:spcPct val="120000"/>
              </a:lnSpc>
              <a:spcAft>
                <a:spcPts val="1000"/>
              </a:spcAft>
            </a:pPr>
            <a:r>
              <a:rPr lang="en-GB" sz="3400" dirty="0" smtClean="0">
                <a:ea typeface="Calibri"/>
                <a:cs typeface="Arial"/>
                <a:sym typeface="Symbol"/>
              </a:rPr>
              <a:t>	</a:t>
            </a:r>
            <a:r>
              <a:rPr lang="en-ZA" sz="3400" dirty="0" smtClean="0">
                <a:ea typeface="Calibri"/>
                <a:cs typeface="Times New Roman"/>
              </a:rPr>
              <a:t>consent to a predetermined value of costing</a:t>
            </a:r>
          </a:p>
          <a:p>
            <a:endParaRPr lang="en-ZA" dirty="0" smtClean="0"/>
          </a:p>
          <a:p>
            <a:endParaRPr lang="en-Z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221497"/>
          </a:xfrm>
        </p:spPr>
        <p:txBody>
          <a:bodyPr/>
          <a:lstStyle/>
          <a:p>
            <a:pPr>
              <a:buNone/>
            </a:pPr>
            <a:r>
              <a:rPr lang="en-GB" dirty="0" smtClean="0"/>
              <a:t>Section 48(1)(c): ‘A supplier must not require a consumer to waive any rights or assume any obligation or waive any liability of the supplier on terms that are unfair, unreasonable or unjust or impose such terms as a condition of entering into a transaction’.</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221497"/>
          </a:xfrm>
        </p:spPr>
        <p:txBody>
          <a:bodyPr/>
          <a:lstStyle/>
          <a:p>
            <a:pPr>
              <a:buNone/>
            </a:pPr>
            <a:r>
              <a:rPr lang="en-GB" dirty="0" smtClean="0"/>
              <a:t>Section 48(2) defines ‘unfair, unreasonable or unjust’: “without limiting the generality thereof, as a clause that is excessively one-sided in favour of a person other than the consumer; where the terms are so adverse to the consumer as to be inequitable, or where the consumer agreed to the transaction subject to conditions that he should have been notified of and was not.</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401080" cy="5650125"/>
          </a:xfrm>
        </p:spPr>
        <p:txBody>
          <a:bodyPr>
            <a:normAutofit fontScale="85000" lnSpcReduction="20000"/>
          </a:bodyPr>
          <a:lstStyle/>
          <a:p>
            <a:pPr>
              <a:buNone/>
            </a:pPr>
            <a:r>
              <a:rPr lang="en-GB" dirty="0" smtClean="0"/>
              <a:t>	Section 40 prohibits a supplier to use unconscionable conduct, defined as any conduct having the character of </a:t>
            </a:r>
          </a:p>
          <a:p>
            <a:pPr>
              <a:buNone/>
            </a:pPr>
            <a:endParaRPr lang="en-ZA" i="1" dirty="0" smtClean="0"/>
          </a:p>
          <a:p>
            <a:pPr lvl="0"/>
            <a:r>
              <a:rPr lang="en-GB" dirty="0" smtClean="0"/>
              <a:t>physical force</a:t>
            </a:r>
            <a:endParaRPr lang="en-ZA" i="1" dirty="0" smtClean="0"/>
          </a:p>
          <a:p>
            <a:pPr lvl="0"/>
            <a:r>
              <a:rPr lang="en-GB" dirty="0" smtClean="0"/>
              <a:t>coercion</a:t>
            </a:r>
            <a:endParaRPr lang="en-ZA" i="1" dirty="0" smtClean="0"/>
          </a:p>
          <a:p>
            <a:pPr lvl="0"/>
            <a:r>
              <a:rPr lang="en-GB" dirty="0" smtClean="0"/>
              <a:t>undue influence; pressure</a:t>
            </a:r>
            <a:endParaRPr lang="en-ZA" i="1" dirty="0" smtClean="0"/>
          </a:p>
          <a:p>
            <a:pPr lvl="0"/>
            <a:r>
              <a:rPr lang="en-GB" dirty="0" smtClean="0"/>
              <a:t>duress or harassment</a:t>
            </a:r>
            <a:endParaRPr lang="en-ZA" i="1" dirty="0" smtClean="0"/>
          </a:p>
          <a:p>
            <a:pPr lvl="0"/>
            <a:r>
              <a:rPr lang="en-GB" dirty="0" smtClean="0"/>
              <a:t>unfair tactics or </a:t>
            </a:r>
            <a:endParaRPr lang="en-ZA" i="1" dirty="0" smtClean="0"/>
          </a:p>
          <a:p>
            <a:pPr lvl="0"/>
            <a:r>
              <a:rPr lang="en-GB" dirty="0" smtClean="0"/>
              <a:t>any advantage taken of a consumer substantially unable to protect his interests because of disability, illiteracy, ignorance, inability to understand language or other similar factor; or </a:t>
            </a:r>
            <a:endParaRPr lang="en-ZA" i="1" dirty="0" smtClean="0"/>
          </a:p>
          <a:p>
            <a:pPr lvl="0"/>
            <a:r>
              <a:rPr lang="en-GB" dirty="0" smtClean="0"/>
              <a:t>conduct that is unethical or improper to a degree that it would shock the conscience of the reasonable person.</a:t>
            </a:r>
            <a:endParaRPr lang="en-ZA" i="1" dirty="0" smtClean="0"/>
          </a:p>
          <a:p>
            <a:pPr>
              <a:buNone/>
            </a:pPr>
            <a:r>
              <a:rPr lang="en-US" dirty="0" smtClean="0"/>
              <a:t> </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5507249"/>
          </a:xfrm>
        </p:spPr>
        <p:txBody>
          <a:bodyPr/>
          <a:lstStyle/>
          <a:p>
            <a:pPr algn="just">
              <a:buNone/>
            </a:pPr>
            <a:r>
              <a:rPr lang="en-US" dirty="0" smtClean="0"/>
              <a:t>Where the Act does not provide a specific remedy, a court may make an order that a provision is void, or the transaction was unconscionable, unjust, unreasonable or unfair in whole or in part, and make any order deemed just and reasonable to restore money, to compensate consumer for losses and expenses relating to the transaction and court proceedings, and also require the supplier to cease his activities or practice.</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329642" cy="6143668"/>
          </a:xfrm>
        </p:spPr>
        <p:txBody>
          <a:bodyPr>
            <a:normAutofit fontScale="92500"/>
          </a:bodyPr>
          <a:lstStyle/>
          <a:p>
            <a:pPr algn="just">
              <a:buNone/>
            </a:pPr>
            <a:r>
              <a:rPr lang="en-GB" dirty="0" smtClean="0"/>
              <a:t>In accordance with section 14 of the Consumer Protection Act, should it apply, a supplier must give the consumer notice in writing or in a recordable form, of the impending expiry date of their agreement and the possibility of renewal or extension. </a:t>
            </a:r>
          </a:p>
          <a:p>
            <a:pPr algn="just">
              <a:buNone/>
            </a:pPr>
            <a:endParaRPr lang="en-GB" dirty="0" smtClean="0"/>
          </a:p>
          <a:p>
            <a:pPr algn="just">
              <a:buNone/>
            </a:pPr>
            <a:r>
              <a:rPr lang="en-GB" dirty="0" smtClean="0"/>
              <a:t>This notice must be given not less than 40 but not more than 80 days before date of termination. Where the consumer fails to instruct the supplier to terminate the agreement on its expiry date, or fails to inform him that he agrees to the renewal, the transaction is deemed to continue on month-to-month basis.</a:t>
            </a:r>
            <a:endParaRPr lang="en-ZA" i="1" dirty="0" smtClean="0"/>
          </a:p>
          <a:p>
            <a:pPr algn="just"/>
            <a:r>
              <a:rPr lang="en-GB" dirty="0" smtClean="0"/>
              <a:t> </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500042"/>
            <a:ext cx="8358246" cy="5715040"/>
          </a:xfrm>
        </p:spPr>
        <p:txBody>
          <a:bodyPr>
            <a:normAutofit/>
          </a:bodyPr>
          <a:lstStyle/>
          <a:p>
            <a:pPr algn="ctr">
              <a:buNone/>
            </a:pPr>
            <a:r>
              <a:rPr lang="en-GB" b="1" dirty="0" smtClean="0"/>
              <a:t>Consumer Protection</a:t>
            </a:r>
          </a:p>
          <a:p>
            <a:pPr algn="ctr">
              <a:buNone/>
            </a:pPr>
            <a:r>
              <a:rPr lang="en-GB" b="1" dirty="0" smtClean="0"/>
              <a:t> Formalities of written documents</a:t>
            </a:r>
            <a:endParaRPr lang="en-ZA" i="1" dirty="0" smtClean="0"/>
          </a:p>
          <a:p>
            <a:pPr>
              <a:buNone/>
            </a:pPr>
            <a:r>
              <a:rPr lang="en-GB" dirty="0" smtClean="0"/>
              <a:t> </a:t>
            </a:r>
            <a:endParaRPr lang="en-ZA" i="1" dirty="0" smtClean="0"/>
          </a:p>
          <a:p>
            <a:r>
              <a:rPr lang="en-GB" dirty="0" smtClean="0"/>
              <a:t>No general requirement</a:t>
            </a:r>
            <a:endParaRPr lang="en-ZA" i="1" dirty="0" smtClean="0"/>
          </a:p>
          <a:p>
            <a:r>
              <a:rPr lang="en-US" dirty="0" smtClean="0"/>
              <a:t>In practice, insurance contracts are usually reduced to writing</a:t>
            </a:r>
            <a:endParaRPr lang="en-ZA" dirty="0" smtClean="0"/>
          </a:p>
          <a:p>
            <a:r>
              <a:rPr lang="en-US" dirty="0" smtClean="0"/>
              <a:t>Long-term Insurance Act: [section 48] insurer must supply insured with summary of certain aspects of their contract within the time period prescribed by law. </a:t>
            </a:r>
            <a:endParaRPr lang="en-ZA" dirty="0" smtClean="0"/>
          </a:p>
          <a:p>
            <a:r>
              <a:rPr lang="en-US" dirty="0" smtClean="0"/>
              <a:t>Short-term Insurance Act: also contains similar regulations</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357166"/>
            <a:ext cx="8401080" cy="5650125"/>
          </a:xfrm>
        </p:spPr>
        <p:txBody>
          <a:bodyPr/>
          <a:lstStyle/>
          <a:p>
            <a:pPr algn="ctr">
              <a:buNone/>
            </a:pPr>
            <a:r>
              <a:rPr lang="en-US" b="1" dirty="0" smtClean="0"/>
              <a:t>New Policyholder Protection Rules became operational on 1 January 2011</a:t>
            </a:r>
          </a:p>
          <a:p>
            <a:pPr>
              <a:buNone/>
            </a:pPr>
            <a:endParaRPr lang="en-ZA" dirty="0" smtClean="0"/>
          </a:p>
          <a:p>
            <a:r>
              <a:rPr lang="en-US" dirty="0" smtClean="0"/>
              <a:t>cover obligatory and standardized disclosures</a:t>
            </a:r>
            <a:endParaRPr lang="en-ZA" dirty="0" smtClean="0"/>
          </a:p>
          <a:p>
            <a:r>
              <a:rPr lang="en-US" dirty="0" smtClean="0"/>
              <a:t>consequences of failure to pay premiums and non-compliance</a:t>
            </a:r>
            <a:endParaRPr lang="en-ZA" dirty="0" smtClean="0"/>
          </a:p>
          <a:p>
            <a:r>
              <a:rPr lang="en-US" dirty="0" smtClean="0"/>
              <a:t>cancellation of policies</a:t>
            </a:r>
            <a:endParaRPr lang="en-ZA" dirty="0" smtClean="0"/>
          </a:p>
          <a:p>
            <a:r>
              <a:rPr lang="en-US" dirty="0" smtClean="0"/>
              <a:t>cooling-off periods</a:t>
            </a:r>
            <a:endParaRPr lang="en-ZA" dirty="0" smtClean="0"/>
          </a:p>
          <a:p>
            <a:r>
              <a:rPr lang="en-US" dirty="0" smtClean="0"/>
              <a:t>the mandatory contents of insurance agreements</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428604"/>
            <a:ext cx="8215370" cy="5578687"/>
          </a:xfrm>
        </p:spPr>
        <p:txBody>
          <a:bodyPr>
            <a:normAutofit/>
          </a:bodyPr>
          <a:lstStyle/>
          <a:p>
            <a:pPr algn="ctr">
              <a:buNone/>
            </a:pPr>
            <a:r>
              <a:rPr lang="en-US" sz="3200" b="1" dirty="0" smtClean="0"/>
              <a:t>Notification of dispute resolution processes</a:t>
            </a:r>
          </a:p>
          <a:p>
            <a:pPr algn="just">
              <a:buNone/>
            </a:pPr>
            <a:endParaRPr lang="en-US" sz="3200" dirty="0" smtClean="0"/>
          </a:p>
          <a:p>
            <a:pPr>
              <a:buNone/>
            </a:pPr>
            <a:r>
              <a:rPr lang="en-US" sz="3200" dirty="0" smtClean="0"/>
              <a:t>	Insurers must always </a:t>
            </a:r>
          </a:p>
          <a:p>
            <a:pPr>
              <a:buNone/>
            </a:pPr>
            <a:r>
              <a:rPr lang="en-US" sz="3200" dirty="0" smtClean="0"/>
              <a:t>	within a reasonable period</a:t>
            </a:r>
          </a:p>
          <a:p>
            <a:pPr>
              <a:buNone/>
            </a:pPr>
            <a:r>
              <a:rPr lang="en-US" sz="3200" dirty="0" smtClean="0"/>
              <a:t>	inform a policyholder in writing</a:t>
            </a:r>
          </a:p>
          <a:p>
            <a:pPr>
              <a:buNone/>
            </a:pPr>
            <a:r>
              <a:rPr lang="en-US" sz="3200" dirty="0" smtClean="0"/>
              <a:t> 	of details of any internal complaint resolution systems and procedures, as well as full particulars relating to the Short-term Insurance </a:t>
            </a:r>
            <a:r>
              <a:rPr lang="en-US" sz="3200" dirty="0" err="1" smtClean="0"/>
              <a:t>Ombud</a:t>
            </a:r>
            <a:r>
              <a:rPr lang="en-US" sz="3200" dirty="0" smtClean="0"/>
              <a:t>.</a:t>
            </a:r>
            <a:endParaRPr lang="en-ZA" sz="3200" dirty="0" smtClean="0"/>
          </a:p>
          <a:p>
            <a:pPr>
              <a:buNone/>
            </a:pPr>
            <a:endParaRPr lang="en-ZA"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258204" cy="5007183"/>
          </a:xfrm>
        </p:spPr>
        <p:txBody>
          <a:bodyPr/>
          <a:lstStyle/>
          <a:p>
            <a:pPr algn="ctr">
              <a:buNone/>
            </a:pPr>
            <a:r>
              <a:rPr lang="en-US" sz="3200" b="1" dirty="0" smtClean="0"/>
              <a:t>Language and access</a:t>
            </a:r>
          </a:p>
          <a:p>
            <a:pPr>
              <a:buNone/>
            </a:pPr>
            <a:endParaRPr lang="en-US" dirty="0" smtClean="0"/>
          </a:p>
          <a:p>
            <a:pPr>
              <a:buNone/>
            </a:pPr>
            <a:r>
              <a:rPr lang="en-US" b="1" dirty="0" smtClean="0"/>
              <a:t>CPA</a:t>
            </a:r>
            <a:r>
              <a:rPr lang="en-US" dirty="0" smtClean="0"/>
              <a:t>: plain language - 11 official languages</a:t>
            </a:r>
            <a:endParaRPr lang="en-ZA" dirty="0" smtClean="0"/>
          </a:p>
          <a:p>
            <a:pPr>
              <a:buNone/>
            </a:pPr>
            <a:r>
              <a:rPr lang="en-US" dirty="0" smtClean="0"/>
              <a:t> </a:t>
            </a:r>
            <a:endParaRPr lang="en-ZA" dirty="0" smtClean="0"/>
          </a:p>
          <a:p>
            <a:pPr>
              <a:buNone/>
            </a:pPr>
            <a:r>
              <a:rPr lang="en-US" b="1" dirty="0" smtClean="0"/>
              <a:t>CPA</a:t>
            </a:r>
            <a:r>
              <a:rPr lang="en-US" dirty="0" smtClean="0"/>
              <a:t>: record of transaction must be kept in recordable format and free copy or free access given to consumer</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00240"/>
            <a:ext cx="8258204" cy="4007051"/>
          </a:xfrm>
        </p:spPr>
        <p:txBody>
          <a:bodyPr/>
          <a:lstStyle/>
          <a:p>
            <a:pPr lvl="0"/>
            <a:r>
              <a:rPr lang="en-GB" dirty="0" smtClean="0"/>
              <a:t>Long-term Insurance Act</a:t>
            </a:r>
            <a:endParaRPr lang="en-ZA" dirty="0" smtClean="0"/>
          </a:p>
          <a:p>
            <a:pPr lvl="0"/>
            <a:r>
              <a:rPr lang="en-GB" dirty="0" smtClean="0"/>
              <a:t>Short-term Insurance Act and </a:t>
            </a:r>
            <a:endParaRPr lang="en-ZA" dirty="0" smtClean="0"/>
          </a:p>
          <a:p>
            <a:pPr lvl="0"/>
            <a:r>
              <a:rPr lang="en-GB" dirty="0" smtClean="0"/>
              <a:t>Financial Advisory and Intermediary Services Act (“</a:t>
            </a:r>
            <a:r>
              <a:rPr lang="en-GB" dirty="0" err="1" smtClean="0"/>
              <a:t>FAIS</a:t>
            </a:r>
            <a:r>
              <a:rPr lang="en-GB" dirty="0" smtClean="0"/>
              <a:t>”)</a:t>
            </a:r>
            <a:endParaRPr lang="en-ZA" dirty="0" smtClean="0"/>
          </a:p>
          <a:p>
            <a:pPr lvl="0"/>
            <a:r>
              <a:rPr lang="en-GB" dirty="0" smtClean="0"/>
              <a:t>Policyholder Protection Rules (long-term and short-term)</a:t>
            </a:r>
            <a:endParaRPr lang="en-ZA" dirty="0"/>
          </a:p>
        </p:txBody>
      </p:sp>
      <p:sp>
        <p:nvSpPr>
          <p:cNvPr id="2" name="Title 1"/>
          <p:cNvSpPr>
            <a:spLocks noGrp="1"/>
          </p:cNvSpPr>
          <p:nvPr>
            <p:ph type="title"/>
          </p:nvPr>
        </p:nvSpPr>
        <p:spPr/>
        <p:txBody>
          <a:bodyPr>
            <a:normAutofit fontScale="90000"/>
          </a:bodyPr>
          <a:lstStyle/>
          <a:p>
            <a:pPr algn="ctr"/>
            <a:r>
              <a:rPr lang="en-GB" dirty="0" smtClean="0"/>
              <a:t>Legislation in the Insurance industry</a:t>
            </a:r>
            <a:endParaRPr lang="en-Z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928670"/>
            <a:ext cx="8258204" cy="5078621"/>
          </a:xfrm>
        </p:spPr>
        <p:txBody>
          <a:bodyPr/>
          <a:lstStyle/>
          <a:p>
            <a:r>
              <a:rPr lang="en-GB" dirty="0" smtClean="0"/>
              <a:t>Legislation provides that no contract will be invalid merely because a statutory provision regarding such a contract has not been complied with</a:t>
            </a:r>
          </a:p>
          <a:p>
            <a:pPr>
              <a:buNone/>
            </a:pPr>
            <a:endParaRPr lang="en-ZA" i="1" dirty="0" smtClean="0"/>
          </a:p>
          <a:p>
            <a:r>
              <a:rPr lang="en-GB" dirty="0" smtClean="0"/>
              <a:t>Exception: </a:t>
            </a:r>
            <a:r>
              <a:rPr lang="en-GB" dirty="0" err="1" smtClean="0"/>
              <a:t>PPR</a:t>
            </a:r>
            <a:r>
              <a:rPr lang="en-GB" dirty="0" smtClean="0"/>
              <a:t> may contain rules regarding the prescribed contents and state that clauses contrary to such a rule affect the validity of the contract</a:t>
            </a:r>
            <a:endParaRPr lang="en-ZA" i="1" dirty="0" smtClean="0"/>
          </a:p>
          <a:p>
            <a:pPr>
              <a:buNone/>
            </a:pPr>
            <a:endParaRPr lang="en-Z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428604"/>
            <a:ext cx="8329642" cy="5578687"/>
          </a:xfrm>
        </p:spPr>
        <p:txBody>
          <a:bodyPr>
            <a:normAutofit fontScale="92500" lnSpcReduction="20000"/>
          </a:bodyPr>
          <a:lstStyle/>
          <a:p>
            <a:pPr algn="ctr">
              <a:buNone/>
            </a:pPr>
            <a:r>
              <a:rPr lang="en-GB" sz="3500" b="1" dirty="0" smtClean="0"/>
              <a:t>Intermediaries</a:t>
            </a:r>
          </a:p>
          <a:p>
            <a:pPr algn="ctr">
              <a:buNone/>
            </a:pPr>
            <a:endParaRPr lang="en-ZA" dirty="0" smtClean="0"/>
          </a:p>
          <a:p>
            <a:r>
              <a:rPr lang="en-GB" dirty="0" smtClean="0"/>
              <a:t>Financial Advisory and Intermediary Services Act 37 of 2002</a:t>
            </a:r>
            <a:endParaRPr lang="en-ZA" dirty="0" smtClean="0"/>
          </a:p>
          <a:p>
            <a:r>
              <a:rPr lang="en-ZA" dirty="0" smtClean="0"/>
              <a:t>Creates a regulatory framework for intermediary and advisory services:</a:t>
            </a:r>
          </a:p>
          <a:p>
            <a:pPr lvl="0"/>
            <a:r>
              <a:rPr lang="en-ZA" dirty="0" smtClean="0"/>
              <a:t>Registration and licensing of financial service providers</a:t>
            </a:r>
          </a:p>
          <a:p>
            <a:pPr lvl="0"/>
            <a:r>
              <a:rPr lang="en-ZA" dirty="0" smtClean="0"/>
              <a:t>Duties of financial service providers</a:t>
            </a:r>
          </a:p>
          <a:p>
            <a:pPr lvl="0"/>
            <a:r>
              <a:rPr lang="en-ZA" dirty="0" smtClean="0"/>
              <a:t>Provides for codes of conduct</a:t>
            </a:r>
          </a:p>
          <a:p>
            <a:pPr lvl="0"/>
            <a:r>
              <a:rPr lang="en-ZA" dirty="0" smtClean="0"/>
              <a:t>A financial service provider (includes an insurer) accepts responsibility for the conduct of his representatives.</a:t>
            </a:r>
          </a:p>
          <a:p>
            <a:r>
              <a:rPr lang="en-ZA" dirty="0" smtClean="0"/>
              <a:t>The Financial Services Board is responsible for supervision and compliance.</a:t>
            </a:r>
          </a:p>
          <a:p>
            <a:pPr>
              <a:buNone/>
            </a:pPr>
            <a:endParaRPr lang="en-Z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714356"/>
            <a:ext cx="8258204" cy="5292935"/>
          </a:xfrm>
        </p:spPr>
        <p:txBody>
          <a:bodyPr/>
          <a:lstStyle/>
          <a:p>
            <a:pPr algn="just">
              <a:buNone/>
            </a:pPr>
            <a:r>
              <a:rPr lang="en-ZA" b="1" dirty="0" smtClean="0"/>
              <a:t>“financial services provider”</a:t>
            </a:r>
            <a:r>
              <a:rPr lang="en-ZA" dirty="0" smtClean="0"/>
              <a:t> denotes any person other than a representative who furnishes advice, or furnishes advice and renders any intermediary service or renders an intermediary service as a regular feature of his business confusion in the Act: refers to both ‘representative’ and ‘mandatory’ </a:t>
            </a:r>
          </a:p>
          <a:p>
            <a:pPr algn="just">
              <a:buNone/>
            </a:pPr>
            <a:endParaRPr lang="en-ZA" dirty="0" smtClean="0"/>
          </a:p>
          <a:p>
            <a:pPr algn="just">
              <a:buNone/>
            </a:pPr>
            <a:r>
              <a:rPr lang="en-ZA" dirty="0" smtClean="0"/>
              <a:t>Intention of the legislator was not to change the common law rules pertaining to agency.</a:t>
            </a:r>
          </a:p>
          <a:p>
            <a:pPr>
              <a:buNone/>
            </a:pPr>
            <a:endParaRPr lang="en-Z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428604"/>
            <a:ext cx="8329642" cy="5578687"/>
          </a:xfrm>
        </p:spPr>
        <p:txBody>
          <a:bodyPr>
            <a:normAutofit fontScale="92500"/>
          </a:bodyPr>
          <a:lstStyle/>
          <a:p>
            <a:pPr algn="just"/>
            <a:r>
              <a:rPr lang="en-ZA" b="1" dirty="0" smtClean="0"/>
              <a:t>“intermediary service”</a:t>
            </a:r>
            <a:r>
              <a:rPr lang="en-ZA" dirty="0" smtClean="0"/>
              <a:t> includes any act other than the furnishing of advice that is performed by a person for or on behalf of a client or a financial product supplier, with the that result that a client enters into, or offers to enter into any transaction in respect of such a product. </a:t>
            </a:r>
          </a:p>
          <a:p>
            <a:pPr algn="just">
              <a:buNone/>
            </a:pPr>
            <a:r>
              <a:rPr lang="en-ZA" dirty="0" smtClean="0"/>
              <a:t> </a:t>
            </a:r>
          </a:p>
          <a:p>
            <a:pPr algn="just"/>
            <a:r>
              <a:rPr lang="en-ZA" b="1" dirty="0" smtClean="0"/>
              <a:t>“advice”</a:t>
            </a:r>
            <a:r>
              <a:rPr lang="en-ZA" dirty="0" smtClean="0"/>
              <a:t> is broadly defined as ‘any recommendation, guidance or proposal of a financial nature furnished by any means or medium, to any client or group of clients.’ It must relate to the purchase of any financial product or the investment in any financial product, and includes loan agreements and cessions. </a:t>
            </a:r>
          </a:p>
          <a:p>
            <a:pPr algn="just"/>
            <a:endParaRPr lang="en-Z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500042"/>
            <a:ext cx="8258204" cy="5507249"/>
          </a:xfrm>
        </p:spPr>
        <p:txBody>
          <a:bodyPr/>
          <a:lstStyle/>
          <a:p>
            <a:pPr algn="ctr">
              <a:buNone/>
            </a:pPr>
            <a:r>
              <a:rPr lang="en-GB" b="1" dirty="0" smtClean="0"/>
              <a:t>Dispute resolution</a:t>
            </a:r>
            <a:endParaRPr lang="en-ZA" b="1" dirty="0" smtClean="0"/>
          </a:p>
          <a:p>
            <a:pPr>
              <a:buNone/>
            </a:pPr>
            <a:endParaRPr lang="en-ZA" dirty="0" smtClean="0"/>
          </a:p>
          <a:p>
            <a:pPr algn="just">
              <a:buNone/>
            </a:pPr>
            <a:r>
              <a:rPr lang="en-ZA" dirty="0" smtClean="0"/>
              <a:t>Dispute between a client and a financial service provider must first exhaust the internal complaint resolution system and procedures of the provider</a:t>
            </a:r>
          </a:p>
          <a:p>
            <a:pPr algn="just">
              <a:buNone/>
            </a:pPr>
            <a:endParaRPr lang="en-ZA" dirty="0" smtClean="0"/>
          </a:p>
          <a:p>
            <a:pPr algn="just">
              <a:buNone/>
            </a:pPr>
            <a:r>
              <a:rPr lang="en-ZA" dirty="0" smtClean="0"/>
              <a:t>When it remains unresolved it must be adjudicated by the Office of the Financial Advisory and Intermediary Services </a:t>
            </a:r>
            <a:r>
              <a:rPr lang="en-ZA" dirty="0" err="1" smtClean="0"/>
              <a:t>Ombud</a:t>
            </a:r>
            <a:r>
              <a:rPr lang="en-ZA" dirty="0" smtClean="0"/>
              <a:t> and the Insurance </a:t>
            </a:r>
            <a:r>
              <a:rPr lang="en-ZA" dirty="0" err="1" smtClean="0"/>
              <a:t>Ombud</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1071546"/>
            <a:ext cx="8329642" cy="4935745"/>
          </a:xfrm>
        </p:spPr>
        <p:txBody>
          <a:bodyPr/>
          <a:lstStyle/>
          <a:p>
            <a:pPr>
              <a:buNone/>
            </a:pPr>
            <a:r>
              <a:rPr lang="en-ZA" dirty="0" err="1" smtClean="0"/>
              <a:t>FAIS</a:t>
            </a:r>
            <a:r>
              <a:rPr lang="en-ZA" dirty="0" smtClean="0"/>
              <a:t> prescribes Rules on Proceedings on claim procedures, the process and methods of assessment and determination and appeals </a:t>
            </a:r>
          </a:p>
          <a:p>
            <a:pPr>
              <a:buNone/>
            </a:pPr>
            <a:endParaRPr lang="en-ZA" dirty="0" smtClean="0"/>
          </a:p>
          <a:p>
            <a:pPr>
              <a:buNone/>
            </a:pPr>
            <a:r>
              <a:rPr lang="en-ZA" dirty="0" smtClean="0"/>
              <a:t>This statutory process satisfies section 34 of the Constitution on the right of access to a court, tribunal or other forum.</a:t>
            </a:r>
          </a:p>
          <a:p>
            <a:pPr>
              <a:buNone/>
            </a:pPr>
            <a:endParaRPr lang="en-Z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258204" cy="5007183"/>
          </a:xfrm>
        </p:spPr>
        <p:txBody>
          <a:bodyPr/>
          <a:lstStyle/>
          <a:p>
            <a:r>
              <a:rPr lang="en-GB" dirty="0" smtClean="0"/>
              <a:t>Time periods regulated from 1 January 2011 by Long-term and Short-term Policyholder Protection Rules:</a:t>
            </a:r>
            <a:endParaRPr lang="en-ZA" dirty="0" smtClean="0"/>
          </a:p>
          <a:p>
            <a:pPr>
              <a:buNone/>
            </a:pPr>
            <a:endParaRPr lang="en-ZA" dirty="0" smtClean="0"/>
          </a:p>
          <a:p>
            <a:pPr lvl="0"/>
            <a:r>
              <a:rPr lang="en-GB" dirty="0" smtClean="0"/>
              <a:t>An insurer must accept, reject or dispute a claim within a reasonable period after receiving the claim, and then notify the policyholder in writing of his decision within 10 days of taking the decision.</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428604"/>
            <a:ext cx="8329642" cy="5929354"/>
          </a:xfrm>
        </p:spPr>
        <p:txBody>
          <a:bodyPr>
            <a:normAutofit fontScale="92500"/>
          </a:bodyPr>
          <a:lstStyle/>
          <a:p>
            <a:pPr lvl="0" algn="just"/>
            <a:r>
              <a:rPr lang="en-GB" dirty="0" smtClean="0"/>
              <a:t>Where an insurer rejects a claim or disputes the quantum of the benefit claimed, he must inform the policyholder in the written notification of: (</a:t>
            </a:r>
            <a:r>
              <a:rPr lang="en-GB" dirty="0" err="1" smtClean="0"/>
              <a:t>i</a:t>
            </a:r>
            <a:r>
              <a:rPr lang="en-GB" dirty="0" smtClean="0"/>
              <a:t>) the reasons for his decision; (ii) that the policyholder has a period of not less than 90 days from date of receipt of such a notification to make representations to the insurer in respect of the latter’s decision; (iii) the right of the policyholder to lodge a complaint in terms of the Financial Services </a:t>
            </a:r>
            <a:r>
              <a:rPr lang="en-GB" dirty="0" err="1" smtClean="0"/>
              <a:t>Ombud</a:t>
            </a:r>
            <a:r>
              <a:rPr lang="en-GB" dirty="0" smtClean="0"/>
              <a:t> Schemes Act 37 of 2004 and the relevant provisions of the Act, in plain understandable language; (iv) any time limitation provision for instituting legal action and the implications thereof, in an easily understood manner;</a:t>
            </a:r>
            <a:endParaRPr lang="en-ZA" dirty="0" smtClean="0"/>
          </a:p>
          <a:p>
            <a:pPr algn="just"/>
            <a:endParaRPr lang="en-ZA" dirty="0" smtClean="0"/>
          </a:p>
          <a:p>
            <a:pPr algn="just">
              <a:buNone/>
            </a:pPr>
            <a:endParaRPr lang="en-Z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358246" cy="5357850"/>
          </a:xfrm>
        </p:spPr>
        <p:txBody>
          <a:bodyPr>
            <a:normAutofit/>
          </a:bodyPr>
          <a:lstStyle/>
          <a:p>
            <a:pPr>
              <a:buNone/>
            </a:pPr>
            <a:r>
              <a:rPr lang="en-GB" sz="3200" dirty="0" smtClean="0"/>
              <a:t>Where the policy does not contain a time limitation, the prescription period that will apply in terms of the Prescription Act 68 of 1969 (currently 3 years) and the implications thereof in an easily understood manner</a:t>
            </a:r>
            <a:endParaRPr lang="en-ZA" sz="3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285728"/>
            <a:ext cx="8329642" cy="5721563"/>
          </a:xfrm>
        </p:spPr>
        <p:txBody>
          <a:bodyPr>
            <a:normAutofit lnSpcReduction="10000"/>
          </a:bodyPr>
          <a:lstStyle/>
          <a:p>
            <a:pPr lvl="0"/>
            <a:r>
              <a:rPr lang="en-GB" dirty="0" smtClean="0"/>
              <a:t>The insurer must then, within 45 days of receipt of such a representation under (</a:t>
            </a:r>
            <a:r>
              <a:rPr lang="en-GB" dirty="0" err="1" smtClean="0"/>
              <a:t>i</a:t>
            </a:r>
            <a:r>
              <a:rPr lang="en-GB" dirty="0" smtClean="0"/>
              <a:t>) above, notify the policyholder in writing of his decision to accept, reject or dispute the claim. This notification must contain reasons for the decision, the facts that informed the decision and (iii) to (v) in (b) above, where the claim is rejected or disputed.</a:t>
            </a:r>
            <a:endParaRPr lang="en-ZA" dirty="0" smtClean="0"/>
          </a:p>
          <a:p>
            <a:pPr>
              <a:buNone/>
            </a:pPr>
            <a:endParaRPr lang="en-ZA" dirty="0" smtClean="0"/>
          </a:p>
          <a:p>
            <a:pPr lvl="0"/>
            <a:r>
              <a:rPr lang="en-GB" dirty="0" smtClean="0"/>
              <a:t>Despite any agreement on a time limitation, a policyholder may request the court to condone non-compliance where good cause exists for the failure and where the clause is unfair to the policyholder. </a:t>
            </a:r>
            <a:endParaRPr lang="en-ZA" dirty="0" smtClean="0"/>
          </a:p>
          <a:p>
            <a:pPr>
              <a:buNone/>
            </a:pPr>
            <a:endParaRPr lang="en-Z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285992"/>
            <a:ext cx="8329642" cy="4000528"/>
          </a:xfrm>
        </p:spPr>
        <p:txBody>
          <a:bodyPr>
            <a:normAutofit/>
          </a:bodyPr>
          <a:lstStyle/>
          <a:p>
            <a:r>
              <a:rPr lang="en-ZA" dirty="0" smtClean="0"/>
              <a:t>Schedule 2: exclusion of the Long- and Short-term Insurance Acts (not </a:t>
            </a:r>
            <a:r>
              <a:rPr lang="en-ZA" dirty="0" err="1" smtClean="0"/>
              <a:t>FAIS</a:t>
            </a:r>
            <a:r>
              <a:rPr lang="en-ZA" dirty="0" smtClean="0"/>
              <a:t>) from its application is conditional, that the insurance industry must align its consumer protection measures with the CPA.</a:t>
            </a:r>
          </a:p>
          <a:p>
            <a:pPr>
              <a:buNone/>
            </a:pPr>
            <a:endParaRPr lang="en-ZA" dirty="0" smtClean="0"/>
          </a:p>
          <a:p>
            <a:r>
              <a:rPr lang="en-ZA" dirty="0" smtClean="0"/>
              <a:t>Section 10 of the Act: this must happen within 18 months from date of commencement of this Act, after which the CPA will apply</a:t>
            </a:r>
          </a:p>
          <a:p>
            <a:endParaRPr lang="en-ZA" dirty="0"/>
          </a:p>
        </p:txBody>
      </p:sp>
      <p:sp>
        <p:nvSpPr>
          <p:cNvPr id="2" name="Title 1"/>
          <p:cNvSpPr>
            <a:spLocks noGrp="1"/>
          </p:cNvSpPr>
          <p:nvPr>
            <p:ph type="title"/>
          </p:nvPr>
        </p:nvSpPr>
        <p:spPr>
          <a:xfrm>
            <a:off x="357158" y="214290"/>
            <a:ext cx="8301038" cy="2297106"/>
          </a:xfrm>
        </p:spPr>
        <p:txBody>
          <a:bodyPr>
            <a:normAutofit fontScale="90000"/>
          </a:bodyPr>
          <a:lstStyle/>
          <a:p>
            <a:pPr algn="ctr"/>
            <a:r>
              <a:rPr lang="en-GB" dirty="0" smtClean="0"/>
              <a:t>New Consumer Protection Act 68 of 2008 (“CPA”)</a:t>
            </a:r>
            <a:r>
              <a:rPr lang="en-ZA" dirty="0" smtClean="0"/>
              <a:t/>
            </a:r>
            <a:br>
              <a:rPr lang="en-ZA" dirty="0" smtClean="0"/>
            </a:br>
            <a:r>
              <a:rPr lang="en-GB" dirty="0" smtClean="0"/>
              <a:t>31 March 2011</a:t>
            </a:r>
            <a:r>
              <a:rPr lang="en-ZA" dirty="0" smtClean="0"/>
              <a:t/>
            </a:r>
            <a:br>
              <a:rPr lang="en-ZA" dirty="0" smtClean="0"/>
            </a:br>
            <a:endParaRPr lang="en-Z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4221365"/>
          </a:xfrm>
        </p:spPr>
        <p:txBody>
          <a:bodyPr/>
          <a:lstStyle/>
          <a:p>
            <a:pPr>
              <a:buNone/>
            </a:pPr>
            <a:r>
              <a:rPr lang="en-GB" dirty="0" smtClean="0"/>
              <a:t> ‘Consumers’ are all natural persons and juristic persons with asset value or annual turnover of less than </a:t>
            </a:r>
          </a:p>
          <a:p>
            <a:pPr>
              <a:buNone/>
            </a:pPr>
            <a:endParaRPr lang="en-GB" dirty="0" smtClean="0"/>
          </a:p>
          <a:p>
            <a:pPr algn="ctr">
              <a:buNone/>
            </a:pPr>
            <a:r>
              <a:rPr lang="en-GB" dirty="0" smtClean="0"/>
              <a:t> R 2 million = Euro 200 000 </a:t>
            </a:r>
            <a:endParaRPr lang="en-ZA" dirty="0" smtClean="0"/>
          </a:p>
          <a:p>
            <a:pPr>
              <a:buNone/>
            </a:pPr>
            <a:endParaRPr lang="en-ZA" dirty="0"/>
          </a:p>
        </p:txBody>
      </p:sp>
      <p:sp>
        <p:nvSpPr>
          <p:cNvPr id="2" name="Title 1"/>
          <p:cNvSpPr>
            <a:spLocks noGrp="1"/>
          </p:cNvSpPr>
          <p:nvPr>
            <p:ph type="title"/>
          </p:nvPr>
        </p:nvSpPr>
        <p:spPr/>
        <p:txBody>
          <a:bodyPr/>
          <a:lstStyle/>
          <a:p>
            <a:pPr algn="ctr"/>
            <a:r>
              <a:rPr lang="en-ZA" dirty="0" smtClean="0"/>
              <a:t>Who is the consumer?</a:t>
            </a:r>
            <a:endParaRPr lang="en-Z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52"/>
            <a:ext cx="8401080" cy="5864439"/>
          </a:xfrm>
        </p:spPr>
        <p:txBody>
          <a:bodyPr>
            <a:noAutofit/>
          </a:bodyPr>
          <a:lstStyle/>
          <a:p>
            <a:pPr>
              <a:buNone/>
            </a:pPr>
            <a:endParaRPr lang="en-ZA" sz="1700" b="1" dirty="0" smtClean="0"/>
          </a:p>
          <a:p>
            <a:pPr>
              <a:buNone/>
            </a:pPr>
            <a:r>
              <a:rPr lang="en-ZA" sz="1700" b="1" dirty="0" smtClean="0"/>
              <a:t>“consumer”</a:t>
            </a:r>
            <a:r>
              <a:rPr lang="en-ZA" sz="1700" dirty="0" smtClean="0"/>
              <a:t>, in respect of any particular goods or services, means—</a:t>
            </a:r>
          </a:p>
          <a:p>
            <a:pPr>
              <a:buNone/>
            </a:pPr>
            <a:endParaRPr lang="en-ZA" sz="1700" dirty="0" smtClean="0"/>
          </a:p>
          <a:p>
            <a:pPr>
              <a:buNone/>
            </a:pPr>
            <a:r>
              <a:rPr lang="en-ZA" sz="1700" i="1" dirty="0" smtClean="0"/>
              <a:t>(a) </a:t>
            </a:r>
            <a:r>
              <a:rPr lang="en-ZA" sz="1700" dirty="0" smtClean="0"/>
              <a:t>a person to whom those particular goods or services are marketed in the</a:t>
            </a:r>
          </a:p>
          <a:p>
            <a:pPr>
              <a:buNone/>
            </a:pPr>
            <a:r>
              <a:rPr lang="en-ZA" sz="1700" dirty="0" smtClean="0"/>
              <a:t>ordinary course of the supplier’s business;</a:t>
            </a:r>
          </a:p>
          <a:p>
            <a:pPr>
              <a:buNone/>
            </a:pPr>
            <a:endParaRPr lang="en-ZA" sz="1700" dirty="0" smtClean="0"/>
          </a:p>
          <a:p>
            <a:pPr>
              <a:buNone/>
            </a:pPr>
            <a:r>
              <a:rPr lang="en-ZA" sz="1700" i="1" dirty="0" smtClean="0"/>
              <a:t>(b) </a:t>
            </a:r>
            <a:r>
              <a:rPr lang="en-ZA" sz="1700" dirty="0" smtClean="0"/>
              <a:t>a person who has entered into a transaction with a supplier in the ordinary course of the supplier’s business, unless the transaction is exempt from the application of this Act by section 5(2) or in terms of section 5(3);</a:t>
            </a:r>
          </a:p>
          <a:p>
            <a:pPr>
              <a:buNone/>
            </a:pPr>
            <a:endParaRPr lang="en-ZA" sz="1700" dirty="0" smtClean="0"/>
          </a:p>
          <a:p>
            <a:pPr>
              <a:buNone/>
            </a:pPr>
            <a:r>
              <a:rPr lang="en-ZA" sz="1700" i="1" dirty="0" smtClean="0"/>
              <a:t>(c) </a:t>
            </a:r>
            <a:r>
              <a:rPr lang="en-ZA" sz="1700" dirty="0" smtClean="0"/>
              <a:t>if the context so requires or permits, a user of those particular goods or a</a:t>
            </a:r>
          </a:p>
          <a:p>
            <a:pPr>
              <a:buNone/>
            </a:pPr>
            <a:r>
              <a:rPr lang="en-ZA" sz="1700" dirty="0" smtClean="0"/>
              <a:t>recipient or beneficiary of those particular services, irrespective of whether</a:t>
            </a:r>
          </a:p>
          <a:p>
            <a:pPr>
              <a:buNone/>
            </a:pPr>
            <a:r>
              <a:rPr lang="en-ZA" sz="1700" dirty="0" smtClean="0"/>
              <a:t>that user, recipient or beneficiary was a party to a transaction concerning the</a:t>
            </a:r>
          </a:p>
          <a:p>
            <a:pPr>
              <a:buNone/>
            </a:pPr>
            <a:r>
              <a:rPr lang="en-ZA" sz="1700" dirty="0" smtClean="0"/>
              <a:t>supply of those particular goods or services; and</a:t>
            </a:r>
          </a:p>
          <a:p>
            <a:pPr>
              <a:buNone/>
            </a:pPr>
            <a:endParaRPr lang="en-ZA" sz="1700" dirty="0" smtClean="0"/>
          </a:p>
          <a:p>
            <a:pPr>
              <a:buNone/>
            </a:pPr>
            <a:r>
              <a:rPr lang="en-ZA" sz="1700" i="1" dirty="0" smtClean="0"/>
              <a:t>(d) </a:t>
            </a:r>
            <a:r>
              <a:rPr lang="en-ZA" sz="1700" dirty="0" smtClean="0"/>
              <a:t>a franchisee in terms of a franchise agreement, to the extent applicable in terms of section 5(6)</a:t>
            </a:r>
            <a:r>
              <a:rPr lang="en-ZA" sz="1700" i="1" dirty="0" smtClean="0"/>
              <a:t>(b) </a:t>
            </a:r>
            <a:r>
              <a:rPr lang="en-ZA" sz="1700" dirty="0" smtClean="0"/>
              <a:t>to </a:t>
            </a:r>
            <a:r>
              <a:rPr lang="en-ZA" sz="1700" i="1" dirty="0" smtClean="0"/>
              <a:t>(e</a:t>
            </a:r>
            <a:r>
              <a:rPr lang="en-ZA" sz="1800" i="1" dirty="0" smtClean="0"/>
              <a:t>)</a:t>
            </a:r>
            <a:r>
              <a:rPr lang="en-ZA" sz="1800" dirty="0" smtClean="0"/>
              <a:t>;</a:t>
            </a:r>
          </a:p>
          <a:p>
            <a:pPr>
              <a:buNone/>
            </a:pPr>
            <a:endParaRPr lang="en-ZA"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186766" cy="5150059"/>
          </a:xfrm>
        </p:spPr>
        <p:txBody>
          <a:bodyPr/>
          <a:lstStyle/>
          <a:p>
            <a:pPr>
              <a:buNone/>
            </a:pPr>
            <a:r>
              <a:rPr lang="en-ZA" b="1" dirty="0" smtClean="0"/>
              <a:t>‘‘consumer agreement’’ </a:t>
            </a:r>
            <a:r>
              <a:rPr lang="en-ZA" dirty="0" smtClean="0"/>
              <a:t>means an agreement between a supplier and a consumer other than a franchise agreement</a:t>
            </a:r>
          </a:p>
          <a:p>
            <a:pPr>
              <a:buNone/>
            </a:pPr>
            <a:r>
              <a:rPr lang="en-GB" dirty="0" smtClean="0"/>
              <a:t> </a:t>
            </a:r>
            <a:endParaRPr lang="en-ZA" dirty="0" smtClean="0"/>
          </a:p>
          <a:p>
            <a:pPr>
              <a:buNone/>
            </a:pPr>
            <a:r>
              <a:rPr lang="en-ZA" b="1" dirty="0" smtClean="0"/>
              <a:t>‘‘juristic person’’ </a:t>
            </a:r>
            <a:r>
              <a:rPr lang="en-ZA" dirty="0" smtClean="0"/>
              <a:t>includes—</a:t>
            </a:r>
          </a:p>
          <a:p>
            <a:pPr>
              <a:buNone/>
            </a:pPr>
            <a:endParaRPr lang="en-ZA" dirty="0" smtClean="0"/>
          </a:p>
          <a:p>
            <a:pPr>
              <a:buNone/>
            </a:pPr>
            <a:r>
              <a:rPr lang="en-ZA" i="1" dirty="0" smtClean="0"/>
              <a:t>(a) </a:t>
            </a:r>
            <a:r>
              <a:rPr lang="en-ZA" dirty="0" smtClean="0"/>
              <a:t>a body corporate;</a:t>
            </a:r>
          </a:p>
          <a:p>
            <a:pPr>
              <a:buNone/>
            </a:pPr>
            <a:r>
              <a:rPr lang="en-ZA" i="1" dirty="0" smtClean="0"/>
              <a:t>(b) </a:t>
            </a:r>
            <a:r>
              <a:rPr lang="en-ZA" dirty="0" smtClean="0"/>
              <a:t>a partnership or association; or</a:t>
            </a:r>
          </a:p>
          <a:p>
            <a:pPr>
              <a:buNone/>
            </a:pPr>
            <a:r>
              <a:rPr lang="en-ZA" i="1" dirty="0" smtClean="0"/>
              <a:t>(c) </a:t>
            </a:r>
            <a:r>
              <a:rPr lang="en-ZA" dirty="0" smtClean="0"/>
              <a:t>a trust as defined in the Trust Property Act, 1988 (Act No. 57 of 1988)</a:t>
            </a:r>
          </a:p>
          <a:p>
            <a:endParaRPr lang="en-Z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258204" cy="5857916"/>
          </a:xfrm>
        </p:spPr>
        <p:txBody>
          <a:bodyPr>
            <a:normAutofit fontScale="62500" lnSpcReduction="20000"/>
          </a:bodyPr>
          <a:lstStyle/>
          <a:p>
            <a:pPr>
              <a:buNone/>
            </a:pPr>
            <a:endParaRPr lang="en-ZA" dirty="0" smtClean="0"/>
          </a:p>
          <a:p>
            <a:pPr>
              <a:buNone/>
            </a:pPr>
            <a:r>
              <a:rPr lang="en-ZA" b="1" dirty="0" smtClean="0"/>
              <a:t>‘‘service’’ </a:t>
            </a:r>
            <a:r>
              <a:rPr lang="en-ZA" dirty="0" smtClean="0"/>
              <a:t>includes, but is not limited to—</a:t>
            </a:r>
          </a:p>
          <a:p>
            <a:pPr>
              <a:buNone/>
            </a:pPr>
            <a:endParaRPr lang="en-ZA" dirty="0" smtClean="0"/>
          </a:p>
          <a:p>
            <a:pPr marL="624078" indent="-514350">
              <a:buNone/>
            </a:pPr>
            <a:r>
              <a:rPr lang="en-ZA" i="1" dirty="0" smtClean="0"/>
              <a:t>(a)</a:t>
            </a:r>
            <a:r>
              <a:rPr lang="en-ZA" dirty="0" smtClean="0"/>
              <a:t> any work or undertaking performed by one person for the direct or indirect benefit of another;</a:t>
            </a:r>
          </a:p>
          <a:p>
            <a:pPr marL="624078" indent="-514350">
              <a:buAutoNum type="alphaLcParenBoth"/>
            </a:pPr>
            <a:endParaRPr lang="en-ZA" dirty="0" smtClean="0"/>
          </a:p>
          <a:p>
            <a:pPr>
              <a:buNone/>
            </a:pPr>
            <a:r>
              <a:rPr lang="en-ZA" i="1" dirty="0" smtClean="0"/>
              <a:t>(b) </a:t>
            </a:r>
            <a:r>
              <a:rPr lang="en-ZA" dirty="0" smtClean="0"/>
              <a:t>the provision of any education, information, advice or consultation, except advice that is subject to regulation in terms of the Financial Advisory and Intermediary Services Act, 2002 (Act No. 37 of 2002);</a:t>
            </a:r>
          </a:p>
          <a:p>
            <a:pPr>
              <a:buNone/>
            </a:pPr>
            <a:endParaRPr lang="en-ZA" dirty="0" smtClean="0"/>
          </a:p>
          <a:p>
            <a:pPr>
              <a:buNone/>
            </a:pPr>
            <a:r>
              <a:rPr lang="en-ZA" i="1" dirty="0" smtClean="0"/>
              <a:t>(c) </a:t>
            </a:r>
            <a:r>
              <a:rPr lang="en-ZA" dirty="0" smtClean="0"/>
              <a:t>any banking services, or related or similar financial services, or the undertaking, underwriting or assumption of any risk by one person on behalf of another, except to the extent that any such service—</a:t>
            </a:r>
          </a:p>
          <a:p>
            <a:pPr>
              <a:buNone/>
            </a:pPr>
            <a:endParaRPr lang="en-ZA" dirty="0" smtClean="0"/>
          </a:p>
          <a:p>
            <a:pPr>
              <a:buNone/>
            </a:pPr>
            <a:r>
              <a:rPr lang="en-ZA" dirty="0" smtClean="0"/>
              <a:t>	(</a:t>
            </a:r>
            <a:r>
              <a:rPr lang="en-ZA" dirty="0" err="1" smtClean="0"/>
              <a:t>i</a:t>
            </a:r>
            <a:r>
              <a:rPr lang="en-ZA" dirty="0" smtClean="0"/>
              <a:t>) constitutes advice or intermediary services that is subject to regulation in terms of the Financial Advisory and Intermediary Services Act, 2002 (Act No. 37 of 2002); or</a:t>
            </a:r>
          </a:p>
          <a:p>
            <a:pPr>
              <a:buNone/>
            </a:pPr>
            <a:endParaRPr lang="en-ZA" dirty="0" smtClean="0"/>
          </a:p>
          <a:p>
            <a:pPr>
              <a:buNone/>
            </a:pPr>
            <a:r>
              <a:rPr lang="en-ZA" dirty="0" smtClean="0"/>
              <a:t>	(ii) is regulated in terms of the Long-term Insurance Act, 1998 (Act No. 52 of 1998), or the Short-term Insurance Act, 1998 (Act No. 53 of 1998)</a:t>
            </a:r>
          </a:p>
          <a:p>
            <a:pPr>
              <a:buNone/>
            </a:pPr>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ZA" b="1" dirty="0" smtClean="0"/>
              <a:t>‘‘supplier’’ </a:t>
            </a:r>
            <a:r>
              <a:rPr lang="en-ZA" dirty="0" smtClean="0"/>
              <a:t>means a person who markets any goods or services</a:t>
            </a:r>
          </a:p>
          <a:p>
            <a:pPr>
              <a:buNone/>
            </a:pPr>
            <a:endParaRPr lang="en-ZA" dirty="0" smtClean="0"/>
          </a:p>
          <a:p>
            <a:pPr>
              <a:buNone/>
            </a:pPr>
            <a:r>
              <a:rPr lang="en-ZA" b="1" dirty="0" smtClean="0"/>
              <a:t>“service provider’’ </a:t>
            </a:r>
            <a:r>
              <a:rPr lang="en-ZA" dirty="0" smtClean="0"/>
              <a:t>means a person who promotes, supplies or offers to supply any service</a:t>
            </a:r>
          </a:p>
          <a:p>
            <a:pPr>
              <a:buNone/>
            </a:pPr>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643050"/>
            <a:ext cx="8258204" cy="4364241"/>
          </a:xfrm>
        </p:spPr>
        <p:txBody>
          <a:bodyPr>
            <a:normAutofit/>
          </a:bodyPr>
          <a:lstStyle/>
          <a:p>
            <a:pPr>
              <a:buNone/>
            </a:pPr>
            <a:r>
              <a:rPr lang="en-GB" dirty="0" smtClean="0"/>
              <a:t>The primary purposes of the Act include</a:t>
            </a:r>
          </a:p>
          <a:p>
            <a:pPr>
              <a:buNone/>
            </a:pPr>
            <a:endParaRPr lang="en-GB" dirty="0" smtClean="0"/>
          </a:p>
          <a:p>
            <a:pPr marL="624078" indent="-514350">
              <a:buAutoNum type="arabicParenBoth"/>
            </a:pPr>
            <a:r>
              <a:rPr lang="en-GB" dirty="0" smtClean="0"/>
              <a:t>the reduction and amelioration of disadvantages</a:t>
            </a:r>
          </a:p>
          <a:p>
            <a:pPr marL="624078" indent="-514350">
              <a:buAutoNum type="arabicParenBoth"/>
            </a:pPr>
            <a:r>
              <a:rPr lang="en-GB" dirty="0" smtClean="0"/>
              <a:t> the promotion of fair business practices</a:t>
            </a:r>
            <a:r>
              <a:rPr lang="en-ZA" dirty="0" smtClean="0"/>
              <a:t> </a:t>
            </a:r>
          </a:p>
          <a:p>
            <a:pPr marL="624078" indent="-514350">
              <a:buAutoNum type="arabicParenBoth"/>
            </a:pPr>
            <a:r>
              <a:rPr lang="en-GB" dirty="0" smtClean="0"/>
              <a:t>to promote the rights to fair and honest dealing and </a:t>
            </a:r>
          </a:p>
          <a:p>
            <a:pPr marL="624078" indent="-514350">
              <a:buAutoNum type="arabicParenBoth"/>
            </a:pPr>
            <a:r>
              <a:rPr lang="en-GB" dirty="0" smtClean="0"/>
              <a:t>to fair, just and reasonable terms and conditions.</a:t>
            </a:r>
            <a:endParaRPr lang="en-ZA" dirty="0" smtClean="0"/>
          </a:p>
          <a:p>
            <a:endParaRPr lang="en-ZA" dirty="0" smtClean="0"/>
          </a:p>
          <a:p>
            <a:endParaRPr lang="en-ZA" dirty="0"/>
          </a:p>
        </p:txBody>
      </p:sp>
      <p:sp>
        <p:nvSpPr>
          <p:cNvPr id="2" name="Title 1"/>
          <p:cNvSpPr>
            <a:spLocks noGrp="1"/>
          </p:cNvSpPr>
          <p:nvPr>
            <p:ph type="title"/>
          </p:nvPr>
        </p:nvSpPr>
        <p:spPr/>
        <p:txBody>
          <a:bodyPr/>
          <a:lstStyle/>
          <a:p>
            <a:pPr algn="ctr"/>
            <a:r>
              <a:rPr lang="en-ZA" dirty="0" smtClean="0"/>
              <a:t>Purpose of CPA</a:t>
            </a:r>
            <a:endParaRPr lang="en-Z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TotalTime>
  <Words>2056</Words>
  <Application>Microsoft Macintosh PowerPoint</Application>
  <PresentationFormat>On-screen Show (4:3)</PresentationFormat>
  <Paragraphs>145</Paragraphs>
  <Slides>29</Slides>
  <Notes>1</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Concourse</vt:lpstr>
      <vt:lpstr>The Definition of a Consumer in Insurance Law in South Africa</vt:lpstr>
      <vt:lpstr>Legislation in the Insurance industry</vt:lpstr>
      <vt:lpstr>New Consumer Protection Act 68 of 2008 (“CPA”) 31 March 2011 </vt:lpstr>
      <vt:lpstr>Who is the consumer?</vt:lpstr>
      <vt:lpstr>Slide 5</vt:lpstr>
      <vt:lpstr>Slide 6</vt:lpstr>
      <vt:lpstr>Slide 7</vt:lpstr>
      <vt:lpstr>Slide 8</vt:lpstr>
      <vt:lpstr>Purpose of CPA</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UPuser</dc:creator>
  <cp:lastModifiedBy>Samim  Ünan</cp:lastModifiedBy>
  <cp:revision>37</cp:revision>
  <dcterms:created xsi:type="dcterms:W3CDTF">2012-05-02T05:27:18Z</dcterms:created>
  <dcterms:modified xsi:type="dcterms:W3CDTF">2012-05-02T05:27:38Z</dcterms:modified>
</cp:coreProperties>
</file>