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69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18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Ορθογώνιο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7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802691-3B7E-40BA-B2DC-CF1D0A8E6837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10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00DB617-AF04-4906-86F9-AE9DDDC99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1E21-8679-4DA0-9C39-3B63EB5CBA73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836C-4229-4A79-A395-047EF3CCC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E1437-A3BD-477F-87D5-AB5C41125D72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2E413-C62A-45CB-9D97-56F68E2AE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46B0-E710-428D-8608-2A8F5BB6A0D0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FA6-0FC4-4955-B962-EF3D721D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7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FDA3-2054-4DD2-BFAD-0ADB8DA767EC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8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2B1C19-8854-4F97-B409-848A5C415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FFAA16-C779-4D57-8DFE-F104C55278AD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Θέση αριθμού διαφάνειας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E6358E-6307-4914-A742-7759A87A8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Θέση υποσέλιδου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C9AF35-1151-47B4-8A3B-43300E8229B9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8" name="Θέση αριθμού διαφάνειας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0A4CA8-B8D1-442A-A389-9F38E7273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9DC9-A376-427C-8978-F73EEC2800A8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FA884-1C22-4944-AB64-F46CF904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A7AF2-AB8F-48B4-AA73-B2F0346F394C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C78113-F2DB-41FE-AB87-994E2B2DB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4155-044C-4085-95A6-315893A7100C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47E2-A63F-4245-90F6-C3879EB1C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859240-A22F-455D-8ADF-C936F1C9BFB8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10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509B6E6-379B-48A8-9143-5FE3086D5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FADBA-4ECF-4840-AAC9-F011F8E58EFF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A3BBCB-A905-4688-843B-2FBA45FD1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ussia@gmail.com" TargetMode="External"/><Relationship Id="rId2" Type="http://schemas.openxmlformats.org/officeDocument/2006/relationships/hyperlink" Target="mailto:k.noussia@lexarb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.noussia@lexarb.com" TargetMode="External"/><Relationship Id="rId2" Type="http://schemas.openxmlformats.org/officeDocument/2006/relationships/hyperlink" Target="mailto:noussi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5715000"/>
          </a:xfrm>
        </p:spPr>
        <p:txBody>
          <a:bodyPr>
            <a:normAutofit/>
          </a:bodyPr>
          <a:lstStyle/>
          <a:p>
            <a:r>
              <a:rPr lang="en-US" sz="32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>AIDA-HILA SUMMIT , ATHENS MAY 2014</a:t>
            </a:r>
            <a:r>
              <a:rPr lang="en-US" sz="2400" b="1" cap="none" smtClean="0">
                <a:latin typeface="Arial" charset="0"/>
                <a:cs typeface="Arial" charset="0"/>
              </a:rPr>
              <a:t/>
            </a:r>
            <a:br>
              <a:rPr lang="en-US" sz="2400" b="1" cap="none" smtClean="0">
                <a:latin typeface="Arial" charset="0"/>
                <a:cs typeface="Arial" charset="0"/>
              </a:rPr>
            </a:br>
            <a:r>
              <a:rPr lang="en-US" sz="2400" b="1" cap="none" smtClean="0">
                <a:latin typeface="Arial" charset="0"/>
                <a:cs typeface="Arial" charset="0"/>
              </a:rPr>
              <a:t/>
            </a:r>
            <a:br>
              <a:rPr lang="en-US" sz="2400" b="1" cap="none" smtClean="0">
                <a:latin typeface="Arial" charset="0"/>
                <a:cs typeface="Arial" charset="0"/>
              </a:rPr>
            </a:br>
            <a:r>
              <a:rPr lang="en-US" sz="24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>WP DISTRIBUTION OF INSURANCE PRODUCTS</a:t>
            </a:r>
            <a:br>
              <a:rPr lang="en-US" sz="24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</a:br>
            <a:r>
              <a:rPr lang="en-US" sz="2400" b="1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/>
            </a:r>
            <a:br>
              <a:rPr lang="en-US" sz="2400" b="1" cap="none" smtClean="0">
                <a:solidFill>
                  <a:srgbClr val="A5AB81"/>
                </a:solidFill>
                <a:latin typeface="Arial" charset="0"/>
                <a:cs typeface="Arial" charset="0"/>
              </a:rPr>
            </a:br>
            <a:r>
              <a:rPr lang="en-US" sz="2400" b="1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>8</a:t>
            </a:r>
            <a:r>
              <a:rPr lang="en-US" sz="2400" b="1" cap="none" baseline="30000" smtClean="0">
                <a:solidFill>
                  <a:srgbClr val="A5AB81"/>
                </a:solidFill>
                <a:latin typeface="Arial" charset="0"/>
                <a:cs typeface="Arial" charset="0"/>
              </a:rPr>
              <a:t>TH</a:t>
            </a:r>
            <a:r>
              <a:rPr lang="en-US" sz="2400" b="1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> MAY 2014 , @ 11:30-13:30 HOURS</a:t>
            </a:r>
            <a:br>
              <a:rPr lang="en-US" sz="2400" b="1" cap="none" smtClean="0">
                <a:solidFill>
                  <a:srgbClr val="A5AB81"/>
                </a:solidFill>
                <a:latin typeface="Arial" charset="0"/>
                <a:cs typeface="Arial" charset="0"/>
              </a:rPr>
            </a:br>
            <a:r>
              <a:rPr lang="en-US" sz="24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/>
            </a:r>
            <a:br>
              <a:rPr lang="en-US" sz="24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</a:br>
            <a:r>
              <a:rPr lang="en-US" sz="24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  <a:t>TOPIC:</a:t>
            </a:r>
            <a:br>
              <a:rPr lang="en-US" sz="2400" b="1" u="sng" cap="none" smtClean="0">
                <a:solidFill>
                  <a:srgbClr val="A5AB81"/>
                </a:solidFill>
                <a:latin typeface="Arial" charset="0"/>
                <a:cs typeface="Arial" charset="0"/>
              </a:rPr>
            </a:br>
            <a:r>
              <a:rPr lang="en-US" sz="2400" b="1" u="sng" cap="none" smtClean="0">
                <a:latin typeface="Arial" charset="0"/>
                <a:cs typeface="Arial" charset="0"/>
              </a:rPr>
              <a:t/>
            </a:r>
            <a:br>
              <a:rPr lang="en-US" sz="2400" b="1" u="sng" cap="none" smtClean="0">
                <a:latin typeface="Arial" charset="0"/>
                <a:cs typeface="Arial" charset="0"/>
              </a:rPr>
            </a:br>
            <a:r>
              <a:rPr lang="en-US" sz="2400" b="1" cap="none" smtClean="0">
                <a:solidFill>
                  <a:srgbClr val="FF0000"/>
                </a:solidFill>
                <a:latin typeface="Arial" charset="0"/>
                <a:cs typeface="Arial" charset="0"/>
              </a:rPr>
              <a:t>“</a:t>
            </a:r>
            <a:r>
              <a:rPr lang="en-US" sz="2400" b="1" cap="none" smtClean="0">
                <a:solidFill>
                  <a:srgbClr val="FF0000"/>
                </a:solidFill>
              </a:rPr>
              <a:t>PRICING TRANSPARENCY IN BUNDLING INSURANCE</a:t>
            </a:r>
            <a:r>
              <a:rPr lang="en-US" sz="2400" b="1" cap="none" smtClean="0">
                <a:solidFill>
                  <a:srgbClr val="FF0000"/>
                </a:solidFill>
                <a:latin typeface="Arial" charset="0"/>
                <a:cs typeface="Arial" charset="0"/>
              </a:rPr>
              <a:t>”.</a:t>
            </a:r>
            <a:br>
              <a:rPr lang="en-US" sz="2400" b="1" cap="none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400" b="1" cap="none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2400" b="1" cap="none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400" b="1" cap="none" smtClean="0">
                <a:latin typeface="Arial" charset="0"/>
                <a:cs typeface="Arial" charset="0"/>
              </a:rPr>
              <a:t>DR. KYRIAKI NOUSSIA</a:t>
            </a:r>
            <a:br>
              <a:rPr lang="en-US" sz="2400" b="1" cap="none" smtClean="0">
                <a:latin typeface="Arial" charset="0"/>
                <a:cs typeface="Arial" charset="0"/>
              </a:rPr>
            </a:br>
            <a:r>
              <a:rPr lang="en-US" sz="2400" b="1" cap="none" smtClean="0">
                <a:latin typeface="Arial" charset="0"/>
                <a:cs typeface="Arial" charset="0"/>
              </a:rPr>
              <a:t>ATTORNEY AT LAW</a:t>
            </a:r>
            <a:br>
              <a:rPr lang="en-US" sz="2400" b="1" cap="none" smtClean="0">
                <a:latin typeface="Arial" charset="0"/>
                <a:cs typeface="Arial" charset="0"/>
              </a:rPr>
            </a:br>
            <a:r>
              <a:rPr lang="en-US" sz="2400" b="1" cap="none" smtClean="0">
                <a:latin typeface="Arial" charset="0"/>
                <a:cs typeface="Arial" charset="0"/>
              </a:rPr>
              <a:t>NOUSSIA@GMAIL.COM, </a:t>
            </a:r>
            <a:r>
              <a:rPr lang="en-US" sz="2400" b="1" cap="none" smtClean="0">
                <a:latin typeface="Arial" charset="0"/>
                <a:cs typeface="Arial" charset="0"/>
                <a:hlinkClick r:id="rId2"/>
              </a:rPr>
              <a:t>K.NOUSSIA@LEXARB.COM</a:t>
            </a:r>
            <a:r>
              <a:rPr lang="en-US" sz="2400" b="1" cap="none" smtClean="0">
                <a:latin typeface="Arial" charset="0"/>
                <a:cs typeface="Arial" charset="0"/>
              </a:rPr>
              <a:t/>
            </a:r>
            <a:br>
              <a:rPr lang="en-US" sz="2400" b="1" cap="none" smtClean="0">
                <a:latin typeface="Arial" charset="0"/>
                <a:cs typeface="Arial" charset="0"/>
              </a:rPr>
            </a:br>
            <a:endParaRPr lang="en-US" sz="2400" cap="none" smtClean="0">
              <a:latin typeface="Arial" charset="0"/>
              <a:cs typeface="Arial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noussia@gmail.com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k.noussia@lexarb.com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200" b="1" smtClean="0">
                <a:solidFill>
                  <a:schemeClr val="accent2"/>
                </a:solidFill>
              </a:rPr>
              <a:t>4. KEY IMD II PROVISIONS – LIFE INSURANCE INVESTMENT PRODUCTS</a:t>
            </a:r>
            <a:endParaRPr lang="pl-PL" sz="320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Additional </a:t>
            </a:r>
            <a:r>
              <a:rPr lang="en-US" b="1" u="sng" dirty="0" smtClean="0"/>
              <a:t>requirements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for sale </a:t>
            </a:r>
            <a:r>
              <a:rPr lang="en-US" dirty="0"/>
              <a:t>of insurance investment </a:t>
            </a:r>
            <a:r>
              <a:rPr lang="en-US" dirty="0" smtClean="0"/>
              <a:t>products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&gt; </a:t>
            </a:r>
            <a:r>
              <a:rPr lang="en-US" b="1" dirty="0" smtClean="0">
                <a:solidFill>
                  <a:srgbClr val="FF0000"/>
                </a:solidFill>
              </a:rPr>
              <a:t>apply </a:t>
            </a: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en-US" b="1" dirty="0" smtClean="0">
                <a:solidFill>
                  <a:srgbClr val="FF0000"/>
                </a:solidFill>
              </a:rPr>
              <a:t>BOTH  </a:t>
            </a:r>
            <a:r>
              <a:rPr lang="en-US" dirty="0" smtClean="0"/>
              <a:t>- insurance </a:t>
            </a:r>
            <a:r>
              <a:rPr lang="en-US" dirty="0"/>
              <a:t>undertakings carrying out direct sales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    &amp; intermediaries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Requirements :</a:t>
            </a:r>
            <a:r>
              <a:rPr lang="en-US" b="1" dirty="0" smtClean="0"/>
              <a:t> </a:t>
            </a:r>
            <a:endParaRPr lang="pl-PL" b="1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Identifying </a:t>
            </a:r>
            <a:r>
              <a:rPr lang="en-US" dirty="0"/>
              <a:t>conflicts of interest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Disclosing </a:t>
            </a:r>
            <a:r>
              <a:rPr lang="en-US" dirty="0"/>
              <a:t>them to </a:t>
            </a:r>
            <a:r>
              <a:rPr lang="en-US" dirty="0" smtClean="0"/>
              <a:t>customers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smtClean="0"/>
              <a:t>Providing </a:t>
            </a:r>
            <a:r>
              <a:rPr lang="en-US" u="sng" dirty="0"/>
              <a:t>appropriate information </a:t>
            </a:r>
            <a:r>
              <a:rPr lang="en-US" u="sng" dirty="0" smtClean="0"/>
              <a:t>on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&gt; services</a:t>
            </a:r>
            <a:r>
              <a:rPr lang="en-US" dirty="0"/>
              <a:t>, advice, </a:t>
            </a:r>
            <a:r>
              <a:rPr lang="en-US" dirty="0" smtClean="0"/>
              <a:t>risks </a:t>
            </a:r>
            <a:r>
              <a:rPr lang="en-US" dirty="0"/>
              <a:t>of investment </a:t>
            </a:r>
            <a:r>
              <a:rPr lang="en-US" dirty="0" smtClean="0"/>
              <a:t>strategies, 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costs , associated charges 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smtClean="0"/>
              <a:t>Obtaining </a:t>
            </a:r>
            <a:r>
              <a:rPr lang="en-US" u="sng" dirty="0"/>
              <a:t>information from customers </a:t>
            </a:r>
            <a:r>
              <a:rPr lang="en-US" u="sng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&gt; assess suitability </a:t>
            </a:r>
            <a:r>
              <a:rPr lang="en-US" dirty="0"/>
              <a:t>and appropriateness of insurance </a:t>
            </a:r>
            <a:r>
              <a:rPr lang="en-US" dirty="0" smtClean="0"/>
              <a:t>products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smtClean="0"/>
              <a:t>Preparing </a:t>
            </a:r>
            <a:r>
              <a:rPr lang="en-US" u="sng" dirty="0"/>
              <a:t>reports for customers </a:t>
            </a:r>
            <a:r>
              <a:rPr lang="en-US" u="sng" dirty="0" smtClean="0"/>
              <a:t> </a:t>
            </a:r>
            <a:r>
              <a:rPr lang="en-US" dirty="0" smtClean="0"/>
              <a:t>&gt; on services </a:t>
            </a:r>
            <a:r>
              <a:rPr lang="en-US" dirty="0"/>
              <a:t>provided to </a:t>
            </a:r>
            <a:r>
              <a:rPr lang="en-US" dirty="0" smtClean="0"/>
              <a:t>customers 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200" b="1" smtClean="0">
                <a:solidFill>
                  <a:schemeClr val="accent2"/>
                </a:solidFill>
              </a:rPr>
              <a:t>4. KEY IMD II PROVISIONS – LIFE INSURANCE INVESTMENT PRODUCTS</a:t>
            </a:r>
            <a:endParaRPr lang="pl-PL" sz="320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Remuneration </a:t>
            </a:r>
            <a:r>
              <a:rPr lang="en-US" b="1" u="sng" dirty="0"/>
              <a:t>disclosure </a:t>
            </a:r>
            <a:r>
              <a:rPr lang="en-US" b="1" u="sng" dirty="0" smtClean="0">
                <a:sym typeface="Wingdings" panose="05000000000000000000" pitchFamily="2" charset="2"/>
              </a:rPr>
              <a:t> also </a:t>
            </a:r>
            <a:r>
              <a:rPr lang="en-US" b="1" u="sng" dirty="0" smtClean="0"/>
              <a:t>include : </a:t>
            </a:r>
            <a:endParaRPr lang="en-US" b="1" u="sng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- </a:t>
            </a:r>
            <a:r>
              <a:rPr lang="en-US" b="1" dirty="0" smtClean="0"/>
              <a:t>Nature </a:t>
            </a:r>
            <a:r>
              <a:rPr lang="en-US" b="1" dirty="0"/>
              <a:t>of </a:t>
            </a:r>
            <a:r>
              <a:rPr lang="en-US" dirty="0"/>
              <a:t>intermediaries’ </a:t>
            </a:r>
            <a:r>
              <a:rPr lang="en-US" b="1" dirty="0" smtClean="0"/>
              <a:t>remuneration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- </a:t>
            </a:r>
            <a:r>
              <a:rPr lang="en-US" b="1" dirty="0"/>
              <a:t>How</a:t>
            </a:r>
            <a:r>
              <a:rPr lang="en-US" dirty="0"/>
              <a:t> it is </a:t>
            </a:r>
            <a:r>
              <a:rPr lang="en-US" b="1" dirty="0" smtClean="0"/>
              <a:t>calculated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- </a:t>
            </a:r>
            <a:r>
              <a:rPr lang="en-US" b="1" dirty="0"/>
              <a:t>Amount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5. PROBLEM</a:t>
            </a:r>
            <a:endParaRPr lang="en-US" sz="360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 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IMD </a:t>
            </a:r>
            <a:r>
              <a:rPr lang="en-US" b="1" u="sng" dirty="0" smtClean="0"/>
              <a:t>II :</a:t>
            </a:r>
            <a:r>
              <a:rPr lang="en-US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</a:t>
            </a:r>
            <a:r>
              <a:rPr lang="en-US" dirty="0"/>
              <a:t>will extend </a:t>
            </a:r>
            <a:r>
              <a:rPr lang="en-US" dirty="0" smtClean="0"/>
              <a:t>ambit </a:t>
            </a:r>
            <a:r>
              <a:rPr lang="en-US" dirty="0"/>
              <a:t>of </a:t>
            </a:r>
            <a:r>
              <a:rPr lang="en-US" dirty="0" smtClean="0"/>
              <a:t>disclosure </a:t>
            </a:r>
            <a:r>
              <a:rPr lang="en-US" dirty="0"/>
              <a:t>obligation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- by </a:t>
            </a:r>
            <a:r>
              <a:rPr lang="en-US" dirty="0"/>
              <a:t>increasing </a:t>
            </a:r>
            <a:r>
              <a:rPr lang="en-US" dirty="0" smtClean="0"/>
              <a:t>- amount </a:t>
            </a:r>
            <a:r>
              <a:rPr lang="en-US" dirty="0"/>
              <a:t>of information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required to be </a:t>
            </a:r>
            <a:r>
              <a:rPr lang="en-US" dirty="0"/>
              <a:t>disclosed to </a:t>
            </a:r>
            <a:r>
              <a:rPr lang="en-US" dirty="0" smtClean="0"/>
              <a:t>insured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(</a:t>
            </a:r>
            <a:r>
              <a:rPr lang="en-US" dirty="0"/>
              <a:t>not only intermediaries’ </a:t>
            </a:r>
            <a:r>
              <a:rPr lang="en-US" dirty="0" smtClean="0"/>
              <a:t>remuneration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figures </a:t>
            </a:r>
            <a:r>
              <a:rPr lang="en-US" dirty="0"/>
              <a:t>but also their employees’)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Disclosure </a:t>
            </a:r>
            <a:r>
              <a:rPr lang="en-US" b="1" u="sng" dirty="0"/>
              <a:t>requirement in </a:t>
            </a:r>
            <a:r>
              <a:rPr lang="en-US" b="1" u="sng" dirty="0" smtClean="0"/>
              <a:t>IMD II: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dirty="0" smtClean="0"/>
              <a:t>will </a:t>
            </a:r>
            <a:r>
              <a:rPr lang="en-US" dirty="0"/>
              <a:t>likely be difficult to implement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dirty="0" smtClean="0"/>
              <a:t>will probably </a:t>
            </a:r>
            <a:r>
              <a:rPr lang="en-US" dirty="0"/>
              <a:t>cause </a:t>
            </a:r>
            <a:r>
              <a:rPr lang="en-US" dirty="0" smtClean="0"/>
              <a:t>confusion </a:t>
            </a:r>
            <a:r>
              <a:rPr lang="en-US" dirty="0"/>
              <a:t>for </a:t>
            </a:r>
            <a:r>
              <a:rPr lang="en-US" dirty="0" smtClean="0"/>
              <a:t>insurers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given different </a:t>
            </a:r>
            <a:r>
              <a:rPr lang="en-US" dirty="0"/>
              <a:t>types of remuneration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that </a:t>
            </a:r>
            <a:r>
              <a:rPr lang="en-US" dirty="0"/>
              <a:t>can be agreed by intermediaries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pl-PL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5. PROBLEM </a:t>
            </a:r>
            <a:endParaRPr lang="en-US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IMD II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intends </a:t>
            </a:r>
            <a:r>
              <a:rPr lang="en-US" dirty="0"/>
              <a:t>to cover </a:t>
            </a:r>
            <a:r>
              <a:rPr lang="en-US" dirty="0" smtClean="0"/>
              <a:t>BOTH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case </a:t>
            </a:r>
            <a:r>
              <a:rPr lang="en-US" dirty="0"/>
              <a:t>of the tied ins</a:t>
            </a:r>
            <a:r>
              <a:rPr lang="en-US" dirty="0" smtClean="0"/>
              <a:t>. agent  &amp; broker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>
                <a:sym typeface="Wingdings" panose="05000000000000000000" pitchFamily="2" charset="2"/>
              </a:rPr>
              <a:t> intends </a:t>
            </a:r>
            <a:r>
              <a:rPr lang="en-US" dirty="0" smtClean="0"/>
              <a:t>impose </a:t>
            </a:r>
            <a:r>
              <a:rPr lang="en-US" dirty="0"/>
              <a:t>on both </a:t>
            </a:r>
            <a:r>
              <a:rPr lang="en-US" dirty="0" smtClean="0"/>
              <a:t>obligation </a:t>
            </a:r>
            <a:r>
              <a:rPr lang="en-US" dirty="0"/>
              <a:t>to </a:t>
            </a:r>
            <a:r>
              <a:rPr lang="en-US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declare &amp; detail commissions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Tied </a:t>
            </a:r>
            <a:r>
              <a:rPr lang="en-US" b="1" u="sng" dirty="0"/>
              <a:t>ins. </a:t>
            </a:r>
            <a:r>
              <a:rPr lang="en-US" b="1" u="sng" dirty="0" smtClean="0"/>
              <a:t>agent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 </a:t>
            </a:r>
            <a:r>
              <a:rPr lang="en-US" dirty="0" smtClean="0"/>
              <a:t>agent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accessing </a:t>
            </a:r>
            <a:r>
              <a:rPr lang="en-US" dirty="0"/>
              <a:t>the potential </a:t>
            </a:r>
            <a:r>
              <a:rPr lang="en-US" dirty="0" smtClean="0"/>
              <a:t>insured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Customer </a:t>
            </a:r>
            <a:r>
              <a:rPr lang="en-US" dirty="0"/>
              <a:t>(i.e. the potential insured)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dirty="0" smtClean="0"/>
              <a:t>does </a:t>
            </a:r>
            <a:r>
              <a:rPr lang="en-US" dirty="0"/>
              <a:t>not employ </a:t>
            </a:r>
            <a:r>
              <a:rPr lang="en-US" dirty="0" smtClean="0"/>
              <a:t>agent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Agent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offers services (no express direct mandate)</a:t>
            </a:r>
            <a:endParaRPr lang="pl-PL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5. PROBLEM </a:t>
            </a:r>
            <a:endParaRPr lang="pl-PL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05400"/>
          </a:xfrm>
        </p:spPr>
        <p:txBody>
          <a:bodyPr>
            <a:normAutofit fontScale="5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Broker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not tied to specific insurance company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Clear </a:t>
            </a:r>
            <a:r>
              <a:rPr lang="en-US" b="1" dirty="0"/>
              <a:t>mandate from customer to broker exists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Customer  </a:t>
            </a:r>
            <a:r>
              <a:rPr lang="en-US" b="1" u="sng" dirty="0"/>
              <a:t>approaches broker </a:t>
            </a:r>
            <a:endParaRPr lang="en-US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 </a:t>
            </a:r>
            <a:r>
              <a:rPr lang="en-US" dirty="0"/>
              <a:t>seeking services &amp; prof. advise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in </a:t>
            </a:r>
            <a:r>
              <a:rPr lang="en-US" dirty="0"/>
              <a:t>order to choose right insurance scheme &amp; company.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Customer </a:t>
            </a:r>
            <a:r>
              <a:rPr lang="en-US" b="1" u="sng" dirty="0"/>
              <a:t>(i.e. the potential insured)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employs broker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Broker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has direct </a:t>
            </a:r>
            <a:r>
              <a:rPr lang="en-US" dirty="0"/>
              <a:t>mandate of customer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 </a:t>
            </a:r>
            <a:r>
              <a:rPr lang="en-US" dirty="0"/>
              <a:t>chooses  from the market the right insurance for him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In </a:t>
            </a:r>
            <a:r>
              <a:rPr lang="en-US" b="1" u="sng" dirty="0"/>
              <a:t>this second case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declaration of commission 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              </a:t>
            </a:r>
            <a:r>
              <a:rPr lang="en-US" dirty="0"/>
              <a:t>understandable and logical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     (</a:t>
            </a:r>
            <a:r>
              <a:rPr lang="en-US" dirty="0"/>
              <a:t>customer need know </a:t>
            </a:r>
            <a:r>
              <a:rPr lang="en-US" dirty="0" smtClean="0"/>
              <a:t>what </a:t>
            </a:r>
            <a:r>
              <a:rPr lang="en-US" dirty="0"/>
              <a:t>exact commission the broker will </a:t>
            </a:r>
            <a:r>
              <a:rPr lang="en-US" dirty="0" smtClean="0"/>
              <a:t>get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    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BECAUSE broker </a:t>
            </a:r>
            <a:r>
              <a:rPr lang="en-US" dirty="0"/>
              <a:t>negotiates this commission)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5. PROBLEM </a:t>
            </a:r>
            <a:endParaRPr lang="pl-PL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>
            <a:normAutofit fontScale="5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In </a:t>
            </a:r>
            <a:r>
              <a:rPr lang="en-US" b="1" u="sng" dirty="0"/>
              <a:t>the case of </a:t>
            </a:r>
            <a:r>
              <a:rPr lang="en-US" b="1" u="sng" dirty="0" smtClean="0"/>
              <a:t>tied </a:t>
            </a:r>
            <a:r>
              <a:rPr lang="en-US" b="1" u="sng" dirty="0"/>
              <a:t>ins. </a:t>
            </a:r>
            <a:r>
              <a:rPr lang="en-US" b="1" u="sng" dirty="0" smtClean="0"/>
              <a:t>agent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agent </a:t>
            </a:r>
            <a:r>
              <a:rPr lang="en-US" dirty="0"/>
              <a:t>(i.e. the ins. company via the agent) </a:t>
            </a:r>
            <a:r>
              <a:rPr lang="en-US" dirty="0" smtClean="0"/>
              <a:t> accessing </a:t>
            </a:r>
            <a:r>
              <a:rPr lang="en-US" dirty="0"/>
              <a:t>the potential </a:t>
            </a:r>
            <a:r>
              <a:rPr lang="en-US" dirty="0" smtClean="0"/>
              <a:t>insured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no </a:t>
            </a:r>
            <a:r>
              <a:rPr lang="en-US" dirty="0"/>
              <a:t>need to pose an extra duty to the tied </a:t>
            </a:r>
            <a:r>
              <a:rPr lang="en-US" dirty="0" err="1"/>
              <a:t>ins.agent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declare </a:t>
            </a:r>
            <a:r>
              <a:rPr lang="en-US" dirty="0" smtClean="0"/>
              <a:t>commission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Here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commission </a:t>
            </a:r>
            <a:r>
              <a:rPr lang="en-US" dirty="0" smtClean="0"/>
              <a:t>is </a:t>
            </a:r>
            <a:r>
              <a:rPr lang="en-US" dirty="0"/>
              <a:t>invariable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&amp; set </a:t>
            </a:r>
            <a:r>
              <a:rPr lang="en-US" dirty="0"/>
              <a:t>by the company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in </a:t>
            </a:r>
            <a:r>
              <a:rPr lang="en-US" dirty="0"/>
              <a:t>terms of is prof. relation with the ties </a:t>
            </a:r>
            <a:r>
              <a:rPr lang="en-US" dirty="0" err="1"/>
              <a:t>ins.agent</a:t>
            </a:r>
            <a:r>
              <a:rPr lang="en-US" dirty="0"/>
              <a:t>.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IMD II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NOT intended </a:t>
            </a:r>
            <a:r>
              <a:rPr lang="en-US" dirty="0"/>
              <a:t>to </a:t>
            </a:r>
            <a:r>
              <a:rPr lang="en-US" dirty="0" smtClean="0"/>
              <a:t>make distinction between </a:t>
            </a:r>
            <a:r>
              <a:rPr lang="en-US" dirty="0"/>
              <a:t>ins. agent and broker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&gt; drawback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In addition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practically </a:t>
            </a:r>
            <a:r>
              <a:rPr lang="en-US" dirty="0"/>
              <a:t>impossible </a:t>
            </a:r>
            <a:r>
              <a:rPr lang="en-US" dirty="0" smtClean="0"/>
              <a:t>to </a:t>
            </a:r>
            <a:r>
              <a:rPr lang="en-US" dirty="0"/>
              <a:t>expect the ties ins</a:t>
            </a:r>
            <a:r>
              <a:rPr lang="en-US" dirty="0" smtClean="0"/>
              <a:t>. agent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to </a:t>
            </a:r>
            <a:r>
              <a:rPr lang="en-US" dirty="0"/>
              <a:t>have to disclose in details to the </a:t>
            </a:r>
            <a:r>
              <a:rPr lang="en-US" dirty="0" smtClean="0"/>
              <a:t>customer commission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for </a:t>
            </a:r>
            <a:r>
              <a:rPr lang="en-US" dirty="0"/>
              <a:t>one more reason,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                    i.e</a:t>
            </a:r>
            <a:r>
              <a:rPr lang="en-US" b="1" dirty="0"/>
              <a:t>. the case of selling of insurance via </a:t>
            </a:r>
            <a:r>
              <a:rPr lang="en-US" b="1" dirty="0" smtClean="0"/>
              <a:t>telemarketing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EMPIRICAL RESULTS - CONCLUSION</a:t>
            </a:r>
            <a:endParaRPr lang="pl-P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/>
              <a:t>Study on the impact of the revision of the Insurance Mediation Directive </a:t>
            </a:r>
            <a:r>
              <a:rPr lang="en-US" b="1" dirty="0" smtClean="0"/>
              <a:t>(PWC, 23.3.11)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l-PL" b="1" dirty="0" smtClean="0"/>
              <a:t> </a:t>
            </a:r>
            <a:r>
              <a:rPr lang="en-US" b="1" dirty="0" smtClean="0"/>
              <a:t>Summary </a:t>
            </a:r>
            <a:r>
              <a:rPr lang="en-US" b="1" dirty="0"/>
              <a:t>– ‘On request’ disclosure of amount or percentage of remuneration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Summary Rating: </a:t>
            </a:r>
            <a:r>
              <a:rPr lang="en-US" b="1" u="sng" dirty="0" smtClean="0">
                <a:solidFill>
                  <a:srgbClr val="FF0000"/>
                </a:solidFill>
              </a:rPr>
              <a:t>Neutral/Negative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Response for Clients: </a:t>
            </a:r>
            <a:endParaRPr lang="pl-PL" b="1" dirty="0">
              <a:solidFill>
                <a:srgbClr val="FF0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Market studies (UK)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effects </a:t>
            </a:r>
            <a:r>
              <a:rPr lang="en-US" dirty="0"/>
              <a:t>of remuneration disclosure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Results </a:t>
            </a:r>
            <a:r>
              <a:rPr lang="en-US" dirty="0" smtClean="0">
                <a:sym typeface="Wingdings" panose="05000000000000000000" pitchFamily="2" charset="2"/>
              </a:rPr>
              <a:t> NO </a:t>
            </a:r>
            <a:r>
              <a:rPr lang="en-US" dirty="0" smtClean="0"/>
              <a:t>evidence </a:t>
            </a:r>
            <a:r>
              <a:rPr lang="en-US" dirty="0"/>
              <a:t>of significant benefit for </a:t>
            </a:r>
            <a:r>
              <a:rPr lang="en-US" dirty="0" smtClean="0"/>
              <a:t>customer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M</a:t>
            </a:r>
            <a:r>
              <a:rPr lang="en-US" b="1" u="sng" dirty="0" smtClean="0"/>
              <a:t>ajority </a:t>
            </a:r>
            <a:r>
              <a:rPr lang="en-US" b="1" u="sng" dirty="0"/>
              <a:t>of respondents </a:t>
            </a:r>
            <a:r>
              <a:rPr lang="en-US" b="1" u="sng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an “</a:t>
            </a:r>
            <a:r>
              <a:rPr lang="en-US" dirty="0" smtClean="0"/>
              <a:t>on request’’ </a:t>
            </a:r>
            <a:r>
              <a:rPr lang="en-US" dirty="0"/>
              <a:t>regime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                little </a:t>
            </a:r>
            <a:r>
              <a:rPr lang="en-US" dirty="0"/>
              <a:t>or no </a:t>
            </a:r>
            <a:r>
              <a:rPr lang="en-US" dirty="0" smtClean="0"/>
              <a:t>effect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u="sng" dirty="0" smtClean="0"/>
              <a:t>Remuneration </a:t>
            </a:r>
            <a:r>
              <a:rPr lang="en-US" b="1" u="sng" dirty="0"/>
              <a:t>information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may </a:t>
            </a:r>
            <a:r>
              <a:rPr lang="en-US" dirty="0"/>
              <a:t>allow clients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deal </a:t>
            </a:r>
            <a:r>
              <a:rPr lang="en-US" dirty="0"/>
              <a:t>with potential conflicts of </a:t>
            </a:r>
            <a:r>
              <a:rPr lang="en-US" dirty="0" smtClean="0"/>
              <a:t>interest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BUT </a:t>
            </a:r>
            <a:r>
              <a:rPr lang="en-US" dirty="0" smtClean="0">
                <a:sym typeface="Wingdings" panose="05000000000000000000" pitchFamily="2" charset="2"/>
              </a:rPr>
              <a:t> this  </a:t>
            </a:r>
            <a:r>
              <a:rPr lang="en-US" dirty="0" smtClean="0"/>
              <a:t>dependent </a:t>
            </a:r>
            <a:r>
              <a:rPr lang="en-US" dirty="0"/>
              <a:t>on </a:t>
            </a:r>
            <a:r>
              <a:rPr lang="en-US" dirty="0" smtClean="0"/>
              <a:t>context </a:t>
            </a:r>
            <a:r>
              <a:rPr lang="en-US" dirty="0"/>
              <a:t>and comparability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of </a:t>
            </a:r>
            <a:r>
              <a:rPr lang="en-US" dirty="0"/>
              <a:t>information and </a:t>
            </a:r>
            <a:r>
              <a:rPr lang="en-US" dirty="0" smtClean="0"/>
              <a:t>products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EMPIRICAL RESULTS - 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pl-P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 fontScale="5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/>
              <a:t>Study on the impact of the revision of the Insurance Mediation Directive (PWC, 23.3.11)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Summary </a:t>
            </a:r>
            <a:r>
              <a:rPr lang="en-US" b="1" dirty="0"/>
              <a:t>– ‘On request’ disclosure of nature and source of remuneration </a:t>
            </a:r>
            <a:endParaRPr lang="pl-PL" b="1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>
                <a:solidFill>
                  <a:srgbClr val="FF0000"/>
                </a:solidFill>
              </a:rPr>
              <a:t>Summary Rating: Positive for clients and market players </a:t>
            </a:r>
            <a:endParaRPr lang="pl-PL" b="1" u="sng" dirty="0">
              <a:solidFill>
                <a:srgbClr val="FF0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Response of Clients: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b="1" u="sng" dirty="0" smtClean="0"/>
              <a:t>higher transparency</a:t>
            </a:r>
            <a:r>
              <a:rPr lang="en-US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 nature </a:t>
            </a:r>
            <a:r>
              <a:rPr lang="en-US" dirty="0"/>
              <a:t>of </a:t>
            </a:r>
            <a:r>
              <a:rPr lang="en-US" dirty="0" smtClean="0"/>
              <a:t>intermediary‘s </a:t>
            </a:r>
            <a:r>
              <a:rPr lang="en-US" dirty="0"/>
              <a:t>remuneration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b="1" u="sng" dirty="0" smtClean="0"/>
              <a:t>clarity</a:t>
            </a:r>
            <a:r>
              <a:rPr lang="en-US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 principal-agent relationship &amp; how </a:t>
            </a:r>
            <a:r>
              <a:rPr lang="en-US" dirty="0"/>
              <a:t>this may impact on </a:t>
            </a:r>
            <a:r>
              <a:rPr lang="en-US" dirty="0" smtClean="0"/>
              <a:t>advice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b="1" u="sng" dirty="0" smtClean="0"/>
              <a:t>discussion </a:t>
            </a:r>
            <a:r>
              <a:rPr lang="en-US" b="1" u="sng" dirty="0"/>
              <a:t>of distribution costs </a:t>
            </a:r>
            <a:r>
              <a:rPr lang="en-US" b="1" u="sng" dirty="0" smtClean="0"/>
              <a:t> </a:t>
            </a:r>
            <a:r>
              <a:rPr lang="en-US" dirty="0" smtClean="0"/>
              <a:t>&gt; superfluous </a:t>
            </a:r>
            <a:r>
              <a:rPr lang="en-US" dirty="0"/>
              <a:t>to </a:t>
            </a:r>
            <a:r>
              <a:rPr lang="en-US" dirty="0" smtClean="0"/>
              <a:t>transaction &amp; confuses clients 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Response of Market </a:t>
            </a:r>
            <a:r>
              <a:rPr lang="en-US" b="1" u="sng" dirty="0">
                <a:solidFill>
                  <a:srgbClr val="FF0000"/>
                </a:solidFill>
              </a:rPr>
              <a:t>Players: </a:t>
            </a:r>
            <a:endParaRPr lang="pl-PL" b="1" u="sng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b="1" u="sng" dirty="0" smtClean="0"/>
              <a:t>Implementation </a:t>
            </a:r>
            <a:r>
              <a:rPr lang="en-US" b="1" u="sng" dirty="0"/>
              <a:t>of </a:t>
            </a:r>
            <a:r>
              <a:rPr lang="en-US" b="1" u="sng" dirty="0" smtClean="0"/>
              <a:t>policy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 NOT onerous </a:t>
            </a:r>
            <a:r>
              <a:rPr lang="en-US" dirty="0"/>
              <a:t>for any distribution </a:t>
            </a:r>
            <a:r>
              <a:rPr lang="en-US" dirty="0" smtClean="0"/>
              <a:t>channel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b="1" u="sng" dirty="0" smtClean="0"/>
              <a:t>Distribution </a:t>
            </a:r>
            <a:r>
              <a:rPr lang="en-US" b="1" u="sng" dirty="0"/>
              <a:t>channels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generally </a:t>
            </a:r>
            <a:r>
              <a:rPr lang="en-US" dirty="0"/>
              <a:t>wish </a:t>
            </a:r>
            <a:r>
              <a:rPr lang="en-US" dirty="0" smtClean="0"/>
              <a:t>promote </a:t>
            </a:r>
            <a:r>
              <a:rPr lang="en-US" dirty="0"/>
              <a:t>their market differentiation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                    (</a:t>
            </a:r>
            <a:r>
              <a:rPr lang="en-US" dirty="0"/>
              <a:t>e.g. market independence regarding advice,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or </a:t>
            </a:r>
            <a:r>
              <a:rPr lang="en-US" dirty="0"/>
              <a:t>sales without intermediaries) 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GENERAL CONSLUSIVE REMARK</a:t>
            </a:r>
            <a:endParaRPr lang="pl-P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Disclosure of remuneration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b="1" u="sng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b="1" dirty="0"/>
              <a:t>helps pricing </a:t>
            </a:r>
            <a:r>
              <a:rPr lang="en-US" b="1" dirty="0" smtClean="0"/>
              <a:t>transparency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b="1" dirty="0" smtClean="0">
                <a:sym typeface="Wingdings" panose="05000000000000000000" pitchFamily="2" charset="2"/>
              </a:rPr>
              <a:t>positive with certain restrictions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5715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AIDA-HILA SUMMIT , ATHENS MAY 2014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DISTRIBUTION OF INSURANCE PRODUCTS</a:t>
            </a:r>
            <a:b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700" b="1" baseline="30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7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2014 , @ 11:00-13:00 hours</a:t>
            </a:r>
            <a:br>
              <a:rPr lang="en-US" sz="27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Topic:</a:t>
            </a:r>
            <a:br>
              <a:rPr lang="en-US" sz="27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700" b="1" dirty="0">
                <a:solidFill>
                  <a:srgbClr val="FF0000"/>
                </a:solidFill>
              </a:rPr>
              <a:t>PRICING TRANSPARENCY IN BUNDLING INSURANCE</a:t>
            </a:r>
            <a:r>
              <a:rPr lang="en-US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br>
              <a:rPr lang="en-US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!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Kyriaki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Noussia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Attorney at Law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noussia@gmail.com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k.noussia@lexarb.com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noussia@gmail.com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k.noussia@lexarb.com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chemeClr val="accent2"/>
                </a:solidFill>
              </a:rPr>
              <a:t>1. INTRODUCTION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Pure </a:t>
            </a:r>
            <a:r>
              <a:rPr lang="en-US" b="1" u="sng" dirty="0"/>
              <a:t>U/L </a:t>
            </a:r>
            <a:r>
              <a:rPr lang="en-US" b="1" u="sng" dirty="0" smtClean="0"/>
              <a:t>product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allocation </a:t>
            </a:r>
            <a:r>
              <a:rPr lang="en-US" dirty="0"/>
              <a:t>of premium in M/F 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fully </a:t>
            </a:r>
            <a:r>
              <a:rPr lang="en-US" dirty="0"/>
              <a:t>transparent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F</a:t>
            </a:r>
            <a:r>
              <a:rPr lang="en-US" b="1" u="sng" dirty="0"/>
              <a:t>ully transparent </a:t>
            </a:r>
            <a:r>
              <a:rPr lang="en-US" b="1" u="sng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way </a:t>
            </a:r>
            <a:r>
              <a:rPr lang="en-US" dirty="0"/>
              <a:t>of such an allocation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i.e. -  </a:t>
            </a:r>
            <a:r>
              <a:rPr lang="en-US" dirty="0"/>
              <a:t>what is being allocated per year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- to </a:t>
            </a:r>
            <a:r>
              <a:rPr lang="en-US" dirty="0"/>
              <a:t>which exact M/F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- with </a:t>
            </a:r>
            <a:r>
              <a:rPr lang="en-US" dirty="0"/>
              <a:t>which price per invested unit</a:t>
            </a:r>
            <a:r>
              <a:rPr lang="en-US" dirty="0" smtClean="0"/>
              <a:t>.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Such an allocation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no insurance </a:t>
            </a:r>
            <a:r>
              <a:rPr lang="en-US" dirty="0"/>
              <a:t>risk</a:t>
            </a:r>
            <a:r>
              <a:rPr lang="en-US" dirty="0" smtClean="0"/>
              <a:t>.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U/L </a:t>
            </a:r>
            <a:r>
              <a:rPr lang="en-US" b="1" u="sng" dirty="0"/>
              <a:t>or I/L products bundled with insurance </a:t>
            </a:r>
            <a:endParaRPr lang="en-US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 </a:t>
            </a:r>
            <a:r>
              <a:rPr lang="en-US" dirty="0" smtClean="0"/>
              <a:t>product  - entails insurance </a:t>
            </a:r>
            <a:r>
              <a:rPr lang="en-US" dirty="0"/>
              <a:t>risk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- may additionally </a:t>
            </a:r>
            <a:r>
              <a:rPr lang="en-US" dirty="0"/>
              <a:t>cover </a:t>
            </a:r>
            <a:r>
              <a:rPr lang="en-US" dirty="0" smtClean="0"/>
              <a:t>various </a:t>
            </a:r>
            <a:r>
              <a:rPr lang="en-US" dirty="0"/>
              <a:t>occurrences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&amp; give additional coverage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ym typeface="Wingdings" panose="05000000000000000000" pitchFamily="2" charset="2"/>
              </a:rPr>
              <a:t>                         </a:t>
            </a:r>
            <a:r>
              <a:rPr lang="en-US" dirty="0" smtClean="0"/>
              <a:t>(insurance </a:t>
            </a:r>
            <a:r>
              <a:rPr lang="en-US" dirty="0"/>
              <a:t>riders </a:t>
            </a:r>
            <a:r>
              <a:rPr lang="en-US" dirty="0" smtClean="0"/>
              <a:t>added </a:t>
            </a:r>
            <a:r>
              <a:rPr lang="en-US" dirty="0"/>
              <a:t>to </a:t>
            </a:r>
            <a:r>
              <a:rPr lang="en-US" dirty="0" smtClean="0"/>
              <a:t>pure U/L,I/L)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chemeClr val="accent2"/>
                </a:solidFill>
              </a:rPr>
              <a:t>1. INTRODUCTION</a:t>
            </a:r>
            <a:endParaRPr lang="en-US" sz="400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b="1" u="sng" dirty="0" smtClean="0"/>
              <a:t>IMD II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 </a:t>
            </a:r>
            <a:r>
              <a:rPr lang="en-US" sz="2000" dirty="0"/>
              <a:t>these will also need to be 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NOT ONLY </a:t>
            </a:r>
            <a:r>
              <a:rPr lang="en-US" sz="2000" dirty="0" smtClean="0"/>
              <a:t>transparent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 </a:t>
            </a:r>
            <a:r>
              <a:rPr lang="en-US" sz="2000" b="1" dirty="0" smtClean="0"/>
              <a:t>BUT </a:t>
            </a:r>
            <a:r>
              <a:rPr lang="en-US" sz="2000" b="1" dirty="0" smtClean="0">
                <a:solidFill>
                  <a:srgbClr val="FF0000"/>
                </a:solidFill>
              </a:rPr>
              <a:t>ALSO</a:t>
            </a:r>
            <a:r>
              <a:rPr lang="en-US" sz="2000" b="1" dirty="0" smtClean="0"/>
              <a:t> </a:t>
            </a:r>
            <a:r>
              <a:rPr lang="en-US" sz="2000" dirty="0" smtClean="0"/>
              <a:t>fully detailed</a:t>
            </a:r>
            <a:endParaRPr lang="pl-PL" sz="20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sz="20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b="1" u="sng" dirty="0"/>
              <a:t>Greek law </a:t>
            </a:r>
            <a:r>
              <a:rPr lang="en-US" sz="2000" b="1" u="sng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promotes transparency </a:t>
            </a:r>
            <a:r>
              <a:rPr lang="en-US" sz="2000" dirty="0"/>
              <a:t>in pricing 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b="1" u="sng" dirty="0" smtClean="0"/>
              <a:t>Insurance </a:t>
            </a:r>
            <a:r>
              <a:rPr lang="en-US" sz="2000" b="1" u="sng" dirty="0"/>
              <a:t>offer </a:t>
            </a:r>
            <a:r>
              <a:rPr lang="en-US" sz="2000" b="1" u="sng" dirty="0" smtClean="0"/>
              <a:t>(not </a:t>
            </a:r>
            <a:r>
              <a:rPr lang="en-US" sz="2000" b="1" u="sng" dirty="0"/>
              <a:t>only </a:t>
            </a:r>
            <a:r>
              <a:rPr lang="en-US" sz="2000" b="1" u="sng" dirty="0" smtClean="0"/>
              <a:t>insurance </a:t>
            </a:r>
            <a:r>
              <a:rPr lang="en-US" sz="2000" b="1" u="sng" dirty="0"/>
              <a:t>contract </a:t>
            </a:r>
            <a:r>
              <a:rPr lang="en-US" sz="2000" b="1" i="1" u="sng" dirty="0"/>
              <a:t>per se </a:t>
            </a:r>
            <a:r>
              <a:rPr lang="en-US" sz="2000" b="1" i="1" u="sng" dirty="0" smtClean="0"/>
              <a:t>)</a:t>
            </a:r>
            <a:endParaRPr lang="en-US" sz="2000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- include detailed </a:t>
            </a:r>
            <a:r>
              <a:rPr lang="en-US" sz="2000" dirty="0"/>
              <a:t>analysis of all financial features 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</a:t>
            </a:r>
            <a:r>
              <a:rPr lang="en-US" sz="2000" u="sng" dirty="0" smtClean="0"/>
              <a:t>Reason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augment chances </a:t>
            </a:r>
            <a:r>
              <a:rPr lang="en-US" sz="2000" dirty="0"/>
              <a:t>of </a:t>
            </a:r>
            <a:r>
              <a:rPr lang="en-US" sz="2000" dirty="0" smtClean="0"/>
              <a:t>insurance </a:t>
            </a:r>
            <a:r>
              <a:rPr lang="en-US" sz="2000" dirty="0"/>
              <a:t>buyer 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</a:t>
            </a:r>
            <a:r>
              <a:rPr lang="en-US" sz="2000" u="sng" dirty="0" smtClean="0"/>
              <a:t>Insurance </a:t>
            </a:r>
            <a:r>
              <a:rPr lang="en-US" sz="2000" u="sng" dirty="0"/>
              <a:t>buyer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have wide </a:t>
            </a:r>
            <a:r>
              <a:rPr lang="en-US" sz="2000" dirty="0"/>
              <a:t>choice </a:t>
            </a:r>
            <a:r>
              <a:rPr lang="en-US" sz="2000" dirty="0" smtClean="0"/>
              <a:t>between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                                                                   various </a:t>
            </a:r>
            <a:r>
              <a:rPr lang="en-US" sz="2000" dirty="0"/>
              <a:t>insurance products   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available and offered in market</a:t>
            </a:r>
            <a:endParaRPr lang="pl-PL" sz="20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/>
                </a:solidFill>
              </a:rPr>
              <a:t>2</a:t>
            </a:r>
            <a:r>
              <a:rPr lang="en-US" sz="4000" b="1" dirty="0" smtClean="0">
                <a:solidFill>
                  <a:schemeClr val="accent2"/>
                </a:solidFill>
              </a:rPr>
              <a:t>. PRICING TRANSPARENCY FEATURES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Pricing </a:t>
            </a:r>
            <a:r>
              <a:rPr lang="en-US" b="1" u="sng" dirty="0"/>
              <a:t>transparency </a:t>
            </a:r>
            <a:r>
              <a:rPr lang="en-US" b="1" u="sng" dirty="0" smtClean="0"/>
              <a:t> should </a:t>
            </a:r>
            <a:r>
              <a:rPr lang="en-US" b="1" u="sng" dirty="0"/>
              <a:t>include:</a:t>
            </a:r>
            <a:endParaRPr lang="pl-PL" b="1" u="sng" dirty="0"/>
          </a:p>
          <a:p>
            <a:pPr marL="320040" indent="-320040" fontAlgn="auto">
              <a:spcAft>
                <a:spcPts val="0"/>
              </a:spcAft>
              <a:buFontTx/>
              <a:buChar char="-"/>
              <a:defRPr/>
            </a:pPr>
            <a:r>
              <a:rPr lang="en-US" u="sng" dirty="0" smtClean="0"/>
              <a:t>exact </a:t>
            </a:r>
            <a:r>
              <a:rPr lang="en-US" u="sng" dirty="0"/>
              <a:t>amount </a:t>
            </a:r>
            <a:r>
              <a:rPr lang="en-US" u="sng" dirty="0" smtClean="0"/>
              <a:t>invested in M/F</a:t>
            </a:r>
            <a:endParaRPr lang="en-US" u="sng" dirty="0"/>
          </a:p>
          <a:p>
            <a:pPr marL="320040" indent="-320040" fontAlgn="auto">
              <a:spcAft>
                <a:spcPts val="0"/>
              </a:spcAft>
              <a:buFontTx/>
              <a:buChar char="-"/>
              <a:defRPr/>
            </a:pPr>
            <a:r>
              <a:rPr lang="en-US" u="sng" dirty="0" smtClean="0"/>
              <a:t>investments </a:t>
            </a:r>
            <a:r>
              <a:rPr lang="en-US" u="sng" dirty="0"/>
              <a:t>(analytically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per year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Tx/>
              <a:buChar char="-"/>
              <a:defRPr/>
            </a:pPr>
            <a:r>
              <a:rPr lang="en-US" u="sng" dirty="0" smtClean="0"/>
              <a:t>commissions &amp; various </a:t>
            </a:r>
            <a:r>
              <a:rPr lang="en-US" u="sng" dirty="0"/>
              <a:t>fees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(of ins. company)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Tx/>
              <a:buChar char="-"/>
              <a:defRPr/>
            </a:pPr>
            <a:r>
              <a:rPr lang="en-US" u="sng" dirty="0" smtClean="0"/>
              <a:t>analysis </a:t>
            </a:r>
            <a:r>
              <a:rPr lang="en-US" u="sng" dirty="0"/>
              <a:t>of </a:t>
            </a:r>
            <a:r>
              <a:rPr lang="en-US" u="sng" dirty="0" smtClean="0"/>
              <a:t>insurance </a:t>
            </a:r>
            <a:r>
              <a:rPr lang="en-US" u="sng" dirty="0"/>
              <a:t>premium </a:t>
            </a:r>
            <a:endParaRPr lang="en-US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&gt; what </a:t>
            </a:r>
            <a:r>
              <a:rPr lang="en-US" dirty="0"/>
              <a:t>part of it exactly covers what risks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&gt; </a:t>
            </a:r>
            <a:r>
              <a:rPr lang="en-US" dirty="0"/>
              <a:t>what part of it exactly </a:t>
            </a:r>
            <a:r>
              <a:rPr lang="en-US" dirty="0" smtClean="0"/>
              <a:t>relates </a:t>
            </a:r>
            <a:r>
              <a:rPr lang="en-US" dirty="0"/>
              <a:t>to which benefits </a:t>
            </a:r>
            <a:endParaRPr lang="en-US" dirty="0" smtClean="0">
              <a:sym typeface="Wingdings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sym typeface="Wingdings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>
                <a:sym typeface="Wingdings"/>
              </a:rPr>
              <a:t>T</a:t>
            </a:r>
            <a:r>
              <a:rPr lang="en-US" b="1" u="sng" dirty="0" smtClean="0"/>
              <a:t>his </a:t>
            </a:r>
            <a:r>
              <a:rPr lang="en-US" b="1" u="sng" dirty="0"/>
              <a:t>analysis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NOT ONLY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in </a:t>
            </a:r>
            <a:r>
              <a:rPr lang="en-US" dirty="0" smtClean="0"/>
              <a:t>ins. contract </a:t>
            </a:r>
            <a:r>
              <a:rPr lang="en-US" i="1" dirty="0"/>
              <a:t>per se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BUT ALSO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/>
              <a:t>the ins</a:t>
            </a:r>
            <a:r>
              <a:rPr lang="en-US" dirty="0" smtClean="0"/>
              <a:t>. offer </a:t>
            </a:r>
            <a:r>
              <a:rPr lang="en-US" dirty="0"/>
              <a:t>document 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ALSO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detailed exact </a:t>
            </a:r>
            <a:r>
              <a:rPr lang="en-US" dirty="0"/>
              <a:t>time frame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from premium </a:t>
            </a:r>
            <a:r>
              <a:rPr lang="en-US" dirty="0"/>
              <a:t>due date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on which date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 </a:t>
            </a:r>
            <a:r>
              <a:rPr lang="en-US" dirty="0" smtClean="0"/>
              <a:t>insurance </a:t>
            </a:r>
            <a:r>
              <a:rPr lang="en-US" dirty="0"/>
              <a:t>company invests </a:t>
            </a:r>
            <a:r>
              <a:rPr lang="en-US" dirty="0" smtClean="0"/>
              <a:t>premium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/>
                </a:solidFill>
              </a:rPr>
              <a:t>3</a:t>
            </a:r>
            <a:r>
              <a:rPr lang="en-US" sz="4000" b="1" dirty="0" smtClean="0">
                <a:solidFill>
                  <a:schemeClr val="accent2"/>
                </a:solidFill>
              </a:rPr>
              <a:t>. IMD II CHANGES – THE REASON BEHIND THE CHANGES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b="1" u="sng" dirty="0" smtClean="0"/>
              <a:t>Problems </a:t>
            </a:r>
            <a:r>
              <a:rPr lang="en-US" sz="1800" b="1" u="sng" dirty="0"/>
              <a:t>relating to Packaged Retail Investment Products (PRIPs</a:t>
            </a:r>
            <a:r>
              <a:rPr lang="en-US" sz="1800" b="1" u="sng" dirty="0" smtClean="0"/>
              <a:t>)</a:t>
            </a:r>
            <a:endParaRPr lang="pl-PL" sz="1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u="sng" dirty="0"/>
              <a:t>Consumer protection standards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      </a:t>
            </a:r>
            <a:r>
              <a:rPr lang="en-US" sz="1800" dirty="0" smtClean="0"/>
              <a:t>for sales </a:t>
            </a:r>
            <a:r>
              <a:rPr lang="en-US" sz="1800" dirty="0"/>
              <a:t>of insurance </a:t>
            </a:r>
            <a:r>
              <a:rPr lang="en-US" sz="1800" dirty="0" smtClean="0"/>
              <a:t>PRIPs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        -  </a:t>
            </a:r>
            <a:r>
              <a:rPr lang="en-US" sz="1800" dirty="0"/>
              <a:t>not sufficient at EU </a:t>
            </a:r>
            <a:r>
              <a:rPr lang="en-US" sz="1800" dirty="0" smtClean="0"/>
              <a:t>level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b="1" u="sng" dirty="0" smtClean="0"/>
              <a:t>IMD I </a:t>
            </a:r>
            <a:r>
              <a:rPr lang="en-US" sz="1800" dirty="0" smtClean="0">
                <a:sym typeface="Wingdings" panose="05000000000000000000" pitchFamily="2" charset="2"/>
              </a:rPr>
              <a:t> NO </a:t>
            </a:r>
            <a:r>
              <a:rPr lang="en-US" sz="1800" dirty="0" smtClean="0"/>
              <a:t>special </a:t>
            </a:r>
            <a:r>
              <a:rPr lang="en-US" sz="1800" dirty="0"/>
              <a:t>rules 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  for sales </a:t>
            </a:r>
            <a:r>
              <a:rPr lang="en-US" sz="1800" dirty="0"/>
              <a:t>of life insurance products with investment </a:t>
            </a:r>
            <a:r>
              <a:rPr lang="en-US" sz="1800" dirty="0" smtClean="0"/>
              <a:t>elements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u="sng" dirty="0" smtClean="0"/>
              <a:t>Market </a:t>
            </a:r>
            <a:r>
              <a:rPr lang="en-US" sz="1800" u="sng" dirty="0"/>
              <a:t>evidence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>
                <a:sym typeface="Wingdings" panose="05000000000000000000" pitchFamily="2" charset="2"/>
              </a:rPr>
              <a:t>v</a:t>
            </a:r>
            <a:r>
              <a:rPr lang="en-US" sz="1800" dirty="0" smtClean="0"/>
              <a:t>ery </a:t>
            </a:r>
            <a:r>
              <a:rPr lang="en-US" sz="1800" dirty="0"/>
              <a:t>high number of complaints 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regarding </a:t>
            </a:r>
            <a:r>
              <a:rPr lang="en-US" sz="1800" dirty="0"/>
              <a:t>the sale of unit-linked insurance products 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in </a:t>
            </a:r>
            <a:r>
              <a:rPr lang="en-US" sz="1800" dirty="0"/>
              <a:t>many Member </a:t>
            </a:r>
            <a:r>
              <a:rPr lang="en-US" sz="1800" dirty="0" smtClean="0"/>
              <a:t>States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              </a:t>
            </a:r>
            <a:r>
              <a:rPr lang="en-US" sz="1800" dirty="0" smtClean="0"/>
              <a:t> </a:t>
            </a:r>
            <a:r>
              <a:rPr lang="en-US" sz="1800" dirty="0"/>
              <a:t>deficiencies in sale of products 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                </a:t>
            </a:r>
            <a:r>
              <a:rPr lang="en-US" sz="1800" dirty="0" smtClean="0">
                <a:sym typeface="Wingdings" panose="05000000000000000000" pitchFamily="2" charset="2"/>
              </a:rPr>
              <a:t> deficiencies </a:t>
            </a:r>
            <a:r>
              <a:rPr lang="en-US" sz="1800" dirty="0" smtClean="0"/>
              <a:t>re </a:t>
            </a:r>
            <a:r>
              <a:rPr lang="en-US" sz="1800" dirty="0"/>
              <a:t>costs associated 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with </a:t>
            </a:r>
            <a:r>
              <a:rPr lang="en-US" sz="1800" dirty="0"/>
              <a:t>such types of </a:t>
            </a:r>
            <a:r>
              <a:rPr lang="en-US" sz="1800" dirty="0" smtClean="0"/>
              <a:t>investment</a:t>
            </a:r>
            <a:endParaRPr lang="pl-PL" sz="1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/>
                </a:solidFill>
              </a:rPr>
              <a:t>3. IMD II CHANGES – THE REASON BEHIND THE CHANGES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00600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/>
              <a:t> </a:t>
            </a:r>
            <a:r>
              <a:rPr lang="en-US" sz="3200" b="1" u="sng" dirty="0"/>
              <a:t>Problems relating to Packaged Retail Investment Products (PRIPs</a:t>
            </a:r>
            <a:r>
              <a:rPr lang="en-US" sz="3200" b="1" u="sng" dirty="0" smtClean="0"/>
              <a:t>)</a:t>
            </a:r>
            <a:endParaRPr lang="pl-PL" sz="32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u="sng" dirty="0"/>
              <a:t> Example </a:t>
            </a:r>
            <a:endParaRPr lang="en-US" sz="3200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</a:t>
            </a:r>
            <a:r>
              <a:rPr lang="en-US" sz="3200" dirty="0" smtClean="0"/>
              <a:t> </a:t>
            </a:r>
            <a:r>
              <a:rPr lang="en-US" sz="3200" dirty="0"/>
              <a:t>alleged </a:t>
            </a:r>
            <a:r>
              <a:rPr lang="en-US" sz="3200" dirty="0" err="1"/>
              <a:t>mis</a:t>
            </a:r>
            <a:r>
              <a:rPr lang="en-US" sz="3200" dirty="0"/>
              <a:t>-selling of U/L ins. product </a:t>
            </a:r>
            <a:r>
              <a:rPr lang="en-US" sz="3200" dirty="0" smtClean="0"/>
              <a:t>(Netherlands)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    </a:t>
            </a:r>
            <a:r>
              <a:rPr lang="en-US" sz="3200" dirty="0" smtClean="0"/>
              <a:t> </a:t>
            </a:r>
            <a:r>
              <a:rPr lang="en-US" sz="3200" dirty="0"/>
              <a:t>this lead to class action law </a:t>
            </a:r>
            <a:r>
              <a:rPr lang="en-US" sz="3200" dirty="0" smtClean="0"/>
              <a:t>suit</a:t>
            </a:r>
            <a:endParaRPr lang="pl-PL" sz="32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u="sng" dirty="0"/>
              <a:t>Complaint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insufficient disclosure of costs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                   associated </a:t>
            </a:r>
            <a:r>
              <a:rPr lang="en-US" sz="3200" dirty="0"/>
              <a:t>with </a:t>
            </a:r>
            <a:r>
              <a:rPr lang="en-US" sz="3200" dirty="0" smtClean="0"/>
              <a:t>U/L </a:t>
            </a:r>
            <a:r>
              <a:rPr lang="en-US" sz="3200" dirty="0"/>
              <a:t>policies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/>
              <a:t>                       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lead </a:t>
            </a:r>
            <a:r>
              <a:rPr lang="en-US" sz="3200" dirty="0"/>
              <a:t>to significant lower results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                     than those </a:t>
            </a:r>
            <a:r>
              <a:rPr lang="en-US" sz="3200" dirty="0"/>
              <a:t>expected by </a:t>
            </a:r>
            <a:r>
              <a:rPr lang="en-US" sz="3200" dirty="0" smtClean="0"/>
              <a:t>customers</a:t>
            </a:r>
            <a:endParaRPr lang="pl-PL" sz="32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b="1" u="sng" dirty="0" smtClean="0"/>
              <a:t>RESULT SOUGHT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/>
              <a:t>Fully </a:t>
            </a:r>
            <a:r>
              <a:rPr lang="en-US" sz="3200" dirty="0"/>
              <a:t>transparent </a:t>
            </a:r>
            <a:r>
              <a:rPr lang="en-US" sz="3200" dirty="0" smtClean="0"/>
              <a:t>/ detailed </a:t>
            </a:r>
            <a:r>
              <a:rPr lang="en-US" sz="3200" dirty="0"/>
              <a:t>commissions </a:t>
            </a:r>
            <a:r>
              <a:rPr lang="en-US" sz="3200" b="1" dirty="0" smtClean="0"/>
              <a:t>&amp;</a:t>
            </a:r>
            <a:r>
              <a:rPr lang="en-US" sz="32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/>
              <a:t>A</a:t>
            </a:r>
            <a:r>
              <a:rPr lang="en-US" sz="3200" dirty="0" smtClean="0"/>
              <a:t>ny </a:t>
            </a:r>
            <a:r>
              <a:rPr lang="en-US" sz="3200" dirty="0"/>
              <a:t>other bonuses of </a:t>
            </a:r>
            <a:r>
              <a:rPr lang="en-US" sz="3200" dirty="0" smtClean="0"/>
              <a:t>intermediary </a:t>
            </a:r>
            <a:r>
              <a:rPr lang="en-US" sz="3200" dirty="0"/>
              <a:t>(ins. </a:t>
            </a:r>
            <a:r>
              <a:rPr lang="en-US" sz="3200" dirty="0" smtClean="0"/>
              <a:t>agent–tied &amp; </a:t>
            </a:r>
            <a:r>
              <a:rPr lang="en-US" sz="3200" dirty="0"/>
              <a:t>broker) </a:t>
            </a:r>
            <a:r>
              <a:rPr lang="en-US" sz="3200" dirty="0" smtClean="0"/>
              <a:t> 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/>
              <a:t>&gt; </a:t>
            </a:r>
            <a:r>
              <a:rPr lang="en-US" sz="3200" b="1" dirty="0" smtClean="0"/>
              <a:t>declared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/>
                </a:solidFill>
              </a:rPr>
              <a:t>4</a:t>
            </a:r>
            <a:r>
              <a:rPr lang="en-US" sz="3600" b="1" dirty="0" smtClean="0">
                <a:solidFill>
                  <a:schemeClr val="accent2"/>
                </a:solidFill>
              </a:rPr>
              <a:t>. KEY IMD II PROVISIONS – RENUMERATION DISCLOSURE</a:t>
            </a:r>
            <a:endParaRPr lang="en-US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244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IMD II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new </a:t>
            </a:r>
            <a:r>
              <a:rPr lang="en-US" dirty="0"/>
              <a:t>requirements for insurance intermediaries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- to </a:t>
            </a:r>
            <a:r>
              <a:rPr lang="en-US" dirty="0"/>
              <a:t>disclose the nature (i.e. fee and/or commission</a:t>
            </a:r>
            <a:r>
              <a:rPr lang="en-US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basis </a:t>
            </a:r>
            <a:r>
              <a:rPr lang="en-US" dirty="0"/>
              <a:t>and amount of remuneration </a:t>
            </a:r>
            <a:r>
              <a:rPr lang="en-US" dirty="0" smtClean="0"/>
              <a:t>received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Requirement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- in </a:t>
            </a:r>
            <a:r>
              <a:rPr lang="en-US" dirty="0"/>
              <a:t>lieu of disclosure on </a:t>
            </a:r>
            <a:r>
              <a:rPr lang="en-US" dirty="0" smtClean="0"/>
              <a:t>request –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b="1" dirty="0" smtClean="0"/>
              <a:t>mandatory </a:t>
            </a:r>
            <a:r>
              <a:rPr lang="en-US" b="1" dirty="0"/>
              <a:t>prior disclosure</a:t>
            </a:r>
            <a:r>
              <a:rPr lang="en-US" dirty="0"/>
              <a:t>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of amount </a:t>
            </a:r>
            <a:r>
              <a:rPr lang="en-US" dirty="0"/>
              <a:t>of commission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retained by intermediary/paid </a:t>
            </a:r>
            <a:r>
              <a:rPr lang="en-US" dirty="0"/>
              <a:t>by the </a:t>
            </a:r>
            <a:r>
              <a:rPr lang="en-US" dirty="0" smtClean="0"/>
              <a:t>insurer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Very </a:t>
            </a:r>
            <a:r>
              <a:rPr lang="en-US" b="1" u="sng" dirty="0"/>
              <a:t>controversial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in </a:t>
            </a:r>
            <a:r>
              <a:rPr lang="en-US" dirty="0"/>
              <a:t>the general insurance sector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across </a:t>
            </a:r>
            <a:r>
              <a:rPr lang="en-US" dirty="0"/>
              <a:t>many </a:t>
            </a:r>
            <a:r>
              <a:rPr lang="en-US" dirty="0" smtClean="0"/>
              <a:t>countries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Transitional 5 year period 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mandatory </a:t>
            </a:r>
            <a:r>
              <a:rPr lang="en-US" dirty="0"/>
              <a:t>disclosure regime </a:t>
            </a:r>
            <a:r>
              <a:rPr lang="en-US" dirty="0" smtClean="0"/>
              <a:t> only to life ins. products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Remuneration </a:t>
            </a:r>
            <a:r>
              <a:rPr lang="en-US" b="1" u="sng" dirty="0"/>
              <a:t>disclosure </a:t>
            </a:r>
            <a:r>
              <a:rPr lang="en-US" b="1" u="sng" dirty="0" smtClean="0"/>
              <a:t>for non-life ins. products</a:t>
            </a:r>
            <a:r>
              <a:rPr lang="en-US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“on-request”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BUT</a:t>
            </a:r>
            <a:r>
              <a:rPr lang="en-US" b="1" u="sng" dirty="0" smtClean="0"/>
              <a:t> customers </a:t>
            </a:r>
            <a:r>
              <a:rPr lang="en-US" dirty="0" smtClean="0">
                <a:sym typeface="Wingdings" panose="05000000000000000000" pitchFamily="2" charset="2"/>
              </a:rPr>
              <a:t> to be </a:t>
            </a:r>
            <a:r>
              <a:rPr lang="en-US" dirty="0" smtClean="0"/>
              <a:t>notified </a:t>
            </a:r>
            <a:r>
              <a:rPr lang="en-US" dirty="0"/>
              <a:t>of </a:t>
            </a:r>
            <a:r>
              <a:rPr lang="en-US" dirty="0" smtClean="0"/>
              <a:t>right </a:t>
            </a:r>
            <a:r>
              <a:rPr lang="en-US" dirty="0"/>
              <a:t>to request </a:t>
            </a:r>
            <a:r>
              <a:rPr lang="en-US" dirty="0" smtClean="0"/>
              <a:t>disclosure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/>
                </a:solidFill>
              </a:rPr>
              <a:t>4. KEY IMD II PROVISIONS – RENUMERATION DISCLOSURE</a:t>
            </a:r>
            <a:endParaRPr lang="en-US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European </a:t>
            </a:r>
            <a:r>
              <a:rPr lang="en-US" b="1" u="sng" dirty="0"/>
              <a:t>Commission </a:t>
            </a:r>
            <a:endParaRPr lang="en-US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 </a:t>
            </a:r>
            <a:r>
              <a:rPr lang="en-US" dirty="0" smtClean="0"/>
              <a:t>able </a:t>
            </a:r>
            <a:r>
              <a:rPr lang="en-US" dirty="0"/>
              <a:t>to specify further detail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re requirements </a:t>
            </a:r>
            <a:r>
              <a:rPr lang="en-US" dirty="0"/>
              <a:t>under delegated </a:t>
            </a:r>
            <a:r>
              <a:rPr lang="en-US" dirty="0" smtClean="0"/>
              <a:t>acts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Remuneration disclosure requirements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dirty="0" smtClean="0"/>
              <a:t>mitigate </a:t>
            </a:r>
            <a:r>
              <a:rPr lang="en-US" dirty="0"/>
              <a:t>conflicts of interest </a:t>
            </a:r>
            <a:r>
              <a:rPr lang="en-US" dirty="0" smtClean="0"/>
              <a:t>(sellers &amp; buyers </a:t>
            </a:r>
            <a:r>
              <a:rPr lang="en-US" dirty="0"/>
              <a:t>of </a:t>
            </a:r>
            <a:r>
              <a:rPr lang="en-US" dirty="0" smtClean="0"/>
              <a:t>ins. products)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en-US" dirty="0" smtClean="0"/>
              <a:t>particularly </a:t>
            </a:r>
            <a:r>
              <a:rPr lang="en-US" dirty="0"/>
              <a:t>significant new </a:t>
            </a:r>
            <a:r>
              <a:rPr lang="en-US" dirty="0" smtClean="0"/>
              <a:t>development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 smtClean="0"/>
              <a:t>Disclosure required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</a:rPr>
              <a:t>BOTH BY </a:t>
            </a:r>
            <a:r>
              <a:rPr lang="en-US" dirty="0" smtClean="0"/>
              <a:t>intermediaries </a:t>
            </a:r>
            <a:r>
              <a:rPr lang="en-US" dirty="0"/>
              <a:t>and </a:t>
            </a:r>
            <a:r>
              <a:rPr lang="en-US" dirty="0" smtClean="0"/>
              <a:t>insurers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BOTH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nature </a:t>
            </a:r>
            <a:r>
              <a:rPr lang="en-US" dirty="0"/>
              <a:t>and basis of </a:t>
            </a:r>
            <a:r>
              <a:rPr lang="en-US" dirty="0" smtClean="0"/>
              <a:t>calculation                   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(also employee </a:t>
            </a:r>
            <a:r>
              <a:rPr lang="en-US" dirty="0"/>
              <a:t>remuneration </a:t>
            </a:r>
            <a:r>
              <a:rPr lang="en-US" dirty="0" smtClean="0"/>
              <a:t>structures)</a:t>
            </a:r>
            <a:r>
              <a:rPr lang="en-US" dirty="0"/>
              <a:t> 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/>
                </a:solidFill>
              </a:rPr>
              <a:t>4. KEY IMD II PROVISIONS – RENUMERATION DISCLOSURE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IMD II </a:t>
            </a:r>
            <a:r>
              <a:rPr lang="en-US" dirty="0" smtClean="0">
                <a:sym typeface="Wingdings" panose="05000000000000000000" pitchFamily="2" charset="2"/>
              </a:rPr>
              <a:t> new</a:t>
            </a:r>
            <a:r>
              <a:rPr lang="en-US" dirty="0" smtClean="0"/>
              <a:t> requirements ‘</a:t>
            </a:r>
            <a:r>
              <a:rPr lang="en-US" dirty="0"/>
              <a:t>bundling’ products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N</a:t>
            </a:r>
            <a:r>
              <a:rPr lang="en-US" b="1" u="sng" dirty="0" smtClean="0"/>
              <a:t>ew </a:t>
            </a:r>
            <a:r>
              <a:rPr lang="en-US" b="1" u="sng" dirty="0"/>
              <a:t>requirements </a:t>
            </a:r>
            <a:endParaRPr lang="en-US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BOTH   </a:t>
            </a:r>
            <a:r>
              <a:rPr lang="en-US" dirty="0" smtClean="0"/>
              <a:t>&gt; insurance </a:t>
            </a:r>
            <a:r>
              <a:rPr lang="en-US" dirty="0"/>
              <a:t>undertakings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carrying </a:t>
            </a:r>
            <a:r>
              <a:rPr lang="en-US" dirty="0"/>
              <a:t>out direct sales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&amp; intermediaries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- </a:t>
            </a:r>
            <a:r>
              <a:rPr lang="en-US" b="1" u="sng" dirty="0" smtClean="0"/>
              <a:t>Insurance </a:t>
            </a:r>
            <a:r>
              <a:rPr lang="en-US" b="1" u="sng" dirty="0"/>
              <a:t>undertakings/intermediaries </a:t>
            </a:r>
            <a:endParaRPr lang="en-US" b="1" u="sng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&gt; offering </a:t>
            </a:r>
            <a:r>
              <a:rPr lang="en-US" dirty="0"/>
              <a:t>bundled products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NEED </a:t>
            </a:r>
            <a:r>
              <a:rPr lang="en-US" b="1" dirty="0" smtClean="0">
                <a:solidFill>
                  <a:srgbClr val="FF0000"/>
                </a:solidFill>
              </a:rPr>
              <a:t>inform </a:t>
            </a:r>
            <a:r>
              <a:rPr lang="en-US" b="1" dirty="0">
                <a:solidFill>
                  <a:srgbClr val="FF0000"/>
                </a:solidFill>
              </a:rPr>
              <a:t>customers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- possible </a:t>
            </a:r>
            <a:r>
              <a:rPr lang="en-US" dirty="0"/>
              <a:t>to buy </a:t>
            </a:r>
            <a:r>
              <a:rPr lang="en-US" dirty="0" smtClean="0"/>
              <a:t>package components separately     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</a:rPr>
              <a:t>PROVIDE INFO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- costs </a:t>
            </a:r>
            <a:r>
              <a:rPr lang="en-US" dirty="0"/>
              <a:t>and charges of each </a:t>
            </a:r>
            <a:r>
              <a:rPr lang="en-US" dirty="0" smtClean="0"/>
              <a:t>package component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may </a:t>
            </a:r>
            <a:r>
              <a:rPr lang="en-US" dirty="0"/>
              <a:t>be bought from/through them </a:t>
            </a:r>
            <a:r>
              <a:rPr lang="en-US" dirty="0" smtClean="0"/>
              <a:t>separately</a:t>
            </a:r>
            <a:endParaRPr lang="pl-PL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άμεσος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1378</TotalTime>
  <Words>1306</Words>
  <Application>Microsoft Office PowerPoint</Application>
  <PresentationFormat>On-screen Show (4:3)</PresentationFormat>
  <Paragraphs>229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Διάμεσος</vt:lpstr>
      <vt:lpstr>AIDA-HILA SUMMIT , ATHENS MAY 2014  WP DISTRIBUTION OF INSURANCE PRODUCTS  8TH MAY 2014 , @ 11:30-13:30 HOURS  TOPIC:  “PRICING TRANSPARENCY IN BUNDLING INSURANCE”.  DR. KYRIAKI NOUSSIA ATTORNEY AT LAW NOUSSIA@GMAIL.COM, K.NOUSSIA@LEXARB.COM </vt:lpstr>
      <vt:lpstr>1. INTRODUCTION</vt:lpstr>
      <vt:lpstr>1. INTRODUCTION</vt:lpstr>
      <vt:lpstr>2. PRICING TRANSPARENCY FEATURES</vt:lpstr>
      <vt:lpstr>3. IMD II CHANGES – THE REASON BEHIND THE CHANGES</vt:lpstr>
      <vt:lpstr>3. IMD II CHANGES – THE REASON BEHIND THE CHANGES</vt:lpstr>
      <vt:lpstr>4. KEY IMD II PROVISIONS – RENUMERATION DISCLOSURE</vt:lpstr>
      <vt:lpstr>4. KEY IMD II PROVISIONS – RENUMERATION DISCLOSURE</vt:lpstr>
      <vt:lpstr>4. KEY IMD II PROVISIONS – RENUMERATION DISCLOSURE</vt:lpstr>
      <vt:lpstr>4. KEY IMD II PROVISIONS – LIFE INSURANCE INVESTMENT PRODUCTS</vt:lpstr>
      <vt:lpstr>4. KEY IMD II PROVISIONS – LIFE INSURANCE INVESTMENT PRODUCTS</vt:lpstr>
      <vt:lpstr>5. PROBLEM</vt:lpstr>
      <vt:lpstr>5. PROBLEM </vt:lpstr>
      <vt:lpstr>5. PROBLEM </vt:lpstr>
      <vt:lpstr>5. PROBLEM </vt:lpstr>
      <vt:lpstr>6. EMPIRICAL RESULTS - CONCLUSION</vt:lpstr>
      <vt:lpstr>6. EMPIRICAL RESULTS - CONCLUSION</vt:lpstr>
      <vt:lpstr>7. GENERAL CONSLUSIVE REMARK</vt:lpstr>
      <vt:lpstr> AIDA-HILA SUMMIT , ATHENS MAY 2014  WP DISTRIBUTION OF INSURANCE PRODUCTS  8th May 2014 , @ 11:00-13:00 hours  Topic:  “PRICING TRANSPARENCY IN BUNDLING INSURANCE”.  THANK YOU FOR YOUR ATTENTION !   Dr. Kyriaki Noussia Attorney at Law noussia@gmail.com, k.noussia@lexarb.com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KN</dc:creator>
  <cp:lastModifiedBy>User</cp:lastModifiedBy>
  <cp:revision>36</cp:revision>
  <cp:lastPrinted>2014-04-28T15:51:01Z</cp:lastPrinted>
  <dcterms:created xsi:type="dcterms:W3CDTF">2014-04-08T16:46:47Z</dcterms:created>
  <dcterms:modified xsi:type="dcterms:W3CDTF">2014-05-19T15:02:40Z</dcterms:modified>
</cp:coreProperties>
</file>