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77" r:id="rId3"/>
    <p:sldId id="259" r:id="rId4"/>
    <p:sldId id="260" r:id="rId5"/>
    <p:sldId id="261" r:id="rId6"/>
    <p:sldId id="262" r:id="rId7"/>
    <p:sldId id="263" r:id="rId8"/>
    <p:sldId id="264" r:id="rId9"/>
    <p:sldId id="280" r:id="rId10"/>
    <p:sldId id="281" r:id="rId11"/>
    <p:sldId id="265" r:id="rId12"/>
    <p:sldId id="276" r:id="rId13"/>
    <p:sldId id="279" r:id="rId14"/>
    <p:sldId id="282" r:id="rId15"/>
    <p:sldId id="266" r:id="rId16"/>
    <p:sldId id="267" r:id="rId17"/>
    <p:sldId id="275" r:id="rId18"/>
    <p:sldId id="268" r:id="rId19"/>
    <p:sldId id="269" r:id="rId20"/>
    <p:sldId id="270" r:id="rId21"/>
    <p:sldId id="271" r:id="rId22"/>
    <p:sldId id="272" r:id="rId23"/>
    <p:sldId id="278" r:id="rId24"/>
    <p:sldId id="273" r:id="rId25"/>
    <p:sldId id="27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6223327-F4F3-4BC7-B2A1-DBCEAFD7876B}" type="datetimeFigureOut">
              <a:rPr lang="en-US"/>
              <a:pPr>
                <a:defRPr/>
              </a:pPr>
              <a:t>10/23/2012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B111E8B-C6A5-4A1A-8B44-F630D812F3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678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77050" y="0"/>
            <a:ext cx="2266950" cy="68580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6" descr="BCC_LOGO_BI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2DC4"/>
              </a:clrFrom>
              <a:clrTo>
                <a:srgbClr val="002D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56425" y="3716338"/>
            <a:ext cx="2187575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5686425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886200"/>
            <a:ext cx="5616575" cy="1752600"/>
          </a:xfrm>
        </p:spPr>
        <p:txBody>
          <a:bodyPr/>
          <a:lstStyle>
            <a:lvl1pPr marL="0" indent="0">
              <a:buFont typeface="Wingdings 3" pitchFamily="18" charset="2"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4138" y="274638"/>
            <a:ext cx="15684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455453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060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0300" y="1600200"/>
            <a:ext cx="30622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6877050" y="0"/>
            <a:ext cx="2266950" cy="68580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275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62753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62753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1030" name="Picture 9" descr="BCC_LOGO_BI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002DC4"/>
              </a:clrFrom>
              <a:clrTo>
                <a:srgbClr val="002D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56425" y="3716338"/>
            <a:ext cx="2187575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Font typeface="Wingdings 3" pitchFamily="18" charset="2"/>
        <a:buChar char="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Font typeface="Wingdings 3" pitchFamily="18" charset="2"/>
        <a:buChar char=""/>
        <a:defRPr sz="2400">
          <a:solidFill>
            <a:schemeClr val="accent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Font typeface="Wingdings" pitchFamily="2" charset="2"/>
        <a:buChar char="Ø"/>
        <a:defRPr sz="2000">
          <a:solidFill>
            <a:schemeClr val="accent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Font typeface="Wingdings" pitchFamily="2" charset="2"/>
        <a:buChar char="Ø"/>
        <a:defRPr>
          <a:solidFill>
            <a:schemeClr val="accent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5686425" cy="2528904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Climate Change Liability</a:t>
            </a:r>
            <a:br>
              <a:rPr lang="en-GB" dirty="0" smtClean="0"/>
            </a:br>
            <a:r>
              <a:rPr lang="en-GB" dirty="0" smtClean="0"/>
              <a:t>Some issues from a London perspective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GB" dirty="0" smtClean="0"/>
              <a:t>Richard Lord Q.C.</a:t>
            </a:r>
          </a:p>
          <a:p>
            <a:pPr algn="ctr" eaLnBrk="1" hangingPunct="1"/>
            <a:r>
              <a:rPr lang="en-GB" dirty="0" smtClean="0"/>
              <a:t>13 September 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Insurers – not </a:t>
            </a:r>
            <a:r>
              <a:rPr lang="en-GB" smtClean="0"/>
              <a:t>just “Business as Usual”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Significant opportunities for insurers who understand the market</a:t>
            </a:r>
          </a:p>
          <a:p>
            <a:pPr lvl="1"/>
            <a:r>
              <a:rPr lang="en-GB" dirty="0" smtClean="0"/>
              <a:t>Conventional products (CGL/EIL) adapted to Climate Change Risks</a:t>
            </a:r>
          </a:p>
          <a:p>
            <a:pPr lvl="1"/>
            <a:r>
              <a:rPr lang="en-GB" dirty="0" smtClean="0"/>
              <a:t>New products – CAT bonds, </a:t>
            </a:r>
            <a:r>
              <a:rPr lang="en-GB" dirty="0" err="1" smtClean="0"/>
              <a:t>microinsurance</a:t>
            </a:r>
            <a:endParaRPr lang="en-GB" dirty="0" smtClean="0"/>
          </a:p>
          <a:p>
            <a:r>
              <a:rPr lang="en-GB" dirty="0" smtClean="0"/>
              <a:t>Leaders – Swiss Re:, Munich Re: Zurich,  Geneva Association etc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(1) - Public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Numerous</a:t>
            </a:r>
          </a:p>
          <a:p>
            <a:r>
              <a:rPr lang="en-GB" dirty="0" smtClean="0"/>
              <a:t>Often unglamorous  - though see </a:t>
            </a:r>
          </a:p>
          <a:p>
            <a:pPr lvl="1"/>
            <a:r>
              <a:rPr lang="en-GB" dirty="0" smtClean="0"/>
              <a:t>Platform, </a:t>
            </a:r>
            <a:r>
              <a:rPr lang="en-GB" i="1" dirty="0" smtClean="0"/>
              <a:t>People and Planet v HM Treasury </a:t>
            </a:r>
            <a:r>
              <a:rPr lang="en-GB" dirty="0" smtClean="0"/>
              <a:t>(2009) </a:t>
            </a:r>
          </a:p>
          <a:p>
            <a:pPr lvl="1"/>
            <a:r>
              <a:rPr lang="en-GB" i="1" dirty="0" smtClean="0"/>
              <a:t>FSM v </a:t>
            </a:r>
            <a:r>
              <a:rPr lang="en-GB" i="1" dirty="0" err="1" smtClean="0"/>
              <a:t>Prunerov</a:t>
            </a:r>
            <a:r>
              <a:rPr lang="en-GB" i="1" dirty="0" smtClean="0"/>
              <a:t> </a:t>
            </a:r>
            <a:r>
              <a:rPr lang="en-GB" dirty="0" smtClean="0"/>
              <a:t>(2010)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law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Pendulum swing or type of action (claim by or against industry) swings with regulatory climate</a:t>
            </a:r>
          </a:p>
          <a:p>
            <a:pPr lvl="1"/>
            <a:r>
              <a:rPr lang="en-GB" dirty="0" smtClean="0"/>
              <a:t>Environmentalists shut down coal fired power stations</a:t>
            </a:r>
          </a:p>
          <a:p>
            <a:pPr lvl="1"/>
            <a:r>
              <a:rPr lang="en-GB" dirty="0" smtClean="0"/>
              <a:t>Civil society actions wider than traditional environmentalism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War of attrition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dirty="0" smtClean="0"/>
              <a:t>Business challenges to regulation. See </a:t>
            </a:r>
          </a:p>
          <a:p>
            <a:pPr marL="742950" lvl="2" indent="-342900"/>
            <a:r>
              <a:rPr lang="en-GB" dirty="0" smtClean="0"/>
              <a:t>Decision of 26 June by USCA (DC Circuit)  – </a:t>
            </a:r>
            <a:r>
              <a:rPr lang="en-GB" i="1" dirty="0" smtClean="0"/>
              <a:t>Coalition for Responsible Regulation v EPA – </a:t>
            </a:r>
            <a:r>
              <a:rPr lang="en-GB" dirty="0" smtClean="0"/>
              <a:t>EPA Rules upheld</a:t>
            </a:r>
          </a:p>
          <a:p>
            <a:pPr marL="742950" lvl="2" indent="-342900"/>
            <a:r>
              <a:rPr lang="en-GB" dirty="0" smtClean="0"/>
              <a:t>Decision of 21 August 2012 by USCA (DC circuit)  </a:t>
            </a:r>
            <a:r>
              <a:rPr lang="en-GB" i="1" dirty="0" smtClean="0"/>
              <a:t>EME Homer v EPA.  </a:t>
            </a:r>
            <a:r>
              <a:rPr lang="en-GB" dirty="0" smtClean="0"/>
              <a:t>EPA Rules held to be invalid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Public International Law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Largely concerned with Treaty Rights but</a:t>
            </a:r>
          </a:p>
          <a:p>
            <a:pPr lvl="1"/>
            <a:r>
              <a:rPr lang="en-GB" dirty="0" smtClean="0"/>
              <a:t>Question of invocation of “no harm” principle at a state/state level (FIELD </a:t>
            </a:r>
            <a:r>
              <a:rPr lang="en-GB" smtClean="0"/>
              <a:t>report October 2010)</a:t>
            </a:r>
            <a:endParaRPr lang="en-GB" dirty="0" smtClean="0"/>
          </a:p>
          <a:p>
            <a:pPr lvl="1"/>
            <a:r>
              <a:rPr lang="en-GB" dirty="0" smtClean="0"/>
              <a:t>September 2011 Palau called for an ICJ advisory opinion on the obligations and responsibilities of states under international law to avoid </a:t>
            </a:r>
            <a:r>
              <a:rPr lang="en-GB" dirty="0" err="1" smtClean="0"/>
              <a:t>transboundary</a:t>
            </a:r>
            <a:r>
              <a:rPr lang="en-GB" dirty="0" smtClean="0"/>
              <a:t> harm caused by greenhouse gas emissions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(2) Private (primary)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Holy Grail of environmentalists</a:t>
            </a:r>
          </a:p>
          <a:p>
            <a:r>
              <a:rPr lang="en-GB" dirty="0" smtClean="0"/>
              <a:t>Claims in negligence and nuisance</a:t>
            </a:r>
          </a:p>
          <a:p>
            <a:r>
              <a:rPr lang="en-GB" dirty="0" smtClean="0"/>
              <a:t>Interesting and difficult questions of causation, </a:t>
            </a:r>
            <a:r>
              <a:rPr lang="en-GB" dirty="0" err="1" smtClean="0"/>
              <a:t>foreseeability</a:t>
            </a:r>
            <a:r>
              <a:rPr lang="en-GB" dirty="0" smtClean="0"/>
              <a:t>, negligence.</a:t>
            </a:r>
          </a:p>
          <a:p>
            <a:r>
              <a:rPr lang="en-GB" dirty="0" smtClean="0"/>
              <a:t>US claims have actually run into the sands on questions of </a:t>
            </a:r>
            <a:r>
              <a:rPr lang="en-GB" dirty="0" err="1" smtClean="0"/>
              <a:t>justiciability</a:t>
            </a:r>
            <a:r>
              <a:rPr lang="en-GB" dirty="0" smtClean="0"/>
              <a:t> and standing – </a:t>
            </a:r>
            <a:r>
              <a:rPr lang="en-GB" i="1" dirty="0" smtClean="0"/>
              <a:t>AEP</a:t>
            </a:r>
            <a:r>
              <a:rPr lang="en-GB" dirty="0" smtClean="0"/>
              <a:t>, </a:t>
            </a:r>
            <a:r>
              <a:rPr lang="en-GB" i="1" dirty="0" smtClean="0"/>
              <a:t>Comer</a:t>
            </a:r>
            <a:r>
              <a:rPr lang="en-GB" dirty="0" smtClean="0"/>
              <a:t>, </a:t>
            </a:r>
            <a:r>
              <a:rPr lang="en-GB" i="1" dirty="0" err="1" smtClean="0"/>
              <a:t>Kivalina</a:t>
            </a:r>
            <a:endParaRPr lang="en-GB" i="1" dirty="0" smtClean="0"/>
          </a:p>
          <a:p>
            <a:r>
              <a:rPr lang="en-GB" dirty="0" smtClean="0"/>
              <a:t>But for other problems see </a:t>
            </a:r>
            <a:r>
              <a:rPr lang="en-GB" i="1" dirty="0" smtClean="0"/>
              <a:t>Gerrard </a:t>
            </a:r>
            <a:r>
              <a:rPr lang="en-GB" dirty="0" smtClean="0"/>
              <a:t>(2011) Yale Law Journal  135</a:t>
            </a:r>
            <a:endParaRPr lang="en-GB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(3)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Disclosure and information and risks (Client Earth invocation of Financial Review Reporting Panel,  US S-K 101). Pressures from</a:t>
            </a:r>
          </a:p>
          <a:p>
            <a:pPr lvl="1"/>
            <a:r>
              <a:rPr lang="en-GB" dirty="0" smtClean="0"/>
              <a:t>Regulators</a:t>
            </a:r>
          </a:p>
          <a:p>
            <a:pPr lvl="1"/>
            <a:r>
              <a:rPr lang="en-GB" dirty="0" smtClean="0"/>
              <a:t>Environmentalists/Civil Society</a:t>
            </a:r>
          </a:p>
          <a:p>
            <a:pPr lvl="1"/>
            <a:r>
              <a:rPr lang="en-GB" dirty="0" smtClean="0"/>
              <a:t>Shareholders</a:t>
            </a:r>
          </a:p>
          <a:p>
            <a:r>
              <a:rPr lang="en-GB" dirty="0" smtClean="0"/>
              <a:t>R2I (Right to Information)</a:t>
            </a:r>
          </a:p>
          <a:p>
            <a:pPr lvl="1"/>
            <a:r>
              <a:rPr lang="en-GB" dirty="0" smtClean="0"/>
              <a:t>Art 10 ECHR</a:t>
            </a:r>
          </a:p>
          <a:p>
            <a:pPr lvl="1"/>
            <a:r>
              <a:rPr lang="en-GB" dirty="0" smtClean="0"/>
              <a:t>Art 19 ICESCR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wrong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False information – advertising regulations</a:t>
            </a:r>
          </a:p>
          <a:p>
            <a:r>
              <a:rPr lang="en-GB" dirty="0" smtClean="0"/>
              <a:t>False information – conspiracy claims as advanced in </a:t>
            </a:r>
            <a:r>
              <a:rPr lang="en-GB" i="1" dirty="0" err="1" smtClean="0"/>
              <a:t>Kivalina</a:t>
            </a:r>
            <a:r>
              <a:rPr lang="en-GB" dirty="0" smtClean="0"/>
              <a:t> and </a:t>
            </a:r>
            <a:r>
              <a:rPr lang="en-GB" i="1" dirty="0" smtClean="0"/>
              <a:t>Comer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Liability (4) – Secondary private liability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Failure to take account of effects. Primary target – </a:t>
            </a:r>
            <a:r>
              <a:rPr lang="en-GB" smtClean="0"/>
              <a:t>public authorities</a:t>
            </a:r>
            <a:r>
              <a:rPr lang="en-GB" dirty="0" smtClean="0"/>
              <a:t>, engineers, builders and professionals</a:t>
            </a:r>
          </a:p>
          <a:p>
            <a:pPr lvl="1"/>
            <a:r>
              <a:rPr lang="en-GB" dirty="0" smtClean="0"/>
              <a:t>Dams</a:t>
            </a:r>
            <a:r>
              <a:rPr lang="en-GB" i="1" dirty="0" smtClean="0"/>
              <a:t> Katrina Canal Breaches Litigation </a:t>
            </a:r>
            <a:r>
              <a:rPr lang="en-GB" dirty="0" smtClean="0"/>
              <a:t>(2009)</a:t>
            </a:r>
          </a:p>
          <a:p>
            <a:pPr lvl="1"/>
            <a:r>
              <a:rPr lang="en-GB" dirty="0" smtClean="0"/>
              <a:t>Fire breaks</a:t>
            </a:r>
          </a:p>
          <a:p>
            <a:pPr lvl="1"/>
            <a:r>
              <a:rPr lang="en-GB" dirty="0" smtClean="0"/>
              <a:t>Buildings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Liability (5) -Competition and anti-trust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Still in infancy</a:t>
            </a:r>
          </a:p>
          <a:p>
            <a:r>
              <a:rPr lang="en-GB" dirty="0" smtClean="0"/>
              <a:t>But possible rise of liability in relation to unfair competition by “high carbon” economies externalising cost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Why might this be of interest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Looking backwards – analysis of rights and responsibilities for past actions</a:t>
            </a:r>
          </a:p>
          <a:p>
            <a:r>
              <a:rPr lang="en-GB" dirty="0" smtClean="0"/>
              <a:t>Looking forward – a key driver for future behaviour</a:t>
            </a:r>
          </a:p>
          <a:p>
            <a:r>
              <a:rPr lang="en-GB" dirty="0" smtClean="0"/>
              <a:t>A part of the matrix of  scientific, political, economic and ethical considerations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Liability (6) – Public Trust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ancient  doctrine</a:t>
            </a:r>
          </a:p>
          <a:p>
            <a:r>
              <a:rPr lang="en-GB" dirty="0" smtClean="0"/>
              <a:t>Reinvigorated with US “Youth Filings” May 2011</a:t>
            </a:r>
          </a:p>
          <a:p>
            <a:r>
              <a:rPr lang="en-GB" dirty="0" smtClean="0"/>
              <a:t>But no success yet – </a:t>
            </a:r>
            <a:r>
              <a:rPr lang="en-GB" dirty="0" err="1" smtClean="0"/>
              <a:t>eg</a:t>
            </a:r>
            <a:r>
              <a:rPr lang="en-GB" dirty="0" smtClean="0"/>
              <a:t> Montana Supreme Court decision  refuses to declare the atmosphere to be subject to a public trust (June 2011)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(7) Soft law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driver</a:t>
            </a:r>
          </a:p>
          <a:p>
            <a:r>
              <a:rPr lang="en-GB" dirty="0" smtClean="0"/>
              <a:t>“Who cares wins”</a:t>
            </a:r>
          </a:p>
          <a:p>
            <a:pPr lvl="1"/>
            <a:r>
              <a:rPr lang="en-GB" dirty="0" smtClean="0"/>
              <a:t>OECD</a:t>
            </a:r>
          </a:p>
          <a:p>
            <a:pPr lvl="1"/>
            <a:r>
              <a:rPr lang="en-GB" dirty="0" smtClean="0"/>
              <a:t>Equator Principles</a:t>
            </a:r>
          </a:p>
          <a:p>
            <a:pPr lvl="1"/>
            <a:r>
              <a:rPr lang="en-GB" dirty="0" smtClean="0"/>
              <a:t>Explosion of corporate conduct charters</a:t>
            </a:r>
          </a:p>
          <a:p>
            <a:r>
              <a:rPr lang="en-GB" dirty="0" smtClean="0"/>
              <a:t>Lateral thinking – problems in Uganda, solutions in New York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(8) Rights based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Constitutional</a:t>
            </a:r>
          </a:p>
          <a:p>
            <a:r>
              <a:rPr lang="en-GB" dirty="0" smtClean="0"/>
              <a:t>New constitutions have express environmental rights – </a:t>
            </a:r>
          </a:p>
          <a:p>
            <a:pPr lvl="1"/>
            <a:r>
              <a:rPr lang="en-GB" dirty="0" smtClean="0"/>
              <a:t>Kenya, </a:t>
            </a:r>
          </a:p>
          <a:p>
            <a:pPr lvl="1"/>
            <a:r>
              <a:rPr lang="en-GB" dirty="0" smtClean="0"/>
              <a:t>Ecuador (plus standing for “</a:t>
            </a:r>
            <a:r>
              <a:rPr lang="en-GB" dirty="0" err="1" smtClean="0"/>
              <a:t>Pacha</a:t>
            </a:r>
            <a:r>
              <a:rPr lang="en-GB" dirty="0" smtClean="0"/>
              <a:t> Mama”)</a:t>
            </a:r>
          </a:p>
          <a:p>
            <a:r>
              <a:rPr lang="en-GB" dirty="0" smtClean="0"/>
              <a:t>Human Rights</a:t>
            </a:r>
          </a:p>
          <a:p>
            <a:r>
              <a:rPr lang="en-GB" dirty="0" smtClean="0"/>
              <a:t>“</a:t>
            </a:r>
            <a:r>
              <a:rPr lang="en-GB" i="1" dirty="0" err="1" smtClean="0"/>
              <a:t>Ubi</a:t>
            </a:r>
            <a:r>
              <a:rPr lang="en-GB" i="1" dirty="0" smtClean="0"/>
              <a:t> </a:t>
            </a:r>
            <a:r>
              <a:rPr lang="en-GB" i="1" dirty="0" err="1" smtClean="0"/>
              <a:t>ius</a:t>
            </a:r>
            <a:r>
              <a:rPr lang="en-GB" i="1" dirty="0" smtClean="0"/>
              <a:t>.....</a:t>
            </a:r>
            <a:r>
              <a:rPr lang="en-GB" dirty="0" smtClean="0"/>
              <a:t>” – BUT is this true ???</a:t>
            </a:r>
          </a:p>
          <a:p>
            <a:r>
              <a:rPr lang="en-GB" dirty="0" smtClean="0"/>
              <a:t>Climate change is a Human Rights issue – but will this translate </a:t>
            </a:r>
            <a:r>
              <a:rPr lang="en-GB" smtClean="0"/>
              <a:t>into remedies ?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Other possible 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Convergence of  private  and public law standards</a:t>
            </a:r>
          </a:p>
          <a:p>
            <a:r>
              <a:rPr lang="en-GB" dirty="0" smtClean="0"/>
              <a:t>Incremental status of Human Rights standards such as </a:t>
            </a:r>
            <a:r>
              <a:rPr lang="en-GB" dirty="0" err="1" smtClean="0"/>
              <a:t>Ruggie</a:t>
            </a:r>
            <a:r>
              <a:rPr lang="en-GB" dirty="0" smtClean="0"/>
              <a:t> principles from guidelines to de facto benchmarks of </a:t>
            </a:r>
            <a:r>
              <a:rPr lang="en-GB" smtClean="0"/>
              <a:t>reasonable conduct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Developing country muscularity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Frustration – Developing countries impacted, developed countries emissions</a:t>
            </a:r>
          </a:p>
          <a:p>
            <a:r>
              <a:rPr lang="en-GB" dirty="0" smtClean="0"/>
              <a:t>But lines blurred – many are both emitters and “victims” – India, China, etc. etc.</a:t>
            </a:r>
          </a:p>
          <a:p>
            <a:r>
              <a:rPr lang="en-GB" dirty="0" smtClean="0"/>
              <a:t>Judicial activism in India, Philippines  etc (1993 </a:t>
            </a:r>
            <a:r>
              <a:rPr lang="en-GB" i="1" dirty="0" smtClean="0"/>
              <a:t>Oposa v </a:t>
            </a:r>
            <a:r>
              <a:rPr lang="en-GB" i="1" dirty="0" err="1" smtClean="0"/>
              <a:t>Factoran</a:t>
            </a:r>
            <a:r>
              <a:rPr lang="en-GB" dirty="0" smtClean="0"/>
              <a:t> – Rights of future generations)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And more teeth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damages ?</a:t>
            </a:r>
          </a:p>
          <a:p>
            <a:r>
              <a:rPr lang="en-GB" dirty="0" smtClean="0"/>
              <a:t>Enforcement abroad ?</a:t>
            </a:r>
          </a:p>
          <a:p>
            <a:r>
              <a:rPr lang="en-GB" dirty="0" smtClean="0"/>
              <a:t>Assets at home ?</a:t>
            </a:r>
          </a:p>
          <a:p>
            <a:r>
              <a:rPr lang="en-GB" i="1" dirty="0" smtClean="0"/>
              <a:t>Chevron v Ecuador</a:t>
            </a:r>
            <a:r>
              <a:rPr lang="en-GB" dirty="0" smtClean="0"/>
              <a:t> – the shape of things to come ?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mean by liability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Determination of legal rights and obligations</a:t>
            </a:r>
          </a:p>
          <a:p>
            <a:r>
              <a:rPr lang="en-GB" dirty="0" smtClean="0"/>
              <a:t>But narrowed to leave out contractual obligations</a:t>
            </a:r>
          </a:p>
          <a:p>
            <a:r>
              <a:rPr lang="en-GB" dirty="0" smtClean="0"/>
              <a:t>Widened to include soft law</a:t>
            </a:r>
          </a:p>
          <a:p>
            <a:r>
              <a:rPr lang="en-GB" dirty="0" smtClean="0"/>
              <a:t>No such thing as climate change law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ultimate cross cutting issue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Interlocks with security, food, water, all sorts of CPRs/ESCRs and economic issues</a:t>
            </a:r>
          </a:p>
          <a:p>
            <a:r>
              <a:rPr lang="en-GB" dirty="0" smtClean="0"/>
              <a:t>Not everything which may affect or be affected by CC</a:t>
            </a:r>
          </a:p>
          <a:p>
            <a:r>
              <a:rPr lang="en-GB" dirty="0" smtClean="0"/>
              <a:t>Still a broad mix of public/administrative law, private law, constitutional and trust law, criminal law, competition law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Law and Politics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here looking at liability under UNFCCC. But its provisions very relevant</a:t>
            </a:r>
          </a:p>
          <a:p>
            <a:pPr lvl="1"/>
            <a:r>
              <a:rPr lang="en-GB" dirty="0" smtClean="0"/>
              <a:t>Driven by scientific imperatives</a:t>
            </a:r>
          </a:p>
          <a:p>
            <a:pPr lvl="1"/>
            <a:r>
              <a:rPr lang="en-GB" dirty="0" smtClean="0"/>
              <a:t>But only so far – it is what is politically possible and not what is necessary</a:t>
            </a:r>
          </a:p>
          <a:p>
            <a:r>
              <a:rPr lang="en-GB" dirty="0" smtClean="0"/>
              <a:t>Litigation is a blunt instrument – but more effective than a soft one.</a:t>
            </a:r>
          </a:p>
          <a:p>
            <a:r>
              <a:rPr lang="en-GB" dirty="0" smtClean="0"/>
              <a:t>Convergence of public and private law concepts (CBDR, Inter and intra generational equity, precautionary principle, “no harm”)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0034" y="1643050"/>
          <a:ext cx="6096000" cy="41405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/>
                <a:gridCol w="2032000"/>
                <a:gridCol w="2032000"/>
              </a:tblGrid>
              <a:tr h="12144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Effective Regulation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Ineffective</a:t>
                      </a:r>
                      <a:r>
                        <a:rPr lang="en-GB" baseline="0" dirty="0" smtClean="0"/>
                        <a:t> Regulation</a:t>
                      </a:r>
                      <a:endParaRPr lang="en-GB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n-GB" dirty="0" smtClean="0"/>
                        <a:t>Limited effects of CC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Questions of liability - </a:t>
                      </a:r>
                      <a:r>
                        <a:rPr lang="en-GB" b="1" baseline="0" dirty="0" smtClean="0"/>
                        <a:t>minor</a:t>
                      </a:r>
                      <a:r>
                        <a:rPr lang="en-GB" baseline="0" dirty="0" smtClean="0"/>
                        <a:t> importance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Questions of liability - </a:t>
                      </a:r>
                      <a:r>
                        <a:rPr lang="en-GB" b="1" baseline="0" dirty="0" smtClean="0"/>
                        <a:t>moderate</a:t>
                      </a:r>
                      <a:r>
                        <a:rPr lang="en-GB" baseline="0" dirty="0" smtClean="0"/>
                        <a:t> importance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n-GB" dirty="0" smtClean="0"/>
                        <a:t>Significant</a:t>
                      </a:r>
                      <a:r>
                        <a:rPr lang="en-GB" baseline="0" dirty="0" smtClean="0"/>
                        <a:t> effects of CC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Questions of liability - </a:t>
                      </a:r>
                      <a:r>
                        <a:rPr lang="en-GB" b="1" baseline="0" dirty="0" smtClean="0"/>
                        <a:t>moderate</a:t>
                      </a:r>
                      <a:r>
                        <a:rPr lang="en-GB" baseline="0" dirty="0" smtClean="0"/>
                        <a:t> importance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Questions of liability - </a:t>
                      </a:r>
                      <a:r>
                        <a:rPr lang="en-GB" b="1" baseline="0" dirty="0" smtClean="0"/>
                        <a:t>major</a:t>
                      </a:r>
                      <a:r>
                        <a:rPr lang="en-GB" baseline="0" dirty="0" smtClean="0"/>
                        <a:t> importance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28728" y="928670"/>
            <a:ext cx="42390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THE RISK QUADRANT</a:t>
            </a:r>
            <a:endParaRPr lang="en-GB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Risk quadrant – further thoughts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Iterative – effective regulation is often challenged  but  should lead to less damage</a:t>
            </a:r>
          </a:p>
          <a:p>
            <a:r>
              <a:rPr lang="en-GB" dirty="0" smtClean="0"/>
              <a:t>BUT in 2012  past that stage – UNFCCC framed round mitigation – now more and more focus on adaptation and even compensation within UNFCCC</a:t>
            </a:r>
          </a:p>
          <a:p>
            <a:r>
              <a:rPr lang="en-GB" dirty="0" smtClean="0"/>
              <a:t>Irony that “political question” and “pre-emption” doctrines rolled out in US which has done least to legislate at least at federal level.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Risk quadrant – further thoughts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Also iterative because CREDIBLE THREAT of liability drives behaviour change</a:t>
            </a:r>
          </a:p>
          <a:p>
            <a:r>
              <a:rPr lang="en-GB" dirty="0" smtClean="0"/>
              <a:t>Business often has</a:t>
            </a:r>
          </a:p>
          <a:p>
            <a:pPr lvl="1"/>
            <a:r>
              <a:rPr lang="en-GB" dirty="0" smtClean="0"/>
              <a:t>Longer time lines</a:t>
            </a:r>
          </a:p>
          <a:p>
            <a:pPr lvl="1"/>
            <a:r>
              <a:rPr lang="en-GB" dirty="0" smtClean="0"/>
              <a:t>Less clouded vision</a:t>
            </a:r>
          </a:p>
          <a:p>
            <a:pPr lvl="1">
              <a:buNone/>
            </a:pPr>
            <a:r>
              <a:rPr lang="en-GB" dirty="0" smtClean="0"/>
              <a:t>than Government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INSURANCE PERSEPCTIVE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roles of insurers - property and liability – (</a:t>
            </a:r>
            <a:r>
              <a:rPr lang="en-GB" i="1" dirty="0" smtClean="0"/>
              <a:t>Steadfast v AES</a:t>
            </a:r>
            <a:r>
              <a:rPr lang="en-GB" dirty="0" smtClean="0"/>
              <a:t>) so first and third party risks</a:t>
            </a:r>
          </a:p>
          <a:p>
            <a:r>
              <a:rPr lang="en-GB" dirty="0" smtClean="0"/>
              <a:t>Also </a:t>
            </a:r>
          </a:p>
          <a:p>
            <a:pPr lvl="1"/>
            <a:r>
              <a:rPr lang="en-GB" dirty="0" smtClean="0"/>
              <a:t>significant costs exposure under “duty to defend”</a:t>
            </a:r>
          </a:p>
          <a:p>
            <a:pPr lvl="1"/>
            <a:r>
              <a:rPr lang="en-GB" dirty="0" smtClean="0"/>
              <a:t>Increase in liability claims  for “secondary liability” claims – architects, engineers, public authorities etc.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L internal shipping seminar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RL internal shipping seminar</Template>
  <TotalTime>344</TotalTime>
  <Words>1033</Words>
  <Application>Microsoft Office PowerPoint</Application>
  <PresentationFormat>On-screen Show (4:3)</PresentationFormat>
  <Paragraphs>125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RL internal shipping seminar</vt:lpstr>
      <vt:lpstr>Climate Change Liability Some issues from a London perspective</vt:lpstr>
      <vt:lpstr>Why might this be of interest ?</vt:lpstr>
      <vt:lpstr>What do we mean by liability</vt:lpstr>
      <vt:lpstr>The ultimate cross cutting issue</vt:lpstr>
      <vt:lpstr>Law and Politics</vt:lpstr>
      <vt:lpstr>PowerPoint Presentation</vt:lpstr>
      <vt:lpstr>Risk quadrant – further thoughts (1)</vt:lpstr>
      <vt:lpstr>Risk quadrant – further thoughts (2)</vt:lpstr>
      <vt:lpstr>INSURANCE PERSEPCTIVE</vt:lpstr>
      <vt:lpstr>Insurers – not just “Business as Usual”</vt:lpstr>
      <vt:lpstr>Liability (1) - Public</vt:lpstr>
      <vt:lpstr>Public law (continued)</vt:lpstr>
      <vt:lpstr>War of attrition ?</vt:lpstr>
      <vt:lpstr>Public International Law</vt:lpstr>
      <vt:lpstr>Liability (2) Private (primary)</vt:lpstr>
      <vt:lpstr>Liability (3) Information</vt:lpstr>
      <vt:lpstr>The wrong information</vt:lpstr>
      <vt:lpstr>Liability (4) – Secondary private liability</vt:lpstr>
      <vt:lpstr> Liability (5) -Competition and anti-trust </vt:lpstr>
      <vt:lpstr>Liability (6) – Public Trust </vt:lpstr>
      <vt:lpstr>Liability (7) Soft law</vt:lpstr>
      <vt:lpstr>Liability (8) Rights based</vt:lpstr>
      <vt:lpstr>Other possible trends</vt:lpstr>
      <vt:lpstr>Developing country muscularity</vt:lpstr>
      <vt:lpstr>And more teeth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lord</dc:creator>
  <cp:lastModifiedBy>sandra Dellimore</cp:lastModifiedBy>
  <cp:revision>48</cp:revision>
  <dcterms:created xsi:type="dcterms:W3CDTF">2012-06-27T18:13:58Z</dcterms:created>
  <dcterms:modified xsi:type="dcterms:W3CDTF">2012-10-23T09:17:32Z</dcterms:modified>
</cp:coreProperties>
</file>