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Default Extension="png" ContentType="image/png"/>
  <Default Extension="jpeg" ContentType="image/jpeg"/>
  <Default Extension="rels" ContentType="application/vnd.openxmlformats-package.relationships+xml"/>
  <Default Extension="xml" ContentType="application/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82" r:id="rId5"/>
    <p:sldId id="259" r:id="rId6"/>
    <p:sldId id="271" r:id="rId7"/>
    <p:sldId id="272" r:id="rId8"/>
    <p:sldId id="273" r:id="rId9"/>
    <p:sldId id="274" r:id="rId10"/>
    <p:sldId id="260" r:id="rId11"/>
    <p:sldId id="261" r:id="rId12"/>
    <p:sldId id="262" r:id="rId13"/>
    <p:sldId id="284" r:id="rId14"/>
    <p:sldId id="263" r:id="rId15"/>
    <p:sldId id="28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33"/>
    <a:srgbClr val="66FF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02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2" Type="http://schemas.openxmlformats.org/officeDocument/2006/relationships/slide" Target="slides/slide1.xml" />
  <Relationship Id="rId3" Type="http://schemas.openxmlformats.org/officeDocument/2006/relationships/slide" Target="slides/slide2.xml" />
  <Relationship Id="rId4" Type="http://schemas.openxmlformats.org/officeDocument/2006/relationships/slide" Target="slides/slide3.xml" />
  <Relationship Id="rId5" Type="http://schemas.openxmlformats.org/officeDocument/2006/relationships/slide" Target="slides/slide4.xml" />
  <Relationship Id="rId6" Type="http://schemas.openxmlformats.org/officeDocument/2006/relationships/slide" Target="slides/slide5.xml" />
  <Relationship Id="rId7" Type="http://schemas.openxmlformats.org/officeDocument/2006/relationships/slide" Target="slides/slide6.xml" />
  <Relationship Id="rId8" Type="http://schemas.openxmlformats.org/officeDocument/2006/relationships/slide" Target="slides/slide7.xml" />
  <Relationship Id="rId9" Type="http://schemas.openxmlformats.org/officeDocument/2006/relationships/slide" Target="slides/slide8.xml" />
  <Relationship Id="rId10" Type="http://schemas.openxmlformats.org/officeDocument/2006/relationships/slide" Target="slides/slide9.xml" />
  <Relationship Id="rId11" Type="http://schemas.openxmlformats.org/officeDocument/2006/relationships/slide" Target="slides/slide10.xml" />
  <Relationship Id="rId12" Type="http://schemas.openxmlformats.org/officeDocument/2006/relationships/slide" Target="slides/slide11.xml" />
  <Relationship Id="rId13" Type="http://schemas.openxmlformats.org/officeDocument/2006/relationships/slide" Target="slides/slide12.xml" />
  <Relationship Id="rId14" Type="http://schemas.openxmlformats.org/officeDocument/2006/relationships/slide" Target="slides/slide13.xml" />
  <Relationship Id="rId15" Type="http://schemas.openxmlformats.org/officeDocument/2006/relationships/slide" Target="slides/slide14.xml" />
  <Relationship Id="rId16" Type="http://schemas.openxmlformats.org/officeDocument/2006/relationships/slide" Target="slides/slide15.xml" />
  <Relationship Id="rId18" Type="http://schemas.openxmlformats.org/officeDocument/2006/relationships/handoutMaster" Target="handoutMasters/handoutMaster1.xml" />
  <Relationship Id="rId21" Type="http://schemas.openxmlformats.org/officeDocument/2006/relationships/theme" Target="theme/theme1.xml" />
  <Relationship Id="rId17" Type="http://schemas.openxmlformats.org/officeDocument/2006/relationships/notesMaster" Target="notesMasters/notesMaster1.xml" />
  <Relationship Id="rId20" Type="http://schemas.openxmlformats.org/officeDocument/2006/relationships/viewProps" Target="viewProps.xml" />
  <Relationship Id="rId1" Type="http://schemas.openxmlformats.org/officeDocument/2006/relationships/slideMaster" Target="slideMasters/slideMaster1.xml" />
  <Relationship Id="rId19" Type="http://schemas.openxmlformats.org/officeDocument/2006/relationships/presProps" Target="presProps.xml" />
  <Relationship Id="rId22" Type="http://schemas.openxmlformats.org/officeDocument/2006/relationships/tableStyles" Target="tableStyles.xml" />
</Relationships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3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AAA47C-80DB-4801-A07F-927423CFC87B}" type="datetimeFigureOut">
              <a:rPr lang="en-US" smtClean="0"/>
              <a:pPr/>
              <a:t>9/18/2013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AU" dirty="0" smtClean="0"/>
              <a:t>119419506</a:t>
            </a:r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BB7F-F5ED-48C8-8D11-7CDD295DB7EF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4010155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28F44-68D5-402B-88F2-C9BA66AD6551}" type="datetimeFigureOut">
              <a:rPr lang="en-AU" smtClean="0"/>
              <a:pPr/>
              <a:t>18/09/2013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20E788-1798-4C55-9325-6E438BBE69F9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1713601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2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20E788-1798-4C55-9325-6E438BBE69F9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129CD75-DA8A-434F-8112-7EE86AB5EB29}" type="datetime1">
              <a:rPr lang="en-AU" smtClean="0"/>
              <a:pPr/>
              <a:t>18/09/2013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AU" dirty="0" smtClean="0"/>
              <a:t>119419506</a:t>
            </a:r>
            <a:endParaRPr lang="en-AU" dirty="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B4102-CEC7-4213-A51A-48EDE5ECE2C9}" type="datetime1">
              <a:rPr lang="en-AU" smtClean="0"/>
              <a:pPr/>
              <a:t>18/09/2013</a:t>
            </a:fld>
            <a:endParaRPr lang="en-AU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20B2B2-0739-417E-806B-24B0AA0D773E}" type="datetime1">
              <a:rPr lang="en-AU" smtClean="0"/>
              <a:pPr/>
              <a:t>18/09/2013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7C732F-DB4B-4E89-9F84-1E3310BE006E}" type="datetime1">
              <a:rPr lang="en-AU" smtClean="0"/>
              <a:pPr/>
              <a:t>18/09/2013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3133FC-7B81-4C70-A5AD-737C68FF0930}" type="datetime1">
              <a:rPr lang="en-AU" smtClean="0"/>
              <a:pPr/>
              <a:t>18/09/2013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BB1503-3AA8-47AE-BEFD-12687EC1D627}" type="datetime1">
              <a:rPr lang="en-AU" smtClean="0"/>
              <a:pPr/>
              <a:t>18/09/2013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5A475E-4A33-461C-AECD-19A90B441D05}" type="datetime1">
              <a:rPr lang="en-AU" smtClean="0"/>
              <a:pPr/>
              <a:t>18/09/2013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038C1E-3E9F-48D4-AEBA-2D0648062649}" type="datetime1">
              <a:rPr lang="en-AU" smtClean="0"/>
              <a:pPr/>
              <a:t>18/09/2013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24104-B28A-45B6-AF97-459CD855A4E8}" type="datetime1">
              <a:rPr lang="en-AU" smtClean="0"/>
              <a:pPr/>
              <a:t>18/09/2013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99D608-3634-43F8-8A87-6E434E53042C}" type="datetime1">
              <a:rPr lang="en-AU" smtClean="0"/>
              <a:pPr/>
              <a:t>18/09/2013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355B78-35B7-4634-B27A-C1D731272700}" type="datetime1">
              <a:rPr lang="en-AU" smtClean="0"/>
              <a:pPr/>
              <a:t>18/09/2013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96B13E2-D300-4863-BD5C-651928243EFA}" type="datetime1">
              <a:rPr lang="en-AU" smtClean="0"/>
              <a:pPr/>
              <a:t>18/09/2013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6D373F3-3F14-4244-ADF8-55A9D61FA814}" type="datetime1">
              <a:rPr lang="en-AU" smtClean="0"/>
              <a:pPr/>
              <a:t>18/09/2013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AU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968F6F7-092E-40D2-9443-0591E80D70B1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Layout" Target="../slideLayouts/slideLayout1.xml" />
</Relationships>
</file>

<file path=ppt/slides/_rels/slide10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Layout" Target="../slideLayouts/slideLayout2.xml" />
</Relationships>
</file>

<file path=ppt/slides/_rels/slide1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Layout" Target="../slideLayouts/slideLayout2.xml" />
</Relationships>
</file>

<file path=ppt/slides/_rels/slide12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Layout" Target="../slideLayouts/slideLayout2.xml" />
</Relationships>
</file>

<file path=ppt/slides/_rels/slide13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Layout" Target="../slideLayouts/slideLayout2.xml" />
</Relationships>
</file>

<file path=ppt/slides/_rels/slide1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Layout" Target="../slideLayouts/slideLayout2.xml" />
</Relationships>
</file>

<file path=ppt/slides/_rels/slide15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Layout" Target="../slideLayouts/slideLayout2.xml" />
</Relationships>
</file>

<file path=ppt/slides/_rels/slide2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Layout" Target="../slideLayouts/slideLayout2.xml" />
</Relationships>
</file>

<file path=ppt/slides/_rels/slide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Layout" Target="../slideLayouts/slideLayout2.xml" />
</Relationships>
</file>

<file path=ppt/slides/_rels/slide5.xml.rels>&#65279;<?xml version="1.0" encoding="UTF-8" standalone="yes"?>
<Relationships xmlns="http://schemas.openxmlformats.org/package/2006/relationships">
  <Relationship Id="rId3" Type="http://schemas.openxmlformats.org/officeDocument/2006/relationships/image" Target="../media/image2.png" />
  <Relationship Id="rId2" Type="http://schemas.openxmlformats.org/officeDocument/2006/relationships/image" Target="../media/image3.PNG" />
  <Relationship Id="rId1" Type="http://schemas.openxmlformats.org/officeDocument/2006/relationships/slideLayout" Target="../slideLayouts/slideLayout2.xml" />
</Relationships>
</file>

<file path=ppt/slides/_rels/slide6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Layout" Target="../slideLayouts/slideLayout2.xml" />
</Relationships>
</file>

<file path=ppt/slides/_rels/slide7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Layout" Target="../slideLayouts/slideLayout2.xml" />
</Relationships>
</file>

<file path=ppt/slides/_rels/slide8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Layout" Target="../slideLayouts/slideLayout2.xml" />
</Relationships>
</file>

<file path=ppt/slides/_rels/slide9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2.png" /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924944"/>
            <a:ext cx="7772400" cy="3393560"/>
          </a:xfrm>
        </p:spPr>
        <p:txBody>
          <a:bodyPr/>
          <a:lstStyle/>
          <a:p>
            <a:r>
              <a:rPr lang="en-AU" dirty="0" smtClean="0"/>
              <a:t>A Quick look at the </a:t>
            </a:r>
            <a:br>
              <a:rPr lang="en-AU" dirty="0" smtClean="0"/>
            </a:br>
            <a:r>
              <a:rPr lang="en-AU" dirty="0" smtClean="0"/>
              <a:t>AIDA working parties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484784"/>
            <a:ext cx="7762056" cy="4797152"/>
          </a:xfrm>
        </p:spPr>
        <p:txBody>
          <a:bodyPr>
            <a:normAutofit/>
          </a:bodyPr>
          <a:lstStyle/>
          <a:p>
            <a:r>
              <a:rPr lang="en-AU" dirty="0" smtClean="0"/>
              <a:t>	</a:t>
            </a:r>
          </a:p>
          <a:p>
            <a:endParaRPr lang="en-AU" dirty="0" smtClean="0"/>
          </a:p>
          <a:p>
            <a:r>
              <a:rPr lang="en-AU" dirty="0" smtClean="0"/>
              <a:t>						</a:t>
            </a:r>
          </a:p>
          <a:p>
            <a:r>
              <a:rPr lang="en-AU" dirty="0" smtClean="0"/>
              <a:t>NZILA Conference 			</a:t>
            </a:r>
            <a:r>
              <a:rPr lang="en-AU" dirty="0"/>
              <a:t>	Michael Gill,</a:t>
            </a:r>
          </a:p>
          <a:p>
            <a:r>
              <a:rPr lang="en-AU" dirty="0" smtClean="0"/>
              <a:t>Queenstown, 6 </a:t>
            </a:r>
            <a:r>
              <a:rPr lang="en-AU" dirty="0"/>
              <a:t>September 2013			President of  </a:t>
            </a:r>
            <a:r>
              <a:rPr lang="en-AU" dirty="0" smtClean="0"/>
              <a:t>AIDA</a:t>
            </a:r>
            <a:endParaRPr lang="en-AU" dirty="0"/>
          </a:p>
        </p:txBody>
      </p:sp>
      <p:pic>
        <p:nvPicPr>
          <p:cNvPr id="1026" name="Picture 2" descr="AIDA logo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714356"/>
            <a:ext cx="3368867" cy="1714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Distribution of </a:t>
            </a:r>
            <a:br>
              <a:rPr lang="en-AU" dirty="0" smtClean="0"/>
            </a:br>
            <a:r>
              <a:rPr lang="en-AU" dirty="0" smtClean="0"/>
              <a:t>Insurance Products</a:t>
            </a:r>
            <a:br>
              <a:rPr lang="en-AU" dirty="0" smtClean="0"/>
            </a:br>
            <a:r>
              <a:rPr lang="en-AU" sz="1800" dirty="0" smtClean="0"/>
              <a:t>Chair: Prof Ioannis Rokas (Greece)</a:t>
            </a:r>
            <a:endParaRPr lang="en-AU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979" y="2276872"/>
            <a:ext cx="7772400" cy="4644008"/>
          </a:xfrm>
        </p:spPr>
        <p:txBody>
          <a:bodyPr>
            <a:normAutofit fontScale="47500" lnSpcReduction="20000"/>
          </a:bodyPr>
          <a:lstStyle/>
          <a:p>
            <a:pPr marL="68580" indent="0">
              <a:buNone/>
            </a:pPr>
            <a:r>
              <a:rPr lang="en-AU" sz="4000" b="1" dirty="0" smtClean="0"/>
              <a:t>European </a:t>
            </a:r>
            <a:r>
              <a:rPr lang="en-AU" sz="4000" b="1" dirty="0"/>
              <a:t>issues: the paradigm of e-intermediation &amp; conflicts of interest in fronting </a:t>
            </a:r>
            <a:r>
              <a:rPr lang="en-AU" sz="4000" b="1" dirty="0" smtClean="0"/>
              <a:t>insurance</a:t>
            </a:r>
          </a:p>
          <a:p>
            <a:r>
              <a:rPr lang="en-AU" sz="4000" dirty="0" smtClean="0"/>
              <a:t>the </a:t>
            </a:r>
            <a:r>
              <a:rPr lang="en-AU" sz="4000" dirty="0"/>
              <a:t>dual capacity of insurance </a:t>
            </a:r>
            <a:r>
              <a:rPr lang="en-AU" sz="4000" dirty="0" smtClean="0"/>
              <a:t>intermediaries</a:t>
            </a:r>
          </a:p>
          <a:p>
            <a:r>
              <a:rPr lang="en-AU" sz="4000" dirty="0" smtClean="0"/>
              <a:t>the </a:t>
            </a:r>
            <a:r>
              <a:rPr lang="en-AU" sz="4000" dirty="0"/>
              <a:t>double intermediary fee from the first </a:t>
            </a:r>
            <a:r>
              <a:rPr lang="en-AU" sz="4000" dirty="0" smtClean="0"/>
              <a:t>insured</a:t>
            </a:r>
          </a:p>
          <a:p>
            <a:r>
              <a:rPr lang="en-AU" sz="4000" dirty="0" smtClean="0"/>
              <a:t>the </a:t>
            </a:r>
            <a:r>
              <a:rPr lang="en-AU" sz="4000" dirty="0"/>
              <a:t>commission/fee owed by the </a:t>
            </a:r>
            <a:r>
              <a:rPr lang="en-AU" sz="4000" dirty="0" smtClean="0"/>
              <a:t>reinsurer </a:t>
            </a:r>
          </a:p>
          <a:p>
            <a:r>
              <a:rPr lang="en-AU" sz="4000" dirty="0" smtClean="0"/>
              <a:t>where </a:t>
            </a:r>
            <a:r>
              <a:rPr lang="en-AU" sz="4000" dirty="0"/>
              <a:t>the intermediary is agent of cedent </a:t>
            </a:r>
            <a:endParaRPr lang="en-AU" sz="4000" dirty="0" smtClean="0"/>
          </a:p>
          <a:p>
            <a:r>
              <a:rPr lang="en-AU" sz="4000" dirty="0" smtClean="0"/>
              <a:t>conflicts </a:t>
            </a:r>
            <a:r>
              <a:rPr lang="en-AU" sz="4000" dirty="0"/>
              <a:t>of interest where there is a dual </a:t>
            </a:r>
            <a:r>
              <a:rPr lang="en-AU" sz="4000" dirty="0" smtClean="0"/>
              <a:t>agency</a:t>
            </a:r>
          </a:p>
          <a:p>
            <a:r>
              <a:rPr lang="en-AU" sz="4000" dirty="0" smtClean="0"/>
              <a:t>the </a:t>
            </a:r>
            <a:r>
              <a:rPr lang="en-AU" sz="4000" dirty="0"/>
              <a:t>difference between e-insurance intermediation and freedom of services (fos) of intermediaries from the European law </a:t>
            </a:r>
            <a:r>
              <a:rPr lang="en-AU" sz="4000" dirty="0" smtClean="0"/>
              <a:t>aspect</a:t>
            </a:r>
          </a:p>
          <a:p>
            <a:r>
              <a:rPr lang="en-AU" sz="4000" dirty="0" smtClean="0"/>
              <a:t>what </a:t>
            </a:r>
            <a:r>
              <a:rPr lang="en-AU" sz="4000" dirty="0"/>
              <a:t>distinguishes the border of the online market (geographical, technological and regulatory means) </a:t>
            </a:r>
            <a:endParaRPr lang="en-AU" sz="4000" dirty="0" smtClean="0"/>
          </a:p>
          <a:p>
            <a:r>
              <a:rPr lang="en-AU" sz="4000" dirty="0" smtClean="0"/>
              <a:t>whether </a:t>
            </a:r>
            <a:r>
              <a:rPr lang="en-AU" sz="4000" dirty="0"/>
              <a:t>online provision of insurance intermediation services is antagonistic to traditional intermediation.</a:t>
            </a:r>
          </a:p>
          <a:p>
            <a:pPr marL="68580" indent="0">
              <a:buNone/>
            </a:pPr>
            <a:r>
              <a:rPr lang="en-AU" sz="4000" dirty="0" smtClean="0"/>
              <a:t>Speakers: Prof</a:t>
            </a:r>
            <a:r>
              <a:rPr lang="en-AU" sz="4000" dirty="0"/>
              <a:t>. Dr. Ioannis </a:t>
            </a:r>
            <a:r>
              <a:rPr lang="en-AU" sz="4000" dirty="0" smtClean="0"/>
              <a:t>Rokas, Dr</a:t>
            </a:r>
            <a:r>
              <a:rPr lang="en-AU" sz="4000" dirty="0"/>
              <a:t>. Kyriaki </a:t>
            </a:r>
            <a:r>
              <a:rPr lang="en-AU" sz="4000" dirty="0" smtClean="0"/>
              <a:t>Noussia, Dallas </a:t>
            </a:r>
            <a:r>
              <a:rPr lang="en-AU" sz="4000" dirty="0"/>
              <a:t>Booth, </a:t>
            </a:r>
            <a:r>
              <a:rPr lang="en-AU" sz="4000" dirty="0" smtClean="0"/>
              <a:t>NIBA </a:t>
            </a:r>
            <a:endParaRPr lang="en-AU" sz="4000" dirty="0"/>
          </a:p>
          <a:p>
            <a:pPr marL="68580" indent="0">
              <a:buNone/>
            </a:pPr>
            <a:endParaRPr lang="en-AU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10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6" name="Picture 2" descr="AIDA logo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60648"/>
            <a:ext cx="1780131" cy="905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Marine Insurance</a:t>
            </a:r>
            <a:br>
              <a:rPr lang="en-AU" dirty="0" smtClean="0"/>
            </a:br>
            <a:r>
              <a:rPr lang="en-AU" sz="1800" dirty="0" smtClean="0"/>
              <a:t>Chair: Dr Robert Koch (Germany)</a:t>
            </a:r>
            <a:endParaRPr lang="en-AU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11</a:t>
            </a:fld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4019" y="1772816"/>
            <a:ext cx="7772400" cy="4572000"/>
          </a:xfrm>
        </p:spPr>
        <p:txBody>
          <a:bodyPr>
            <a:normAutofit fontScale="55000" lnSpcReduction="20000"/>
          </a:bodyPr>
          <a:lstStyle/>
          <a:p>
            <a:pPr marL="68580" indent="0">
              <a:buNone/>
            </a:pPr>
            <a:r>
              <a:rPr lang="en-AU" sz="3500" b="1" dirty="0" smtClean="0"/>
              <a:t>Difficulties </a:t>
            </a:r>
            <a:r>
              <a:rPr lang="en-AU" sz="3500" b="1" dirty="0"/>
              <a:t>arising </a:t>
            </a:r>
            <a:r>
              <a:rPr lang="en-AU" sz="3500" b="1" dirty="0" smtClean="0"/>
              <a:t> from </a:t>
            </a:r>
            <a:r>
              <a:rPr lang="en-AU" sz="3500" b="1" dirty="0"/>
              <a:t>Recourse Actions on Basis of Subrogation</a:t>
            </a:r>
          </a:p>
          <a:p>
            <a:pPr marL="68580" indent="0">
              <a:buNone/>
            </a:pPr>
            <a:r>
              <a:rPr lang="en-AU" sz="3500" dirty="0"/>
              <a:t> </a:t>
            </a:r>
          </a:p>
          <a:p>
            <a:pPr marL="68580" indent="0">
              <a:buNone/>
            </a:pPr>
            <a:r>
              <a:rPr lang="en-AU" sz="3500" dirty="0" smtClean="0"/>
              <a:t>Subrogation </a:t>
            </a:r>
            <a:r>
              <a:rPr lang="en-AU" sz="3500" dirty="0"/>
              <a:t>under English/Australian </a:t>
            </a:r>
            <a:r>
              <a:rPr lang="en-AU" sz="3500" dirty="0" smtClean="0"/>
              <a:t>law, Stuart Hetherington</a:t>
            </a:r>
            <a:r>
              <a:rPr lang="en-AU" sz="3500" dirty="0"/>
              <a:t>,</a:t>
            </a:r>
          </a:p>
          <a:p>
            <a:pPr marL="68580" indent="0">
              <a:buNone/>
            </a:pPr>
            <a:r>
              <a:rPr lang="en-AU" sz="3500" dirty="0" smtClean="0"/>
              <a:t>Partner</a:t>
            </a:r>
            <a:r>
              <a:rPr lang="en-AU" sz="3500" dirty="0"/>
              <a:t>, Colin Biggers &amp; Paisley, Sydney</a:t>
            </a:r>
          </a:p>
          <a:p>
            <a:pPr marL="68580" indent="0">
              <a:buNone/>
            </a:pPr>
            <a:r>
              <a:rPr lang="en-AU" sz="3500" dirty="0" smtClean="0"/>
              <a:t>Subrogation </a:t>
            </a:r>
            <a:r>
              <a:rPr lang="en-AU" sz="3500" dirty="0"/>
              <a:t>under Japanese Law, Prof. Satoshi Nakaide, Waseda University</a:t>
            </a:r>
          </a:p>
          <a:p>
            <a:pPr marL="68580" indent="0">
              <a:buNone/>
            </a:pPr>
            <a:r>
              <a:rPr lang="en-AU" sz="3500" dirty="0" smtClean="0"/>
              <a:t>Subrogation </a:t>
            </a:r>
            <a:r>
              <a:rPr lang="en-AU" sz="3500" dirty="0"/>
              <a:t>under German Law, Prof. Dr. Robert Koch, University of Hamburg </a:t>
            </a:r>
          </a:p>
          <a:p>
            <a:pPr marL="68580" indent="0">
              <a:buNone/>
            </a:pPr>
            <a:r>
              <a:rPr lang="en-AU" sz="3500" dirty="0" smtClean="0"/>
              <a:t>Subrogation </a:t>
            </a:r>
            <a:r>
              <a:rPr lang="en-AU" sz="3500" dirty="0"/>
              <a:t>under Taiwanese Law, Gilbert Lee, Lin &amp; Associates, Taipeh </a:t>
            </a:r>
          </a:p>
          <a:p>
            <a:pPr marL="68580" indent="0">
              <a:buNone/>
            </a:pPr>
            <a:r>
              <a:rPr lang="en-AU" sz="3500" dirty="0" smtClean="0"/>
              <a:t>Direct </a:t>
            </a:r>
            <a:r>
              <a:rPr lang="en-AU" sz="3500" dirty="0"/>
              <a:t>access to insurance moneys by third parties: significant developments in Australian </a:t>
            </a:r>
            <a:r>
              <a:rPr lang="en-AU" sz="3500" dirty="0" smtClean="0"/>
              <a:t>, </a:t>
            </a:r>
            <a:r>
              <a:rPr lang="en-AU" sz="3500" dirty="0"/>
              <a:t>Keith Bethlehem, Partner, Colin Biggers &amp; Paisley, Sydney</a:t>
            </a:r>
          </a:p>
          <a:p>
            <a:pPr marL="68580" indent="0">
              <a:buNone/>
            </a:pPr>
            <a:r>
              <a:rPr lang="en-AU" sz="3500" dirty="0" smtClean="0"/>
              <a:t>Offshore </a:t>
            </a:r>
            <a:r>
              <a:rPr lang="en-AU" sz="3500" dirty="0"/>
              <a:t>Energy Insurance - Risks in Australia from an underwriter's perspective, </a:t>
            </a:r>
            <a:r>
              <a:rPr lang="en-AU" sz="3500" dirty="0" smtClean="0"/>
              <a:t>Hiroaki Kobayashi</a:t>
            </a:r>
            <a:r>
              <a:rPr lang="en-AU" sz="3500" dirty="0"/>
              <a:t>, Melbourne Chief Representative, Tokio Marine &amp; Nichido Fire Insurance Co., </a:t>
            </a:r>
            <a:r>
              <a:rPr lang="en-AU" sz="3500" dirty="0" smtClean="0"/>
              <a:t>Ltd</a:t>
            </a:r>
            <a:r>
              <a:rPr lang="en-AU" sz="3500" dirty="0"/>
              <a:t>.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6" name="Picture 2" descr="AIDA logo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60648"/>
            <a:ext cx="1780131" cy="905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Reinsurance</a:t>
            </a:r>
            <a:br>
              <a:rPr lang="en-AU" dirty="0" smtClean="0"/>
            </a:br>
            <a:r>
              <a:rPr lang="en-AU" sz="1800" dirty="0" smtClean="0"/>
              <a:t>Chair: Colin Croly (UK)</a:t>
            </a:r>
            <a:endParaRPr lang="en-AU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8580" indent="0">
              <a:buNone/>
            </a:pPr>
            <a:r>
              <a:rPr lang="en-AU" sz="1900" b="1" dirty="0" smtClean="0"/>
              <a:t>Arbitration </a:t>
            </a:r>
            <a:r>
              <a:rPr lang="en-AU" sz="1900" b="1" dirty="0"/>
              <a:t>and Reinsurance Regulation</a:t>
            </a:r>
            <a:endParaRPr lang="en-AU" sz="1900" dirty="0"/>
          </a:p>
          <a:p>
            <a:pPr marL="68580" indent="0">
              <a:buNone/>
            </a:pPr>
            <a:endParaRPr lang="en-AU" sz="1900" dirty="0"/>
          </a:p>
          <a:p>
            <a:r>
              <a:rPr lang="en-AU" sz="1900" dirty="0" smtClean="0"/>
              <a:t>Arbitration </a:t>
            </a:r>
            <a:r>
              <a:rPr lang="en-AU" sz="1900" dirty="0"/>
              <a:t>looking at recent case law and statutory developments that impact on the issue of whether and when reinsurance arbitral awards can and should be overturned.  </a:t>
            </a:r>
            <a:endParaRPr lang="en-AU" sz="1900" dirty="0" smtClean="0"/>
          </a:p>
          <a:p>
            <a:r>
              <a:rPr lang="en-AU" sz="1900" dirty="0" smtClean="0"/>
              <a:t>A debate </a:t>
            </a:r>
            <a:r>
              <a:rPr lang="en-AU" sz="1900" dirty="0"/>
              <a:t>will consider whether insurance and reinsurance regulation should be the same or should differ.  </a:t>
            </a:r>
            <a:endParaRPr lang="en-AU" sz="1900" dirty="0" smtClean="0"/>
          </a:p>
          <a:p>
            <a:r>
              <a:rPr lang="en-AU" sz="1900" dirty="0" smtClean="0"/>
              <a:t>Both </a:t>
            </a:r>
            <a:r>
              <a:rPr lang="en-AU" sz="1900" dirty="0"/>
              <a:t>sessions </a:t>
            </a:r>
            <a:r>
              <a:rPr lang="en-AU" sz="1900" dirty="0" smtClean="0"/>
              <a:t>will include an </a:t>
            </a:r>
            <a:r>
              <a:rPr lang="en-AU" sz="1900" dirty="0"/>
              <a:t>introduction setting out the present position in Australian law.  </a:t>
            </a:r>
            <a:endParaRPr lang="en-AU" sz="1900" dirty="0" smtClean="0"/>
          </a:p>
          <a:p>
            <a:pPr marL="68580" indent="0">
              <a:buNone/>
            </a:pPr>
            <a:r>
              <a:rPr lang="en-AU" sz="1900" dirty="0" smtClean="0"/>
              <a:t>Presenters</a:t>
            </a:r>
            <a:r>
              <a:rPr lang="en-AU" sz="1900" dirty="0"/>
              <a:t>: Professor Rob Merkin, University of Exeter, United </a:t>
            </a:r>
            <a:r>
              <a:rPr lang="en-AU" sz="1900" dirty="0" smtClean="0"/>
              <a:t>Kingdom</a:t>
            </a:r>
            <a:r>
              <a:rPr lang="en-AU" sz="1900" dirty="0"/>
              <a:t>;</a:t>
            </a:r>
            <a:r>
              <a:rPr lang="en-AU" sz="1900" dirty="0" smtClean="0"/>
              <a:t> </a:t>
            </a:r>
            <a:r>
              <a:rPr lang="en-AU" sz="1900" dirty="0"/>
              <a:t>Dr Ozlem Gurses, </a:t>
            </a:r>
            <a:r>
              <a:rPr lang="en-AU" sz="1900" dirty="0" smtClean="0"/>
              <a:t>University </a:t>
            </a:r>
            <a:r>
              <a:rPr lang="en-AU" sz="1900" dirty="0"/>
              <a:t>of Southampton; Mark Radford, Radford Lawyers Pty Limited, Australia; Mark Kimberley, HWL Ebsworth Lawyers, Australia; Tim Griffiths, HWL Ebsworth Lawyers, Australia and Fred Hawke, Clayton Utz, Australia</a:t>
            </a:r>
            <a:r>
              <a:rPr lang="en-AU" sz="1900" dirty="0" smtClean="0"/>
              <a:t>.</a:t>
            </a:r>
            <a:endParaRPr lang="en-AU" sz="1900" dirty="0"/>
          </a:p>
          <a:p>
            <a:endParaRPr lang="en-AU" sz="1900" dirty="0"/>
          </a:p>
          <a:p>
            <a:endParaRPr lang="en-AU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12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6" name="Picture 2" descr="AIDA logo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60648"/>
            <a:ext cx="1780131" cy="905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Why Participate?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/>
              <a:t>Specialist network</a:t>
            </a:r>
          </a:p>
          <a:p>
            <a:endParaRPr lang="en-AU" sz="2800" dirty="0" smtClean="0"/>
          </a:p>
          <a:p>
            <a:r>
              <a:rPr lang="en-AU" sz="2800" dirty="0" smtClean="0"/>
              <a:t>Cutting-edge knowledge</a:t>
            </a:r>
          </a:p>
          <a:p>
            <a:endParaRPr lang="en-AU" sz="2800" dirty="0" smtClean="0"/>
          </a:p>
          <a:p>
            <a:r>
              <a:rPr lang="en-AU" sz="2800" dirty="0" smtClean="0"/>
              <a:t>Worldwide experience</a:t>
            </a:r>
          </a:p>
          <a:p>
            <a:endParaRPr lang="en-AU" sz="2800" dirty="0" smtClean="0"/>
          </a:p>
          <a:p>
            <a:r>
              <a:rPr lang="en-AU" sz="2800" dirty="0" smtClean="0"/>
              <a:t>Collegial environment</a:t>
            </a:r>
          </a:p>
          <a:p>
            <a:endParaRPr lang="en-AU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13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6" name="Picture 2" descr="AIDA logo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60648"/>
            <a:ext cx="1780131" cy="905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9948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Next Meetings of the </a:t>
            </a:r>
            <a:br>
              <a:rPr lang="en-AU" dirty="0" smtClean="0"/>
            </a:br>
            <a:r>
              <a:rPr lang="en-AU" dirty="0" smtClean="0"/>
              <a:t>Working Parties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/>
          </a:p>
          <a:p>
            <a:r>
              <a:rPr lang="en-AU" sz="2800" dirty="0" smtClean="0"/>
              <a:t>Athens, Greece: May 2014</a:t>
            </a:r>
          </a:p>
          <a:p>
            <a:endParaRPr lang="en-AU" sz="2800" dirty="0" smtClean="0"/>
          </a:p>
          <a:p>
            <a:r>
              <a:rPr lang="en-AU" sz="2800" dirty="0" smtClean="0"/>
              <a:t>Rome, Italy: September 2014</a:t>
            </a:r>
          </a:p>
          <a:p>
            <a:endParaRPr lang="en-AU" sz="2800" dirty="0" smtClean="0"/>
          </a:p>
          <a:p>
            <a:r>
              <a:rPr lang="en-AU" sz="2800" dirty="0" smtClean="0"/>
              <a:t>Havana, Cuba: April 2015</a:t>
            </a:r>
            <a:endParaRPr lang="en-AU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14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6" name="Picture 2" descr="AIDA logo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60648"/>
            <a:ext cx="1780131" cy="905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XIV World Congress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Rome, Italy</a:t>
            </a:r>
          </a:p>
          <a:p>
            <a:r>
              <a:rPr lang="en-AU" dirty="0" smtClean="0"/>
              <a:t>29 September 2014 – 2 October 2014</a:t>
            </a:r>
          </a:p>
          <a:p>
            <a:r>
              <a:rPr lang="en-AU" dirty="0" smtClean="0"/>
              <a:t>Key topics:</a:t>
            </a:r>
          </a:p>
          <a:p>
            <a:pPr lvl="1"/>
            <a:r>
              <a:rPr lang="en-AU" dirty="0" smtClean="0"/>
              <a:t>Transparency</a:t>
            </a:r>
          </a:p>
          <a:p>
            <a:pPr lvl="1"/>
            <a:r>
              <a:rPr lang="en-AU" dirty="0" smtClean="0"/>
              <a:t>Arbitration</a:t>
            </a:r>
          </a:p>
          <a:p>
            <a:pPr lvl="1"/>
            <a:r>
              <a:rPr lang="en-AU" dirty="0" smtClean="0"/>
              <a:t>Preventive Measures</a:t>
            </a:r>
          </a:p>
          <a:p>
            <a:pPr lvl="1"/>
            <a:r>
              <a:rPr lang="en-AU" dirty="0" smtClean="0"/>
              <a:t>Online Insurance</a:t>
            </a:r>
          </a:p>
          <a:p>
            <a:pPr lvl="1"/>
            <a:r>
              <a:rPr lang="en-AU" dirty="0" smtClean="0"/>
              <a:t>Discrimination in Insurance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15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6" name="Picture 2" descr="AIDA logo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60648"/>
            <a:ext cx="1780131" cy="905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3402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 Will Cover:			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772400" cy="5158808"/>
          </a:xfrm>
        </p:spPr>
        <p:txBody>
          <a:bodyPr>
            <a:normAutofit/>
          </a:bodyPr>
          <a:lstStyle/>
          <a:p>
            <a:r>
              <a:rPr lang="en-AU" dirty="0" smtClean="0"/>
              <a:t>The role of the Working Parties within AIDA</a:t>
            </a:r>
          </a:p>
          <a:p>
            <a:endParaRPr lang="en-AU" dirty="0" smtClean="0"/>
          </a:p>
          <a:p>
            <a:r>
              <a:rPr lang="en-AU" dirty="0" smtClean="0"/>
              <a:t>Who they are</a:t>
            </a:r>
          </a:p>
          <a:p>
            <a:endParaRPr lang="en-AU" dirty="0" smtClean="0"/>
          </a:p>
          <a:p>
            <a:r>
              <a:rPr lang="en-AU" dirty="0" smtClean="0"/>
              <a:t>Their meetings</a:t>
            </a:r>
          </a:p>
          <a:p>
            <a:endParaRPr lang="en-AU" dirty="0" smtClean="0"/>
          </a:p>
          <a:p>
            <a:r>
              <a:rPr lang="en-AU" dirty="0" smtClean="0"/>
              <a:t>Current topics</a:t>
            </a:r>
          </a:p>
          <a:p>
            <a:endParaRPr lang="en-AU" dirty="0" smtClean="0"/>
          </a:p>
          <a:p>
            <a:r>
              <a:rPr lang="en-AU" dirty="0" smtClean="0"/>
              <a:t>Opportunities for participation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6" name="Picture 2" descr="AIDA logo 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260648"/>
            <a:ext cx="1780131" cy="905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AIDA By-Laws </a:t>
            </a:r>
            <a:endParaRPr lang="en-AU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851" y="1412776"/>
            <a:ext cx="7772400" cy="4572000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en-AU" dirty="0" smtClean="0"/>
              <a:t>Article 2:</a:t>
            </a:r>
          </a:p>
          <a:p>
            <a:pPr marL="68580" indent="0">
              <a:buNone/>
            </a:pPr>
            <a:r>
              <a:rPr lang="en-AU" dirty="0" smtClean="0"/>
              <a:t>"AIDA is a non-profit making international association for the purpose of…increasing the study and knowledge of international and national insurance law…"</a:t>
            </a:r>
          </a:p>
          <a:p>
            <a:pPr marL="68580" indent="0">
              <a:buNone/>
            </a:pPr>
            <a:endParaRPr lang="en-AU" dirty="0" smtClean="0"/>
          </a:p>
          <a:p>
            <a:pPr marL="68580" indent="0">
              <a:buNone/>
            </a:pPr>
            <a:r>
              <a:rPr lang="en-AU" dirty="0" smtClean="0"/>
              <a:t>Article 3e:</a:t>
            </a:r>
          </a:p>
          <a:p>
            <a:pPr marL="68580" indent="0">
              <a:buNone/>
            </a:pPr>
            <a:r>
              <a:rPr lang="en-AU" dirty="0" smtClean="0"/>
              <a:t>"AIDA shall…endeavour </a:t>
            </a:r>
            <a:r>
              <a:rPr lang="en-AU" dirty="0"/>
              <a:t>to achieve the aims enumerated in Art. 2 par. </a:t>
            </a:r>
            <a:r>
              <a:rPr lang="en-AU" dirty="0" smtClean="0"/>
              <a:t>2 …by the </a:t>
            </a:r>
            <a:r>
              <a:rPr lang="en-AU" dirty="0"/>
              <a:t>formation of working parties to carry out research in specific fields of insurance </a:t>
            </a:r>
            <a:r>
              <a:rPr lang="en-AU" dirty="0" smtClean="0"/>
              <a:t>law."</a:t>
            </a:r>
            <a:endParaRPr lang="en-AU" dirty="0"/>
          </a:p>
          <a:p>
            <a:endParaRPr lang="en-A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3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6" name="Picture 2" descr="AIDA logo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60648"/>
            <a:ext cx="1780131" cy="905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Working Parties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1676156"/>
              </p:ext>
            </p:extLst>
          </p:nvPr>
        </p:nvGraphicFramePr>
        <p:xfrm>
          <a:off x="914400" y="2506356"/>
          <a:ext cx="7772400" cy="30327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Accumulation of Claims and Subrogation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Marine Insurance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Civil Liability Insurance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Motor Insurance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Climate Change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New Technologies, Prevention and Insurance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Consumer Protection and Dispute</a:t>
                      </a:r>
                      <a:r>
                        <a:rPr lang="en-AU" baseline="0" dirty="0" smtClean="0"/>
                        <a:t> Resolution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Personal</a:t>
                      </a:r>
                      <a:r>
                        <a:rPr lang="en-AU" baseline="0" dirty="0" smtClean="0"/>
                        <a:t> Insurance and Pensions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Credit Insurance and Surety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Reinsurance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Distribution of Insurance Products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State</a:t>
                      </a:r>
                      <a:r>
                        <a:rPr lang="en-AU" baseline="0" dirty="0" smtClean="0"/>
                        <a:t> Supervision and Insurance</a:t>
                      </a:r>
                      <a:endParaRPr lang="en-AU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4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6" name="Picture 2" descr="AIDA logo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60648"/>
            <a:ext cx="1780131" cy="905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88218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Recent Meetings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5</a:t>
            </a:fld>
            <a:endParaRPr lang="en-AU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484784"/>
            <a:ext cx="7848871" cy="5040560"/>
          </a:xfr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6" name="Picture 2" descr="AIDA logo blu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260648"/>
            <a:ext cx="1780131" cy="905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Meeting: Sydney</a:t>
            </a:r>
            <a:br>
              <a:rPr lang="en-US" dirty="0" smtClean="0"/>
            </a:br>
            <a:r>
              <a:rPr lang="en-US" dirty="0" smtClean="0"/>
              <a:t>17 September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i="1" dirty="0" smtClean="0"/>
          </a:p>
          <a:p>
            <a:r>
              <a:rPr lang="en-US" sz="2800" i="1" dirty="0" smtClean="0"/>
              <a:t>Civil Liability Insurance</a:t>
            </a:r>
          </a:p>
          <a:p>
            <a:r>
              <a:rPr lang="en-US" sz="2800" i="1" dirty="0" smtClean="0"/>
              <a:t>Climate Change &amp; Motor Insurance (Joint Session)</a:t>
            </a:r>
          </a:p>
          <a:p>
            <a:r>
              <a:rPr lang="en-US" sz="2800" i="1" dirty="0"/>
              <a:t>Consumer Protection </a:t>
            </a:r>
            <a:r>
              <a:rPr lang="en-US" sz="2800" i="1" dirty="0" smtClean="0"/>
              <a:t>&amp; Dispute </a:t>
            </a:r>
            <a:r>
              <a:rPr lang="en-US" sz="2800" i="1" dirty="0"/>
              <a:t>Resolution</a:t>
            </a:r>
          </a:p>
          <a:p>
            <a:r>
              <a:rPr lang="en-US" sz="2800" i="1" dirty="0" smtClean="0"/>
              <a:t>Distribution of Insurance Products</a:t>
            </a:r>
          </a:p>
          <a:p>
            <a:r>
              <a:rPr lang="en-US" sz="2800" i="1" dirty="0"/>
              <a:t>Marine </a:t>
            </a:r>
            <a:r>
              <a:rPr lang="en-US" sz="2800" i="1" dirty="0" smtClean="0"/>
              <a:t>Insurance</a:t>
            </a:r>
          </a:p>
          <a:p>
            <a:r>
              <a:rPr lang="en-US" sz="2800" i="1" dirty="0" smtClean="0"/>
              <a:t>Reinsurance</a:t>
            </a:r>
            <a:endParaRPr lang="en-US" sz="2800" i="1" dirty="0"/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6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6" name="Picture 2" descr="AIDA logo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60648"/>
            <a:ext cx="1780131" cy="905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52206"/>
            <a:ext cx="7772400" cy="914400"/>
          </a:xfrm>
        </p:spPr>
        <p:txBody>
          <a:bodyPr/>
          <a:lstStyle/>
          <a:p>
            <a:r>
              <a:rPr lang="en-US" dirty="0" smtClean="0"/>
              <a:t>Civil Liability </a:t>
            </a:r>
            <a:br>
              <a:rPr lang="en-US" dirty="0" smtClean="0"/>
            </a:br>
            <a:r>
              <a:rPr lang="en-US" dirty="0" smtClean="0"/>
              <a:t>Insurance</a:t>
            </a:r>
            <a:br>
              <a:rPr lang="en-US" dirty="0" smtClean="0"/>
            </a:br>
            <a:r>
              <a:rPr lang="en-US" sz="1800" dirty="0" smtClean="0"/>
              <a:t>Chair: Osvaldo Contreras-Strauch (Chile)</a:t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7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7" name="Picture 2" descr="AIDA logo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37822"/>
            <a:ext cx="1780131" cy="905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899592" y="1916832"/>
            <a:ext cx="7772400" cy="4572000"/>
          </a:xfrm>
        </p:spPr>
        <p:txBody>
          <a:bodyPr>
            <a:normAutofit fontScale="62500" lnSpcReduction="20000"/>
          </a:bodyPr>
          <a:lstStyle/>
          <a:p>
            <a:r>
              <a:rPr lang="en-AU" dirty="0" smtClean="0"/>
              <a:t>Settlements with </a:t>
            </a:r>
            <a:r>
              <a:rPr lang="en-AU" dirty="0"/>
              <a:t>Third Parties </a:t>
            </a:r>
            <a:r>
              <a:rPr lang="en-AU" dirty="0" smtClean="0"/>
              <a:t>(where the claim is indemnified) under the general law and the Australian Insurance Contracts Act.</a:t>
            </a:r>
          </a:p>
          <a:p>
            <a:endParaRPr lang="en-AU" dirty="0" smtClean="0"/>
          </a:p>
          <a:p>
            <a:r>
              <a:rPr lang="en-AU" dirty="0" smtClean="0"/>
              <a:t>For </a:t>
            </a:r>
            <a:r>
              <a:rPr lang="en-AU" dirty="0"/>
              <a:t>the purpose of this theme, the </a:t>
            </a:r>
            <a:r>
              <a:rPr lang="en-AU" dirty="0" smtClean="0"/>
              <a:t>word "settlement</a:t>
            </a:r>
            <a:r>
              <a:rPr lang="en-AU" dirty="0"/>
              <a:t>" is used only in the sense of an agreement, transaction </a:t>
            </a:r>
            <a:r>
              <a:rPr lang="en-AU" dirty="0" smtClean="0"/>
              <a:t>or compromise </a:t>
            </a:r>
            <a:r>
              <a:rPr lang="en-AU" dirty="0"/>
              <a:t>reached by parties, in or out of courts to avoid or to finish </a:t>
            </a:r>
            <a:r>
              <a:rPr lang="en-AU" dirty="0" smtClean="0"/>
              <a:t>a trial </a:t>
            </a:r>
            <a:r>
              <a:rPr lang="en-AU" dirty="0"/>
              <a:t>before </a:t>
            </a:r>
            <a:r>
              <a:rPr lang="en-AU" dirty="0" smtClean="0"/>
              <a:t>judgment. </a:t>
            </a:r>
          </a:p>
          <a:p>
            <a:endParaRPr lang="en-AU" dirty="0" smtClean="0"/>
          </a:p>
          <a:p>
            <a:r>
              <a:rPr lang="en-AU" dirty="0" smtClean="0"/>
              <a:t>The presentations should cover:</a:t>
            </a:r>
          </a:p>
          <a:p>
            <a:endParaRPr lang="en-AU" dirty="0" smtClean="0"/>
          </a:p>
          <a:p>
            <a:pPr lvl="1"/>
            <a:r>
              <a:rPr lang="en-AU" dirty="0" smtClean="0"/>
              <a:t>Legal defence of insured.  Right of reinsurer to direct it and to appoint a lawyer</a:t>
            </a:r>
          </a:p>
          <a:p>
            <a:pPr lvl="1"/>
            <a:r>
              <a:rPr lang="en-AU" dirty="0" smtClean="0"/>
              <a:t>Negotiations with third party to settle the claim, before or in the course of trial</a:t>
            </a:r>
          </a:p>
          <a:p>
            <a:pPr lvl="1"/>
            <a:r>
              <a:rPr lang="en-AU" dirty="0" smtClean="0"/>
              <a:t>Approval of insurer and insured for reaching a settlement with the third party</a:t>
            </a:r>
          </a:p>
          <a:p>
            <a:pPr lvl="1"/>
            <a:r>
              <a:rPr lang="en-AU" dirty="0" smtClean="0"/>
              <a:t>Can the insured endorse or transfer the policy as a way of settlement with the third party</a:t>
            </a:r>
          </a:p>
          <a:p>
            <a:pPr lvl="1"/>
            <a:r>
              <a:rPr lang="en-AU" dirty="0" smtClean="0"/>
              <a:t>Right of insured or insurer to refuse a proposed settlement</a:t>
            </a:r>
          </a:p>
          <a:p>
            <a:pPr lvl="1"/>
            <a:endParaRPr lang="en-AU" dirty="0" smtClean="0"/>
          </a:p>
          <a:p>
            <a:pPr marL="68580" indent="0">
              <a:buNone/>
            </a:pP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Climate Change &amp; </a:t>
            </a:r>
            <a:br>
              <a:rPr lang="en-US" dirty="0" smtClean="0"/>
            </a:br>
            <a:r>
              <a:rPr lang="en-US" dirty="0" smtClean="0"/>
              <a:t>Motor Insurance</a:t>
            </a:r>
            <a:br>
              <a:rPr lang="en-US" dirty="0" smtClean="0"/>
            </a:br>
            <a:r>
              <a:rPr lang="en-US" sz="1800" dirty="0" smtClean="0"/>
              <a:t>Chairs: Tim Hardy (UK) and Prof Sara Landini (Italy)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286000"/>
            <a:ext cx="7772400" cy="4572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AU" sz="1900" b="1" dirty="0" smtClean="0"/>
              <a:t>Climate </a:t>
            </a:r>
            <a:r>
              <a:rPr lang="en-AU" sz="1900" b="1" dirty="0"/>
              <a:t>Change Mitigation in the Transport Industry</a:t>
            </a:r>
            <a:endParaRPr lang="en-AU" sz="1900" dirty="0"/>
          </a:p>
          <a:p>
            <a:pPr marL="68580" indent="0">
              <a:buNone/>
            </a:pPr>
            <a:endParaRPr lang="en-AU" sz="1900" dirty="0"/>
          </a:p>
          <a:p>
            <a:pPr marL="68580" indent="0">
              <a:buNone/>
            </a:pPr>
            <a:r>
              <a:rPr lang="en-AU" sz="1900" dirty="0" smtClean="0"/>
              <a:t>A consideration of the energy </a:t>
            </a:r>
            <a:r>
              <a:rPr lang="en-AU" sz="1900" dirty="0"/>
              <a:t>and insurance issues, initiatives by motor insurers, automobile manufacturers and other transport, insurance and regulatory entities around the world to curb emissions and to mitigate the impact of Climate Change. </a:t>
            </a:r>
            <a:endParaRPr lang="en-AU" sz="1900" dirty="0" smtClean="0"/>
          </a:p>
          <a:p>
            <a:pPr marL="68580" indent="0">
              <a:buNone/>
            </a:pPr>
            <a:r>
              <a:rPr lang="en-AU" sz="1900" dirty="0" smtClean="0"/>
              <a:t>Responses from AIDA </a:t>
            </a:r>
            <a:r>
              <a:rPr lang="en-AU" sz="1900" dirty="0"/>
              <a:t>National Sections </a:t>
            </a:r>
            <a:r>
              <a:rPr lang="en-AU" sz="1900" dirty="0" smtClean="0"/>
              <a:t>to </a:t>
            </a:r>
            <a:r>
              <a:rPr lang="en-AU" sz="1900" dirty="0"/>
              <a:t>a questionnaire assessing levels and forms of encouragement by motor insurers and others of green car use and eco-friendly driving practices and incentives.</a:t>
            </a:r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8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6" name="Picture 2" descr="AIDA logo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60648"/>
            <a:ext cx="1780131" cy="905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Protection </a:t>
            </a:r>
            <a:br>
              <a:rPr lang="en-US" dirty="0" smtClean="0"/>
            </a:br>
            <a:r>
              <a:rPr lang="en-US" dirty="0" smtClean="0"/>
              <a:t>&amp; Dispute Resolution</a:t>
            </a:r>
            <a:br>
              <a:rPr lang="en-US" dirty="0" smtClean="0"/>
            </a:br>
            <a:r>
              <a:rPr lang="en-US" sz="1800" dirty="0" smtClean="0"/>
              <a:t>Chair: Dr Samim Unan (Turkey)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348880"/>
            <a:ext cx="7772400" cy="4572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AU" sz="1900" b="1" dirty="0" smtClean="0"/>
              <a:t>Resolving </a:t>
            </a:r>
            <a:r>
              <a:rPr lang="en-AU" sz="1900" b="1" dirty="0"/>
              <a:t>Insurance Disputes Without Resort to Litigation</a:t>
            </a:r>
            <a:endParaRPr lang="en-AU" sz="1900" dirty="0"/>
          </a:p>
          <a:p>
            <a:pPr lvl="0"/>
            <a:r>
              <a:rPr lang="en-AU" sz="1900" b="1" dirty="0"/>
              <a:t>The Financial Ombudsman Service in Australia</a:t>
            </a:r>
            <a:endParaRPr lang="en-AU" sz="1900" dirty="0"/>
          </a:p>
          <a:p>
            <a:pPr lvl="0"/>
            <a:r>
              <a:rPr lang="en-AU" sz="1900" b="1" dirty="0"/>
              <a:t>The Special Arbitration Scheme in Turkey</a:t>
            </a:r>
            <a:endParaRPr lang="en-AU" sz="1900" dirty="0"/>
          </a:p>
          <a:p>
            <a:pPr lvl="0"/>
            <a:r>
              <a:rPr lang="en-AU" sz="1900" b="1" dirty="0"/>
              <a:t>Mediation in </a:t>
            </a:r>
            <a:r>
              <a:rPr lang="en-AU" sz="1900" b="1" dirty="0" smtClean="0"/>
              <a:t>France</a:t>
            </a:r>
          </a:p>
          <a:p>
            <a:pPr lvl="0"/>
            <a:endParaRPr lang="en-AU" sz="1900" dirty="0"/>
          </a:p>
          <a:p>
            <a:pPr marL="68580" indent="0">
              <a:buNone/>
            </a:pPr>
            <a:r>
              <a:rPr lang="en-AU" sz="1900" dirty="0" smtClean="0"/>
              <a:t>Presentation </a:t>
            </a:r>
            <a:r>
              <a:rPr lang="en-AU" sz="1900" dirty="0"/>
              <a:t>by Dr Ashley Tsacalos on FOS Australia’s </a:t>
            </a:r>
            <a:r>
              <a:rPr lang="en-AU" sz="1900" dirty="0" smtClean="0"/>
              <a:t>general </a:t>
            </a:r>
            <a:r>
              <a:rPr lang="en-AU" sz="1900" dirty="0"/>
              <a:t>insurance jurisdiction</a:t>
            </a:r>
          </a:p>
          <a:p>
            <a:pPr marL="68580" indent="0">
              <a:buNone/>
            </a:pPr>
            <a:r>
              <a:rPr lang="en-AU" sz="1900" dirty="0" smtClean="0"/>
              <a:t>Presentation </a:t>
            </a:r>
            <a:r>
              <a:rPr lang="en-AU" sz="1900" dirty="0"/>
              <a:t>by Prof Dr Samim Unan (Turkey) on the </a:t>
            </a:r>
            <a:r>
              <a:rPr lang="en-AU" sz="1900" dirty="0" smtClean="0"/>
              <a:t>German </a:t>
            </a:r>
            <a:r>
              <a:rPr lang="en-AU" sz="1900" dirty="0"/>
              <a:t>and English Ombudsman systems and the </a:t>
            </a:r>
            <a:r>
              <a:rPr lang="en-AU" sz="1900" dirty="0" smtClean="0"/>
              <a:t>Special </a:t>
            </a:r>
            <a:r>
              <a:rPr lang="en-AU" sz="1900" dirty="0"/>
              <a:t>Arbitration Scheme in Turkey</a:t>
            </a:r>
          </a:p>
          <a:p>
            <a:pPr marL="68580" indent="0">
              <a:buNone/>
            </a:pPr>
            <a:r>
              <a:rPr lang="en-AU" sz="1900" dirty="0" smtClean="0"/>
              <a:t>Presentation </a:t>
            </a:r>
            <a:r>
              <a:rPr lang="en-AU" sz="1900" dirty="0"/>
              <a:t>by Prof Jerome </a:t>
            </a:r>
            <a:r>
              <a:rPr lang="en-AU" sz="1900" smtClean="0"/>
              <a:t>Kullmann </a:t>
            </a:r>
            <a:r>
              <a:rPr lang="en-AU" sz="1900" dirty="0"/>
              <a:t>on mediation in France</a:t>
            </a:r>
          </a:p>
          <a:p>
            <a:pPr marL="68580" indent="0">
              <a:buNone/>
            </a:pPr>
            <a:r>
              <a:rPr lang="en-AU" sz="1900" dirty="0" smtClean="0"/>
              <a:t>Discussion</a:t>
            </a:r>
            <a:endParaRPr lang="en-AU" sz="1900" dirty="0"/>
          </a:p>
          <a:p>
            <a:pPr marL="68580" indent="0">
              <a:buNone/>
            </a:pPr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F6F7-092E-40D2-9443-0591E80D70B1}" type="slidenum">
              <a:rPr lang="en-AU" smtClean="0"/>
              <a:pPr/>
              <a:t>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6" name="Picture 2" descr="AIDA logo 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60648"/>
            <a:ext cx="1780131" cy="9059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&#65279;<?xml version="1.0" encoding="UTF-8" standalone="yes"?>
<Relationships xmlns="http://schemas.openxmlformats.org/package/2006/relationships">
  <Relationship Id="rId1" Type="http://schemas.openxmlformats.org/officeDocument/2006/relationships/image" Target="../media/image1.jpeg" />
</Relationships>
</file>

<file path=ppt/theme/theme1.xml><?xml version="1.0" encoding="utf-8"?>
<a:theme xmlns:a="http://schemas.openxmlformats.org/drawingml/2006/main" name="Met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641</TotalTime>
  <Words>693</Words>
  <Application>Microsoft Office PowerPoint</Application>
  <PresentationFormat>On-screen Show (4:3)</PresentationFormat>
  <Paragraphs>140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Metro</vt:lpstr>
      <vt:lpstr>A Quick look at the  AIDA working parties</vt:lpstr>
      <vt:lpstr>I Will Cover:   </vt:lpstr>
      <vt:lpstr>AIDA By-Laws </vt:lpstr>
      <vt:lpstr>Working Parties</vt:lpstr>
      <vt:lpstr>Recent Meetings</vt:lpstr>
      <vt:lpstr>Next Meeting: Sydney 17 September 2013</vt:lpstr>
      <vt:lpstr>Civil Liability  Insurance Chair: Osvaldo Contreras-Strauch (Chile) </vt:lpstr>
      <vt:lpstr>Climate Change &amp;  Motor Insurance Chairs: Tim Hardy (UK) and Prof Sara Landini (Italy) </vt:lpstr>
      <vt:lpstr>Consumer Protection  &amp; Dispute Resolution Chair: Dr Samim Unan (Turkey) </vt:lpstr>
      <vt:lpstr>Distribution of  Insurance Products Chair: Prof Ioannis Rokas (Greece)</vt:lpstr>
      <vt:lpstr>Marine Insurance Chair: Dr Robert Koch (Germany)</vt:lpstr>
      <vt:lpstr>Reinsurance Chair: Colin Croly (UK)</vt:lpstr>
      <vt:lpstr>Why Participate?</vt:lpstr>
      <vt:lpstr>Next Meetings of the  Working Parties</vt:lpstr>
      <vt:lpstr>XIV World Congress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Young, Joanna</cp:lastModifiedBy>
  <cp:revision>69</cp:revision>
  <dcterms:created xsi:type="dcterms:W3CDTF">2010-07-22T06:22:21Z</dcterms:created>
  <dcterms:modified xsi:type="dcterms:W3CDTF">2013-09-18T05:36:41Z</dcterms:modified>
</cp:coreProperties>
</file>