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8" r:id="rId2"/>
    <p:sldId id="343" r:id="rId3"/>
    <p:sldId id="345" r:id="rId4"/>
    <p:sldId id="346" r:id="rId5"/>
    <p:sldId id="342" r:id="rId6"/>
    <p:sldId id="341" r:id="rId7"/>
  </p:sldIdLst>
  <p:sldSz cx="9144000" cy="6858000" type="screen4x3"/>
  <p:notesSz cx="6815138" cy="99425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CCFF"/>
    <a:srgbClr val="FFFF66"/>
    <a:srgbClr val="CCFF99"/>
    <a:srgbClr val="CCFFFF"/>
    <a:srgbClr val="BEBC85"/>
    <a:srgbClr val="C2CFE7"/>
    <a:srgbClr val="787D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24" autoAdjust="0"/>
    <p:restoredTop sz="94384" autoAdjust="0"/>
  </p:normalViewPr>
  <p:slideViewPr>
    <p:cSldViewPr>
      <p:cViewPr>
        <p:scale>
          <a:sx n="60" d="100"/>
          <a:sy n="60" d="100"/>
        </p:scale>
        <p:origin x="-1722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3969" cy="496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60" tIns="46430" rIns="92860" bIns="46430" numCol="1" anchor="t" anchorCtr="0" compatLnSpc="1">
            <a:prstTxWarp prst="textNoShape">
              <a:avLst/>
            </a:prstTxWarp>
          </a:bodyPr>
          <a:lstStyle>
            <a:lvl1pPr defTabSz="928861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9578" y="0"/>
            <a:ext cx="2953969" cy="496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60" tIns="46430" rIns="92860" bIns="46430" numCol="1" anchor="t" anchorCtr="0" compatLnSpc="1">
            <a:prstTxWarp prst="textNoShape">
              <a:avLst/>
            </a:prstTxWarp>
          </a:bodyPr>
          <a:lstStyle>
            <a:lvl1pPr algn="r" defTabSz="928861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82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830"/>
            <a:ext cx="2953969" cy="496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60" tIns="46430" rIns="92860" bIns="46430" numCol="1" anchor="b" anchorCtr="0" compatLnSpc="1">
            <a:prstTxWarp prst="textNoShape">
              <a:avLst/>
            </a:prstTxWarp>
          </a:bodyPr>
          <a:lstStyle>
            <a:lvl1pPr defTabSz="928861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82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9578" y="9444830"/>
            <a:ext cx="2953969" cy="496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60" tIns="46430" rIns="92860" bIns="46430" numCol="1" anchor="b" anchorCtr="0" compatLnSpc="1">
            <a:prstTxWarp prst="textNoShape">
              <a:avLst/>
            </a:prstTxWarp>
          </a:bodyPr>
          <a:lstStyle>
            <a:lvl1pPr algn="r" defTabSz="928861">
              <a:defRPr sz="1200"/>
            </a:lvl1pPr>
          </a:lstStyle>
          <a:p>
            <a:pPr>
              <a:defRPr/>
            </a:pPr>
            <a:fld id="{A8FF8733-259C-49E8-BBC1-B53025A7EC4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33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3969" cy="496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60" tIns="46430" rIns="92860" bIns="46430" numCol="1" anchor="t" anchorCtr="0" compatLnSpc="1">
            <a:prstTxWarp prst="textNoShape">
              <a:avLst/>
            </a:prstTxWarp>
          </a:bodyPr>
          <a:lstStyle>
            <a:lvl1pPr defTabSz="928861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9578" y="0"/>
            <a:ext cx="2953969" cy="496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60" tIns="46430" rIns="92860" bIns="46430" numCol="1" anchor="t" anchorCtr="0" compatLnSpc="1">
            <a:prstTxWarp prst="textNoShape">
              <a:avLst/>
            </a:prstTxWarp>
          </a:bodyPr>
          <a:lstStyle>
            <a:lvl1pPr algn="r" defTabSz="928861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196" y="4722416"/>
            <a:ext cx="5452747" cy="4474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60" tIns="46430" rIns="92860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830"/>
            <a:ext cx="2953969" cy="496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60" tIns="46430" rIns="92860" bIns="46430" numCol="1" anchor="b" anchorCtr="0" compatLnSpc="1">
            <a:prstTxWarp prst="textNoShape">
              <a:avLst/>
            </a:prstTxWarp>
          </a:bodyPr>
          <a:lstStyle>
            <a:lvl1pPr defTabSz="928861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3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9578" y="9444830"/>
            <a:ext cx="2953969" cy="496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60" tIns="46430" rIns="92860" bIns="46430" numCol="1" anchor="b" anchorCtr="0" compatLnSpc="1">
            <a:prstTxWarp prst="textNoShape">
              <a:avLst/>
            </a:prstTxWarp>
          </a:bodyPr>
          <a:lstStyle>
            <a:lvl1pPr algn="r" defTabSz="928861">
              <a:defRPr sz="1200"/>
            </a:lvl1pPr>
          </a:lstStyle>
          <a:p>
            <a:pPr>
              <a:defRPr/>
            </a:pPr>
            <a:fld id="{8224E419-11A2-4896-A597-3AE2E7A7CFA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8154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4555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032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7883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1340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4885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497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9863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1037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669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15356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02548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 descr="UHH_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6563"/>
            <a:ext cx="2700338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5" descr="A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516563"/>
            <a:ext cx="1222375" cy="13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Line 16"/>
          <p:cNvSpPr>
            <a:spLocks noChangeShapeType="1"/>
          </p:cNvSpPr>
          <p:nvPr userDrawn="1"/>
        </p:nvSpPr>
        <p:spPr bwMode="auto">
          <a:xfrm>
            <a:off x="0" y="5589588"/>
            <a:ext cx="9144000" cy="0"/>
          </a:xfrm>
          <a:prstGeom prst="line">
            <a:avLst/>
          </a:prstGeom>
          <a:noFill/>
          <a:ln w="9525">
            <a:solidFill>
              <a:srgbClr val="C2CFE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9" name="Text Box 18"/>
          <p:cNvSpPr txBox="1">
            <a:spLocks noChangeArrowheads="1"/>
          </p:cNvSpPr>
          <p:nvPr userDrawn="1"/>
        </p:nvSpPr>
        <p:spPr bwMode="auto">
          <a:xfrm>
            <a:off x="0" y="188913"/>
            <a:ext cx="8388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de-DE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://www.esicuba.c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ChangeArrowheads="1"/>
          </p:cNvSpPr>
          <p:nvPr/>
        </p:nvSpPr>
        <p:spPr bwMode="auto">
          <a:xfrm>
            <a:off x="381000" y="990600"/>
            <a:ext cx="74676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2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052" name="Text Box 21"/>
          <p:cNvSpPr txBox="1"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dirty="0"/>
          </a:p>
        </p:txBody>
      </p:sp>
      <p:sp>
        <p:nvSpPr>
          <p:cNvPr id="2054" name="Rectangle 23"/>
          <p:cNvSpPr>
            <a:spLocks noChangeArrowheads="1"/>
          </p:cNvSpPr>
          <p:nvPr/>
        </p:nvSpPr>
        <p:spPr bwMode="auto">
          <a:xfrm>
            <a:off x="381000" y="1987550"/>
            <a:ext cx="8582025" cy="302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30000"/>
              </a:spcBef>
            </a:pPr>
            <a:endParaRPr lang="en-US" sz="2200" b="1" dirty="0" smtClean="0">
              <a:solidFill>
                <a:schemeClr val="tx2"/>
              </a:solidFill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algn="ctr">
              <a:spcBef>
                <a:spcPct val="30000"/>
              </a:spcBef>
            </a:pPr>
            <a:endParaRPr lang="en-US" sz="2200" b="1" dirty="0" smtClean="0">
              <a:solidFill>
                <a:schemeClr val="tx2"/>
              </a:solidFill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algn="ctr">
              <a:spcBef>
                <a:spcPct val="30000"/>
              </a:spcBef>
            </a:pPr>
            <a:r>
              <a:rPr lang="en-US" sz="2800" b="1" dirty="0" smtClean="0">
                <a:solidFill>
                  <a:schemeClr val="tx2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AIDA </a:t>
            </a:r>
            <a:r>
              <a:rPr lang="en-US" sz="2800" b="1" dirty="0">
                <a:solidFill>
                  <a:schemeClr val="tx2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XIV World Congress 2014</a:t>
            </a:r>
          </a:p>
          <a:p>
            <a:pPr algn="ctr">
              <a:spcBef>
                <a:spcPct val="30000"/>
              </a:spcBef>
            </a:pPr>
            <a:r>
              <a:rPr lang="en-US" sz="2600" b="1" dirty="0">
                <a:solidFill>
                  <a:schemeClr val="tx2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Working Party „Marine Insurance“</a:t>
            </a:r>
          </a:p>
          <a:p>
            <a:pPr algn="ctr">
              <a:spcBef>
                <a:spcPct val="30000"/>
              </a:spcBef>
            </a:pPr>
            <a:r>
              <a:rPr lang="en-US" sz="2200" b="1" dirty="0">
                <a:solidFill>
                  <a:schemeClr val="tx2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30 September 2014, 15h15 – 17h15</a:t>
            </a:r>
          </a:p>
          <a:p>
            <a:pPr algn="ctr">
              <a:spcBef>
                <a:spcPct val="30000"/>
              </a:spcBef>
            </a:pPr>
            <a:r>
              <a:rPr lang="en-US" sz="1800" b="1" dirty="0">
                <a:solidFill>
                  <a:schemeClr val="tx2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EUROPEAN UNIVERSITY OF ROME</a:t>
            </a:r>
          </a:p>
          <a:p>
            <a:pPr algn="ctr">
              <a:spcBef>
                <a:spcPct val="30000"/>
              </a:spcBef>
            </a:pPr>
            <a:r>
              <a:rPr lang="en-US" sz="1800" b="1" dirty="0">
                <a:solidFill>
                  <a:schemeClr val="tx2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Via </a:t>
            </a:r>
            <a:r>
              <a:rPr lang="en-US" sz="1800" b="1" dirty="0" err="1">
                <a:solidFill>
                  <a:schemeClr val="tx2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degli</a:t>
            </a:r>
            <a:r>
              <a:rPr lang="en-US" sz="1800" b="1" dirty="0">
                <a:solidFill>
                  <a:schemeClr val="tx2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1800" b="1" dirty="0" err="1">
                <a:solidFill>
                  <a:schemeClr val="tx2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Aldobrandeschi</a:t>
            </a:r>
            <a:r>
              <a:rPr lang="en-US" sz="1800" b="1" dirty="0">
                <a:solidFill>
                  <a:schemeClr val="tx2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190, Rome</a:t>
            </a:r>
          </a:p>
          <a:p>
            <a:pPr algn="ctr">
              <a:spcBef>
                <a:spcPct val="30000"/>
              </a:spcBef>
            </a:pPr>
            <a:endParaRPr lang="en-US" sz="2200" b="1" dirty="0" smtClean="0">
              <a:solidFill>
                <a:schemeClr val="tx2"/>
              </a:solidFill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algn="ctr">
              <a:spcBef>
                <a:spcPct val="30000"/>
              </a:spcBef>
            </a:pPr>
            <a:endParaRPr lang="de-DE" sz="2000" dirty="0" smtClean="0">
              <a:solidFill>
                <a:schemeClr val="tx2"/>
              </a:solidFill>
              <a:latin typeface="Calibri" pitchFamily="34" charset="0"/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2055" name="Line 24"/>
          <p:cNvSpPr>
            <a:spLocks noChangeShapeType="1"/>
          </p:cNvSpPr>
          <p:nvPr/>
        </p:nvSpPr>
        <p:spPr bwMode="auto">
          <a:xfrm>
            <a:off x="0" y="5589588"/>
            <a:ext cx="9144000" cy="0"/>
          </a:xfrm>
          <a:prstGeom prst="line">
            <a:avLst/>
          </a:prstGeom>
          <a:noFill/>
          <a:ln w="9525">
            <a:solidFill>
              <a:srgbClr val="C2CFE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8" name="Grafik 7" descr="C:\Dokumente und Einstellungen\xp\Desktop\Aida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8007" y="990600"/>
            <a:ext cx="1506081" cy="9618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9"/>
          <p:cNvSpPr>
            <a:spLocks noChangeArrowheads="1"/>
          </p:cNvSpPr>
          <p:nvPr/>
        </p:nvSpPr>
        <p:spPr bwMode="auto">
          <a:xfrm>
            <a:off x="381000" y="260648"/>
            <a:ext cx="822325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tabLst>
                <a:tab pos="441325" algn="l"/>
              </a:tabLst>
              <a:defRPr/>
            </a:pPr>
            <a:endParaRPr lang="en-US" sz="2200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5" name="Picture 18" descr="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516563"/>
            <a:ext cx="1222375" cy="13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2" descr="UHH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6563"/>
            <a:ext cx="2700338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755650" y="1987550"/>
            <a:ext cx="7848600" cy="302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endParaRPr lang="de-DE" dirty="0">
              <a:solidFill>
                <a:schemeClr val="tx2"/>
              </a:solidFill>
              <a:latin typeface="+mj-lt"/>
              <a:ea typeface="Times New Roman" pitchFamily="18" charset="0"/>
              <a:cs typeface="Arial" charset="0"/>
            </a:endParaRPr>
          </a:p>
        </p:txBody>
      </p:sp>
      <p:sp>
        <p:nvSpPr>
          <p:cNvPr id="3079" name="Line 24"/>
          <p:cNvSpPr>
            <a:spLocks noChangeShapeType="1"/>
          </p:cNvSpPr>
          <p:nvPr/>
        </p:nvSpPr>
        <p:spPr bwMode="auto">
          <a:xfrm>
            <a:off x="0" y="5589588"/>
            <a:ext cx="9144000" cy="0"/>
          </a:xfrm>
          <a:prstGeom prst="line">
            <a:avLst/>
          </a:prstGeom>
          <a:noFill/>
          <a:ln w="9525">
            <a:solidFill>
              <a:srgbClr val="C2CFE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dirty="0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212224"/>
              </p:ext>
            </p:extLst>
          </p:nvPr>
        </p:nvGraphicFramePr>
        <p:xfrm>
          <a:off x="467544" y="1514088"/>
          <a:ext cx="8439471" cy="2438400"/>
        </p:xfrm>
        <a:graphic>
          <a:graphicData uri="http://schemas.openxmlformats.org/drawingml/2006/table">
            <a:tbl>
              <a:tblPr firstRow="1" firstCol="1" bandRow="1"/>
              <a:tblGrid>
                <a:gridCol w="1094656"/>
                <a:gridCol w="4392488"/>
                <a:gridCol w="2952327"/>
              </a:tblGrid>
              <a:tr h="3573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15h15- 15h20</a:t>
                      </a:r>
                      <a:endParaRPr lang="de-DE" sz="24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4664" marR="446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Welcome and introductory remarks</a:t>
                      </a:r>
                      <a:endParaRPr lang="de-DE" sz="24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4664" marR="446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Robert Koch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Chairman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University </a:t>
                      </a:r>
                      <a:r>
                        <a:rPr lang="de-DE" sz="180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of</a:t>
                      </a:r>
                      <a:r>
                        <a:rPr lang="de-DE" sz="18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Hamburg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Hamburg</a:t>
                      </a:r>
                      <a:endParaRPr lang="en-US" sz="18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Dieter </a:t>
                      </a:r>
                      <a:r>
                        <a:rPr lang="en-US" sz="240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Schwampe</a:t>
                      </a:r>
                      <a:endParaRPr lang="en-US" sz="24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Vice-Chairman</a:t>
                      </a:r>
                      <a:r>
                        <a:rPr lang="en-US" sz="1600" baseline="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Europe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 </a:t>
                      </a:r>
                      <a:endParaRPr lang="en-US" sz="16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Dabelstein&amp;Passehl</a:t>
                      </a:r>
                      <a:endParaRPr lang="en-US" sz="16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Hamburg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0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4664" marR="446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hteck 4"/>
          <p:cNvSpPr/>
          <p:nvPr/>
        </p:nvSpPr>
        <p:spPr>
          <a:xfrm>
            <a:off x="395535" y="580618"/>
            <a:ext cx="856748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+mj-lt"/>
              </a:rPr>
              <a:t>AIDA </a:t>
            </a:r>
            <a:r>
              <a:rPr lang="en-US" sz="2000" b="1" dirty="0">
                <a:latin typeface="+mj-lt"/>
              </a:rPr>
              <a:t>XIV World Congress </a:t>
            </a:r>
            <a:r>
              <a:rPr lang="en-US" sz="2000" b="1" dirty="0" smtClean="0">
                <a:latin typeface="+mj-lt"/>
              </a:rPr>
              <a:t>2014 - </a:t>
            </a:r>
            <a:r>
              <a:rPr lang="en-US" sz="2000" b="1" dirty="0" smtClean="0">
                <a:latin typeface="+mj-lt"/>
              </a:rPr>
              <a:t>Working </a:t>
            </a:r>
            <a:r>
              <a:rPr lang="en-US" sz="2000" b="1" dirty="0">
                <a:latin typeface="+mj-lt"/>
              </a:rPr>
              <a:t>Party „Marine Insurance</a:t>
            </a:r>
            <a:r>
              <a:rPr lang="en-US" sz="2000" b="1" dirty="0" smtClean="0">
                <a:latin typeface="+mj-lt"/>
              </a:rPr>
              <a:t>“ </a:t>
            </a:r>
            <a:endParaRPr lang="de-DE" sz="2000" b="1" dirty="0">
              <a:latin typeface="+mj-lt"/>
            </a:endParaRPr>
          </a:p>
        </p:txBody>
      </p:sp>
      <p:pic>
        <p:nvPicPr>
          <p:cNvPr id="10" name="Grafik 9" descr="C:\Dokumente und Einstellungen\xp\Desktop\AidaLogo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0015" y="5769694"/>
            <a:ext cx="1283970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584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9"/>
          <p:cNvSpPr>
            <a:spLocks noChangeArrowheads="1"/>
          </p:cNvSpPr>
          <p:nvPr/>
        </p:nvSpPr>
        <p:spPr bwMode="auto">
          <a:xfrm>
            <a:off x="381000" y="260648"/>
            <a:ext cx="822325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tabLst>
                <a:tab pos="441325" algn="l"/>
              </a:tabLst>
              <a:defRPr/>
            </a:pPr>
            <a:endParaRPr lang="en-US" sz="2200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5" name="Picture 18" descr="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516563"/>
            <a:ext cx="1222375" cy="13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2" descr="UHH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6563"/>
            <a:ext cx="2700338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755650" y="1987550"/>
            <a:ext cx="7848600" cy="302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endParaRPr lang="de-DE" dirty="0">
              <a:solidFill>
                <a:schemeClr val="tx2"/>
              </a:solidFill>
              <a:latin typeface="+mj-lt"/>
              <a:ea typeface="Times New Roman" pitchFamily="18" charset="0"/>
              <a:cs typeface="Arial" charset="0"/>
            </a:endParaRPr>
          </a:p>
        </p:txBody>
      </p:sp>
      <p:sp>
        <p:nvSpPr>
          <p:cNvPr id="3079" name="Line 24"/>
          <p:cNvSpPr>
            <a:spLocks noChangeShapeType="1"/>
          </p:cNvSpPr>
          <p:nvPr/>
        </p:nvSpPr>
        <p:spPr bwMode="auto">
          <a:xfrm>
            <a:off x="0" y="5589588"/>
            <a:ext cx="9144000" cy="0"/>
          </a:xfrm>
          <a:prstGeom prst="line">
            <a:avLst/>
          </a:prstGeom>
          <a:noFill/>
          <a:ln w="9525">
            <a:solidFill>
              <a:srgbClr val="C2CFE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dirty="0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538334"/>
              </p:ext>
            </p:extLst>
          </p:nvPr>
        </p:nvGraphicFramePr>
        <p:xfrm>
          <a:off x="381000" y="764704"/>
          <a:ext cx="8439471" cy="4495800"/>
        </p:xfrm>
        <a:graphic>
          <a:graphicData uri="http://schemas.openxmlformats.org/drawingml/2006/table">
            <a:tbl>
              <a:tblPr firstRow="1" firstCol="1" bandRow="1"/>
              <a:tblGrid>
                <a:gridCol w="8439471"/>
              </a:tblGrid>
              <a:tr h="35731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General Topic: Preventive Measures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600" b="1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4664" marR="446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33730">
                <a:tc>
                  <a:txBody>
                    <a:bodyPr/>
                    <a:lstStyle/>
                    <a:p>
                      <a:pPr marL="34290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Costs for searching for lost anchors: Hull or P&amp;I?</a:t>
                      </a:r>
                    </a:p>
                    <a:p>
                      <a:pPr marL="34290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Costs for removing lost cargo: Cargo or P&amp;I? Or none of it, because incurred to avoid a criminal liability?</a:t>
                      </a:r>
                    </a:p>
                    <a:p>
                      <a:pPr marL="34290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Whether the subsidiarity rule in P&amp;I covers prevent recovery of sue and labor from P&amp;I if one and the same</a:t>
                      </a:r>
                      <a:r>
                        <a:rPr lang="en-US" sz="2400" baseline="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act avoids H&amp;M and P&amp;I damage?</a:t>
                      </a:r>
                    </a:p>
                    <a:p>
                      <a:pPr marL="34290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Whether sue and labor requires the primary intention, at least a "co-intention" or no intention at all to save insured property?</a:t>
                      </a:r>
                    </a:p>
                    <a:p>
                      <a:pPr marL="34290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Costs for sacrificing of insured property to prevent further loss (such as oil pollution, or ransom fee for the piracy)</a:t>
                      </a:r>
                    </a:p>
                  </a:txBody>
                  <a:tcPr marL="44664" marR="446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hteck 4"/>
          <p:cNvSpPr/>
          <p:nvPr/>
        </p:nvSpPr>
        <p:spPr>
          <a:xfrm>
            <a:off x="395535" y="188640"/>
            <a:ext cx="856748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+mj-lt"/>
              </a:rPr>
              <a:t>AIDA </a:t>
            </a:r>
            <a:r>
              <a:rPr lang="en-US" sz="2000" b="1" dirty="0">
                <a:latin typeface="+mj-lt"/>
              </a:rPr>
              <a:t>XIV World Congress </a:t>
            </a:r>
            <a:r>
              <a:rPr lang="en-US" sz="2000" b="1" dirty="0" smtClean="0">
                <a:latin typeface="+mj-lt"/>
              </a:rPr>
              <a:t>2014 - </a:t>
            </a:r>
            <a:r>
              <a:rPr lang="en-US" sz="2000" b="1" dirty="0" smtClean="0">
                <a:latin typeface="+mj-lt"/>
              </a:rPr>
              <a:t>Working </a:t>
            </a:r>
            <a:r>
              <a:rPr lang="en-US" sz="2000" b="1" dirty="0">
                <a:latin typeface="+mj-lt"/>
              </a:rPr>
              <a:t>Party „Marine Insurance</a:t>
            </a:r>
            <a:r>
              <a:rPr lang="en-US" sz="2000" b="1" dirty="0" smtClean="0">
                <a:latin typeface="+mj-lt"/>
              </a:rPr>
              <a:t>“ </a:t>
            </a:r>
            <a:endParaRPr lang="de-DE" sz="2000" b="1" dirty="0">
              <a:latin typeface="+mj-lt"/>
            </a:endParaRPr>
          </a:p>
        </p:txBody>
      </p:sp>
      <p:pic>
        <p:nvPicPr>
          <p:cNvPr id="10" name="Grafik 9" descr="C:\Dokumente und Einstellungen\xp\Desktop\AidaLogo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0015" y="5769694"/>
            <a:ext cx="1283970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209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9"/>
          <p:cNvSpPr>
            <a:spLocks noChangeArrowheads="1"/>
          </p:cNvSpPr>
          <p:nvPr/>
        </p:nvSpPr>
        <p:spPr bwMode="auto">
          <a:xfrm>
            <a:off x="381000" y="260648"/>
            <a:ext cx="822325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tabLst>
                <a:tab pos="441325" algn="l"/>
              </a:tabLst>
              <a:defRPr/>
            </a:pPr>
            <a:endParaRPr lang="en-US" sz="2200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5" name="Picture 18" descr="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516563"/>
            <a:ext cx="1222375" cy="13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2" descr="UHH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6563"/>
            <a:ext cx="2700338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755650" y="1987550"/>
            <a:ext cx="7848600" cy="302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endParaRPr lang="de-DE" dirty="0">
              <a:solidFill>
                <a:schemeClr val="tx2"/>
              </a:solidFill>
              <a:latin typeface="+mj-lt"/>
              <a:ea typeface="Times New Roman" pitchFamily="18" charset="0"/>
              <a:cs typeface="Arial" charset="0"/>
            </a:endParaRPr>
          </a:p>
        </p:txBody>
      </p:sp>
      <p:sp>
        <p:nvSpPr>
          <p:cNvPr id="3079" name="Line 24"/>
          <p:cNvSpPr>
            <a:spLocks noChangeShapeType="1"/>
          </p:cNvSpPr>
          <p:nvPr/>
        </p:nvSpPr>
        <p:spPr bwMode="auto">
          <a:xfrm>
            <a:off x="0" y="5589588"/>
            <a:ext cx="9144000" cy="0"/>
          </a:xfrm>
          <a:prstGeom prst="line">
            <a:avLst/>
          </a:prstGeom>
          <a:noFill/>
          <a:ln w="9525">
            <a:solidFill>
              <a:srgbClr val="C2CFE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dirty="0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238100"/>
              </p:ext>
            </p:extLst>
          </p:nvPr>
        </p:nvGraphicFramePr>
        <p:xfrm>
          <a:off x="467544" y="1078592"/>
          <a:ext cx="8439471" cy="4084320"/>
        </p:xfrm>
        <a:graphic>
          <a:graphicData uri="http://schemas.openxmlformats.org/drawingml/2006/table">
            <a:tbl>
              <a:tblPr firstRow="1" firstCol="1" bandRow="1"/>
              <a:tblGrid>
                <a:gridCol w="1094656"/>
                <a:gridCol w="4392488"/>
                <a:gridCol w="2952327"/>
              </a:tblGrid>
              <a:tr h="5955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15h20- 15h45 </a:t>
                      </a:r>
                      <a:endParaRPr lang="de-DE" sz="24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4664" marR="446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Costs for removing lost cargo: cargo or P&amp;I</a:t>
                      </a:r>
                      <a:endParaRPr lang="de-DE" sz="24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4664" marR="446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Satoshi </a:t>
                      </a:r>
                      <a:r>
                        <a:rPr lang="de-DE" sz="240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Nakaide</a:t>
                      </a:r>
                      <a:endParaRPr lang="de-DE" sz="24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Vice</a:t>
                      </a:r>
                      <a:r>
                        <a:rPr lang="de-DE" sz="18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-Chairman </a:t>
                      </a:r>
                      <a:r>
                        <a:rPr lang="de-DE" sz="180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Asia</a:t>
                      </a:r>
                      <a:endParaRPr lang="de-DE" sz="18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Waseda</a:t>
                      </a:r>
                      <a:r>
                        <a:rPr lang="de-DE" sz="1800" baseline="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University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baseline="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Tokyo</a:t>
                      </a:r>
                      <a:r>
                        <a:rPr lang="de-DE" sz="18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de-DE" sz="10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4664" marR="446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15h45-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16h10</a:t>
                      </a:r>
                      <a:endParaRPr lang="de-DE" sz="24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4664" marR="446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The character of sue and </a:t>
                      </a:r>
                      <a:r>
                        <a:rPr lang="en-US" sz="240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labour</a:t>
                      </a: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- is it necessary to act with the intention to save the subject matter insured?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de-DE" sz="24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4664" marR="446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40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Ozlem</a:t>
                      </a:r>
                      <a:r>
                        <a:rPr lang="de-DE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de-DE" sz="240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Gurses</a:t>
                      </a:r>
                      <a:endParaRPr lang="de-DE" sz="24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University </a:t>
                      </a:r>
                      <a:r>
                        <a:rPr lang="de-DE" sz="180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of</a:t>
                      </a:r>
                      <a:r>
                        <a:rPr lang="de-DE" sz="18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Southampton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Southampton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4664" marR="446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16h10- 16h35</a:t>
                      </a:r>
                      <a:endParaRPr lang="de-DE" sz="24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4664" marR="446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Sue and </a:t>
                      </a:r>
                      <a:r>
                        <a:rPr lang="en-US" sz="240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labour</a:t>
                      </a: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expenses - H&amp;M on German terms or P&amp;I?</a:t>
                      </a:r>
                    </a:p>
                  </a:txBody>
                  <a:tcPr marL="44664" marR="446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Maximilian </a:t>
                      </a:r>
                      <a:r>
                        <a:rPr lang="en-US" sz="240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Guth</a:t>
                      </a:r>
                      <a:endParaRPr lang="en-US" sz="24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Dabelstein&amp;Passehl</a:t>
                      </a:r>
                      <a:endParaRPr lang="de-DE" sz="18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Hamburg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 </a:t>
                      </a:r>
                      <a:endParaRPr lang="en-US" sz="18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4664" marR="446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hteck 4"/>
          <p:cNvSpPr/>
          <p:nvPr/>
        </p:nvSpPr>
        <p:spPr>
          <a:xfrm>
            <a:off x="395535" y="188640"/>
            <a:ext cx="85674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+mj-lt"/>
              </a:rPr>
              <a:t>AIDA </a:t>
            </a:r>
            <a:r>
              <a:rPr lang="en-US" sz="2000" b="1" dirty="0">
                <a:latin typeface="+mj-lt"/>
              </a:rPr>
              <a:t>XIV World Congress </a:t>
            </a:r>
            <a:r>
              <a:rPr lang="en-US" sz="2000" b="1" dirty="0" smtClean="0">
                <a:latin typeface="+mj-lt"/>
              </a:rPr>
              <a:t>2014</a:t>
            </a:r>
          </a:p>
          <a:p>
            <a:r>
              <a:rPr lang="en-US" sz="2000" b="1" dirty="0" smtClean="0">
                <a:latin typeface="+mj-lt"/>
              </a:rPr>
              <a:t>Working </a:t>
            </a:r>
            <a:r>
              <a:rPr lang="en-US" sz="2000" b="1" dirty="0">
                <a:latin typeface="+mj-lt"/>
              </a:rPr>
              <a:t>Party „Marine Insurance</a:t>
            </a:r>
            <a:r>
              <a:rPr lang="en-US" sz="2000" b="1" dirty="0" smtClean="0">
                <a:latin typeface="+mj-lt"/>
              </a:rPr>
              <a:t>“ </a:t>
            </a:r>
            <a:endParaRPr lang="de-DE" sz="2000" b="1" dirty="0">
              <a:latin typeface="+mj-lt"/>
            </a:endParaRPr>
          </a:p>
        </p:txBody>
      </p:sp>
      <p:pic>
        <p:nvPicPr>
          <p:cNvPr id="10" name="Grafik 9" descr="C:\Dokumente und Einstellungen\xp\Desktop\AidaLogo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0015" y="5769694"/>
            <a:ext cx="1283970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172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9"/>
          <p:cNvSpPr>
            <a:spLocks noChangeArrowheads="1"/>
          </p:cNvSpPr>
          <p:nvPr/>
        </p:nvSpPr>
        <p:spPr bwMode="auto">
          <a:xfrm>
            <a:off x="381000" y="260648"/>
            <a:ext cx="822325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tabLst>
                <a:tab pos="441325" algn="l"/>
              </a:tabLst>
              <a:defRPr/>
            </a:pPr>
            <a:endParaRPr lang="en-US" sz="2200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5" name="Picture 18" descr="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516563"/>
            <a:ext cx="1222375" cy="13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2" descr="UHH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6563"/>
            <a:ext cx="2700338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755650" y="1987550"/>
            <a:ext cx="7848600" cy="302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endParaRPr lang="de-DE" dirty="0">
              <a:solidFill>
                <a:schemeClr val="tx2"/>
              </a:solidFill>
              <a:latin typeface="+mj-lt"/>
              <a:ea typeface="Times New Roman" pitchFamily="18" charset="0"/>
              <a:cs typeface="Arial" charset="0"/>
            </a:endParaRPr>
          </a:p>
        </p:txBody>
      </p:sp>
      <p:sp>
        <p:nvSpPr>
          <p:cNvPr id="3079" name="Line 24"/>
          <p:cNvSpPr>
            <a:spLocks noChangeShapeType="1"/>
          </p:cNvSpPr>
          <p:nvPr/>
        </p:nvSpPr>
        <p:spPr bwMode="auto">
          <a:xfrm>
            <a:off x="0" y="5589588"/>
            <a:ext cx="9144000" cy="0"/>
          </a:xfrm>
          <a:prstGeom prst="line">
            <a:avLst/>
          </a:prstGeom>
          <a:noFill/>
          <a:ln w="9525">
            <a:solidFill>
              <a:srgbClr val="C2CFE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dirty="0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55087"/>
              </p:ext>
            </p:extLst>
          </p:nvPr>
        </p:nvGraphicFramePr>
        <p:xfrm>
          <a:off x="395536" y="764704"/>
          <a:ext cx="8439471" cy="3657600"/>
        </p:xfrm>
        <a:graphic>
          <a:graphicData uri="http://schemas.openxmlformats.org/drawingml/2006/table">
            <a:tbl>
              <a:tblPr firstRow="1" firstCol="1" bandRow="1"/>
              <a:tblGrid>
                <a:gridCol w="1382688"/>
                <a:gridCol w="4430213"/>
                <a:gridCol w="2626570"/>
              </a:tblGrid>
              <a:tr h="8163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16h35- 17h00</a:t>
                      </a:r>
                      <a:endParaRPr lang="de-DE" sz="24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4664" marR="446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Costs for sacrificing of insured property to prevent further loss (such as oil pollution, or ransom fee for the piracy</a:t>
                      </a: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4664" marR="446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Rodrigo </a:t>
                      </a:r>
                      <a:r>
                        <a:rPr lang="en-US" sz="240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Hayvard</a:t>
                      </a:r>
                      <a:endParaRPr lang="en-US" sz="24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Zurich</a:t>
                      </a:r>
                      <a:r>
                        <a:rPr lang="de-DE" sz="18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Insurance Group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Santiago de</a:t>
                      </a:r>
                      <a:r>
                        <a:rPr lang="de-DE" sz="1800" baseline="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Chile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4664" marR="446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56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17h00-17h10 </a:t>
                      </a:r>
                      <a:endParaRPr lang="en-US" sz="24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4664" marR="446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Discussion</a:t>
                      </a:r>
                      <a:endParaRPr lang="de-DE" sz="24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4664" marR="446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</a:t>
                      </a:r>
                      <a:endParaRPr lang="de-DE" sz="24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4664" marR="446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56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17h10-17h15</a:t>
                      </a:r>
                      <a:endParaRPr lang="de-DE" sz="24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4664" marR="446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40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Closing</a:t>
                      </a:r>
                      <a:r>
                        <a:rPr lang="de-DE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de-DE" sz="240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remarks&amp;</a:t>
                      </a:r>
                      <a:r>
                        <a:rPr lang="de-DE" sz="2400" baseline="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Future</a:t>
                      </a:r>
                      <a:r>
                        <a:rPr lang="de-DE" sz="2400" baseline="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de-DE" sz="2400" baseline="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Activities</a:t>
                      </a:r>
                      <a:endParaRPr lang="de-DE" sz="2400" baseline="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de-DE" sz="24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4664" marR="446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Robert Koch</a:t>
                      </a:r>
                    </a:p>
                  </a:txBody>
                  <a:tcPr marL="44664" marR="446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hteck 4"/>
          <p:cNvSpPr/>
          <p:nvPr/>
        </p:nvSpPr>
        <p:spPr>
          <a:xfrm>
            <a:off x="395535" y="260648"/>
            <a:ext cx="856748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+mj-lt"/>
              </a:rPr>
              <a:t>AIDA </a:t>
            </a:r>
            <a:r>
              <a:rPr lang="en-US" sz="2000" b="1" dirty="0">
                <a:latin typeface="+mj-lt"/>
              </a:rPr>
              <a:t>XIV World Congress </a:t>
            </a:r>
            <a:r>
              <a:rPr lang="en-US" sz="2000" b="1" dirty="0" smtClean="0">
                <a:latin typeface="+mj-lt"/>
              </a:rPr>
              <a:t>2014 </a:t>
            </a:r>
            <a:r>
              <a:rPr lang="en-US" sz="2000" b="1" dirty="0" smtClean="0">
                <a:latin typeface="+mj-lt"/>
              </a:rPr>
              <a:t>- Working </a:t>
            </a:r>
            <a:r>
              <a:rPr lang="en-US" sz="2000" b="1" dirty="0">
                <a:latin typeface="+mj-lt"/>
              </a:rPr>
              <a:t>Party „Marine Insurance“</a:t>
            </a:r>
            <a:endParaRPr lang="de-DE" sz="2000" b="1" dirty="0">
              <a:latin typeface="+mj-lt"/>
            </a:endParaRPr>
          </a:p>
        </p:txBody>
      </p:sp>
      <p:pic>
        <p:nvPicPr>
          <p:cNvPr id="10" name="Grafik 9" descr="C:\Dokumente und Einstellungen\xp\Desktop\AidaLogo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0015" y="5769694"/>
            <a:ext cx="1283970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0898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9"/>
          <p:cNvSpPr>
            <a:spLocks noChangeArrowheads="1"/>
          </p:cNvSpPr>
          <p:nvPr/>
        </p:nvSpPr>
        <p:spPr bwMode="auto">
          <a:xfrm>
            <a:off x="381000" y="260648"/>
            <a:ext cx="822325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tabLst>
                <a:tab pos="441325" algn="l"/>
              </a:tabLst>
              <a:defRPr/>
            </a:pPr>
            <a:endParaRPr lang="en-US" sz="2200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5" name="Picture 18" descr="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516563"/>
            <a:ext cx="1222375" cy="13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2" descr="UHH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6563"/>
            <a:ext cx="2700338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755650" y="1987550"/>
            <a:ext cx="7848600" cy="302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endParaRPr lang="de-DE" dirty="0">
              <a:solidFill>
                <a:schemeClr val="tx2"/>
              </a:solidFill>
              <a:latin typeface="+mj-lt"/>
              <a:ea typeface="Times New Roman" pitchFamily="18" charset="0"/>
              <a:cs typeface="Arial" charset="0"/>
            </a:endParaRPr>
          </a:p>
        </p:txBody>
      </p:sp>
      <p:sp>
        <p:nvSpPr>
          <p:cNvPr id="3079" name="Line 24"/>
          <p:cNvSpPr>
            <a:spLocks noChangeShapeType="1"/>
          </p:cNvSpPr>
          <p:nvPr/>
        </p:nvSpPr>
        <p:spPr bwMode="auto">
          <a:xfrm>
            <a:off x="0" y="5589588"/>
            <a:ext cx="9144000" cy="0"/>
          </a:xfrm>
          <a:prstGeom prst="line">
            <a:avLst/>
          </a:prstGeom>
          <a:noFill/>
          <a:ln w="9525">
            <a:solidFill>
              <a:srgbClr val="C2CFE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dirty="0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717921"/>
              </p:ext>
            </p:extLst>
          </p:nvPr>
        </p:nvGraphicFramePr>
        <p:xfrm>
          <a:off x="381001" y="980728"/>
          <a:ext cx="8582024" cy="4389120"/>
        </p:xfrm>
        <a:graphic>
          <a:graphicData uri="http://schemas.openxmlformats.org/drawingml/2006/table">
            <a:tbl>
              <a:tblPr firstRow="1" firstCol="1" bandRow="1"/>
              <a:tblGrid>
                <a:gridCol w="1238671"/>
                <a:gridCol w="7343353"/>
              </a:tblGrid>
              <a:tr h="2382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4664" marR="446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2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V Seminario Internacional de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Seguros y Reaseguros</a:t>
                      </a:r>
                      <a:r>
                        <a:rPr lang="es-ES" sz="2400" b="1" baseline="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de-DE" sz="2400" b="1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ESICUBA </a:t>
                      </a:r>
                      <a:r>
                        <a:rPr lang="de-DE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de-DE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  <a:hlinkClick r:id="rId4"/>
                        </a:rPr>
                        <a:t>www.esicuba.cu</a:t>
                      </a:r>
                      <a:r>
                        <a:rPr lang="de-DE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Hotel Nacional de Cuba – 8</a:t>
                      </a:r>
                      <a:r>
                        <a:rPr lang="es-ES" sz="2400" baseline="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to 11 April 2013</a:t>
                      </a:r>
                      <a:endParaRPr lang="es-ES" sz="24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s-ES" sz="12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s-ES" sz="24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Vth AIDA EUROPE CONFERENCE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COPENHAGEN – 11/12 JUNE 2015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SCANDIC COPENHAGEN HOTEL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s-ES" sz="240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Joint Dinner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Vineria “Il Chianti”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4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Via del Lavatore 81</a:t>
                      </a:r>
                    </a:p>
                  </a:txBody>
                  <a:tcPr marL="44664" marR="446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Rechteck 8"/>
          <p:cNvSpPr/>
          <p:nvPr/>
        </p:nvSpPr>
        <p:spPr>
          <a:xfrm>
            <a:off x="323528" y="116632"/>
            <a:ext cx="61023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+mj-lt"/>
              </a:rPr>
              <a:t>AIDA Europe Conference London</a:t>
            </a:r>
          </a:p>
          <a:p>
            <a:r>
              <a:rPr lang="en-US" sz="2000" b="1" dirty="0">
                <a:latin typeface="+mj-lt"/>
              </a:rPr>
              <a:t>Working Party „Marine Insurance“</a:t>
            </a:r>
            <a:endParaRPr lang="de-DE" sz="2000" b="1" dirty="0">
              <a:latin typeface="+mj-lt"/>
            </a:endParaRPr>
          </a:p>
        </p:txBody>
      </p:sp>
      <p:pic>
        <p:nvPicPr>
          <p:cNvPr id="11" name="Grafik 10" descr="C:\Dokumente und Einstellungen\xp\Desktop\AidaLogo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0015" y="5769694"/>
            <a:ext cx="1283970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841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368</Words>
  <Application>Microsoft Office PowerPoint</Application>
  <PresentationFormat>Bildschirmpräsentation (4:3)</PresentationFormat>
  <Paragraphs>71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dahmer + dörner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Joerg</dc:creator>
  <cp:lastModifiedBy>xp</cp:lastModifiedBy>
  <cp:revision>317</cp:revision>
  <cp:lastPrinted>2012-05-01T11:05:06Z</cp:lastPrinted>
  <dcterms:created xsi:type="dcterms:W3CDTF">2007-11-15T07:47:50Z</dcterms:created>
  <dcterms:modified xsi:type="dcterms:W3CDTF">2014-09-30T10:48:14Z</dcterms:modified>
</cp:coreProperties>
</file>