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90" d="100"/>
          <a:sy n="90" d="100"/>
        </p:scale>
        <p:origin x="192"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US"/>
          </a:p>
        </p:txBody>
      </p:sp>
      <p:sp>
        <p:nvSpPr>
          <p:cNvPr id="4" name="Date Placeholder 3"/>
          <p:cNvSpPr>
            <a:spLocks noGrp="1"/>
          </p:cNvSpPr>
          <p:nvPr>
            <p:ph type="dt" sz="half" idx="10"/>
          </p:nvPr>
        </p:nvSpPr>
        <p:spPr/>
        <p:txBody>
          <a:bodyPr/>
          <a:lstStyle/>
          <a:p>
            <a:fld id="{C2F603F8-2962-483B-B11E-80EE0A0EA7B4}" type="datetimeFigureOut">
              <a:rPr lang="es-US" smtClean="0"/>
              <a:t>10/1/2013</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2716355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4" name="Date Placeholder 3"/>
          <p:cNvSpPr>
            <a:spLocks noGrp="1"/>
          </p:cNvSpPr>
          <p:nvPr>
            <p:ph type="dt" sz="half" idx="10"/>
          </p:nvPr>
        </p:nvSpPr>
        <p:spPr/>
        <p:txBody>
          <a:bodyPr/>
          <a:lstStyle/>
          <a:p>
            <a:fld id="{C2F603F8-2962-483B-B11E-80EE0A0EA7B4}" type="datetimeFigureOut">
              <a:rPr lang="es-US" smtClean="0"/>
              <a:t>10/1/2013</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3772625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s-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4" name="Date Placeholder 3"/>
          <p:cNvSpPr>
            <a:spLocks noGrp="1"/>
          </p:cNvSpPr>
          <p:nvPr>
            <p:ph type="dt" sz="half" idx="10"/>
          </p:nvPr>
        </p:nvSpPr>
        <p:spPr/>
        <p:txBody>
          <a:bodyPr/>
          <a:lstStyle/>
          <a:p>
            <a:fld id="{C2F603F8-2962-483B-B11E-80EE0A0EA7B4}" type="datetimeFigureOut">
              <a:rPr lang="es-US" smtClean="0"/>
              <a:t>10/1/2013</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3605899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4" name="Date Placeholder 3"/>
          <p:cNvSpPr>
            <a:spLocks noGrp="1"/>
          </p:cNvSpPr>
          <p:nvPr>
            <p:ph type="dt" sz="half" idx="10"/>
          </p:nvPr>
        </p:nvSpPr>
        <p:spPr/>
        <p:txBody>
          <a:bodyPr/>
          <a:lstStyle/>
          <a:p>
            <a:fld id="{C2F603F8-2962-483B-B11E-80EE0A0EA7B4}" type="datetimeFigureOut">
              <a:rPr lang="es-US" smtClean="0"/>
              <a:t>10/1/2013</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312786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s-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F603F8-2962-483B-B11E-80EE0A0EA7B4}" type="datetimeFigureOut">
              <a:rPr lang="es-US" smtClean="0"/>
              <a:t>10/1/2013</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4047236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5" name="Date Placeholder 4"/>
          <p:cNvSpPr>
            <a:spLocks noGrp="1"/>
          </p:cNvSpPr>
          <p:nvPr>
            <p:ph type="dt" sz="half" idx="10"/>
          </p:nvPr>
        </p:nvSpPr>
        <p:spPr/>
        <p:txBody>
          <a:bodyPr/>
          <a:lstStyle/>
          <a:p>
            <a:fld id="{C2F603F8-2962-483B-B11E-80EE0A0EA7B4}" type="datetimeFigureOut">
              <a:rPr lang="es-US" smtClean="0"/>
              <a:t>10/1/2013</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731491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s-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7" name="Date Placeholder 6"/>
          <p:cNvSpPr>
            <a:spLocks noGrp="1"/>
          </p:cNvSpPr>
          <p:nvPr>
            <p:ph type="dt" sz="half" idx="10"/>
          </p:nvPr>
        </p:nvSpPr>
        <p:spPr/>
        <p:txBody>
          <a:bodyPr/>
          <a:lstStyle/>
          <a:p>
            <a:fld id="{C2F603F8-2962-483B-B11E-80EE0A0EA7B4}" type="datetimeFigureOut">
              <a:rPr lang="es-US" smtClean="0"/>
              <a:t>10/1/2013</a:t>
            </a:fld>
            <a:endParaRPr lang="es-US"/>
          </a:p>
        </p:txBody>
      </p:sp>
      <p:sp>
        <p:nvSpPr>
          <p:cNvPr id="8" name="Footer Placeholder 7"/>
          <p:cNvSpPr>
            <a:spLocks noGrp="1"/>
          </p:cNvSpPr>
          <p:nvPr>
            <p:ph type="ftr" sz="quarter" idx="11"/>
          </p:nvPr>
        </p:nvSpPr>
        <p:spPr/>
        <p:txBody>
          <a:bodyPr/>
          <a:lstStyle/>
          <a:p>
            <a:endParaRPr lang="es-US"/>
          </a:p>
        </p:txBody>
      </p:sp>
      <p:sp>
        <p:nvSpPr>
          <p:cNvPr id="9" name="Slide Number Placeholder 8"/>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1429113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US"/>
          </a:p>
        </p:txBody>
      </p:sp>
      <p:sp>
        <p:nvSpPr>
          <p:cNvPr id="3" name="Date Placeholder 2"/>
          <p:cNvSpPr>
            <a:spLocks noGrp="1"/>
          </p:cNvSpPr>
          <p:nvPr>
            <p:ph type="dt" sz="half" idx="10"/>
          </p:nvPr>
        </p:nvSpPr>
        <p:spPr/>
        <p:txBody>
          <a:bodyPr/>
          <a:lstStyle/>
          <a:p>
            <a:fld id="{C2F603F8-2962-483B-B11E-80EE0A0EA7B4}" type="datetimeFigureOut">
              <a:rPr lang="es-US" smtClean="0"/>
              <a:t>10/1/2013</a:t>
            </a:fld>
            <a:endParaRPr lang="es-US"/>
          </a:p>
        </p:txBody>
      </p:sp>
      <p:sp>
        <p:nvSpPr>
          <p:cNvPr id="4" name="Footer Placeholder 3"/>
          <p:cNvSpPr>
            <a:spLocks noGrp="1"/>
          </p:cNvSpPr>
          <p:nvPr>
            <p:ph type="ftr" sz="quarter" idx="11"/>
          </p:nvPr>
        </p:nvSpPr>
        <p:spPr/>
        <p:txBody>
          <a:bodyPr/>
          <a:lstStyle/>
          <a:p>
            <a:endParaRPr lang="es-US"/>
          </a:p>
        </p:txBody>
      </p:sp>
      <p:sp>
        <p:nvSpPr>
          <p:cNvPr id="5" name="Slide Number Placeholder 4"/>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89769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F603F8-2962-483B-B11E-80EE0A0EA7B4}" type="datetimeFigureOut">
              <a:rPr lang="es-US" smtClean="0"/>
              <a:t>10/1/2013</a:t>
            </a:fld>
            <a:endParaRPr lang="es-US"/>
          </a:p>
        </p:txBody>
      </p:sp>
      <p:sp>
        <p:nvSpPr>
          <p:cNvPr id="3" name="Footer Placeholder 2"/>
          <p:cNvSpPr>
            <a:spLocks noGrp="1"/>
          </p:cNvSpPr>
          <p:nvPr>
            <p:ph type="ftr" sz="quarter" idx="11"/>
          </p:nvPr>
        </p:nvSpPr>
        <p:spPr/>
        <p:txBody>
          <a:bodyPr/>
          <a:lstStyle/>
          <a:p>
            <a:endParaRPr lang="es-US"/>
          </a:p>
        </p:txBody>
      </p:sp>
      <p:sp>
        <p:nvSpPr>
          <p:cNvPr id="4" name="Slide Number Placeholder 3"/>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4171377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s-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F603F8-2962-483B-B11E-80EE0A0EA7B4}" type="datetimeFigureOut">
              <a:rPr lang="es-US" smtClean="0"/>
              <a:t>10/1/2013</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2899757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s-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F603F8-2962-483B-B11E-80EE0A0EA7B4}" type="datetimeFigureOut">
              <a:rPr lang="es-US" smtClean="0"/>
              <a:t>10/1/2013</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7B6DAAA9-DAE4-40AF-AC18-A58073361842}" type="slidenum">
              <a:rPr lang="es-US" smtClean="0"/>
              <a:t>‹#›</a:t>
            </a:fld>
            <a:endParaRPr lang="es-US"/>
          </a:p>
        </p:txBody>
      </p:sp>
    </p:spTree>
    <p:extLst>
      <p:ext uri="{BB962C8B-B14F-4D97-AF65-F5344CB8AC3E}">
        <p14:creationId xmlns:p14="http://schemas.microsoft.com/office/powerpoint/2010/main" val="2665784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s-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F603F8-2962-483B-B11E-80EE0A0EA7B4}" type="datetimeFigureOut">
              <a:rPr lang="es-US" smtClean="0"/>
              <a:t>10/1/2013</a:t>
            </a:fld>
            <a:endParaRPr lang="es-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6DAAA9-DAE4-40AF-AC18-A58073361842}" type="slidenum">
              <a:rPr lang="es-US" smtClean="0"/>
              <a:t>‹#›</a:t>
            </a:fld>
            <a:endParaRPr lang="es-US"/>
          </a:p>
        </p:txBody>
      </p:sp>
    </p:spTree>
    <p:extLst>
      <p:ext uri="{BB962C8B-B14F-4D97-AF65-F5344CB8AC3E}">
        <p14:creationId xmlns:p14="http://schemas.microsoft.com/office/powerpoint/2010/main" val="225667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AIDA REINSURANCE WORKING PARTY</a:t>
            </a:r>
            <a:endParaRPr lang="es-US" dirty="0"/>
          </a:p>
        </p:txBody>
      </p:sp>
      <p:sp>
        <p:nvSpPr>
          <p:cNvPr id="3" name="Subtitle 2"/>
          <p:cNvSpPr>
            <a:spLocks noGrp="1"/>
          </p:cNvSpPr>
          <p:nvPr>
            <p:ph type="subTitle" idx="1"/>
          </p:nvPr>
        </p:nvSpPr>
        <p:spPr/>
        <p:txBody>
          <a:bodyPr>
            <a:noAutofit/>
          </a:bodyPr>
          <a:lstStyle/>
          <a:p>
            <a:r>
              <a:rPr lang="en-GB" sz="3200" dirty="0" smtClean="0"/>
              <a:t>THE CASE AGAINST WESTPORT V GORDIAN </a:t>
            </a:r>
          </a:p>
          <a:p>
            <a:r>
              <a:rPr lang="en-GB" sz="3200" dirty="0" smtClean="0"/>
              <a:t>[</a:t>
            </a:r>
            <a:r>
              <a:rPr lang="en-GB" sz="3200" dirty="0"/>
              <a:t>2011] HCA 37</a:t>
            </a:r>
            <a:endParaRPr lang="en-GB" sz="3200" dirty="0" smtClean="0"/>
          </a:p>
          <a:p>
            <a:endParaRPr lang="en-GB" sz="3200" dirty="0"/>
          </a:p>
          <a:p>
            <a:r>
              <a:rPr lang="en-GB" sz="3200" dirty="0" smtClean="0"/>
              <a:t>ROB MERKIN</a:t>
            </a:r>
            <a:endParaRPr lang="es-US" sz="3200" dirty="0"/>
          </a:p>
        </p:txBody>
      </p:sp>
    </p:spTree>
    <p:extLst>
      <p:ext uri="{BB962C8B-B14F-4D97-AF65-F5344CB8AC3E}">
        <p14:creationId xmlns:p14="http://schemas.microsoft.com/office/powerpoint/2010/main" val="3847043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Grounds for setting aside arbitration awards</a:t>
            </a:r>
            <a:endParaRPr lang="es-US" dirty="0"/>
          </a:p>
        </p:txBody>
      </p:sp>
      <p:sp>
        <p:nvSpPr>
          <p:cNvPr id="3" name="Content Placeholder 2"/>
          <p:cNvSpPr>
            <a:spLocks noGrp="1"/>
          </p:cNvSpPr>
          <p:nvPr>
            <p:ph idx="1"/>
          </p:nvPr>
        </p:nvSpPr>
        <p:spPr/>
        <p:txBody>
          <a:bodyPr>
            <a:normAutofit/>
          </a:bodyPr>
          <a:lstStyle/>
          <a:p>
            <a:r>
              <a:rPr lang="en-GB" sz="4000" dirty="0" smtClean="0"/>
              <a:t>No jurisdiction</a:t>
            </a:r>
          </a:p>
          <a:p>
            <a:r>
              <a:rPr lang="en-GB" sz="4000" dirty="0" smtClean="0"/>
              <a:t>Procedural irregularity (misconduct)</a:t>
            </a:r>
          </a:p>
          <a:p>
            <a:r>
              <a:rPr lang="en-GB" sz="4000" dirty="0" smtClean="0"/>
              <a:t>No dispute</a:t>
            </a:r>
          </a:p>
          <a:p>
            <a:r>
              <a:rPr lang="en-GB" sz="4000" dirty="0" smtClean="0"/>
              <a:t>Error of fact</a:t>
            </a:r>
          </a:p>
          <a:p>
            <a:r>
              <a:rPr lang="en-GB" sz="4000" dirty="0" smtClean="0"/>
              <a:t>Error of law</a:t>
            </a:r>
            <a:endParaRPr lang="es-US" sz="4000" dirty="0"/>
          </a:p>
        </p:txBody>
      </p:sp>
    </p:spTree>
    <p:extLst>
      <p:ext uri="{BB962C8B-B14F-4D97-AF65-F5344CB8AC3E}">
        <p14:creationId xmlns:p14="http://schemas.microsoft.com/office/powerpoint/2010/main" val="1901209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 of arbitration</a:t>
            </a:r>
            <a:endParaRPr lang="es-US" dirty="0"/>
          </a:p>
        </p:txBody>
      </p:sp>
      <p:sp>
        <p:nvSpPr>
          <p:cNvPr id="3" name="Content Placeholder 2"/>
          <p:cNvSpPr>
            <a:spLocks noGrp="1"/>
          </p:cNvSpPr>
          <p:nvPr>
            <p:ph idx="1"/>
          </p:nvPr>
        </p:nvSpPr>
        <p:spPr/>
        <p:txBody>
          <a:bodyPr>
            <a:normAutofit lnSpcReduction="10000"/>
          </a:bodyPr>
          <a:lstStyle/>
          <a:p>
            <a:r>
              <a:rPr lang="en-GB" dirty="0" smtClean="0"/>
              <a:t>Speed</a:t>
            </a:r>
          </a:p>
          <a:p>
            <a:r>
              <a:rPr lang="en-GB" dirty="0" smtClean="0"/>
              <a:t>Cost</a:t>
            </a:r>
          </a:p>
          <a:p>
            <a:r>
              <a:rPr lang="en-GB" dirty="0" smtClean="0"/>
              <a:t>Procedural advantages</a:t>
            </a:r>
          </a:p>
          <a:p>
            <a:r>
              <a:rPr lang="en-GB" dirty="0" smtClean="0"/>
              <a:t>Confidentiality</a:t>
            </a:r>
          </a:p>
          <a:p>
            <a:r>
              <a:rPr lang="en-GB" dirty="0" smtClean="0"/>
              <a:t>Expert judges</a:t>
            </a:r>
          </a:p>
          <a:p>
            <a:r>
              <a:rPr lang="en-GB" dirty="0" smtClean="0"/>
              <a:t>Finality</a:t>
            </a:r>
          </a:p>
          <a:p>
            <a:r>
              <a:rPr lang="en-GB" dirty="0" smtClean="0"/>
              <a:t>Neutrality of forum</a:t>
            </a:r>
          </a:p>
          <a:p>
            <a:r>
              <a:rPr lang="en-GB" dirty="0" smtClean="0"/>
              <a:t>Dispensing with legal technicalities </a:t>
            </a:r>
          </a:p>
          <a:p>
            <a:r>
              <a:rPr lang="en-GB" dirty="0" smtClean="0"/>
              <a:t>Enforcement of awards</a:t>
            </a:r>
            <a:endParaRPr lang="es-US" dirty="0"/>
          </a:p>
        </p:txBody>
      </p:sp>
    </p:spTree>
    <p:extLst>
      <p:ext uri="{BB962C8B-B14F-4D97-AF65-F5344CB8AC3E}">
        <p14:creationId xmlns:p14="http://schemas.microsoft.com/office/powerpoint/2010/main" val="3609979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did it work in Westport</a:t>
            </a:r>
            <a:endParaRPr lang="es-US" dirty="0"/>
          </a:p>
        </p:txBody>
      </p:sp>
      <p:sp>
        <p:nvSpPr>
          <p:cNvPr id="3" name="Content Placeholder 2"/>
          <p:cNvSpPr>
            <a:spLocks noGrp="1"/>
          </p:cNvSpPr>
          <p:nvPr>
            <p:ph idx="1"/>
          </p:nvPr>
        </p:nvSpPr>
        <p:spPr/>
        <p:txBody>
          <a:bodyPr/>
          <a:lstStyle/>
          <a:p>
            <a:r>
              <a:rPr lang="en-GB" dirty="0" smtClean="0"/>
              <a:t>Arbitration clause authorised arbitrators to act “by </a:t>
            </a:r>
            <a:r>
              <a:rPr lang="en-GB" dirty="0"/>
              <a:t>reference to considerations of general justice and </a:t>
            </a:r>
            <a:r>
              <a:rPr lang="en-GB" dirty="0" smtClean="0"/>
              <a:t>fairness”</a:t>
            </a:r>
          </a:p>
          <a:p>
            <a:r>
              <a:rPr lang="en-GB" dirty="0" smtClean="0"/>
              <a:t>Arbitration proceedings commenced October 2004, award handed down 2007, High Court gave final ruling September 2011</a:t>
            </a:r>
          </a:p>
          <a:p>
            <a:r>
              <a:rPr lang="en-GB" dirty="0" smtClean="0"/>
              <a:t>Case heard by 10 judges, High Court proceedings involved 9 barristers, three firms of solicitors, the Attorney-General and the Centre for International Commercial Arbitration</a:t>
            </a:r>
          </a:p>
          <a:p>
            <a:r>
              <a:rPr lang="en-GB" dirty="0" smtClean="0"/>
              <a:t>Confidentiality blown apart</a:t>
            </a:r>
          </a:p>
          <a:p>
            <a:endParaRPr lang="es-US" dirty="0"/>
          </a:p>
          <a:p>
            <a:endParaRPr lang="es-US" dirty="0"/>
          </a:p>
        </p:txBody>
      </p:sp>
    </p:spTree>
    <p:extLst>
      <p:ext uri="{BB962C8B-B14F-4D97-AF65-F5344CB8AC3E}">
        <p14:creationId xmlns:p14="http://schemas.microsoft.com/office/powerpoint/2010/main" val="2854245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Westport v Gordian</a:t>
            </a:r>
            <a:endParaRPr lang="es-US" dirty="0"/>
          </a:p>
        </p:txBody>
      </p:sp>
      <p:sp>
        <p:nvSpPr>
          <p:cNvPr id="3" name="Content Placeholder 2"/>
          <p:cNvSpPr>
            <a:spLocks noGrp="1"/>
          </p:cNvSpPr>
          <p:nvPr>
            <p:ph idx="1"/>
          </p:nvPr>
        </p:nvSpPr>
        <p:spPr/>
        <p:txBody>
          <a:bodyPr>
            <a:noAutofit/>
          </a:bodyPr>
          <a:lstStyle/>
          <a:p>
            <a:pPr marL="0" indent="0">
              <a:buNone/>
            </a:pPr>
            <a:r>
              <a:rPr lang="en-GB" dirty="0" smtClean="0"/>
              <a:t>“The </a:t>
            </a:r>
            <a:r>
              <a:rPr lang="en-GB" dirty="0"/>
              <a:t>arbitration proceedings began on 15 October 2004 when Gordian served points of claim. This appeal comes to a close seven years later. The attractions of arbitration are said to lie in speed, cheapness, expertise and secrecy. But it must be said that speed and cheapness are not manifest in the process to which the parties agreed. A commercial trial judge would have ensured more speed and less expense. On the construction point it is unlikely that the arbitrators had any greater relevant expertise than a commercial trial judge. Secrecy was lost once the reinsurers exercised their right to seek leave to appeal. The proceedings reveal no other point of superiority over conventional litigation. One point of inferiority they reveal is that there have been four tiers of adjudication, not three. Comment on these melancholy facts would be superfluous</a:t>
            </a:r>
            <a:r>
              <a:rPr lang="en-GB" dirty="0" smtClean="0"/>
              <a:t>.”</a:t>
            </a:r>
            <a:endParaRPr lang="es-US" dirty="0"/>
          </a:p>
        </p:txBody>
      </p:sp>
    </p:spTree>
    <p:extLst>
      <p:ext uri="{BB962C8B-B14F-4D97-AF65-F5344CB8AC3E}">
        <p14:creationId xmlns:p14="http://schemas.microsoft.com/office/powerpoint/2010/main" val="3860853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 of High Court’s approach</a:t>
            </a:r>
            <a:endParaRPr lang="es-US" dirty="0"/>
          </a:p>
        </p:txBody>
      </p:sp>
      <p:sp>
        <p:nvSpPr>
          <p:cNvPr id="3" name="Content Placeholder 2"/>
          <p:cNvSpPr>
            <a:spLocks noGrp="1"/>
          </p:cNvSpPr>
          <p:nvPr>
            <p:ph idx="1"/>
          </p:nvPr>
        </p:nvSpPr>
        <p:spPr/>
        <p:txBody>
          <a:bodyPr/>
          <a:lstStyle/>
          <a:p>
            <a:r>
              <a:rPr lang="en-GB" dirty="0" smtClean="0"/>
              <a:t>Commercial judge would have been cheaper and speedier</a:t>
            </a:r>
          </a:p>
          <a:p>
            <a:pPr lvl="1"/>
            <a:r>
              <a:rPr lang="en-GB" dirty="0" smtClean="0"/>
              <a:t>Parties wanted three arbitrators, two with market experience</a:t>
            </a:r>
          </a:p>
          <a:p>
            <a:r>
              <a:rPr lang="en-GB" dirty="0" smtClean="0"/>
              <a:t>Commercial judge no less expert</a:t>
            </a:r>
          </a:p>
          <a:p>
            <a:pPr lvl="1"/>
            <a:r>
              <a:rPr lang="en-GB" dirty="0" smtClean="0"/>
              <a:t>Maybe so on s 18, but not on the intricacies of reinsurance placement</a:t>
            </a:r>
          </a:p>
          <a:p>
            <a:pPr lvl="1"/>
            <a:r>
              <a:rPr lang="en-GB" dirty="0" smtClean="0"/>
              <a:t>Commercial judge could not decide other than by reference to the law</a:t>
            </a:r>
          </a:p>
          <a:p>
            <a:r>
              <a:rPr lang="en-GB" dirty="0" smtClean="0"/>
              <a:t>Secrecy lost once appeal lodged</a:t>
            </a:r>
          </a:p>
          <a:p>
            <a:pPr lvl="1"/>
            <a:r>
              <a:rPr lang="en-GB" dirty="0" smtClean="0"/>
              <a:t>Blame that on Australian procedural law</a:t>
            </a:r>
          </a:p>
          <a:p>
            <a:r>
              <a:rPr lang="en-GB" dirty="0" smtClean="0"/>
              <a:t>Four stages rather than three</a:t>
            </a:r>
            <a:endParaRPr lang="es-US" dirty="0"/>
          </a:p>
        </p:txBody>
      </p:sp>
    </p:spTree>
    <p:extLst>
      <p:ext uri="{BB962C8B-B14F-4D97-AF65-F5344CB8AC3E}">
        <p14:creationId xmlns:p14="http://schemas.microsoft.com/office/powerpoint/2010/main" val="1140359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Alternative judgment at first instance</a:t>
            </a:r>
            <a:endParaRPr lang="es-US" dirty="0"/>
          </a:p>
        </p:txBody>
      </p:sp>
      <p:sp>
        <p:nvSpPr>
          <p:cNvPr id="3" name="Content Placeholder 2"/>
          <p:cNvSpPr>
            <a:spLocks noGrp="1"/>
          </p:cNvSpPr>
          <p:nvPr>
            <p:ph idx="1"/>
          </p:nvPr>
        </p:nvSpPr>
        <p:spPr/>
        <p:txBody>
          <a:bodyPr>
            <a:normAutofit/>
          </a:bodyPr>
          <a:lstStyle/>
          <a:p>
            <a:pPr marL="0" indent="0">
              <a:buNone/>
            </a:pPr>
            <a:r>
              <a:rPr lang="en-GB" sz="3600" dirty="0" smtClean="0"/>
              <a:t>“The proceedings before this Court consist of an appeal from an arbitration award. The arbitrators were empowered to act “by reference to considerations of general justice and fairness”. There is no challenge to their jurisdiction and no assertion that they acted unfairly in any respect. I fail to see on what basis this appeal can be founded. It should be struck out.”</a:t>
            </a:r>
            <a:endParaRPr lang="es-US" sz="3600" dirty="0"/>
          </a:p>
        </p:txBody>
      </p:sp>
    </p:spTree>
    <p:extLst>
      <p:ext uri="{BB962C8B-B14F-4D97-AF65-F5344CB8AC3E}">
        <p14:creationId xmlns:p14="http://schemas.microsoft.com/office/powerpoint/2010/main" val="3059936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429</Words>
  <Application>Microsoft Office PowerPoint</Application>
  <PresentationFormat>Custom</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AIDA REINSURANCE WORKING PARTY</vt:lpstr>
      <vt:lpstr>Grounds for setting aside arbitration awards</vt:lpstr>
      <vt:lpstr>Advantages of arbitration</vt:lpstr>
      <vt:lpstr>How did it work in Westport</vt:lpstr>
      <vt:lpstr>Westport v Gordian</vt:lpstr>
      <vt:lpstr>Analysis of High Court’s approach</vt:lpstr>
      <vt:lpstr>Alternative judgment at first instance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AIDA REINSURANCE WORKING PARTY</dc:title>
  <dc:creator>Robert Merkin</dc:creator>
  <cp:lastModifiedBy>User</cp:lastModifiedBy>
  <cp:revision>3</cp:revision>
  <dcterms:created xsi:type="dcterms:W3CDTF">2013-09-17T04:40:32Z</dcterms:created>
  <dcterms:modified xsi:type="dcterms:W3CDTF">2013-10-01T00:48:12Z</dcterms:modified>
</cp:coreProperties>
</file>