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8" d="100"/>
          <a:sy n="38" d="100"/>
        </p:scale>
        <p:origin x="-1258" y="-4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3194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0781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643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1079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3954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04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5582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6423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0618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64546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9064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F9793-CDE7-441E-B482-CCF20B958478}" type="datetimeFigureOut">
              <a:rPr lang="es-US" smtClean="0"/>
              <a:t>10/24/2014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6357A-9A6E-4D7A-A103-8A2808F288B8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4651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Establishing a Claim Against Reinsurers:  Issues Arising Under Facultative Contracts and Treaties</a:t>
            </a:r>
            <a:endParaRPr lang="es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02656"/>
            <a:ext cx="9144000" cy="1255143"/>
          </a:xfrm>
        </p:spPr>
        <p:txBody>
          <a:bodyPr>
            <a:noAutofit/>
          </a:bodyPr>
          <a:lstStyle/>
          <a:p>
            <a:r>
              <a:rPr lang="en-GB" sz="3600" dirty="0" smtClean="0"/>
              <a:t>Rob Merkin</a:t>
            </a:r>
          </a:p>
          <a:p>
            <a:r>
              <a:rPr lang="en-GB" sz="3600" dirty="0" smtClean="0"/>
              <a:t>University of Exeter</a:t>
            </a:r>
          </a:p>
          <a:p>
            <a:r>
              <a:rPr lang="en-GB" sz="3600" dirty="0" smtClean="0"/>
              <a:t>DLA Piper</a:t>
            </a:r>
          </a:p>
        </p:txBody>
      </p:sp>
    </p:spTree>
    <p:extLst>
      <p:ext uri="{BB962C8B-B14F-4D97-AF65-F5344CB8AC3E}">
        <p14:creationId xmlns:p14="http://schemas.microsoft.com/office/powerpoint/2010/main" val="385289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basic principle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In order to claim against the reinsurers, the reinsured must:</a:t>
            </a:r>
          </a:p>
          <a:p>
            <a:pPr lvl="1"/>
            <a:r>
              <a:rPr lang="en-GB" sz="3200" dirty="0" smtClean="0"/>
              <a:t>Prove its own liability under its direct wording</a:t>
            </a:r>
          </a:p>
          <a:p>
            <a:pPr lvl="1"/>
            <a:r>
              <a:rPr lang="en-GB" sz="3200" dirty="0" smtClean="0"/>
              <a:t>Prove the liability of the reinsurers under their wording</a:t>
            </a:r>
          </a:p>
          <a:p>
            <a:pPr lvl="1"/>
            <a:endParaRPr lang="es-US" sz="3200" dirty="0" smtClean="0"/>
          </a:p>
          <a:p>
            <a:r>
              <a:rPr lang="en-GB" sz="3200" dirty="0" smtClean="0"/>
              <a:t>Payment by the reinsured is not required</a:t>
            </a:r>
          </a:p>
          <a:p>
            <a:pPr lvl="1"/>
            <a:r>
              <a:rPr lang="en-GB" sz="3200" i="1" dirty="0" smtClean="0"/>
              <a:t>Charter Re v Fagan </a:t>
            </a:r>
            <a:r>
              <a:rPr lang="en-GB" sz="3200" dirty="0" smtClean="0"/>
              <a:t>[1997] AC 313</a:t>
            </a:r>
          </a:p>
          <a:p>
            <a:pPr lvl="1"/>
            <a:r>
              <a:rPr lang="en-GB" sz="3200" i="1" dirty="0" smtClean="0"/>
              <a:t>Teal v Berkley </a:t>
            </a:r>
            <a:r>
              <a:rPr lang="en-GB" sz="3200" dirty="0" smtClean="0"/>
              <a:t>[2013] UKSC 57</a:t>
            </a:r>
            <a:endParaRPr lang="en-GB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123679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the reinsured prove its loss?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The </a:t>
            </a:r>
            <a:r>
              <a:rPr lang="en-GB" sz="3200" dirty="0" err="1" smtClean="0"/>
              <a:t>reinsured’s</a:t>
            </a:r>
            <a:r>
              <a:rPr lang="en-GB" sz="3200" dirty="0" smtClean="0"/>
              <a:t> liability must be established and quantified as a matter of law</a:t>
            </a:r>
          </a:p>
          <a:p>
            <a:r>
              <a:rPr lang="en-GB" sz="3200" dirty="0" smtClean="0"/>
              <a:t>How can that be done?</a:t>
            </a:r>
          </a:p>
          <a:p>
            <a:pPr lvl="1"/>
            <a:r>
              <a:rPr lang="en-GB" sz="3200" dirty="0" smtClean="0"/>
              <a:t>Reinsured can be sued to judgment</a:t>
            </a:r>
          </a:p>
          <a:p>
            <a:pPr lvl="1"/>
            <a:r>
              <a:rPr lang="en-GB" sz="3200" dirty="0" smtClean="0"/>
              <a:t>Reinsured can be on the wrong end of an arbitration award</a:t>
            </a:r>
          </a:p>
          <a:p>
            <a:pPr lvl="1"/>
            <a:r>
              <a:rPr lang="en-GB" sz="3200" dirty="0" smtClean="0"/>
              <a:t>Reinsured can settle with the assured</a:t>
            </a:r>
            <a:endParaRPr lang="es-US" sz="3200" dirty="0"/>
          </a:p>
        </p:txBody>
      </p:sp>
    </p:spTree>
    <p:extLst>
      <p:ext uri="{BB962C8B-B14F-4D97-AF65-F5344CB8AC3E}">
        <p14:creationId xmlns:p14="http://schemas.microsoft.com/office/powerpoint/2010/main" val="37682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Being sued to judgment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Commercial Union v NRG </a:t>
            </a:r>
            <a:r>
              <a:rPr lang="en-GB" dirty="0"/>
              <a:t>[1998] 2 Lloyd’s Rep 600: foreign judgment binding unless</a:t>
            </a:r>
          </a:p>
          <a:p>
            <a:pPr lvl="1"/>
            <a:r>
              <a:rPr lang="en-GB" dirty="0"/>
              <a:t>Not defended properly</a:t>
            </a:r>
          </a:p>
          <a:p>
            <a:pPr lvl="1"/>
            <a:r>
              <a:rPr lang="en-GB" dirty="0"/>
              <a:t>Court had no jurisdiction</a:t>
            </a:r>
          </a:p>
          <a:p>
            <a:pPr lvl="1"/>
            <a:r>
              <a:rPr lang="en-GB" dirty="0"/>
              <a:t>“Manifestly absurd”</a:t>
            </a:r>
            <a:endParaRPr lang="es-US" dirty="0"/>
          </a:p>
          <a:p>
            <a:r>
              <a:rPr lang="en-GB" i="1" dirty="0" smtClean="0"/>
              <a:t>WASA v Lexington </a:t>
            </a:r>
            <a:r>
              <a:rPr lang="en-GB" dirty="0" smtClean="0"/>
              <a:t>[2009] Lloyd’s Rep IR 675: arguable that foreign judgment is only persuasive</a:t>
            </a:r>
          </a:p>
          <a:p>
            <a:r>
              <a:rPr lang="en-GB" i="1" dirty="0"/>
              <a:t>AstraZeneca Insurance Company Ltd v XL Insurance (Bermuda) Ltd</a:t>
            </a:r>
            <a:r>
              <a:rPr lang="en-GB" dirty="0"/>
              <a:t> [2013] </a:t>
            </a:r>
            <a:r>
              <a:rPr lang="en-GB" dirty="0" smtClean="0"/>
              <a:t>EWCA </a:t>
            </a:r>
            <a:r>
              <a:rPr lang="en-GB" dirty="0" err="1" smtClean="0"/>
              <a:t>Civ</a:t>
            </a:r>
            <a:r>
              <a:rPr lang="en-GB" dirty="0" smtClean="0"/>
              <a:t> 1660: </a:t>
            </a:r>
            <a:r>
              <a:rPr lang="en-GB" i="1" dirty="0" smtClean="0"/>
              <a:t>WASA </a:t>
            </a:r>
            <a:r>
              <a:rPr lang="en-GB" dirty="0" smtClean="0"/>
              <a:t>is correct</a:t>
            </a: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202617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Arbitration award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Does an arbitration award differ from a judgment?</a:t>
            </a:r>
          </a:p>
          <a:p>
            <a:r>
              <a:rPr lang="en-GB" dirty="0" smtClean="0"/>
              <a:t>Does confidentiality of awards make any difference?</a:t>
            </a:r>
          </a:p>
          <a:p>
            <a:r>
              <a:rPr lang="en-GB" dirty="0" smtClean="0"/>
              <a:t>Must the reinsured exercise any right of appeal against an award?</a:t>
            </a:r>
          </a:p>
          <a:p>
            <a:pPr marL="0" indent="0">
              <a:buNone/>
            </a:pP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82269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Settlements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Common law rule: settlements not binding</a:t>
            </a:r>
          </a:p>
          <a:p>
            <a:pPr lvl="1"/>
            <a:r>
              <a:rPr lang="en-GB" i="1" dirty="0"/>
              <a:t>Commercial Union v NRG </a:t>
            </a:r>
            <a:r>
              <a:rPr lang="en-GB" dirty="0"/>
              <a:t>[1998] 2 Lloyd’s Rep 600</a:t>
            </a:r>
            <a:endParaRPr lang="en-GB" dirty="0" smtClean="0"/>
          </a:p>
          <a:p>
            <a:r>
              <a:rPr lang="en-GB" dirty="0" smtClean="0"/>
              <a:t>Effect of “follow the settlements” clause</a:t>
            </a:r>
          </a:p>
          <a:p>
            <a:pPr lvl="1"/>
            <a:r>
              <a:rPr lang="en-GB" i="1" dirty="0"/>
              <a:t>Insurance Co of Africa v </a:t>
            </a:r>
            <a:r>
              <a:rPr lang="en-GB" i="1" dirty="0" err="1"/>
              <a:t>Scor</a:t>
            </a:r>
            <a:r>
              <a:rPr lang="en-GB" i="1" dirty="0"/>
              <a:t> (UK) </a:t>
            </a:r>
            <a:r>
              <a:rPr lang="en-GB" i="1" dirty="0" smtClean="0"/>
              <a:t>Reinsurance </a:t>
            </a:r>
            <a:r>
              <a:rPr lang="en-GB" dirty="0" smtClean="0"/>
              <a:t>[1985] 1 Lloyd’s Rep 312</a:t>
            </a:r>
          </a:p>
          <a:p>
            <a:pPr lvl="1"/>
            <a:r>
              <a:rPr lang="en-GB" dirty="0" smtClean="0"/>
              <a:t>Note variation in wordings, </a:t>
            </a:r>
            <a:r>
              <a:rPr lang="en-GB" dirty="0" err="1" smtClean="0"/>
              <a:t>eg</a:t>
            </a:r>
            <a:r>
              <a:rPr lang="en-GB" dirty="0" smtClean="0"/>
              <a:t> “without question”</a:t>
            </a:r>
          </a:p>
          <a:p>
            <a:r>
              <a:rPr lang="en-GB" dirty="0" smtClean="0"/>
              <a:t>Effect of “claims co-operation” or “claims control” clause</a:t>
            </a:r>
            <a:endParaRPr lang="es-US" dirty="0"/>
          </a:p>
          <a:p>
            <a:pPr lvl="1"/>
            <a:r>
              <a:rPr lang="en-GB" i="1" dirty="0" err="1"/>
              <a:t>Gan</a:t>
            </a:r>
            <a:r>
              <a:rPr lang="en-GB" i="1" dirty="0"/>
              <a:t> Insurance Co Ltd v Tai Ping Insurance Co </a:t>
            </a:r>
            <a:r>
              <a:rPr lang="en-GB" i="1" dirty="0" smtClean="0"/>
              <a:t>Ltd </a:t>
            </a:r>
            <a:r>
              <a:rPr lang="en-GB" dirty="0"/>
              <a:t>[2001]</a:t>
            </a:r>
            <a:r>
              <a:rPr lang="en-GB" i="1" dirty="0"/>
              <a:t> </a:t>
            </a:r>
            <a:r>
              <a:rPr lang="en-GB" dirty="0"/>
              <a:t>Lloyd’s Rep IR </a:t>
            </a:r>
            <a:r>
              <a:rPr lang="en-GB" dirty="0" smtClean="0"/>
              <a:t>667</a:t>
            </a:r>
            <a:r>
              <a:rPr lang="en-GB" i="1" dirty="0"/>
              <a:t> </a:t>
            </a:r>
            <a:endParaRPr lang="en-GB" i="1" dirty="0" smtClean="0"/>
          </a:p>
          <a:p>
            <a:pPr lvl="1"/>
            <a:r>
              <a:rPr lang="en-GB" i="1" dirty="0" smtClean="0"/>
              <a:t>Eagle </a:t>
            </a:r>
            <a:r>
              <a:rPr lang="en-GB" i="1" dirty="0"/>
              <a:t>Star Insurance Co Ltd v </a:t>
            </a:r>
            <a:r>
              <a:rPr lang="en-GB" i="1" dirty="0" err="1" smtClean="0"/>
              <a:t>Cresswell</a:t>
            </a:r>
            <a:r>
              <a:rPr lang="en-GB" i="1" dirty="0" smtClean="0"/>
              <a:t> </a:t>
            </a:r>
            <a:r>
              <a:rPr lang="en-GB" dirty="0"/>
              <a:t>[2004] Lloyd’s Rep IR 437</a:t>
            </a:r>
            <a:endParaRPr lang="en-GB" dirty="0" smtClean="0"/>
          </a:p>
          <a:p>
            <a:pPr lvl="1"/>
            <a:r>
              <a:rPr lang="en-GB" i="1" dirty="0"/>
              <a:t>Beazley Underwriting Ltd v Al </a:t>
            </a:r>
            <a:r>
              <a:rPr lang="en-GB" i="1" dirty="0" err="1"/>
              <a:t>Ahleia</a:t>
            </a:r>
            <a:r>
              <a:rPr lang="en-GB" i="1" dirty="0"/>
              <a:t> Insurance </a:t>
            </a:r>
            <a:r>
              <a:rPr lang="en-GB" i="1" dirty="0" smtClean="0"/>
              <a:t>Co</a:t>
            </a:r>
            <a:r>
              <a:rPr lang="en-GB" dirty="0" smtClean="0"/>
              <a:t> </a:t>
            </a:r>
            <a:r>
              <a:rPr lang="en-GB" dirty="0"/>
              <a:t>[2013] EWHC 677 (</a:t>
            </a:r>
            <a:r>
              <a:rPr lang="en-GB" dirty="0" err="1"/>
              <a:t>Comm</a:t>
            </a:r>
            <a:r>
              <a:rPr lang="en-GB" dirty="0"/>
              <a:t>)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429119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XL “loss settlements” clause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Reinsurers will follow any settlement “within </a:t>
            </a:r>
            <a:r>
              <a:rPr lang="en-GB" dirty="0"/>
              <a:t>the terms and conditions of the original policies” and “within the terms and conditions of this reinsurance</a:t>
            </a:r>
            <a:r>
              <a:rPr lang="en-GB" dirty="0" smtClean="0"/>
              <a:t>”</a:t>
            </a:r>
          </a:p>
          <a:p>
            <a:r>
              <a:rPr lang="en-GB" i="1" dirty="0"/>
              <a:t>Hill v Mercantile &amp; General</a:t>
            </a:r>
            <a:r>
              <a:rPr lang="en-GB" dirty="0"/>
              <a:t> [1996] LRLR </a:t>
            </a:r>
            <a:r>
              <a:rPr lang="en-GB" dirty="0" smtClean="0"/>
              <a:t>160: not pure FTS</a:t>
            </a:r>
          </a:p>
          <a:p>
            <a:r>
              <a:rPr lang="en-GB" i="1" dirty="0" err="1" smtClean="0"/>
              <a:t>Equitas</a:t>
            </a:r>
            <a:r>
              <a:rPr lang="en-GB" i="1" dirty="0" smtClean="0"/>
              <a:t> v R&amp;Q </a:t>
            </a:r>
            <a:r>
              <a:rPr lang="en-GB" dirty="0"/>
              <a:t>[2009] EWHC 2787 (</a:t>
            </a:r>
            <a:r>
              <a:rPr lang="en-GB" dirty="0" err="1"/>
              <a:t>Comm</a:t>
            </a:r>
            <a:r>
              <a:rPr lang="en-GB" dirty="0" smtClean="0"/>
              <a:t>): reinsured must act reasonably</a:t>
            </a:r>
          </a:p>
          <a:p>
            <a:r>
              <a:rPr lang="en-GB" i="1" dirty="0"/>
              <a:t>IRB </a:t>
            </a:r>
            <a:r>
              <a:rPr lang="en-GB" i="1" dirty="0" err="1"/>
              <a:t>Brasil</a:t>
            </a:r>
            <a:r>
              <a:rPr lang="en-GB" i="1" dirty="0"/>
              <a:t> </a:t>
            </a:r>
            <a:r>
              <a:rPr lang="en-GB" i="1" dirty="0" err="1" smtClean="0"/>
              <a:t>Reasseguros</a:t>
            </a:r>
            <a:r>
              <a:rPr lang="en-GB" i="1" dirty="0" smtClean="0"/>
              <a:t> </a:t>
            </a:r>
            <a:r>
              <a:rPr lang="en-GB" i="1" dirty="0"/>
              <a:t>v CX </a:t>
            </a:r>
            <a:r>
              <a:rPr lang="en-GB" i="1" dirty="0" smtClean="0"/>
              <a:t>Reinsurance </a:t>
            </a:r>
            <a:r>
              <a:rPr lang="en-GB" dirty="0" smtClean="0"/>
              <a:t>[2010] EWHC 974 (</a:t>
            </a:r>
            <a:r>
              <a:rPr lang="en-GB" dirty="0" err="1" smtClean="0"/>
              <a:t>Comm</a:t>
            </a:r>
            <a:r>
              <a:rPr lang="en-GB" dirty="0" smtClean="0"/>
              <a:t>): reinsured must act reasonably</a:t>
            </a:r>
          </a:p>
          <a:p>
            <a:r>
              <a:rPr lang="en-GB" i="1" dirty="0"/>
              <a:t>New Zealand Local Government </a:t>
            </a:r>
            <a:r>
              <a:rPr lang="en-GB" i="1" dirty="0" smtClean="0"/>
              <a:t>Ins </a:t>
            </a:r>
            <a:r>
              <a:rPr lang="en-GB" i="1" dirty="0" err="1" smtClean="0"/>
              <a:t>Cor</a:t>
            </a:r>
            <a:r>
              <a:rPr lang="en-GB" i="1" dirty="0" smtClean="0"/>
              <a:t> </a:t>
            </a:r>
            <a:r>
              <a:rPr lang="en-GB" i="1" dirty="0"/>
              <a:t>v R+V </a:t>
            </a:r>
            <a:r>
              <a:rPr lang="en-GB" i="1" dirty="0" err="1"/>
              <a:t>Versicherung</a:t>
            </a:r>
            <a:r>
              <a:rPr lang="en-GB" i="1" dirty="0"/>
              <a:t> </a:t>
            </a:r>
            <a:r>
              <a:rPr lang="en-GB" i="1" dirty="0" smtClean="0"/>
              <a:t>AG </a:t>
            </a:r>
            <a:r>
              <a:rPr lang="en-GB" dirty="0"/>
              <a:t>[2013] NZHC </a:t>
            </a:r>
            <a:r>
              <a:rPr lang="en-GB" dirty="0" smtClean="0"/>
              <a:t>690: assertion of loss not enough</a:t>
            </a:r>
            <a:endParaRPr lang="es-US" i="1" dirty="0"/>
          </a:p>
        </p:txBody>
      </p:sp>
    </p:spTree>
    <p:extLst>
      <p:ext uri="{BB962C8B-B14F-4D97-AF65-F5344CB8AC3E}">
        <p14:creationId xmlns:p14="http://schemas.microsoft.com/office/powerpoint/2010/main" val="47781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435</Words>
  <Application>Microsoft Office PowerPoint</Application>
  <PresentationFormat>Custom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Establishing a Claim Against Reinsurers:  Issues Arising Under Facultative Contracts and Treaties</vt:lpstr>
      <vt:lpstr>The basic principle</vt:lpstr>
      <vt:lpstr>How does the reinsured prove its loss?</vt:lpstr>
      <vt:lpstr>Being sued to judgment</vt:lpstr>
      <vt:lpstr>Arbitration award</vt:lpstr>
      <vt:lpstr>Settlements</vt:lpstr>
      <vt:lpstr>The XL “loss settlements” clause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Merkin</dc:creator>
  <cp:lastModifiedBy>User</cp:lastModifiedBy>
  <cp:revision>9</cp:revision>
  <dcterms:created xsi:type="dcterms:W3CDTF">2013-09-10T00:16:57Z</dcterms:created>
  <dcterms:modified xsi:type="dcterms:W3CDTF">2014-10-24T07:07:50Z</dcterms:modified>
</cp:coreProperties>
</file>