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2" d="100"/>
          <a:sy n="62" d="100"/>
        </p:scale>
        <p:origin x="-360" y="-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5/25/2014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5/25/2014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5/25/2014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5/25/2014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5/25/2014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5/25/2014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69848" y="888642"/>
            <a:ext cx="7315200" cy="3665070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"Motor </a:t>
            </a:r>
            <a:r>
              <a:rPr lang="it-IT" b="1" dirty="0" err="1"/>
              <a:t>Liability</a:t>
            </a:r>
            <a:r>
              <a:rPr lang="it-IT" b="1" dirty="0"/>
              <a:t> and Boat </a:t>
            </a:r>
            <a:r>
              <a:rPr lang="it-IT" b="1" dirty="0" err="1"/>
              <a:t>Liability</a:t>
            </a:r>
            <a:r>
              <a:rPr lang="it-IT" b="1" dirty="0"/>
              <a:t>: </a:t>
            </a:r>
            <a:r>
              <a:rPr lang="it-IT" b="1" dirty="0" err="1"/>
              <a:t>damages</a:t>
            </a:r>
            <a:r>
              <a:rPr lang="it-IT" b="1" dirty="0"/>
              <a:t>, </a:t>
            </a:r>
            <a:r>
              <a:rPr lang="it-IT" b="1" dirty="0" err="1"/>
              <a:t>compensation</a:t>
            </a:r>
            <a:r>
              <a:rPr lang="it-IT" b="1" dirty="0"/>
              <a:t>, </a:t>
            </a:r>
            <a:r>
              <a:rPr lang="it-IT" b="1" dirty="0" err="1"/>
              <a:t>insurance</a:t>
            </a:r>
            <a:r>
              <a:rPr lang="it-IT" b="1" dirty="0"/>
              <a:t>. A </a:t>
            </a:r>
            <a:r>
              <a:rPr lang="it-IT" b="1" dirty="0" err="1"/>
              <a:t>comparison</a:t>
            </a:r>
            <a:r>
              <a:rPr lang="it-IT" b="1" dirty="0"/>
              <a:t>".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Sara Landini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271059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We’d</a:t>
            </a:r>
            <a:r>
              <a:rPr lang="it-IT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it-IT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like</a:t>
            </a:r>
            <a:r>
              <a:rPr lang="it-IT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it-IT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to </a:t>
            </a:r>
            <a:r>
              <a:rPr lang="it-IT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stimulate</a:t>
            </a:r>
            <a:r>
              <a:rPr lang="it-IT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it-IT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 </a:t>
            </a:r>
            <a:r>
              <a:rPr lang="it-IT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comparison</a:t>
            </a:r>
            <a:r>
              <a:rPr lang="it-IT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it-IT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between</a:t>
            </a:r>
            <a:r>
              <a:rPr lang="it-IT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it-IT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liability</a:t>
            </a:r>
            <a:r>
              <a:rPr lang="it-IT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for </a:t>
            </a:r>
            <a:r>
              <a:rPr lang="it-IT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motor</a:t>
            </a:r>
            <a:r>
              <a:rPr lang="it-IT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it-IT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vehicle</a:t>
            </a:r>
            <a:r>
              <a:rPr lang="it-IT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(</a:t>
            </a:r>
            <a:r>
              <a:rPr lang="it-IT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cars</a:t>
            </a:r>
            <a:r>
              <a:rPr lang="it-IT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) and </a:t>
            </a:r>
            <a:r>
              <a:rPr lang="it-IT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boats</a:t>
            </a:r>
            <a:r>
              <a:rPr lang="it-IT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or </a:t>
            </a:r>
            <a:r>
              <a:rPr lang="it-IT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aircraft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(1) </a:t>
            </a:r>
            <a:r>
              <a:rPr lang="it-IT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it-IT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</a:t>
            </a:r>
            <a:r>
              <a:rPr lang="it-IT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country </a:t>
            </a:r>
            <a:r>
              <a:rPr lang="it-IT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it-IT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boat </a:t>
            </a:r>
            <a:r>
              <a:rPr lang="it-IT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liability</a:t>
            </a:r>
            <a:r>
              <a:rPr lang="it-IT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insurance</a:t>
            </a:r>
            <a:r>
              <a:rPr lang="it-IT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mandatory</a:t>
            </a:r>
            <a:r>
              <a:rPr lang="it-IT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it-IT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In </a:t>
            </a:r>
            <a:r>
              <a:rPr lang="it-IT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</a:t>
            </a:r>
            <a:r>
              <a:rPr lang="it-IT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contry</a:t>
            </a:r>
            <a:r>
              <a:rPr lang="it-IT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it-IT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</a:t>
            </a:r>
            <a:r>
              <a:rPr lang="it-IT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no fault </a:t>
            </a:r>
            <a:r>
              <a:rPr lang="it-IT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liability</a:t>
            </a:r>
            <a:r>
              <a:rPr lang="it-IT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</a:t>
            </a:r>
            <a:r>
              <a:rPr lang="it-IT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or </a:t>
            </a:r>
            <a:r>
              <a:rPr lang="it-IT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should</a:t>
            </a:r>
            <a:r>
              <a:rPr lang="it-IT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liability</a:t>
            </a:r>
            <a:r>
              <a:rPr lang="it-IT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 </a:t>
            </a:r>
            <a:r>
              <a:rPr lang="it-IT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proven</a:t>
            </a:r>
            <a:r>
              <a:rPr lang="it-IT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it-IT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(3) </a:t>
            </a:r>
            <a:r>
              <a:rPr lang="it-IT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it-IT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compensation</a:t>
            </a:r>
            <a:r>
              <a:rPr lang="it-IT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it-IT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limited</a:t>
            </a:r>
            <a:r>
              <a:rPr lang="it-IT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</a:t>
            </a:r>
            <a:r>
              <a:rPr lang="it-IT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it-IT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(4) </a:t>
            </a:r>
            <a:r>
              <a:rPr lang="it-IT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it-IT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</a:t>
            </a:r>
            <a:r>
              <a:rPr lang="it-IT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any</a:t>
            </a:r>
            <a:r>
              <a:rPr lang="it-IT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difference</a:t>
            </a:r>
            <a:r>
              <a:rPr lang="it-IT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between</a:t>
            </a:r>
            <a:r>
              <a:rPr lang="it-IT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bodily</a:t>
            </a:r>
            <a:r>
              <a:rPr lang="it-IT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injury</a:t>
            </a:r>
            <a:r>
              <a:rPr lang="it-IT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property</a:t>
            </a:r>
            <a:r>
              <a:rPr lang="it-IT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damage</a:t>
            </a:r>
            <a:r>
              <a:rPr lang="it-IT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it-IT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10848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Marine </a:t>
            </a:r>
            <a:r>
              <a:rPr lang="it-IT" dirty="0" err="1" smtClean="0"/>
              <a:t>Insurance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Marine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insurers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offer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wide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range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coverages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t-IT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Typical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causes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loss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covered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include: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weather-related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perils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such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wind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rain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hail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lightning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wave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action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fire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loss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damage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caused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by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theft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vandalism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and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collisions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with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docks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submerged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floating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objects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boats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it-IT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liability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coverage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most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important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Boat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owners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also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responsible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any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containment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clean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-up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expenses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resulting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from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oil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pollution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contamination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caused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by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their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vessel. </a:t>
            </a: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706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country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losses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covered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automobile or boat-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owners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insurance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many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countries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automobile or boat-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owners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insurance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coverage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similar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In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Italy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instance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990/1969 (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now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included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insurance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code – legislative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decree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provides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common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rules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mandatory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motor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insurance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mandatory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boat </a:t>
            </a:r>
            <a:r>
              <a:rPr lang="it-IT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insurance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it-IT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49050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Italian</a:t>
            </a:r>
            <a:r>
              <a:rPr lang="it-IT" dirty="0" smtClean="0"/>
              <a:t> </a:t>
            </a:r>
            <a:r>
              <a:rPr lang="it-IT" dirty="0" err="1" smtClean="0"/>
              <a:t>Insurance</a:t>
            </a:r>
            <a:r>
              <a:rPr lang="it-IT" dirty="0" smtClean="0"/>
              <a:t> Code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 smtClean="0"/>
              <a:t>NOT ALL DISPOSITIONS ON MANDATORY MOTOR INSURANCE CONTAINED IN THE ITALIAN INSURANCE CODE ARE RELEVANT IN CASE OF BOAT LIABILITY.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76327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Some </a:t>
            </a:r>
            <a:r>
              <a:rPr lang="it-IT" dirty="0" err="1" smtClean="0"/>
              <a:t>Italian</a:t>
            </a:r>
            <a:r>
              <a:rPr lang="it-IT" dirty="0" smtClean="0"/>
              <a:t> Cases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 smtClean="0"/>
              <a:t>Justice</a:t>
            </a:r>
            <a:r>
              <a:rPr lang="it-IT" dirty="0" smtClean="0"/>
              <a:t> of the </a:t>
            </a:r>
            <a:r>
              <a:rPr lang="it-IT" dirty="0" err="1" smtClean="0"/>
              <a:t>Peace</a:t>
            </a:r>
            <a:r>
              <a:rPr lang="it-IT" dirty="0" smtClean="0"/>
              <a:t> of Sorrento (</a:t>
            </a:r>
            <a:r>
              <a:rPr lang="it-IT" dirty="0" err="1" smtClean="0"/>
              <a:t>Judgement</a:t>
            </a:r>
            <a:r>
              <a:rPr lang="it-IT" dirty="0" smtClean="0"/>
              <a:t> 15 </a:t>
            </a:r>
            <a:r>
              <a:rPr lang="it-IT" dirty="0" err="1" smtClean="0"/>
              <a:t>July</a:t>
            </a:r>
            <a:r>
              <a:rPr lang="it-IT" dirty="0" smtClean="0"/>
              <a:t> 2009) and </a:t>
            </a:r>
            <a:r>
              <a:rPr lang="it-IT" dirty="0" err="1" smtClean="0"/>
              <a:t>Justice</a:t>
            </a:r>
            <a:r>
              <a:rPr lang="it-IT" dirty="0" smtClean="0"/>
              <a:t> of </a:t>
            </a:r>
            <a:r>
              <a:rPr lang="it-IT" dirty="0" err="1" smtClean="0"/>
              <a:t>Peace</a:t>
            </a:r>
            <a:r>
              <a:rPr lang="it-IT" dirty="0" smtClean="0"/>
              <a:t> of Pozzuoli (</a:t>
            </a:r>
            <a:r>
              <a:rPr lang="it-IT" dirty="0" err="1" smtClean="0"/>
              <a:t>Judgment</a:t>
            </a:r>
            <a:r>
              <a:rPr lang="it-IT" dirty="0" smtClean="0"/>
              <a:t> 21 </a:t>
            </a:r>
            <a:r>
              <a:rPr lang="it-IT" dirty="0" err="1" smtClean="0"/>
              <a:t>June</a:t>
            </a:r>
            <a:r>
              <a:rPr lang="it-IT" dirty="0" smtClean="0"/>
              <a:t> 2010) </a:t>
            </a:r>
            <a:r>
              <a:rPr lang="it-IT" dirty="0" err="1" smtClean="0"/>
              <a:t>affirm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:</a:t>
            </a:r>
          </a:p>
          <a:p>
            <a:r>
              <a:rPr lang="it-IT" dirty="0" err="1" smtClean="0"/>
              <a:t>According</a:t>
            </a:r>
            <a:r>
              <a:rPr lang="it-IT" dirty="0" smtClean="0"/>
              <a:t> to </a:t>
            </a:r>
            <a:r>
              <a:rPr lang="it-IT" dirty="0" err="1" smtClean="0"/>
              <a:t>article</a:t>
            </a:r>
            <a:r>
              <a:rPr lang="it-IT" dirty="0" smtClean="0"/>
              <a:t> 123 </a:t>
            </a:r>
            <a:r>
              <a:rPr lang="it-IT" dirty="0" err="1" smtClean="0"/>
              <a:t>insurance</a:t>
            </a:r>
            <a:r>
              <a:rPr lang="it-IT" dirty="0" smtClean="0"/>
              <a:t> code </a:t>
            </a:r>
            <a:r>
              <a:rPr lang="it-IT" dirty="0" err="1" smtClean="0"/>
              <a:t>norms</a:t>
            </a:r>
            <a:r>
              <a:rPr lang="it-IT" dirty="0" smtClean="0"/>
              <a:t> on </a:t>
            </a:r>
            <a:r>
              <a:rPr lang="it-IT" dirty="0" err="1" smtClean="0"/>
              <a:t>mandatory</a:t>
            </a:r>
            <a:r>
              <a:rPr lang="it-IT" dirty="0" smtClean="0"/>
              <a:t> </a:t>
            </a:r>
            <a:r>
              <a:rPr lang="it-IT" dirty="0" err="1" smtClean="0"/>
              <a:t>motor</a:t>
            </a:r>
            <a:r>
              <a:rPr lang="it-IT" dirty="0" smtClean="0"/>
              <a:t> </a:t>
            </a:r>
            <a:r>
              <a:rPr lang="it-IT" dirty="0" err="1" smtClean="0"/>
              <a:t>insurance</a:t>
            </a:r>
            <a:r>
              <a:rPr lang="it-IT" dirty="0" smtClean="0"/>
              <a:t> operate in case of boat </a:t>
            </a:r>
            <a:r>
              <a:rPr lang="it-IT" dirty="0" err="1" smtClean="0"/>
              <a:t>liability</a:t>
            </a:r>
            <a:r>
              <a:rPr lang="it-IT" dirty="0" smtClean="0"/>
              <a:t> </a:t>
            </a:r>
            <a:r>
              <a:rPr lang="it-IT" dirty="0" err="1" smtClean="0"/>
              <a:t>only</a:t>
            </a:r>
            <a:r>
              <a:rPr lang="it-IT" dirty="0" smtClean="0"/>
              <a:t> in case of personal </a:t>
            </a:r>
            <a:r>
              <a:rPr lang="it-IT" dirty="0" err="1" smtClean="0"/>
              <a:t>injuries</a:t>
            </a:r>
            <a:r>
              <a:rPr lang="it-IT" dirty="0" smtClean="0"/>
              <a:t>.</a:t>
            </a:r>
          </a:p>
          <a:p>
            <a:r>
              <a:rPr lang="it-IT" dirty="0" smtClean="0"/>
              <a:t>In case of boat </a:t>
            </a:r>
            <a:r>
              <a:rPr lang="it-IT" dirty="0" err="1" smtClean="0"/>
              <a:t>liability</a:t>
            </a:r>
            <a:r>
              <a:rPr lang="it-IT" dirty="0" smtClean="0"/>
              <a:t> no </a:t>
            </a:r>
            <a:r>
              <a:rPr lang="it-IT" dirty="0" err="1" smtClean="0"/>
              <a:t>direct</a:t>
            </a:r>
            <a:r>
              <a:rPr lang="it-IT" dirty="0" smtClean="0"/>
              <a:t> </a:t>
            </a:r>
            <a:r>
              <a:rPr lang="it-IT" dirty="0" err="1" smtClean="0"/>
              <a:t>action</a:t>
            </a:r>
            <a:r>
              <a:rPr lang="it-IT" dirty="0" smtClean="0"/>
              <a:t> of the </a:t>
            </a:r>
            <a:r>
              <a:rPr lang="it-IT" dirty="0" err="1" smtClean="0"/>
              <a:t>victims</a:t>
            </a:r>
            <a:r>
              <a:rPr lang="it-IT" dirty="0" smtClean="0"/>
              <a:t> and no </a:t>
            </a:r>
            <a:r>
              <a:rPr lang="it-IT" dirty="0" err="1" smtClean="0"/>
              <a:t>direct</a:t>
            </a:r>
            <a:r>
              <a:rPr lang="it-IT" dirty="0" smtClean="0"/>
              <a:t> </a:t>
            </a:r>
            <a:r>
              <a:rPr lang="it-IT" dirty="0" err="1" smtClean="0"/>
              <a:t>reibursement</a:t>
            </a:r>
            <a:r>
              <a:rPr lang="it-IT" dirty="0" smtClean="0"/>
              <a:t>  of the </a:t>
            </a:r>
            <a:r>
              <a:rPr lang="it-IT" dirty="0" err="1" smtClean="0"/>
              <a:t>insured</a:t>
            </a:r>
            <a:r>
              <a:rPr lang="it-IT" dirty="0" smtClean="0"/>
              <a:t> party are </a:t>
            </a:r>
            <a:r>
              <a:rPr lang="it-IT" dirty="0" err="1" smtClean="0"/>
              <a:t>provided</a:t>
            </a:r>
            <a:r>
              <a:rPr lang="it-IT" dirty="0" smtClean="0"/>
              <a:t>. (With </a:t>
            </a:r>
            <a:r>
              <a:rPr lang="it-IT" dirty="0" err="1" smtClean="0"/>
              <a:t>regard</a:t>
            </a:r>
            <a:r>
              <a:rPr lang="it-IT" dirty="0" smtClean="0"/>
              <a:t> to the </a:t>
            </a:r>
            <a:r>
              <a:rPr lang="it-IT" dirty="0" err="1" smtClean="0"/>
              <a:t>direct</a:t>
            </a:r>
            <a:r>
              <a:rPr lang="it-IT" dirty="0" smtClean="0"/>
              <a:t> </a:t>
            </a:r>
            <a:r>
              <a:rPr lang="it-IT" dirty="0" err="1" smtClean="0"/>
              <a:t>action</a:t>
            </a:r>
            <a:r>
              <a:rPr lang="it-IT" dirty="0" smtClean="0"/>
              <a:t> </a:t>
            </a:r>
            <a:r>
              <a:rPr lang="it-IT" dirty="0" err="1" smtClean="0"/>
              <a:t>see</a:t>
            </a:r>
            <a:r>
              <a:rPr lang="it-IT" dirty="0" smtClean="0"/>
              <a:t> </a:t>
            </a:r>
            <a:r>
              <a:rPr lang="it-IT" dirty="0" err="1" smtClean="0"/>
              <a:t>also</a:t>
            </a:r>
            <a:r>
              <a:rPr lang="it-IT" dirty="0" smtClean="0"/>
              <a:t> Supreme Court 24 </a:t>
            </a:r>
            <a:r>
              <a:rPr lang="it-IT" dirty="0" err="1" smtClean="0"/>
              <a:t>april</a:t>
            </a:r>
            <a:r>
              <a:rPr lang="it-IT" dirty="0" smtClean="0"/>
              <a:t> 2007, n. 9516; Supreme Court 18 </a:t>
            </a:r>
            <a:r>
              <a:rPr lang="it-IT" dirty="0" err="1" smtClean="0"/>
              <a:t>June</a:t>
            </a:r>
            <a:r>
              <a:rPr lang="it-IT" dirty="0" smtClean="0"/>
              <a:t> 2002, n. 8816; Supreme Court 18 </a:t>
            </a:r>
            <a:r>
              <a:rPr lang="it-IT" dirty="0" err="1" smtClean="0"/>
              <a:t>november</a:t>
            </a:r>
            <a:r>
              <a:rPr lang="it-IT" dirty="0" smtClean="0"/>
              <a:t> 1994, n. 10156).</a:t>
            </a:r>
          </a:p>
        </p:txBody>
      </p:sp>
    </p:spTree>
    <p:extLst>
      <p:ext uri="{BB962C8B-B14F-4D97-AF65-F5344CB8AC3E}">
        <p14:creationId xmlns:p14="http://schemas.microsoft.com/office/powerpoint/2010/main" val="615578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Boat </a:t>
            </a:r>
            <a:r>
              <a:rPr lang="it-IT" dirty="0" err="1"/>
              <a:t>L</a:t>
            </a:r>
            <a:r>
              <a:rPr lang="it-IT" dirty="0" err="1" smtClean="0"/>
              <a:t>iability</a:t>
            </a:r>
            <a:r>
              <a:rPr lang="it-IT" dirty="0" smtClean="0"/>
              <a:t> and Personal </a:t>
            </a:r>
            <a:r>
              <a:rPr lang="it-IT" dirty="0" err="1" smtClean="0"/>
              <a:t>Injuries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Artt. 138 e 139 </a:t>
            </a:r>
            <a:r>
              <a:rPr lang="it-IT" dirty="0" err="1" smtClean="0"/>
              <a:t>Ins.code</a:t>
            </a:r>
            <a:r>
              <a:rPr lang="it-IT" dirty="0" smtClean="0"/>
              <a:t>, </a:t>
            </a:r>
            <a:r>
              <a:rPr lang="it-IT" dirty="0" err="1" smtClean="0"/>
              <a:t>about</a:t>
            </a:r>
            <a:r>
              <a:rPr lang="it-IT" dirty="0" smtClean="0"/>
              <a:t> </a:t>
            </a:r>
            <a:r>
              <a:rPr lang="it-IT" dirty="0" err="1" smtClean="0"/>
              <a:t>injuries</a:t>
            </a:r>
            <a:r>
              <a:rPr lang="it-IT" dirty="0" smtClean="0"/>
              <a:t> to the body of a </a:t>
            </a:r>
            <a:r>
              <a:rPr lang="it-IT" dirty="0" err="1" smtClean="0"/>
              <a:t>person</a:t>
            </a:r>
            <a:r>
              <a:rPr lang="it-IT" dirty="0" smtClean="0"/>
              <a:t>, are </a:t>
            </a:r>
            <a:r>
              <a:rPr lang="it-IT" dirty="0" err="1" smtClean="0"/>
              <a:t>applicable</a:t>
            </a:r>
            <a:r>
              <a:rPr lang="it-IT" dirty="0" smtClean="0"/>
              <a:t> in case of boat </a:t>
            </a:r>
            <a:r>
              <a:rPr lang="it-IT" dirty="0" err="1" smtClean="0"/>
              <a:t>liability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well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1569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Personal </a:t>
            </a:r>
            <a:r>
              <a:rPr lang="it-IT" dirty="0" err="1" smtClean="0"/>
              <a:t>Damages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Article 139 provides the parameters for the quantification of the amount of damages in case of </a:t>
            </a:r>
            <a:r>
              <a:rPr lang="en-US" b="1" dirty="0" smtClean="0"/>
              <a:t>minor injuries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The parameters for determining personal injury as a </a:t>
            </a:r>
            <a:r>
              <a:rPr lang="en-US" dirty="0" smtClean="0"/>
              <a:t>result </a:t>
            </a:r>
            <a:r>
              <a:rPr lang="en-US" dirty="0"/>
              <a:t>of </a:t>
            </a:r>
            <a:r>
              <a:rPr lang="en-US" b="1" dirty="0"/>
              <a:t>non-minor injury </a:t>
            </a:r>
            <a:r>
              <a:rPr lang="en-US" dirty="0"/>
              <a:t>(pursuant to article 138 of </a:t>
            </a:r>
            <a:r>
              <a:rPr lang="en-US" dirty="0" smtClean="0"/>
              <a:t>the </a:t>
            </a:r>
            <a:r>
              <a:rPr lang="en-US" dirty="0"/>
              <a:t>Insurance Code) are still to be </a:t>
            </a:r>
            <a:r>
              <a:rPr lang="en-US" dirty="0" smtClean="0"/>
              <a:t>determined by the Government. </a:t>
            </a:r>
          </a:p>
          <a:p>
            <a:pPr marL="0" indent="0">
              <a:buNone/>
            </a:pPr>
            <a:r>
              <a:rPr lang="en-US" dirty="0" smtClean="0"/>
              <a:t>By the moment for </a:t>
            </a:r>
            <a:r>
              <a:rPr lang="en-US" dirty="0"/>
              <a:t>the </a:t>
            </a:r>
            <a:r>
              <a:rPr lang="en-US" dirty="0" smtClean="0"/>
              <a:t>purposes </a:t>
            </a:r>
            <a:r>
              <a:rPr lang="en-US" dirty="0"/>
              <a:t>of quantifying </a:t>
            </a:r>
            <a:r>
              <a:rPr lang="en-US" dirty="0" smtClean="0"/>
              <a:t>such damages, </a:t>
            </a:r>
            <a:r>
              <a:rPr lang="en-US" dirty="0"/>
              <a:t>reference must </a:t>
            </a:r>
            <a:r>
              <a:rPr lang="en-US" dirty="0" smtClean="0"/>
              <a:t>be </a:t>
            </a:r>
            <a:r>
              <a:rPr lang="en-US" dirty="0"/>
              <a:t>made to the </a:t>
            </a:r>
            <a:r>
              <a:rPr lang="en-US" dirty="0" smtClean="0"/>
              <a:t>tables of criteria </a:t>
            </a:r>
            <a:r>
              <a:rPr lang="en-US" dirty="0"/>
              <a:t>applied by the </a:t>
            </a:r>
            <a:r>
              <a:rPr lang="en-US" dirty="0" smtClean="0"/>
              <a:t>Court </a:t>
            </a:r>
            <a:r>
              <a:rPr lang="en-US" dirty="0"/>
              <a:t>of Milan, </a:t>
            </a:r>
            <a:r>
              <a:rPr lang="en-US" dirty="0" smtClean="0"/>
              <a:t>recently </a:t>
            </a:r>
            <a:r>
              <a:rPr lang="en-US" dirty="0" err="1"/>
              <a:t>recognised</a:t>
            </a:r>
            <a:r>
              <a:rPr lang="en-US" dirty="0"/>
              <a:t> as generally applicable by the Court </a:t>
            </a:r>
            <a:r>
              <a:rPr lang="en-US" dirty="0" smtClean="0"/>
              <a:t>of </a:t>
            </a:r>
            <a:r>
              <a:rPr lang="en-US" dirty="0"/>
              <a:t>Cassation (judgments no. 12408/11 and 19376/12</a:t>
            </a:r>
            <a:r>
              <a:rPr lang="en-US" dirty="0" smtClean="0"/>
              <a:t>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71017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Boat </a:t>
            </a:r>
            <a:r>
              <a:rPr lang="it-IT" dirty="0" err="1" smtClean="0"/>
              <a:t>liability</a:t>
            </a:r>
            <a:r>
              <a:rPr lang="it-IT" dirty="0" smtClean="0"/>
              <a:t>, Motor </a:t>
            </a:r>
            <a:r>
              <a:rPr lang="it-IT" dirty="0" err="1" smtClean="0"/>
              <a:t>liability</a:t>
            </a:r>
            <a:r>
              <a:rPr lang="it-IT" dirty="0" smtClean="0"/>
              <a:t>,</a:t>
            </a:r>
            <a:br>
              <a:rPr lang="it-IT" dirty="0" smtClean="0"/>
            </a:br>
            <a:r>
              <a:rPr lang="it-IT" dirty="0" err="1" smtClean="0"/>
              <a:t>Frauds</a:t>
            </a:r>
            <a:endParaRPr lang="it-IT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25963" y="1519237"/>
            <a:ext cx="600075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212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Boat </a:t>
            </a:r>
            <a:r>
              <a:rPr lang="it-IT" dirty="0" err="1"/>
              <a:t>liability</a:t>
            </a:r>
            <a:r>
              <a:rPr lang="it-IT" dirty="0"/>
              <a:t>, Motor </a:t>
            </a:r>
            <a:r>
              <a:rPr lang="it-IT" dirty="0" err="1"/>
              <a:t>liability</a:t>
            </a:r>
            <a:r>
              <a:rPr lang="it-IT" dirty="0"/>
              <a:t>,</a:t>
            </a:r>
            <a:br>
              <a:rPr lang="it-IT" dirty="0"/>
            </a:br>
            <a:r>
              <a:rPr lang="it-IT" dirty="0" err="1"/>
              <a:t>Frauds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On </a:t>
            </a:r>
            <a:r>
              <a:rPr lang="it-IT" dirty="0" err="1" smtClean="0"/>
              <a:t>October</a:t>
            </a:r>
            <a:r>
              <a:rPr lang="it-IT" dirty="0" smtClean="0"/>
              <a:t> 2009 in Sorrento 4 men </a:t>
            </a:r>
            <a:r>
              <a:rPr lang="it-IT" dirty="0" err="1" smtClean="0"/>
              <a:t>sank</a:t>
            </a:r>
            <a:r>
              <a:rPr lang="it-IT" dirty="0" smtClean="0"/>
              <a:t> a 13 </a:t>
            </a:r>
            <a:r>
              <a:rPr lang="it-IT" dirty="0" err="1" smtClean="0"/>
              <a:t>meters</a:t>
            </a:r>
            <a:r>
              <a:rPr lang="it-IT" dirty="0" smtClean="0"/>
              <a:t> </a:t>
            </a:r>
            <a:r>
              <a:rPr lang="it-IT" dirty="0" err="1" smtClean="0"/>
              <a:t>ship</a:t>
            </a:r>
            <a:r>
              <a:rPr lang="it-IT" dirty="0" smtClean="0"/>
              <a:t> </a:t>
            </a:r>
            <a:r>
              <a:rPr lang="it-IT" dirty="0" err="1" smtClean="0"/>
              <a:t>faking</a:t>
            </a:r>
            <a:r>
              <a:rPr lang="it-IT" dirty="0" smtClean="0"/>
              <a:t> an </a:t>
            </a:r>
            <a:r>
              <a:rPr lang="it-IT" dirty="0" err="1" smtClean="0"/>
              <a:t>accident</a:t>
            </a:r>
            <a:r>
              <a:rPr lang="it-IT" dirty="0"/>
              <a:t> </a:t>
            </a:r>
            <a:r>
              <a:rPr lang="it-IT" dirty="0" smtClean="0"/>
              <a:t>in </a:t>
            </a:r>
            <a:r>
              <a:rPr lang="it-IT" dirty="0" err="1" smtClean="0"/>
              <a:t>order</a:t>
            </a:r>
            <a:r>
              <a:rPr lang="it-IT" dirty="0" smtClean="0"/>
              <a:t> to gain </a:t>
            </a:r>
            <a:r>
              <a:rPr lang="it-IT" dirty="0" err="1" smtClean="0"/>
              <a:t>money</a:t>
            </a:r>
            <a:r>
              <a:rPr lang="it-IT" dirty="0" smtClean="0"/>
              <a:t> from the </a:t>
            </a:r>
            <a:r>
              <a:rPr lang="it-IT" dirty="0" err="1" smtClean="0"/>
              <a:t>Insurance</a:t>
            </a:r>
            <a:r>
              <a:rPr lang="it-IT" dirty="0" smtClean="0"/>
              <a:t> company.</a:t>
            </a:r>
          </a:p>
          <a:p>
            <a:r>
              <a:rPr lang="it-IT" dirty="0" smtClean="0"/>
              <a:t>By the moment the 4 men are under </a:t>
            </a:r>
            <a:r>
              <a:rPr lang="it-IT" dirty="0" err="1" smtClean="0"/>
              <a:t>arrest</a:t>
            </a:r>
            <a:r>
              <a:rPr lang="it-IT" dirty="0" smtClean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1939509"/>
      </p:ext>
    </p:extLst>
  </p:cSld>
  <p:clrMapOvr>
    <a:masterClrMapping/>
  </p:clrMapOvr>
</p:sld>
</file>

<file path=ppt/theme/theme1.xml><?xml version="1.0" encoding="utf-8"?>
<a:theme xmlns:a="http://schemas.openxmlformats.org/drawingml/2006/main" name="Cornic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TC103457475[[fn=Cornice]]</Template>
  <TotalTime>55</TotalTime>
  <Words>550</Words>
  <Application>Microsoft Office PowerPoint</Application>
  <PresentationFormat>Custom</PresentationFormat>
  <Paragraphs>29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Cornice</vt:lpstr>
      <vt:lpstr>"Motor Liability and Boat Liability: damages, compensation, insurance. A comparison". </vt:lpstr>
      <vt:lpstr>Marine Insurance</vt:lpstr>
      <vt:lpstr>In your country what losses are covered in automobile or boat-owners insurance? </vt:lpstr>
      <vt:lpstr>Italian Insurance Code </vt:lpstr>
      <vt:lpstr>Some Italian Cases</vt:lpstr>
      <vt:lpstr>Boat Liability and Personal Injuries</vt:lpstr>
      <vt:lpstr>Personal Damages</vt:lpstr>
      <vt:lpstr>Boat liability, Motor liability, Frauds</vt:lpstr>
      <vt:lpstr>Boat liability, Motor liability, Frauds</vt:lpstr>
      <vt:lpstr>We’d like to stimulate a comparison between liability for motor vehicle (cars) and boats or aircraft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"Motor Liability and Boat Liability: damages, compensation, insurance. A comparison".</dc:title>
  <dc:creator>sara</dc:creator>
  <cp:lastModifiedBy>User</cp:lastModifiedBy>
  <cp:revision>9</cp:revision>
  <dcterms:created xsi:type="dcterms:W3CDTF">2014-05-02T19:52:49Z</dcterms:created>
  <dcterms:modified xsi:type="dcterms:W3CDTF">2014-05-25T13:51:21Z</dcterms:modified>
</cp:coreProperties>
</file>