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86" r:id="rId3"/>
    <p:sldId id="287" r:id="rId4"/>
    <p:sldId id="288" r:id="rId5"/>
    <p:sldId id="289" r:id="rId6"/>
    <p:sldId id="290" r:id="rId7"/>
    <p:sldId id="291" r:id="rId8"/>
    <p:sldId id="292" r:id="rId9"/>
    <p:sldId id="293" r:id="rId10"/>
    <p:sldId id="294" r:id="rId11"/>
    <p:sldId id="273" r:id="rId12"/>
    <p:sldId id="274" r:id="rId13"/>
    <p:sldId id="265" r:id="rId14"/>
    <p:sldId id="267" r:id="rId15"/>
    <p:sldId id="261"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p:scale>
          <a:sx n="118" d="100"/>
          <a:sy n="118" d="100"/>
        </p:scale>
        <p:origin x="228"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7BD96-3128-49F1-8835-7A30F4322FDA}" type="datetimeFigureOut">
              <a:rPr lang="pt-BR" smtClean="0"/>
              <a:t>29/07/2013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20951-ECB8-45C4-A260-82D03D4B75FA}" type="slidenum">
              <a:rPr lang="pt-BR" smtClean="0"/>
              <a:t>‹#›</a:t>
            </a:fld>
            <a:endParaRPr lang="pt-BR"/>
          </a:p>
        </p:txBody>
      </p:sp>
    </p:spTree>
    <p:extLst>
      <p:ext uri="{BB962C8B-B14F-4D97-AF65-F5344CB8AC3E}">
        <p14:creationId xmlns:p14="http://schemas.microsoft.com/office/powerpoint/2010/main" val="56995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61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30D497-CAF3-4DE4-BE79-2BE3CABD7F39}" type="slidenum">
              <a:rPr lang="pt-BR" smtClean="0"/>
              <a:pPr fontAlgn="base">
                <a:spcBef>
                  <a:spcPct val="0"/>
                </a:spcBef>
                <a:spcAft>
                  <a:spcPct val="0"/>
                </a:spcAft>
                <a:defRPr/>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10</a:t>
            </a:fld>
            <a:endParaRPr lang="pt-B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83F6C-F3EC-432C-9758-E89B1C154C08}" type="slidenum">
              <a:rPr lang="pt-BR" smtClean="0"/>
              <a:pPr fontAlgn="base">
                <a:spcBef>
                  <a:spcPct val="0"/>
                </a:spcBef>
                <a:spcAft>
                  <a:spcPct val="0"/>
                </a:spcAft>
                <a:defRPr/>
              </a:pPr>
              <a:t>11</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4C83BF-F790-4453-8B20-771A55C55AF9}" type="slidenum">
              <a:rPr lang="en-US" smtClean="0"/>
              <a:pPr eaLnBrk="1" hangingPunct="1"/>
              <a:t>12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sz="1000" smtClean="0"/>
              <a:t>Credit life	         4,725,202 	3.7m credit life in Peru from one company (Altas Cumbres), 325k in Peru from 2 others, 500k one company Ecuador, 			</a:t>
            </a:r>
          </a:p>
          <a:p>
            <a:pPr eaLnBrk="1" hangingPunct="1">
              <a:lnSpc>
                <a:spcPct val="80000"/>
              </a:lnSpc>
            </a:pPr>
            <a:r>
              <a:rPr lang="en-GB" sz="1000" smtClean="0"/>
              <a:t>Funeral	         2,627,330 	2.5m in Colombia only (ASEGURADORA SOLIDARIA DE COLOMBIA) delivered through mutual members and funeral parlours			</a:t>
            </a:r>
          </a:p>
          <a:p>
            <a:pPr eaLnBrk="1" hangingPunct="1">
              <a:lnSpc>
                <a:spcPct val="80000"/>
              </a:lnSpc>
            </a:pPr>
            <a:r>
              <a:rPr lang="en-GB" sz="1000" smtClean="0"/>
              <a:t>Term life	            283,525 				</a:t>
            </a:r>
          </a:p>
          <a:p>
            <a:pPr eaLnBrk="1" hangingPunct="1">
              <a:lnSpc>
                <a:spcPct val="80000"/>
              </a:lnSpc>
            </a:pPr>
            <a:r>
              <a:rPr lang="en-GB" sz="1000" smtClean="0"/>
              <a:t>Long term life	              22,000 				</a:t>
            </a:r>
          </a:p>
          <a:p>
            <a:pPr eaLnBrk="1" hangingPunct="1">
              <a:lnSpc>
                <a:spcPct val="80000"/>
              </a:lnSpc>
            </a:pPr>
            <a:r>
              <a:rPr lang="en-GB" sz="1000" smtClean="0"/>
              <a:t>Health	            300,876 	250k are in Bolivia with Pro Mujer with basic primary care provision. They provide direct care based on pre-paid helth care (they only have 75k borrowers)			</a:t>
            </a:r>
          </a:p>
          <a:p>
            <a:pPr eaLnBrk="1" hangingPunct="1">
              <a:lnSpc>
                <a:spcPct val="80000"/>
              </a:lnSpc>
            </a:pPr>
            <a:r>
              <a:rPr lang="en-GB" sz="1000" smtClean="0"/>
              <a:t>Property	                   600 				</a:t>
            </a:r>
          </a:p>
          <a:p>
            <a:pPr eaLnBrk="1" hangingPunct="1">
              <a:lnSpc>
                <a:spcPct val="80000"/>
              </a:lnSpc>
            </a:pPr>
            <a:r>
              <a:rPr lang="en-GB" sz="1000" smtClean="0"/>
              <a:t>TOTAL	         7,928,238 				</a:t>
            </a:r>
          </a:p>
          <a:p>
            <a:pPr eaLnBrk="1" hangingPunct="1">
              <a:lnSpc>
                <a:spcPct val="80000"/>
              </a:lnSpc>
            </a:pPr>
            <a:endParaRPr lang="en-GB" sz="1000" smtClean="0"/>
          </a:p>
          <a:p>
            <a:pPr eaLnBrk="1" hangingPunct="1">
              <a:lnSpc>
                <a:spcPct val="80000"/>
              </a:lnSpc>
            </a:pPr>
            <a:r>
              <a:rPr lang="en-US" sz="1000" smtClean="0"/>
              <a:t>In the Americas, the team identified 7.8 million people covered by microinsurance – nearly 10% of all microinsurance-covered lives found worldwide in the countries under review. This coverage, 6.7 million, comes predominantly from two countries, Peru and Colombia. Much of Peru’s microinsurance (over 3.3 million people covered) is from one credit institution and represents credit life insurance. The majority of Colombia’s microinsurance (2.5 million people covered) is also from one entity offering funeral insurance. The research team found that a common phenomenon repeated throughout the target countries was that when there was significant microinsurance in a country, it was typically because of a single entity.  Often it was because of a mandatory microinsurance product (as in Peru) and it was usually sold to groups (as with both the Peru and Colombia products). Other programs show limited uptake from low-income consumers. On average, microinsurance availability (covered lives of poor over total population of poor) in the Americas is 7.8%, although this figure is seriously skewed by the high numbers for Peru. </a:t>
            </a:r>
          </a:p>
          <a:p>
            <a:pPr eaLnBrk="1" hangingPunct="1">
              <a:lnSpc>
                <a:spcPct val="80000"/>
              </a:lnSpc>
            </a:pPr>
            <a:endParaRPr lang="en-GB" sz="1000" smtClean="0"/>
          </a:p>
          <a:p>
            <a:pPr eaLnBrk="1" hangingPunct="1">
              <a:lnSpc>
                <a:spcPct val="80000"/>
              </a:lnSpc>
            </a:pPr>
            <a:endParaRPr 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83F6C-F3EC-432C-9758-E89B1C154C08}" type="slidenum">
              <a:rPr lang="pt-BR" smtClean="0"/>
              <a:pPr fontAlgn="base">
                <a:spcBef>
                  <a:spcPct val="0"/>
                </a:spcBef>
                <a:spcAft>
                  <a:spcPct val="0"/>
                </a:spcAft>
                <a:defRPr/>
              </a:pPr>
              <a:t>13</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83F6C-F3EC-432C-9758-E89B1C154C08}" type="slidenum">
              <a:rPr lang="pt-BR" smtClean="0"/>
              <a:pPr fontAlgn="base">
                <a:spcBef>
                  <a:spcPct val="0"/>
                </a:spcBef>
                <a:spcAft>
                  <a:spcPct val="0"/>
                </a:spcAft>
                <a:defRPr/>
              </a:pPr>
              <a:t>14</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2</a:t>
            </a:fld>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3</a:t>
            </a:fld>
            <a:endParaRPr lang="pt-B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4</a:t>
            </a:fld>
            <a:endParaRPr lang="pt-B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5</a:t>
            </a:fld>
            <a:endParaRPr lang="pt-B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6</a:t>
            </a:fld>
            <a:endParaRPr lang="pt-B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7</a:t>
            </a:fld>
            <a:endParaRPr lang="pt-B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8</a:t>
            </a:fld>
            <a:endParaRPr lang="pt-B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D6E007-A621-48D1-B937-1D18D8D22466}" type="slidenum">
              <a:rPr lang="pt-BR" smtClean="0"/>
              <a:pPr fontAlgn="base">
                <a:spcBef>
                  <a:spcPct val="0"/>
                </a:spcBef>
                <a:spcAft>
                  <a:spcPct val="0"/>
                </a:spcAft>
                <a:defRPr/>
              </a:pPr>
              <a:t>9</a:t>
            </a:fld>
            <a:endParaRPr lang="pt-B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6F78ECD-281B-4C64-94C1-60E233CC6188}" type="datetimeFigureOut">
              <a:rPr lang="pt-BR" smtClean="0"/>
              <a:t>29/07/2013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399397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6F78ECD-281B-4C64-94C1-60E233CC6188}" type="datetimeFigureOut">
              <a:rPr lang="pt-BR" smtClean="0"/>
              <a:t>29/07/2013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295136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6F78ECD-281B-4C64-94C1-60E233CC6188}" type="datetimeFigureOut">
              <a:rPr lang="pt-BR" smtClean="0"/>
              <a:t>29/07/2013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274724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6F78ECD-281B-4C64-94C1-60E233CC6188}" type="datetimeFigureOut">
              <a:rPr lang="pt-BR" smtClean="0"/>
              <a:t>29/07/2013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311592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86F78ECD-281B-4C64-94C1-60E233CC6188}" type="datetimeFigureOut">
              <a:rPr lang="pt-BR" smtClean="0"/>
              <a:t>29/07/2013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59868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6F78ECD-281B-4C64-94C1-60E233CC6188}" type="datetimeFigureOut">
              <a:rPr lang="pt-BR" smtClean="0"/>
              <a:t>29/07/2013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387145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6F78ECD-281B-4C64-94C1-60E233CC6188}" type="datetimeFigureOut">
              <a:rPr lang="pt-BR" smtClean="0"/>
              <a:t>29/07/2013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89587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6F78ECD-281B-4C64-94C1-60E233CC6188}" type="datetimeFigureOut">
              <a:rPr lang="pt-BR" smtClean="0"/>
              <a:t>29/07/2013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234948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6F78ECD-281B-4C64-94C1-60E233CC6188}" type="datetimeFigureOut">
              <a:rPr lang="pt-BR" smtClean="0"/>
              <a:t>29/07/2013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154293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6F78ECD-281B-4C64-94C1-60E233CC6188}" type="datetimeFigureOut">
              <a:rPr lang="pt-BR" smtClean="0"/>
              <a:t>29/07/2013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166251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6F78ECD-281B-4C64-94C1-60E233CC6188}" type="datetimeFigureOut">
              <a:rPr lang="pt-BR" smtClean="0"/>
              <a:t>29/07/2013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856445-1962-46A5-BBDA-33BA5849D9CD}" type="slidenum">
              <a:rPr lang="pt-BR" smtClean="0"/>
              <a:t>‹#›</a:t>
            </a:fld>
            <a:endParaRPr lang="pt-BR"/>
          </a:p>
        </p:txBody>
      </p:sp>
    </p:spTree>
    <p:extLst>
      <p:ext uri="{BB962C8B-B14F-4D97-AF65-F5344CB8AC3E}">
        <p14:creationId xmlns:p14="http://schemas.microsoft.com/office/powerpoint/2010/main" val="166547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78ECD-281B-4C64-94C1-60E233CC6188}" type="datetimeFigureOut">
              <a:rPr lang="pt-BR" smtClean="0"/>
              <a:t>29/07/2013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56445-1962-46A5-BBDA-33BA5849D9CD}" type="slidenum">
              <a:rPr lang="pt-BR" smtClean="0"/>
              <a:t>‹#›</a:t>
            </a:fld>
            <a:endParaRPr lang="pt-BR"/>
          </a:p>
        </p:txBody>
      </p:sp>
    </p:spTree>
    <p:extLst>
      <p:ext uri="{BB962C8B-B14F-4D97-AF65-F5344CB8AC3E}">
        <p14:creationId xmlns:p14="http://schemas.microsoft.com/office/powerpoint/2010/main" val="360363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786813" y="0"/>
            <a:ext cx="142875" cy="6858000"/>
          </a:xfrm>
          <a:prstGeom prst="rect">
            <a:avLst/>
          </a:prstGeom>
          <a:solidFill>
            <a:srgbClr val="0070C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 name="CaixaDeTexto 1"/>
          <p:cNvSpPr txBox="1"/>
          <p:nvPr/>
        </p:nvSpPr>
        <p:spPr>
          <a:xfrm>
            <a:off x="755576" y="1526108"/>
            <a:ext cx="6984777" cy="892552"/>
          </a:xfrm>
          <a:prstGeom prst="rect">
            <a:avLst/>
          </a:prstGeom>
          <a:noFill/>
        </p:spPr>
        <p:txBody>
          <a:bodyPr wrap="square" rtlCol="0">
            <a:spAutoFit/>
          </a:bodyPr>
          <a:lstStyle/>
          <a:p>
            <a:r>
              <a:rPr lang="pt-BR" sz="3600" smtClean="0">
                <a:solidFill>
                  <a:srgbClr val="0070C0"/>
                </a:solidFill>
              </a:rPr>
              <a:t>MICROSSEGURO e O CLIMA</a:t>
            </a:r>
          </a:p>
          <a:p>
            <a:r>
              <a:rPr lang="pt-BR" sz="1600" smtClean="0">
                <a:solidFill>
                  <a:srgbClr val="0070C0"/>
                </a:solidFill>
              </a:rPr>
              <a:t>Ana Rita R. Petraroli</a:t>
            </a:r>
            <a:endParaRPr lang="pt-BR" sz="1600">
              <a:solidFill>
                <a:srgbClr val="0070C0"/>
              </a:solidFill>
            </a:endParaRPr>
          </a:p>
        </p:txBody>
      </p:sp>
      <p:sp>
        <p:nvSpPr>
          <p:cNvPr id="3" name="AutoShape 2" descr="data:image/jpeg;base64,/9j/4AAQSkZJRgABAQAAAQABAAD/2wCEAAkGBhQSERUUExQVFBQWGBoaFxgWGBgYHhsYFxgXGhgeHCAXHSYfFxojGRgXHy8gIycpLCwsFh8xNTAqNSYrLCkBCQoKDgwOGg8PGiwkHyQpLCwsLCwsLCwsLCwsLCwsLCwsLCwsLCksLCwsLCksLCwsLCksLCwsLCwsLCksLCwpKf/AABEIAOEA4QMBIgACEQEDEQH/xAAbAAABBQEBAAAAAAAAAAAAAAAEAAIDBQYBB//EAEkQAAIBAgQDBQUFBAcHAgcAAAECEQADBBIhMQVBUQYTImFxMoGRobEHFELB0SMzUmIVFjRTcuHwVIKSorLC8UOTJDVjc3Sj0v/EABoBAAMBAQEBAAAAAAAAAAAAAAABAgMEBQb/xAAtEQACAgEDAwMEAQQDAAAAAAAAAQIRIQMSMQRBUQUTIiMyYXHRQoGh8BQksf/aAAwDAQACEQMRAD8A0EV2KfFICvoLPAGxSin5aQFKwGgUop8V3LRYDKUU/LXLg0PofpSsdEdtwwBUyDsRzp9Y7FWruEFuxavNngMcxDKSySqwR4ZAPvoW19oV22ct+yrEaHKSh+BkVitdcMtwzSN3FKKzeD+0HDPo4uWj/MJHxUmrm1xzDttftH/fA+tWtRPuS4tBkUopWrisJUhh1BB+lPC1ViGRSy0/LXQtAURxXctPy13LQBHlpZaky0stADMtcK1JFcy0gI4pRUmWlFAEZFKKky1zLQBHFKKky1wCgdDIpVJFKgKG5a7lp4FKKYDMtOinRXYpAMillp8V0CgKGZaa6aGpstDcRxHd2nf+FSffy+dKxpHnXH+PhuIXW/AxyDy7rRT8QfjRnEeGLibY2FwDwt18j+vKsXjZIU89fjvWo7LcTzplO40rzZ8l6if3IzDAhiriGGnw/OnG2DyFaTtbwqQLoGuzf9p9eVZqzd3B3H+pqkyk9ytBXDOM3MK+a2Y6ryYeY/OvQeHdtbZtB7xCyCRlkkxyj+KvNXtzUZ0A6zRvlDgTimbriXb+40iwgtj+J/E3uXYe+azTdpL7XIuYi6Z6Nl+SxQ1m/mH50FYEsW91D1JSayEVyegcC4y40Lsw/mYn6zV3f4le3t5HETBB+GhrA4LOVhN/pVxhOz9xxm771GvvqtzXcyDl7e3FJD4dZBghbkH4MKs+F9sbd05WRrbdCQfhFZ7F9mGYyHE881C3Ozdwa95b05yf0q/efkdo9MGtKKpOyt29lKXSr5R4WUzp51fZa6Iz3KwGRSin5aWWqsCPLSy0/LXctFgRZaWWpMtcy0WAzLSp+WlRYDYp0U7LXYosYzLXYp8V2KBEcV3LT4ruWlYyPLVJ2yu5cK3mQPzP0q/isv8AaC8YbTz+QpN4Glk8uxI8C+75ilwnF91dHRqlvr+y9IoG8mojrp764NTGTaPywemWEF+2UP4xHv5fOvPMdh2Uz+JTB91e19iuB2BZXOuZxGYknf5AVm+1vZ/Brirh7xFU+IrnH4tetebD1HTkntTas3j0c4ctGN4NwR74zAQvU1rOG9k7Sg5lLMwgHaq7iHbzC2UFvD22uMukzlUjn5nXpQuA+1dkOuHWOgY6eYnnXNqw63qIN7Wl44OuEdLTZU8a4WcHee0fZIzJPMH9DpVbhUia9EuYrD8YtMAv7dASskBl934lJ0rzrEBrbZWEMpIYHkQda6ej6ly+nqKpR5/k5eo0dr3R4Zb4HGlBG88uX61b4PiprO2mkTRdu7AmvWpM4JxNbh7wcjX1FQ8RulSIIkciKpcNeY+JGKke/wD0KPtXrtxgDk1gaA/roajbRnRq+yNsm0zn8Taeg0+tXsVHw/BC1bVByHz5/OiIrrjhUaJEcUop8UoqrChkVyKfFKKdhQyK5FPy0opWFDIpU6KVFhQorsU8CuxRZVDMtdC0+K6BSsdEeWuxUmWllosKI4rH/aWYw3uPzIFbTLWE+1PEKLSJPibl5Zh/nUyeGNLJg4lPdU/AuFG+6aeFdWPptXcFhGeFUSda9M4H2eWxYVIBJHib+Y/pXg+p9atGGxfc8fo7ul0HOW58IZwbi9i3d7m+9oLcGq3GAG/wqi+03sKucPhv7sNkJmQpI8Lc9OVZ77QFKXUBA2PyYj4a1Hh+1Fy1btSe8tglSjGRG+nQ16HpGh/04zg+2V5yT1U61aaMjcWDB0I3mmVv3wNjHW5WTcEy0BWReQf+MefQe6sZxLhj2HyvH8rDUMOoP5V3kp2LhHFHw95LtswyGfUcwfIjStp264YLiW8dbByXQM/qRoT9J8qwBr1r7PbtnF8Oaxd1KEo07hW1Qj01HurwvV/o7OpiuHT/AEzq0FvT0334/Z51gLsaVdYVhGpA9arOO8KbC4h7Z1AMqf4lOxovh/EFIlVBI5tr8tq7dDVjqQTj3PP1YNPJaWbCnxCVHX2RV/2XW3cxCqGzFQXMeWn1NZPEYln9piY2GwHuFav7McJN2/c5Kqp7ySx+QFb1lGChfJv8tLLT8tdit9xdERWllqSK5lp7gojy1zLUuWllo3BRFlpZaly02KNwUR5a7T6VOwobXYpI2uutWNgTsBWUpUaxhuArdokwKe2GI6GehqzEeVB4h0XUkCazWo2zT2kh9rhZMEsAD76kv8KCiQ4PrQ331YnOIA3moTx2z/eD5/pSuZW2FBIwGk519Na85+1e5C2U55wT863rdorA2YH0BNeY/adjFuXbbAyMwj3LVJyp2ZyUexTcH4i1kgxKncfWvTeD4tbloEGRXlBxixVl2b7V/d7hVv3TkT5HkfKvA9U6L3I+5BZX+Tr6XX2vbLgk+1TDTctN1U/Gax+PxhuFc0aAbAKNgBoNNhWz+02+GNiNZDGfeKxiBTadoUMrDUtqRtAXnrqTXt+iOugh/f8A9Zl1edZjeHcRezcDodR8COYPUGtcHt4u0fD4DoV/um6rpz3HXashxK8XYOSkuJIQRljSCAIBqTB8Ze06mcygZSh2KkyR8dRXdPyY0Q8bw7reYXDJ0ggQGWIUiOUCtZ9ks9/eE6G2Jjyao+K4FcRh5XxGC9o7kjdh5CNI6im/ZhcNu9ccg5CmWY/FmBA+FeV6rT6Sd+Dq6Z/NG17e9mfvFjvEAF22NAOajcV5jwy0IImCPpXtNniNptC0eteWdqeGDC41insOMy9IO49xr5z0XqmpPQl+0dPW6Sa9xf3EtjavUfskwKPhLpjU32E+irFeQrxI869F+yztGLOFuAgmbzER0ha+p+UsI82G1PJ6Xd4UORj1oNsCfKq5e16TqHj3UbZ7QWGH70g+YIqq1I8l/TlwPbBHrS+5+dGA2yshwfORXGsqoknT3UvcZXtRIrfDlP4qc3COjCgsZxRLQmZnkDrUNjtXb55h7v0p1qcon6awwy5w5xyB9KgfDMORp6do7R/GB66VDf7T2x+In0E/WqTn4JcYeRuSlUX9bLf83/CK7VfPwRth5GrRFzFrbQkvAFZV+N3D0Hu/WgrmJLHUk+taOF8kqVFvf7SOfZAA5TqaAv8AEneMxmNqDJp+cRtWiSXCJbb5Y/MaTGKiY0s1OxD2OlZTtq890PM/StSHrIdsGm5bH+Ko1H8WNclCzVDdbSnNqflUd5ZKqNyQPjXG+C0shfEeKG5ZsBt0Vh/zafKglxI7oWwgzZpz8yCIy0NflWysCMpgjmOtdW6BclCVAYZSdxrodK6tDbp6a048K/8ALs2km3bEd/So2qySytwsgzXLpec66gp+IxuevuqJ+GEGQQUgsGMCVVoJjefKtHklF32PxjHNZ5jxpPzGvLYxWn4bgRYVlXZnLfGNKoOz9h7l03zEBjDxlZxGWI2CxrWkxWICKWJAA3r5f1rq1KunhnOf4Ozp9OnvYSik6kgCs326KkW8rgsu4HRv0qv4j2oZ9FOVfnVJdxU+fqaw6L06UJrVk6rsLW6lNOKyJNa2HZnjlm1YCO+UqTyOs6yKxQv9anssGZfUV70dRwdo8+Vm4xHbnDrtnf0EfWpOG9rbd64iKrDPOpI0I1A06iax+N4ZHiA0NW/Z7gOTu7zPtqFA6jmZ3reOrOTJW1q0bjNSe620kj1oMYryNIYz3V02hBWY1wtUJfz+dRC5TsArPXGbzqJbgqG4+sUWwpBPfDrSoSa5TFgJTX2desa1x7LKJKn4GPj6U66tu2pytmaRyyj4N+VMu4giNZjkD12gc9/lWPuHRs8hD2YEyNRPXf8AOuiwJImIEmh8RxA+EFnaRr4SIPlT7jEKsKNTuTmnbkdqW8ewMwllXMAg+6d9t6lxPCyoGoEiY220qtvm4F2tg6ak8uoUbU48WY6k6j8Tf+NfSlvdhtRw2iN1MTod9qxXa5ovDqAfrW0HHFkAAEnfQmT7+VYbtbdi+J6fnSnK4slxS4Kico13/OhLrGZnUaz5098RJk70OzfOuV5Q4qj0HC2bOLtqzKjmBOmoMa6jXeq7H9hrepRyn+LUVmcJxA2tVJB8vzonE8ZxF0eJiF6DSvLj03UaUvpTpf72O33YtfJBHD+GOrutprZfZXD5SOsDnI0qxwfZJEIa62c75RoPf1rPfdhuWPrRNvvrsW0e4/IASx+W/wAa69Z9VNbYzSXfGTGMoeDTcR7TWrIyrBYbKsadNtBWSx/GLl4+JjHJRoKIt9mbswVy9S2kddBJ5HetBguxNoIXLXLjDdQFQajecxOnnWfT9FDSd1b8sqc3IxoWngVsF7HIZhW010dDHTQ61MnYIMSF72QJggGJ22rtpo5mmYy3YnfQUYtxRAUbGfhV8vY4ExnM+k/GNqbjeybJARlZiNiSvxnSpcWZuMmWmN4QC9pJJzeIjfwDUes7VYC2QYiNNKF4Jwm/ZOa66ghVWAwMAbH4aUfnGZtZZRMjXfbff3V0adJWOGntRE+aTppG1RMGHKDR5DIAWIzPrsRHv5movvigZo02Ma6z8da13IvYDIpOkbUu5O0a0RZxZBLQdtZA1nl1BrmIvF2zdOijXpRuDYRIGHKnqxbca1yWAEKYHkOv6UnvkjxKdT4csCOn6Ubw2E/cH/U0qj+53Ol3/iH60qW8NqDMYLbEMVSNQJY8/LYUsS0Lm7vOANwQNOeXnp5UPa7sMFtnM7sSQ4285J2/SpsTg2UA3GWFbKNTqdSYAB0rDJ12qwNt3e7ywfCdCfEza7gTp8elC3V7pwFYNO41kSRM8pooM/dN3I9mRDyJkzpp5/AULh3xGRg6KQPEToYjTSR0NNYE6ZdYy54igy5QYUnxFtBMeW9V2JuhvCS5zwVMCBEggCd+tPw+ADftMwnaBrt0/OuYi1nNsLBYg5RMiBrrBFSN1RBi7gs285UGNipGYE7+vnyrHYngtzF3C402y6TuT6RWmtLiFDq+HtlcxMBeR3Ezt5V3CYByB3dozyAI0M+EanYdarszKStoy1rsHcZZ7wLqRBU8jHI1PY+zm4xYG8nh3hST56TWmxOHxh9gABZDksB6zO43pz4m6u9sGILMpAgx57elRSHgyq9iVV8hvQw3lBA5/wAXSrKx2CUkhr5zADQAACQDrziKvlbOCcmZtPECpzE7gHr1qNk3aGEEEoJEg6RtJFFIqkyuwnB8JbADJbNxdGLMWk8j4tvdVvYw4LFkKkAaKqx05jlQvEr4NvMLKktA269TAI23pJh3t21yZ0K6mCJPMgROg+dFIYVYxl0sVIB1klieRgb+tNzy+ynXxGRMfKPdVY3F2UzcSM/7zwkTI01I0OtOTiyjWBJkKYnTaPQU7EneGy3v3iGLgr3f4QFAOU6CTrQdzjRRiFYzmEgHIOunnrFPsXwQVMNGpABHhA86gvlHPiTUDTw79PM07EyPB3gC37aCegM77fOrC7xfumWV73TUMCBqInbX/Kqu/YtFQSj5tPFB25jQ7061jm1S0HAPsjRz86NxFEvFuMI5HdWypVVBMATHte+m4jFTGQDIQJBmQeulPwuJKqfvFq4513VU1n+USYqfh9x1zs9u7cBjJsmnQR7Q9aLCilvXc0e0IOpzEmOe9EYbH20DDI9w7Bs2X5QYovHKhSTaNt5EvM6kmdOUiPhTuBWrY8LjOCY1IUL1JjUiKeaFRFhsCt+PbQ5Wac6tOUA8hppRdrhRUkByQFU6+cdPWg3wkOVDAPMg5oUofwiN9NKhxpceO2MoGhAJiZPU/KlkpUuUWz8PJhc5kkqT9DQZwbEQG97Ag/WgLHEAwIkyN/8AXOpxaLLMnw6k+Xv3FLNWXcWT/dH6/OlQXe//AFBXaM+QqPhnZbvEfIigal5BLa6b6z5VZPxTu7lx/DcNzZIJgkTGuk8pHSgrWFV/ELq9YGwkdJneliu5sCXYsSIA9NZHSothRYcL4vcujMUW3AJAllOnMTodtjRS8WJBILNmEH2dZGum/wAqz/CuOo1yWZgcuUEmYHTUbGrs8XtZlVQuYblULEkagmIihSGnjBDieNBSmVBcRpXfIUOkhhqZ9d6sfvFhChthLbQMyvJJlRGWRtqfdVFe4Wz3e8FlspOvx1J1mpcViGcszYIliQAxJ2AgHKvOY503ILoM4gbSQwWFJylU9md95hdKlwOGZ7ZZLnd5dQs7SfX50JYum9ZcYi13YSCrBWnoZMERFGcNs2VtOblyAVAIkqIXbXKd/wA6e9JC2ybxR3E8Ja8uW5eJy6yX2JEb7R6UCnZcMDLNcA594sT08R1mKtIwjABSRlM5e/hSxEzqJIn0p1sYYAs7FwTBUXUWPfMt8qzeqn2L9mV9jNX8Qlhu6xFopEFu7JIkjwkwYJiosFxE3JW2xVj7LE6R5gny+daTHYvCXiLItNlXUuxGmmh3l/jyqvwmGw4XLbVkdvCcozTvqBOkac6XuIa0pIgTFNmXvWABMB1JiQI56D0irAcXtmArs3tCWVRrtIifyqbEcBw1tVzp3uVsrG47jLK5vCBH50Twruhab7uO7BcAsSzPIA6qYG4mBUPVrg1Wi2BYF2uBx3D3Q5AOVhp+Q61zGYbEorgWrjrEKuXTUA8hyrVHHHPk8UEgFgy+FhrEFIgjnrQuLuFmUrcyorQxzh55gaxMa/Gp96V9jT/jxruYe9i8QAx7sWcoXMpEZh5ZhMczGlFcJa5dmEVTGjloEj1Hyrb3cQucq2iSo8QtuAW20EZPfNU2G4nbC3LhbIA7ZFBCBiGgkgKQx89qtal8mL0tvDMncxF9LgS6GmYXLDE77HY0NicTdMQXBHIjnz25Vo8ZxFTcXNiUzESIf2emy6DXaq/j7XEyE3Qyt7RB/I7CBWm5MxcGinUFrmd2kxruJMaVe4fFm+pBuoV2JuPliKj4dwQXrZdcThV12uXADpyIjSRQXEsKy5VNm0vi9tWViY+MrrTsTVGhwnCLV5VPfYRhym4VI+IoBuC22xYtBucBrbSsxMg8xVf3V64QHV+7AJBFvYgaewNdNKGw2LuWx3i3FDR4dJg+YMa1UX5E0aQ9nwQZdng/gRncR1AGg86DscKCFkRgCSCReCqR09vYwaoL/G8WYYlcxnUKySOfskEietEf0ndyquIt5lfaSwkxIMvPw502wUS04rg1Clyy2wsZgMj+WmRpIJoDA44ERbxBRt4gj0HTepuEYXDNcDAXFUjVgqztqCAdddN6B4lZw4crhxcYQNWWCPcDtU2x7UWn9N3f9o//AFp+lcrP/dn/AIbn/BXKe5CpE54Nl/aM+TOYUATO8noBXLGB7xlEF5MFpkwOcAxtWywWA7r9nasFgx1JCFQTzl209RUmG721cKJbPtR7GYacxMDz91TtZXx8lXwTg95LhL2glqPAYRZHIkkFh6edH3O0D2QVNy2LZ0LG2dZPJiNo5iiXvnv1N+Lip7YFsAnposjeOfKhuKuMUr2DafKIggC3rJgmdxrSuSwy9sex2zeU3irYoW10yoq52IIkagwN5k13BY+8D+7S5rAIZ4gadQaq+DcEu2oZwQUIAVWBVlnmS2g1OkcqZjsM7X2ZWQjMdR4QYOsDl6GrRBqOM8VuPh2w9u2LRcAkolxgSNTJAj51g+MYLEmWtgskKAA3PKPw7b++tXxHiXewLehQ5jqQSAP9aUHctuoB7pih1zgMRsNwOlZwm5LKoqcEnh2Z7hnZ/FXGhrZXQmSD8hzNM4n2cZDbQ3QjN4lzzqCYBEDQDmauzZuDL3LWrQcSZYW4/wARaDVuMbbsvK4dnfLla4l9B0mA42n3U++CEigxPZW/cCQyhgqp41YDT2YJ0M9RVXxDs89gSb1surZWSSNfXblWo4h2nshgqo1q4CM/eXcwCnlFk5SOfvonDcTs33Ks6QAWY2wVCgQAPGJHzrRJLkHb4Md4roQPfUAaa5iBrIGmpmrPDd3YBFvGKx55C4M8h51c4u/ZtlT3lvEqZBDBHdY9ky4AO/rVTxC9bILJ3m48HdKi5twfATA5024rhAk+7LT+lHdAn3q3aKcyXlgerDeOQrv9IEAEY0PMjQExlEmQwBA86zty5hrdssMWy3l1TurVwGeQzNA99R8C4132IQXLzhgpHeuQ0aEknMNo0is6j3RW6S7mlucUxYAK3AQxGU5E16CSDm99Qr2vxJXL3Nu+nMOtkLPpkB9/lROI4gqBkD37pWNcqqhESdR+Ejn5Vn7fE0RGCqsnd8rExv06Ukr4Qbm+SpxXCbnes3dhUYk+FtFnXTTYU/iuMebaEFSqAEkghiGYg67eEge6rnDOLqvmchVEsWEeEkAAAbmfzp/c8PYibpLagEW22HKWgCiqBLuUVvgb3Axb7sCQCsLrrEyBVhw2wLb5CzMVGqoYU6HluPjVpjO2mDs28tqwGYaBm1mOZK/SqzB465dvNetW+6S5lnKCvs6mSdFBI61m5MptIPs8OxTnMLl21aSJHeMBy25HeqbFMUzEOCJ0XQtBMiT1IrRcc7Ri7hnsvdVS0SEm5oDJGmnzrHPjMPbaFR7h19psoHXRdevOrTbRLa7F7g/2w8KFTGpBMTvJ9aKxGEm2Fa42XKZN3L/yk7DpVPhLmJukdzYuBSIDWrTbcoaCSPfVXxC7dtFrd7PDkZhcBDQNY8QmJ6dKcX5FbNNhcPbSxnz5raTqpkmOQ2k0FdxS5GHdnvGcBSzMCFnbw6ADc9Z0qI8OY2b5ZSgtubiGNDCxA9dK5j8PNtLiq+WVZQFbMy6Tyy9dZq6FZb9xd6Wf+b/+6VV39aLP+xXv+IfpSqa/AHbmA/8AinFu5+wYk2riMSpA3EzoRR1u5bBZGxF2yQoKtnLhtTJK/h05TVPaByubcDITADkA7bCdZmjeGcGv32yvKkKNWYbAHTXkPzqrS7jr8Fjg7GKuZTbxDtbaYMg6jbfqaLvXMUrFO9bOpXMt1EmGmGBnUabb0Hf4G2GcWzi7NplhsrMAQfdt8aE4lxaDlc4a9/MA5gjlObf9Kab5sHXFFkXvlojDuFElmQDz5Gff5UzBdvLyyotWW/3YoLGYnEKq5FCiMxKS8zA8QafhT8F2ju28yi2VVdSMisQB5uvX4TTbb4oVJchOJ7WC+Mr4S3vuvhIO0mAJqS6VuE5LeMXIYLWHABYRJiKFxvaTvSCUbMBA8AHtESdIEwN4oO5etNmFw3gA7QEOXc8yNRQrrKJxeGWCqiz3l/iATmtxQRvOpAmKtOK8Uwl4J3L27WUa5lYTMamOdVYfCaMMTcZZBNq4WbURsCxDCeoqhxxdbjGFZWaQD0P6TyqG1eUa7X5NC/Brd1s3fWGJ0PiGw29oTU7cFu2VLWLeGvMx8QbK0KuojUak/Ss3huFm7ad/ZCaZpHSdBHiMae+hOHlR+8vHN/Cq6g9CZFT8WxvcsYNZc4pie5Iu8LsjwnMyK4aeogmDXLePVbZU4K6uZYM4oCQdfxJIPL0qlucZFtf2d+7nB1kkLHkNx76O4Px3F3xmtuzgb5lDj4xT+JFsbfu4G2ua5YuWw0LIuC6ZKkTAAOnLrU3Z3EYLCurC090Npce4IKqwHspJB6mdxpRGK4lcCjv7eDcgghCFzTyjJzqkN8MSYjy1Oh+tDihqRr+1Hagp+ztYdO7ddGKl1cciuUjTkQfSs1bwj3DI72P4VGVV02Gbl76l4Vxk2QbbybLTBADNaY/iTNpPUc6vP6oPeupGIXEWj4zJYN3ZBgqJgidDG1EaQSM3fwyL+8v5OoJDmBOkLoTOuu1CXsZYIKTfurGuyLHL2ATVnxjgdsKpDKchmEaSsDmDv50Jce0cPdfPly6ZdAx00yjbLOnvqHqNuqGoruxnD1uMWFixaCrAhFLFuksZI6/GqnjXFXYZjkPkucjTn4zoaVvGOHzWi9o9EY8hH+tKKOMS4obEWGeCQcpZcwgakrsf860ogA4Yv3hDuhAJJAHvNWVr7NbjBbhvIodcy5lJLLvyNaHhmJ4cbUWsBiZOjEPsR/MzQfhQnEuP9zIy3ApgKtzK2kREr+lCglhhfgFw2Mx1le5w+IvFR+FCwgDpJkL8KzPaLHPdu/tGdnQrmzliQee5NWt7tDdS53loshIEMh5c9NqsBgrV1Szm3m1ZdVUtsJMe1vtNKWMIcSuxZcYW4EuQLjAhRuwOrEnkBAEVecEwuIv2ctu69kKZlH8XiA0hmEqN9Buay2Iw7DMTn0MAgFVjnoNAKuuC2kKlxcAfLlCkhRuNZNDt4RVpZZa/1b4j/t7f+4n60qdkP95Z/wDcFKipBuh5KrCKGJ7y+iXAAAr2y0zuJAori13EsbiZ82YoPACNvZyjkNNaFN+znkJc0IIJYEmNgRpFFX+IZ3ZgyIT0YmPOWA1HlVylLBMYxy2LiHY/F3jn+76QBoRqeZ8Rknzqq4ng7lrKt22bURuANuYFH4HEYm2658Y+Vm1VbpnLz3By+tFcX4ZhgWuut6MxyFRIIMRndtTJE6UWkG0z90IzZgzgnnPl61PZ4nfVe7Nxnt9GZojfQHT41Y8HC3iUOGw0ASWm7Ikxt+L3mucSwgv4oWwjTagEW5hgBPLaRFFqwp1yCcP4hezquZMpYBoUAwfMVMt7Fhrhs3Lq2wW9mMoYncz86uLfDgqjPZ7sofAS6zrGkDxNp161BgcPh2sktbvPcLNqmgA5STp8qd4IrJU/01jjAa5ZcHncs2Wn4LNS2rT3oBt2ywbUYe0VkfzRoB8KV3CG4f2FplAjV7nzOmlRXeLXchU3LrZdMq7aef00pc8Mp/o01vslYFnNcxQs3WMi2AXKrpoVU+1M/Gs7xPD2bZ1uO7ZolrRUdBObUUFbt5WDMuY6aZmG/mpFE4viD3rjI5JhwpQExI0UA89tzvFG38iDbOLEAWvujvzCWw7DlqYPOpcJx1rd5Vv2++BOXu3LIpPKIhQfWoOH9oMXh1K2mVJJ/wDSBJA3JImYaoMRdvYlibmKUF/bBtgA7fxQAKz+aeUqL+Nc5NNxbGu8Je4eMNZg+K3aYsCZjlBHOetUWHs2wSDilKhYBe2ytPLkdqquNcJ7i3nOZiY8S4guN98q7elR8PvMwUtcUDYGCzCJ9oc/Kqx4DK7lteFsEBLq3JAJyggg8wQwFEcG4wbDKGZhbDSrDe03Nh1U/iXmPOlY4SxKxYuPIkOBCxqd40oK/hjpmGXMMwQ7wdp/Spf4GnmjQcd4+FvLctJZuG+pDC4ha2xBh8u2jTM1Q4+1bIZmtWl0ELYVis68iTBB3G1cTGhF7q6C1huY9q2TuV6qdJXnHWi79uyPDiTdCXF8F2yQR66kZh5dRBqZPdwVBKKZj8Pad30JLnXw6knnIHOj8Ejkt3t64FAPgtAq86RBKx1miXwuFsMt3C3rt+4rey1s2ondsysRPlTMdgTdY3SCpkEqLmf1O0k+VNX3ZHc0mL4tgrdtBh1Q3TlDZu+LRGpYNC5p3iqe/fsXHK3blzMSYKqCJjpuI6VUriirBMiuToDlynU7S2xrWL9mWIvMl1kWCJbJeUtHIbFZ99EhmSuWGDkCXEe0QV5RsdqEjU6ZT5bbfKvQONcNGGt/2a7byoQXuAuDpG6wonqaymD4zaSJsW28/FtsRrNWnYqoJ4CjAFwzeF1TIGIkOCJEV3FNduXmN20qKpMwvdkj/ub3U/D8esKpUJcTWTlZCNJgkFQSwHOabhj3qXrys7G0pjNGuaIOmx3pPA075K7x/wB2fnSpn9LXei0qW6ZVQ8htq4Ap1OvMnam28NmIysff1G+1E3LlsHS00+c/+CKV3FsF8PhB1hV089a6eDnHjAQBLLEaHYn470S+JJTu2vXHTTwAkjTyO1UjsZ8R+NFYEnaZPRfX5CjgQZgsS1ol7Iyz4dcrfEEUXieL4h9DdyzvlhPTYamhk4stvwlc8dCpA9NK6eL2m/8ASM+oophZEngvqCweQTm10gSd9jXOF8YdZRVQzMZlMn3zEVMMPOW5kyznETI0Ux6f5GgsPg7mjaAEZgfLNH1FS0hpuw3BYhoZbpJUxAUaZZ8Ugb9BRz3cDJIt35O5V2WY/wAJqr7w5TsM2mmkAax8ajRW6yOfpzqdkXkve1guMdw22bauoe5CEDxLoqyQGgzmH8RkmiP6r8ScMba2rSuBAZAWCldZJ2as/iFCyZ30GsEHrSw/ErqezedfRj+VZ6kJf0Ov3kqEl/Ui1PCr9gd219LTDXxQSM2pmFnKSP1rW8L7KXPu6NeVMS4DEQ4CMreyJC8tdutYXEcbu3B43NwjTxakA+dB4cRoGvIBsEusADPIbD4VlKGs1iSK3QXYuuLYGwCqBVsOs50Lm45MaD5UPawuHtqLn3nuiPZGUkzMaCNjXVvoLgYrCZgzLpmYxBlvPnpV9h+02EUR3DAD+FFeY25zVL3EvJW3Tk+aMvxHAu3iGLcgkQA7LuoMwDC7xHlTMLwa93eZUNwIfaD5iI9qZMwa0eJ4hZxFskYc2umaFOu8xz8q4OKXsPhyy2rNq3dWR3ttmds0qCDyOXWOU1acrqRk0l9pn7+GLWw0aHnQuGxSgGzfBawTMD2kb+JPzXY1Pj1bu7ORhn8UKSRm2+Pp50Pb/aD2SjjdSIjz13FROPdFxeMk13sxct/u+7vT4lI2ZDsVB0PxkHSh8bjbjsTdtNbuACSoygxpJG3worhnFe5m3cBNljJA3Q/xp0PUc/nRd7hN9otviGvI+tspJDqdo5zyg6ilGQ2kDYW5hLgAuY1A2UytxXAzTodY2FWFvgCqpezirQA3a1iHtx7iSBVVxf7OsRaYKWssx1yF1DRyBDbHyqhvcBaxL3bHhBjTUT0IU6VopV2IcfyazEY838LfVsXexDWVLBS4KBTCliQBnI2FYoF2P7ME6dCfpVnaxj2Fz5f2d1crQJ8MiAY0GoGmhq5R8IyhhmQsBmBuKo845x6ildjXBn3wV1faUjSeR840NWfBcS6Ye5BNvOVGggysnnso51JisFbtMr2nBRoJG40O4M6dKFx7tdGZpKkaRtA+g8hV8K2S/CCv6wfzJ8KVVn9Gr/eW/wDm/SlVb/wRtLVeJ3LYKsc5MEHQ6c/X/KnWONEH9qM4jYBR/oRVk3A7JuZfvWHLpoVYsmvqZBou72EvMJVA462rqt9RWtklY3HbbaZSo81B+hoPF49T7GnUxGn1qHinC3w75Li5DyDFZ+W1Ms4fX2o8xtUsCf7uCoYDMPr8OdPw+Hlh4W94/OjsBgGefEAOWq9OQ5VFfeyphnuSNypBH0qs8BWSS/byudQSEbQcvD560Jgi0oQSIH4TrEmfT0p13Eoc2Ri37N5nTeIH+dDcMQMYIOn1qWh3kK4hfBOUGQOZ3muWbekyB0qvu3Jc/hE8vL1qy4fiFUiWER/DU5BDLjeHWTBHLT301b6aym/Q0RxCGSQZ13HImhUswsnnt+tFjoS5WMKDJ2j6V0go8BjymNdxMetPtINCJB28Pz9dKmDBGVyojkPTrRY2gO++gHvk6miMJhXnYx6R9aMfi6MSWXX8JgfAxQ9/irkRm6chUjHXDkYqpYNpziheJvccKLhL5RI1Ok/l5UZh8YrElgA3Pz+VRY5FILAEH5aUr7BRXdoLvgtAxOVtZg7jag7HGLoWFfYaBtZ8tfrV+2Ct3Ht945Ud0wEZdSWEgzrETtQl/sywDtag21OgbQgRzb2TpzqU8jV0NQC6sxBG/r5eVWfZjtVcwNw80adCM2QnZ1B/EOYnWq44K5YCvaUXQ6jxLqsHprqaWLXMWEEFTBn477VlONPBpGVrI/jPGcQbxa6gus4zrcQjK69RO3mDqNjTMF2hBRluguCJylZAA1IEHWpOGKxBt3FJsE6nbIx/EhPPqNjRPDr7YdQouZwNBCAaDaSZJ0pqTfImvAInF0YZbdkwQQFy6RtqJ39ahw/A7YbNdAEDQAyST1A0UD1o+9xBnJJO+8CPjFDu+k07QZHNcWdFk/xNqdNtNgPKor1/rr76itsWYARJPMgfGdq5xnA3rK58gKnnmBHnoDMjSnubFVEfdL0FKq771c/iX4UqW4dD8Z7Z9a1H2efv/fSpV3wOcpeOb3//AMgf9DVYN/8ALx6j/qNKlXLP71+zoj9jK/D1NSpV1PhHKdtbP/gP1FLhn7ylSrHsNckR9tvfT3pUqEMssF+5P+P/ALBUp/sre76ilSqWVEFwXtj0/WuY32x/h/WlSpIphuK/s1v/AA/nVSNqVKs4cFSCcH7Q9DU2M9n/AF0pUqb5GvtJ+Kf2QeoqfjX9k/3V+lKlUx5GuCk7LbGtef7Fc/8AuW/rXaVKfIRKbiH50E+1dpVmxg9I+zSpU0JgXCf3r+786u+J/uv91/8AoNKlXVp8GcjI0qVKoKP/2Q=="/>
          <p:cNvSpPr>
            <a:spLocks noChangeAspect="1" noChangeArrowheads="1"/>
          </p:cNvSpPr>
          <p:nvPr/>
        </p:nvSpPr>
        <p:spPr bwMode="auto">
          <a:xfrm>
            <a:off x="63500"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data:image/jpeg;base64,/9j/4AAQSkZJRgABAQAAAQABAAD/2wCEAAkGBhQSERUUExQVFBQWGBoaFxgWGBgYHhsYFxgXGhgeHCAXHSYfFxojGRgXHy8gIycpLCwsFh8xNTAqNSYrLCkBCQoKDgwOGg8PGiwkHyQpLCwsLCwsLCwsLCwsLCwsLCwsLCwsLCksLCwsLCksLCwsLCksLCwsLCwsLCksLCwpKf/AABEIAOEA4QMBIgACEQEDEQH/xAAbAAABBQEBAAAAAAAAAAAAAAAEAAIDBQYBB//EAEkQAAIBAgQDBQUFBAcHAgcAAAECEQADBBIhMQVBUQYTImFxMoGRobEHFELB0SMzUmIVFjRTcuHwVIKSorLC8UOTJDVjc3Sj0v/EABoBAAMBAQEBAAAAAAAAAAAAAAABAgMEBQb/xAAtEQACAgEDAwMEAQQDAAAAAAAAAQIRIQMSMQRBUQUTIiMyYXHRQoGh8BQksf/aAAwDAQACEQMRAD8A0EV2KfFICvoLPAGxSin5aQFKwGgUop8V3LRYDKUU/LXLg0PofpSsdEdtwwBUyDsRzp9Y7FWruEFuxavNngMcxDKSySqwR4ZAPvoW19oV22ct+yrEaHKSh+BkVitdcMtwzSN3FKKzeD+0HDPo4uWj/MJHxUmrm1xzDttftH/fA+tWtRPuS4tBkUopWrisJUhh1BB+lPC1ViGRSy0/LXQtAURxXctPy13LQBHlpZaky0stADMtcK1JFcy0gI4pRUmWlFAEZFKKky1zLQBHFKKky1wCgdDIpVJFKgKG5a7lp4FKKYDMtOinRXYpAMillp8V0CgKGZaa6aGpstDcRxHd2nf+FSffy+dKxpHnXH+PhuIXW/AxyDy7rRT8QfjRnEeGLibY2FwDwt18j+vKsXjZIU89fjvWo7LcTzplO40rzZ8l6if3IzDAhiriGGnw/OnG2DyFaTtbwqQLoGuzf9p9eVZqzd3B3H+pqkyk9ytBXDOM3MK+a2Y6ryYeY/OvQeHdtbZtB7xCyCRlkkxyj+KvNXtzUZ0A6zRvlDgTimbriXb+40iwgtj+J/E3uXYe+azTdpL7XIuYi6Z6Nl+SxQ1m/mH50FYEsW91D1JSayEVyegcC4y40Lsw/mYn6zV3f4le3t5HETBB+GhrA4LOVhN/pVxhOz9xxm771GvvqtzXcyDl7e3FJD4dZBghbkH4MKs+F9sbd05WRrbdCQfhFZ7F9mGYyHE881C3Ozdwa95b05yf0q/efkdo9MGtKKpOyt29lKXSr5R4WUzp51fZa6Iz3KwGRSin5aWWqsCPLSy0/LXctFgRZaWWpMtcy0WAzLSp+WlRYDYp0U7LXYosYzLXYp8V2KBEcV3LT4ruWlYyPLVJ2yu5cK3mQPzP0q/isv8AaC8YbTz+QpN4Glk8uxI8C+75ilwnF91dHRqlvr+y9IoG8mojrp764NTGTaPywemWEF+2UP4xHv5fOvPMdh2Uz+JTB91e19iuB2BZXOuZxGYknf5AVm+1vZ/Brirh7xFU+IrnH4tetebD1HTkntTas3j0c4ctGN4NwR74zAQvU1rOG9k7Sg5lLMwgHaq7iHbzC2UFvD22uMukzlUjn5nXpQuA+1dkOuHWOgY6eYnnXNqw63qIN7Wl44OuEdLTZU8a4WcHee0fZIzJPMH9DpVbhUia9EuYrD8YtMAv7dASskBl934lJ0rzrEBrbZWEMpIYHkQda6ej6ly+nqKpR5/k5eo0dr3R4Zb4HGlBG88uX61b4PiprO2mkTRdu7AmvWpM4JxNbh7wcjX1FQ8RulSIIkciKpcNeY+JGKke/wD0KPtXrtxgDk1gaA/roajbRnRq+yNsm0zn8Taeg0+tXsVHw/BC1bVByHz5/OiIrrjhUaJEcUop8UoqrChkVyKfFKKdhQyK5FPy0opWFDIpU6KVFhQorsU8CuxRZVDMtdC0+K6BSsdEeWuxUmWllosKI4rH/aWYw3uPzIFbTLWE+1PEKLSJPibl5Zh/nUyeGNLJg4lPdU/AuFG+6aeFdWPptXcFhGeFUSda9M4H2eWxYVIBJHib+Y/pXg+p9atGGxfc8fo7ul0HOW58IZwbi9i3d7m+9oLcGq3GAG/wqi+03sKucPhv7sNkJmQpI8Lc9OVZ77QFKXUBA2PyYj4a1Hh+1Fy1btSe8tglSjGRG+nQ16HpGh/04zg+2V5yT1U61aaMjcWDB0I3mmVv3wNjHW5WTcEy0BWReQf+MefQe6sZxLhj2HyvH8rDUMOoP5V3kp2LhHFHw95LtswyGfUcwfIjStp264YLiW8dbByXQM/qRoT9J8qwBr1r7PbtnF8Oaxd1KEo07hW1Qj01HurwvV/o7OpiuHT/AEzq0FvT0334/Z51gLsaVdYVhGpA9arOO8KbC4h7Z1AMqf4lOxovh/EFIlVBI5tr8tq7dDVjqQTj3PP1YNPJaWbCnxCVHX2RV/2XW3cxCqGzFQXMeWn1NZPEYln9piY2GwHuFav7McJN2/c5Kqp7ySx+QFb1lGChfJv8tLLT8tdit9xdERWllqSK5lp7gojy1zLUuWllo3BRFlpZaly02KNwUR5a7T6VOwobXYpI2uutWNgTsBWUpUaxhuArdokwKe2GI6GehqzEeVB4h0XUkCazWo2zT2kh9rhZMEsAD76kv8KCiQ4PrQ331YnOIA3moTx2z/eD5/pSuZW2FBIwGk519Na85+1e5C2U55wT863rdorA2YH0BNeY/adjFuXbbAyMwj3LVJyp2ZyUexTcH4i1kgxKncfWvTeD4tbloEGRXlBxixVl2b7V/d7hVv3TkT5HkfKvA9U6L3I+5BZX+Tr6XX2vbLgk+1TDTctN1U/Gax+PxhuFc0aAbAKNgBoNNhWz+02+GNiNZDGfeKxiBTadoUMrDUtqRtAXnrqTXt+iOugh/f8A9Zl1edZjeHcRezcDodR8COYPUGtcHt4u0fD4DoV/um6rpz3HXashxK8XYOSkuJIQRljSCAIBqTB8Ze06mcygZSh2KkyR8dRXdPyY0Q8bw7reYXDJ0ggQGWIUiOUCtZ9ks9/eE6G2Jjyao+K4FcRh5XxGC9o7kjdh5CNI6im/ZhcNu9ccg5CmWY/FmBA+FeV6rT6Sd+Dq6Z/NG17e9mfvFjvEAF22NAOajcV5jwy0IImCPpXtNniNptC0eteWdqeGDC41insOMy9IO49xr5z0XqmpPQl+0dPW6Sa9xf3EtjavUfskwKPhLpjU32E+irFeQrxI869F+yztGLOFuAgmbzER0ha+p+UsI82G1PJ6Xd4UORj1oNsCfKq5e16TqHj3UbZ7QWGH70g+YIqq1I8l/TlwPbBHrS+5+dGA2yshwfORXGsqoknT3UvcZXtRIrfDlP4qc3COjCgsZxRLQmZnkDrUNjtXb55h7v0p1qcon6awwy5w5xyB9KgfDMORp6do7R/GB66VDf7T2x+In0E/WqTn4JcYeRuSlUX9bLf83/CK7VfPwRth5GrRFzFrbQkvAFZV+N3D0Hu/WgrmJLHUk+taOF8kqVFvf7SOfZAA5TqaAv8AEneMxmNqDJp+cRtWiSXCJbb5Y/MaTGKiY0s1OxD2OlZTtq890PM/StSHrIdsGm5bH+Ko1H8WNclCzVDdbSnNqflUd5ZKqNyQPjXG+C0shfEeKG5ZsBt0Vh/zafKglxI7oWwgzZpz8yCIy0NflWysCMpgjmOtdW6BclCVAYZSdxrodK6tDbp6a048K/8ALs2km3bEd/So2qySytwsgzXLpec66gp+IxuevuqJ+GEGQQUgsGMCVVoJjefKtHklF32PxjHNZ5jxpPzGvLYxWn4bgRYVlXZnLfGNKoOz9h7l03zEBjDxlZxGWI2CxrWkxWICKWJAA3r5f1rq1KunhnOf4Ozp9OnvYSik6kgCs326KkW8rgsu4HRv0qv4j2oZ9FOVfnVJdxU+fqaw6L06UJrVk6rsLW6lNOKyJNa2HZnjlm1YCO+UqTyOs6yKxQv9anssGZfUV70dRwdo8+Vm4xHbnDrtnf0EfWpOG9rbd64iKrDPOpI0I1A06iax+N4ZHiA0NW/Z7gOTu7zPtqFA6jmZ3reOrOTJW1q0bjNSe620kj1oMYryNIYz3V02hBWY1wtUJfz+dRC5TsArPXGbzqJbgqG4+sUWwpBPfDrSoSa5TFgJTX2desa1x7LKJKn4GPj6U66tu2pytmaRyyj4N+VMu4giNZjkD12gc9/lWPuHRs8hD2YEyNRPXf8AOuiwJImIEmh8RxA+EFnaRr4SIPlT7jEKsKNTuTmnbkdqW8ewMwllXMAg+6d9t6lxPCyoGoEiY220qtvm4F2tg6ak8uoUbU48WY6k6j8Tf+NfSlvdhtRw2iN1MTod9qxXa5ovDqAfrW0HHFkAAEnfQmT7+VYbtbdi+J6fnSnK4slxS4Kico13/OhLrGZnUaz5098RJk70OzfOuV5Q4qj0HC2bOLtqzKjmBOmoMa6jXeq7H9hrepRyn+LUVmcJxA2tVJB8vzonE8ZxF0eJiF6DSvLj03UaUvpTpf72O33YtfJBHD+GOrutprZfZXD5SOsDnI0qxwfZJEIa62c75RoPf1rPfdhuWPrRNvvrsW0e4/IASx+W/wAa69Z9VNbYzSXfGTGMoeDTcR7TWrIyrBYbKsadNtBWSx/GLl4+JjHJRoKIt9mbswVy9S2kddBJ5HetBguxNoIXLXLjDdQFQajecxOnnWfT9FDSd1b8sqc3IxoWngVsF7HIZhW010dDHTQ61MnYIMSF72QJggGJ22rtpo5mmYy3YnfQUYtxRAUbGfhV8vY4ExnM+k/GNqbjeybJARlZiNiSvxnSpcWZuMmWmN4QC9pJJzeIjfwDUes7VYC2QYiNNKF4Jwm/ZOa66ghVWAwMAbH4aUfnGZtZZRMjXfbff3V0adJWOGntRE+aTppG1RMGHKDR5DIAWIzPrsRHv5movvigZo02Ma6z8da13IvYDIpOkbUu5O0a0RZxZBLQdtZA1nl1BrmIvF2zdOijXpRuDYRIGHKnqxbca1yWAEKYHkOv6UnvkjxKdT4csCOn6Ubw2E/cH/U0qj+53Ol3/iH60qW8NqDMYLbEMVSNQJY8/LYUsS0Lm7vOANwQNOeXnp5UPa7sMFtnM7sSQ4285J2/SpsTg2UA3GWFbKNTqdSYAB0rDJ12qwNt3e7ywfCdCfEza7gTp8elC3V7pwFYNO41kSRM8pooM/dN3I9mRDyJkzpp5/AULh3xGRg6KQPEToYjTSR0NNYE6ZdYy54igy5QYUnxFtBMeW9V2JuhvCS5zwVMCBEggCd+tPw+ADftMwnaBrt0/OuYi1nNsLBYg5RMiBrrBFSN1RBi7gs285UGNipGYE7+vnyrHYngtzF3C402y6TuT6RWmtLiFDq+HtlcxMBeR3Ezt5V3CYByB3dozyAI0M+EanYdarszKStoy1rsHcZZ7wLqRBU8jHI1PY+zm4xYG8nh3hST56TWmxOHxh9gABZDksB6zO43pz4m6u9sGILMpAgx57elRSHgyq9iVV8hvQw3lBA5/wAXSrKx2CUkhr5zADQAACQDrziKvlbOCcmZtPECpzE7gHr1qNk3aGEEEoJEg6RtJFFIqkyuwnB8JbADJbNxdGLMWk8j4tvdVvYw4LFkKkAaKqx05jlQvEr4NvMLKktA269TAI23pJh3t21yZ0K6mCJPMgROg+dFIYVYxl0sVIB1klieRgb+tNzy+ynXxGRMfKPdVY3F2UzcSM/7zwkTI01I0OtOTiyjWBJkKYnTaPQU7EneGy3v3iGLgr3f4QFAOU6CTrQdzjRRiFYzmEgHIOunnrFPsXwQVMNGpABHhA86gvlHPiTUDTw79PM07EyPB3gC37aCegM77fOrC7xfumWV73TUMCBqInbX/Kqu/YtFQSj5tPFB25jQ7061jm1S0HAPsjRz86NxFEvFuMI5HdWypVVBMATHte+m4jFTGQDIQJBmQeulPwuJKqfvFq4513VU1n+USYqfh9x1zs9u7cBjJsmnQR7Q9aLCilvXc0e0IOpzEmOe9EYbH20DDI9w7Bs2X5QYovHKhSTaNt5EvM6kmdOUiPhTuBWrY8LjOCY1IUL1JjUiKeaFRFhsCt+PbQ5Wac6tOUA8hppRdrhRUkByQFU6+cdPWg3wkOVDAPMg5oUofwiN9NKhxpceO2MoGhAJiZPU/KlkpUuUWz8PJhc5kkqT9DQZwbEQG97Ag/WgLHEAwIkyN/8AXOpxaLLMnw6k+Xv3FLNWXcWT/dH6/OlQXe//AFBXaM+QqPhnZbvEfIigal5BLa6b6z5VZPxTu7lx/DcNzZIJgkTGuk8pHSgrWFV/ELq9YGwkdJneliu5sCXYsSIA9NZHSothRYcL4vcujMUW3AJAllOnMTodtjRS8WJBILNmEH2dZGum/wAqz/CuOo1yWZgcuUEmYHTUbGrs8XtZlVQuYblULEkagmIihSGnjBDieNBSmVBcRpXfIUOkhhqZ9d6sfvFhChthLbQMyvJJlRGWRtqfdVFe4Wz3e8FlspOvx1J1mpcViGcszYIliQAxJ2AgHKvOY503ILoM4gbSQwWFJylU9md95hdKlwOGZ7ZZLnd5dQs7SfX50JYum9ZcYi13YSCrBWnoZMERFGcNs2VtOblyAVAIkqIXbXKd/wA6e9JC2ybxR3E8Ja8uW5eJy6yX2JEb7R6UCnZcMDLNcA594sT08R1mKtIwjABSRlM5e/hSxEzqJIn0p1sYYAs7FwTBUXUWPfMt8qzeqn2L9mV9jNX8Qlhu6xFopEFu7JIkjwkwYJiosFxE3JW2xVj7LE6R5gny+daTHYvCXiLItNlXUuxGmmh3l/jyqvwmGw4XLbVkdvCcozTvqBOkac6XuIa0pIgTFNmXvWABMB1JiQI56D0irAcXtmArs3tCWVRrtIifyqbEcBw1tVzp3uVsrG47jLK5vCBH50Twruhab7uO7BcAsSzPIA6qYG4mBUPVrg1Wi2BYF2uBx3D3Q5AOVhp+Q61zGYbEorgWrjrEKuXTUA8hyrVHHHPk8UEgFgy+FhrEFIgjnrQuLuFmUrcyorQxzh55gaxMa/Gp96V9jT/jxruYe9i8QAx7sWcoXMpEZh5ZhMczGlFcJa5dmEVTGjloEj1Hyrb3cQucq2iSo8QtuAW20EZPfNU2G4nbC3LhbIA7ZFBCBiGgkgKQx89qtal8mL0tvDMncxF9LgS6GmYXLDE77HY0NicTdMQXBHIjnz25Vo8ZxFTcXNiUzESIf2emy6DXaq/j7XEyE3Qyt7RB/I7CBWm5MxcGinUFrmd2kxruJMaVe4fFm+pBuoV2JuPliKj4dwQXrZdcThV12uXADpyIjSRQXEsKy5VNm0vi9tWViY+MrrTsTVGhwnCLV5VPfYRhym4VI+IoBuC22xYtBucBrbSsxMg8xVf3V64QHV+7AJBFvYgaewNdNKGw2LuWx3i3FDR4dJg+YMa1UX5E0aQ9nwQZdng/gRncR1AGg86DscKCFkRgCSCReCqR09vYwaoL/G8WYYlcxnUKySOfskEietEf0ndyquIt5lfaSwkxIMvPw502wUS04rg1Clyy2wsZgMj+WmRpIJoDA44ERbxBRt4gj0HTepuEYXDNcDAXFUjVgqztqCAdddN6B4lZw4crhxcYQNWWCPcDtU2x7UWn9N3f9o//AFp+lcrP/dn/AIbn/BXKe5CpE54Nl/aM+TOYUATO8noBXLGB7xlEF5MFpkwOcAxtWywWA7r9nasFgx1JCFQTzl209RUmG721cKJbPtR7GYacxMDz91TtZXx8lXwTg95LhL2glqPAYRZHIkkFh6edH3O0D2QVNy2LZ0LG2dZPJiNo5iiXvnv1N+Lip7YFsAnposjeOfKhuKuMUr2DafKIggC3rJgmdxrSuSwy9sex2zeU3irYoW10yoq52IIkagwN5k13BY+8D+7S5rAIZ4gadQaq+DcEu2oZwQUIAVWBVlnmS2g1OkcqZjsM7X2ZWQjMdR4QYOsDl6GrRBqOM8VuPh2w9u2LRcAkolxgSNTJAj51g+MYLEmWtgskKAA3PKPw7b++tXxHiXewLehQ5jqQSAP9aUHctuoB7pih1zgMRsNwOlZwm5LKoqcEnh2Z7hnZ/FXGhrZXQmSD8hzNM4n2cZDbQ3QjN4lzzqCYBEDQDmauzZuDL3LWrQcSZYW4/wARaDVuMbbsvK4dnfLla4l9B0mA42n3U++CEigxPZW/cCQyhgqp41YDT2YJ0M9RVXxDs89gSb1surZWSSNfXblWo4h2nshgqo1q4CM/eXcwCnlFk5SOfvonDcTs33Ks6QAWY2wVCgQAPGJHzrRJLkHb4Md4roQPfUAaa5iBrIGmpmrPDd3YBFvGKx55C4M8h51c4u/ZtlT3lvEqZBDBHdY9ky4AO/rVTxC9bILJ3m48HdKi5twfATA5024rhAk+7LT+lHdAn3q3aKcyXlgerDeOQrv9IEAEY0PMjQExlEmQwBA86zty5hrdssMWy3l1TurVwGeQzNA99R8C4132IQXLzhgpHeuQ0aEknMNo0is6j3RW6S7mlucUxYAK3AQxGU5E16CSDm99Qr2vxJXL3Nu+nMOtkLPpkB9/lROI4gqBkD37pWNcqqhESdR+Ejn5Vn7fE0RGCqsnd8rExv06Ukr4Qbm+SpxXCbnes3dhUYk+FtFnXTTYU/iuMebaEFSqAEkghiGYg67eEge6rnDOLqvmchVEsWEeEkAAAbmfzp/c8PYibpLagEW22HKWgCiqBLuUVvgb3Axb7sCQCsLrrEyBVhw2wLb5CzMVGqoYU6HluPjVpjO2mDs28tqwGYaBm1mOZK/SqzB465dvNetW+6S5lnKCvs6mSdFBI61m5MptIPs8OxTnMLl21aSJHeMBy25HeqbFMUzEOCJ0XQtBMiT1IrRcc7Ri7hnsvdVS0SEm5oDJGmnzrHPjMPbaFR7h19psoHXRdevOrTbRLa7F7g/2w8KFTGpBMTvJ9aKxGEm2Fa42XKZN3L/yk7DpVPhLmJukdzYuBSIDWrTbcoaCSPfVXxC7dtFrd7PDkZhcBDQNY8QmJ6dKcX5FbNNhcPbSxnz5raTqpkmOQ2k0FdxS5GHdnvGcBSzMCFnbw6ADc9Z0qI8OY2b5ZSgtubiGNDCxA9dK5j8PNtLiq+WVZQFbMy6Tyy9dZq6FZb9xd6Wf+b/+6VV39aLP+xXv+IfpSqa/AHbmA/8AinFu5+wYk2riMSpA3EzoRR1u5bBZGxF2yQoKtnLhtTJK/h05TVPaByubcDITADkA7bCdZmjeGcGv32yvKkKNWYbAHTXkPzqrS7jr8Fjg7GKuZTbxDtbaYMg6jbfqaLvXMUrFO9bOpXMt1EmGmGBnUabb0Hf4G2GcWzi7NplhsrMAQfdt8aE4lxaDlc4a9/MA5gjlObf9Kab5sHXFFkXvlojDuFElmQDz5Gff5UzBdvLyyotWW/3YoLGYnEKq5FCiMxKS8zA8QafhT8F2ju28yi2VVdSMisQB5uvX4TTbb4oVJchOJ7WC+Mr4S3vuvhIO0mAJqS6VuE5LeMXIYLWHABYRJiKFxvaTvSCUbMBA8AHtESdIEwN4oO5etNmFw3gA7QEOXc8yNRQrrKJxeGWCqiz3l/iATmtxQRvOpAmKtOK8Uwl4J3L27WUa5lYTMamOdVYfCaMMTcZZBNq4WbURsCxDCeoqhxxdbjGFZWaQD0P6TyqG1eUa7X5NC/Brd1s3fWGJ0PiGw29oTU7cFu2VLWLeGvMx8QbK0KuojUak/Ss3huFm7ad/ZCaZpHSdBHiMae+hOHlR+8vHN/Cq6g9CZFT8WxvcsYNZc4pie5Iu8LsjwnMyK4aeogmDXLePVbZU4K6uZYM4oCQdfxJIPL0qlucZFtf2d+7nB1kkLHkNx76O4Px3F3xmtuzgb5lDj4xT+JFsbfu4G2ua5YuWw0LIuC6ZKkTAAOnLrU3Z3EYLCurC090Npce4IKqwHspJB6mdxpRGK4lcCjv7eDcgghCFzTyjJzqkN8MSYjy1Oh+tDihqRr+1Hagp+ztYdO7ddGKl1cciuUjTkQfSs1bwj3DI72P4VGVV02Gbl76l4Vxk2QbbybLTBADNaY/iTNpPUc6vP6oPeupGIXEWj4zJYN3ZBgqJgidDG1EaQSM3fwyL+8v5OoJDmBOkLoTOuu1CXsZYIKTfurGuyLHL2ATVnxjgdsKpDKchmEaSsDmDv50Jce0cPdfPly6ZdAx00yjbLOnvqHqNuqGoruxnD1uMWFixaCrAhFLFuksZI6/GqnjXFXYZjkPkucjTn4zoaVvGOHzWi9o9EY8hH+tKKOMS4obEWGeCQcpZcwgakrsf860ogA4Yv3hDuhAJJAHvNWVr7NbjBbhvIodcy5lJLLvyNaHhmJ4cbUWsBiZOjEPsR/MzQfhQnEuP9zIy3ApgKtzK2kREr+lCglhhfgFw2Mx1le5w+IvFR+FCwgDpJkL8KzPaLHPdu/tGdnQrmzliQee5NWt7tDdS53loshIEMh5c9NqsBgrV1Szm3m1ZdVUtsJMe1vtNKWMIcSuxZcYW4EuQLjAhRuwOrEnkBAEVecEwuIv2ctu69kKZlH8XiA0hmEqN9Buay2Iw7DMTn0MAgFVjnoNAKuuC2kKlxcAfLlCkhRuNZNDt4RVpZZa/1b4j/t7f+4n60qdkP95Z/wDcFKipBuh5KrCKGJ7y+iXAAAr2y0zuJAori13EsbiZ82YoPACNvZyjkNNaFN+znkJc0IIJYEmNgRpFFX+IZ3ZgyIT0YmPOWA1HlVylLBMYxy2LiHY/F3jn+76QBoRqeZ8Rknzqq4ng7lrKt22bURuANuYFH4HEYm2658Y+Vm1VbpnLz3By+tFcX4ZhgWuut6MxyFRIIMRndtTJE6UWkG0z90IzZgzgnnPl61PZ4nfVe7Nxnt9GZojfQHT41Y8HC3iUOGw0ASWm7Ikxt+L3mucSwgv4oWwjTagEW5hgBPLaRFFqwp1yCcP4hezquZMpYBoUAwfMVMt7Fhrhs3Lq2wW9mMoYncz86uLfDgqjPZ7sofAS6zrGkDxNp161BgcPh2sktbvPcLNqmgA5STp8qd4IrJU/01jjAa5ZcHncs2Wn4LNS2rT3oBt2ywbUYe0VkfzRoB8KV3CG4f2FplAjV7nzOmlRXeLXchU3LrZdMq7aef00pc8Mp/o01vslYFnNcxQs3WMi2AXKrpoVU+1M/Gs7xPD2bZ1uO7ZolrRUdBObUUFbt5WDMuY6aZmG/mpFE4viD3rjI5JhwpQExI0UA89tzvFG38iDbOLEAWvujvzCWw7DlqYPOpcJx1rd5Vv2++BOXu3LIpPKIhQfWoOH9oMXh1K2mVJJ/wDSBJA3JImYaoMRdvYlibmKUF/bBtgA7fxQAKz+aeUqL+Nc5NNxbGu8Je4eMNZg+K3aYsCZjlBHOetUWHs2wSDilKhYBe2ytPLkdqquNcJ7i3nOZiY8S4guN98q7elR8PvMwUtcUDYGCzCJ9oc/Kqx4DK7lteFsEBLq3JAJyggg8wQwFEcG4wbDKGZhbDSrDe03Nh1U/iXmPOlY4SxKxYuPIkOBCxqd40oK/hjpmGXMMwQ7wdp/Spf4GnmjQcd4+FvLctJZuG+pDC4ha2xBh8u2jTM1Q4+1bIZmtWl0ELYVis68iTBB3G1cTGhF7q6C1huY9q2TuV6qdJXnHWi79uyPDiTdCXF8F2yQR66kZh5dRBqZPdwVBKKZj8Pad30JLnXw6knnIHOj8Ejkt3t64FAPgtAq86RBKx1miXwuFsMt3C3rt+4rey1s2ondsysRPlTMdgTdY3SCpkEqLmf1O0k+VNX3ZHc0mL4tgrdtBh1Q3TlDZu+LRGpYNC5p3iqe/fsXHK3blzMSYKqCJjpuI6VUriirBMiuToDlynU7S2xrWL9mWIvMl1kWCJbJeUtHIbFZ99EhmSuWGDkCXEe0QV5RsdqEjU6ZT5bbfKvQONcNGGt/2a7byoQXuAuDpG6wonqaymD4zaSJsW28/FtsRrNWnYqoJ4CjAFwzeF1TIGIkOCJEV3FNduXmN20qKpMwvdkj/ub3U/D8esKpUJcTWTlZCNJgkFQSwHOabhj3qXrys7G0pjNGuaIOmx3pPA075K7x/wB2fnSpn9LXei0qW6ZVQ8htq4Ap1OvMnam28NmIysff1G+1E3LlsHS00+c/+CKV3FsF8PhB1hV089a6eDnHjAQBLLEaHYn470S+JJTu2vXHTTwAkjTyO1UjsZ8R+NFYEnaZPRfX5CjgQZgsS1ol7Iyz4dcrfEEUXieL4h9DdyzvlhPTYamhk4stvwlc8dCpA9NK6eL2m/8ASM+oophZEngvqCweQTm10gSd9jXOF8YdZRVQzMZlMn3zEVMMPOW5kyznETI0Ux6f5GgsPg7mjaAEZgfLNH1FS0hpuw3BYhoZbpJUxAUaZZ8Ugb9BRz3cDJIt35O5V2WY/wAJqr7w5TsM2mmkAax8ajRW6yOfpzqdkXkve1guMdw22bauoe5CEDxLoqyQGgzmH8RkmiP6r8ScMba2rSuBAZAWCldZJ2as/iFCyZ30GsEHrSw/ErqezedfRj+VZ6kJf0Ov3kqEl/Ui1PCr9gd219LTDXxQSM2pmFnKSP1rW8L7KXPu6NeVMS4DEQ4CMreyJC8tdutYXEcbu3B43NwjTxakA+dB4cRoGvIBsEusADPIbD4VlKGs1iSK3QXYuuLYGwCqBVsOs50Lm45MaD5UPawuHtqLn3nuiPZGUkzMaCNjXVvoLgYrCZgzLpmYxBlvPnpV9h+02EUR3DAD+FFeY25zVL3EvJW3Tk+aMvxHAu3iGLcgkQA7LuoMwDC7xHlTMLwa93eZUNwIfaD5iI9qZMwa0eJ4hZxFskYc2umaFOu8xz8q4OKXsPhyy2rNq3dWR3ttmds0qCDyOXWOU1acrqRk0l9pn7+GLWw0aHnQuGxSgGzfBawTMD2kb+JPzXY1Pj1bu7ORhn8UKSRm2+Pp50Pb/aD2SjjdSIjz13FROPdFxeMk13sxct/u+7vT4lI2ZDsVB0PxkHSh8bjbjsTdtNbuACSoygxpJG3worhnFe5m3cBNljJA3Q/xp0PUc/nRd7hN9otviGvI+tspJDqdo5zyg6ilGQ2kDYW5hLgAuY1A2UytxXAzTodY2FWFvgCqpezirQA3a1iHtx7iSBVVxf7OsRaYKWssx1yF1DRyBDbHyqhvcBaxL3bHhBjTUT0IU6VopV2IcfyazEY838LfVsXexDWVLBS4KBTCliQBnI2FYoF2P7ME6dCfpVnaxj2Fz5f2d1crQJ8MiAY0GoGmhq5R8IyhhmQsBmBuKo845x6ildjXBn3wV1faUjSeR840NWfBcS6Ye5BNvOVGggysnnso51JisFbtMr2nBRoJG40O4M6dKFx7tdGZpKkaRtA+g8hV8K2S/CCv6wfzJ8KVVn9Gr/eW/wDm/SlVb/wRtLVeJ3LYKsc5MEHQ6c/X/KnWONEH9qM4jYBR/oRVk3A7JuZfvWHLpoVYsmvqZBou72EvMJVA462rqt9RWtklY3HbbaZSo81B+hoPF49T7GnUxGn1qHinC3w75Li5DyDFZ+W1Ms4fX2o8xtUsCf7uCoYDMPr8OdPw+Hlh4W94/OjsBgGefEAOWq9OQ5VFfeyphnuSNypBH0qs8BWSS/byudQSEbQcvD560Jgi0oQSIH4TrEmfT0p13Eoc2Ri37N5nTeIH+dDcMQMYIOn1qWh3kK4hfBOUGQOZ3muWbekyB0qvu3Jc/hE8vL1qy4fiFUiWER/DU5BDLjeHWTBHLT301b6aym/Q0RxCGSQZ13HImhUswsnnt+tFjoS5WMKDJ2j6V0go8BjymNdxMetPtINCJB28Pz9dKmDBGVyojkPTrRY2gO++gHvk6miMJhXnYx6R9aMfi6MSWXX8JgfAxQ9/irkRm6chUjHXDkYqpYNpziheJvccKLhL5RI1Ok/l5UZh8YrElgA3Pz+VRY5FILAEH5aUr7BRXdoLvgtAxOVtZg7jag7HGLoWFfYaBtZ8tfrV+2Ct3Ht945Ud0wEZdSWEgzrETtQl/sywDtag21OgbQgRzb2TpzqU8jV0NQC6sxBG/r5eVWfZjtVcwNw80adCM2QnZ1B/EOYnWq44K5YCvaUXQ6jxLqsHprqaWLXMWEEFTBn477VlONPBpGVrI/jPGcQbxa6gus4zrcQjK69RO3mDqNjTMF2hBRluguCJylZAA1IEHWpOGKxBt3FJsE6nbIx/EhPPqNjRPDr7YdQouZwNBCAaDaSZJ0pqTfImvAInF0YZbdkwQQFy6RtqJ39ahw/A7YbNdAEDQAyST1A0UD1o+9xBnJJO+8CPjFDu+k07QZHNcWdFk/xNqdNtNgPKor1/rr76itsWYARJPMgfGdq5xnA3rK58gKnnmBHnoDMjSnubFVEfdL0FKq771c/iX4UqW4dD8Z7Z9a1H2efv/fSpV3wOcpeOb3//AMgf9DVYN/8ALx6j/qNKlXLP71+zoj9jK/D1NSpV1PhHKdtbP/gP1FLhn7ylSrHsNckR9tvfT3pUqEMssF+5P+P/ALBUp/sre76ilSqWVEFwXtj0/WuY32x/h/WlSpIphuK/s1v/AA/nVSNqVKs4cFSCcH7Q9DU2M9n/AF0pUqb5GvtJ+Kf2QeoqfjX9k/3V+lKlUx5GuCk7LbGtef7Fc/8AuW/rXaVKfIRKbiH50E+1dpVmxg9I+zSpU0JgXCf3r+786u+J/uv91/8AoNKlXVp8GcjI0qVKoKP/2Q=="/>
          <p:cNvSpPr>
            <a:spLocks noChangeAspect="1" noChangeArrowheads="1"/>
          </p:cNvSpPr>
          <p:nvPr/>
        </p:nvSpPr>
        <p:spPr bwMode="auto">
          <a:xfrm>
            <a:off x="215900"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895" y="2293987"/>
            <a:ext cx="2143125" cy="2143125"/>
          </a:xfrm>
          <a:prstGeom prst="rect">
            <a:avLst/>
          </a:prstGeom>
        </p:spPr>
      </p:pic>
      <p:sp>
        <p:nvSpPr>
          <p:cNvPr id="7" name="AutoShape 6" descr="data:image/jpeg;base64,/9j/4AAQSkZJRgABAQAAAQABAAD/2wCEAAkGBhQSERUUExQWFRQWFx4XGBgYGBkaGBwcHRsYHRgcHRccHCYeHRkkGhwXHy8gIycpLCwuFx4yNTAqNSYrLCkBCQoKDgwOGg8PGjAkHyQsLDEsLDQsLCw0LCksLCwsKSwtLCwsLCwsLCwsLCwsLCwsLCwsLCwsLCwsLCwsLCwsLP/AABEIALcBEwMBIgACEQEDEQH/xAAcAAACAgMBAQAAAAAAAAAAAAAFBgMEAAIHAQj/xABBEAACAQIEAwYDBQYFBAIDAAABAhEDIQAEEjEFQVEGEyJhcYEykaFCUrHR8AcUI3LB4WKCkqLxFSQzU2OywtLi/8QAGwEAAwEBAQEBAAAAAAAAAAAAAgMEBQEABgf/xAAxEQACAQMDAgIJBAMBAAAAAAABAgADESEEEjFBURNhBSJxgZGhsdHwFDLB4UJS8SP/2gAMAwEAAhEDEQA/AEXPZaGnSYPvfnhk7PZvVQ0nemdP+VpK/JtY/wBOK/EMqShj1H6/W+KXA8zpqgEwrjQfKfhPs2k+gOCD5kyteX+1NINTpVB8QJpn6sv/AOWBOQoSPhB5csMHFKOui45xqH8yXj1I1DADhlS8cjilr08iCxuITpcPY/YX/b+eCdLhzi2lR/pxXoNGCVDMdceXVPbElaS5XIPP2b+Y/LF//pDn7vmJ/tjyhVAjBRKvPAHVVBFEysKLrOt5VkQAcgUGlo82gH59cRHhzGSCPr78uuLeajSJ2B36SP7Ee5xvl6oKAzyJJ/lJ1HyFjisVnFHep/OsW2SJRHDW6r8z+WBj8PZGmBtq3t06euGShWVlDKwZTsQQRbf38sCuKZ9VYKZvK+XiMD6x88SnWVu/yEfQQFirCeNwtuq/XGv/AEs/eHy/vic9pcsaood6oq/dM7xMao06vKZxf047+rrH/L5D7SU3XkQYOFn7w+R/PGHhX+Mf6f8A+sEzbELtjn6qsP8AL6Tl7yovCp+1/t/viZeED75+X98Zms8lJC9Rgqjcn9TM8sT5HPpVUOjalIkG49JBuPfBjV1urfScKta4GJUzPB7fGf8ASPzwu8RyNwNU+398NrVtb92t30ltMHYbwYiecTP0wAzS6jhVTVVf9pRTVltuEG0MkOv0xbbICNzt0GJdAUSTjWrnlA3viVtTV/2jxmQ0eFjvEJ8QDAwbAwQYMXvEe+CPbds1xN6CJTTw6iFFRVJJ0f8AsKgmxgKTzxW4fxAF/n+GCOciQMK8ZyfWzHLUK4gjO0GpU6VJhBRYYWMFQQwkW3ONKNFeafr3waoUdTt0gL8zf/64t5rhCMJU6CfcfLGrR1FEf+dVff7hEO7KbqYpVuC/aRlNvhMqem+3PrjWrTdFBYQAoA6bmTO1hb3GC+Z4U6Hmw6j9WxZyOYkaGuptBAj/AI3xUdFRqjdSP8wl1rrzmThu5ya9Qon1g1G/3WwmVaCldeqLAtN5YzMecAcvtYeuI0Q6FG2cGfmNvly88LPEeAmP4bc9j5bf0xHXoVL3AwJRp69MrYnJizmWZdiPb0/DcYgRyTcnqfeb/U4J5ii6R3imx3F9tpttPPEQzaNEjc3/AKee/wCHviIGWWkL1m33BHMcv1/XHtFZuQPf1xOpUtGyAXI8Vo5TzmwubxE4iKFiRBIHmCfnEFhzAx2elhIjcD9emMxpTyYIn4dxEbQY53x7j09D3dWwrcUy+ioRyNx77/WcE+MdoWotpCAyJBJ335eRxUq51a5QikznmBItafFeJv4hYafOMeAkFJG5hrI5g1KavIJIv/Mtm+e/+fCzUo93VZfumV/lNx9LYLcGptSrV8tVUo6y6KSCZQ+IaltJpyZFv4Y64j7R5aClUddDHyMlD89XzGNGmu9A3bmE3qm3eTUa9hi5TzMRgFl8xEDF1K1sQOpRiIorGOhmZGCdDN4Sz2kp0WCVA09QLQdtz+GGPK1gwBBsbixH0O2PcxL0yuSIWr+JGHl+F/wnFbL59VR6TVER2+AOyidQAOkEiTIP1xHSzQ1RItuJv525WwD4x2N/ejWc2NIalK/Ew8ML6CXJaDYACTs41VSgwPs+MdpKJqVAB0zC/Zl6vNWCVIPiIBUEmGjkL++45TQ7XMadSDAjxMel1A/3EAeowVyGeWnSRoEEK0TMKrzG17hif5o5YWe2XGBWhyQrKFWqDM+Fu9Atz2UxsUxmUn5HSaNal/67zz1hjhPD6ddlqLQY6u9clkEfBzkH7QUAA318pwby2ZiATNhB5ERY88Cv2dcepByZL+PWssZ0sfGdExKyvyHIWs8f4tTp5+qqrK97TfYgDWNTi+6swJjaSx5nDaJ63ga+mrL4Yzttb2SLtJxZlULTYqTJZgASBKqBewktvyAON8kzFRJJItLRqtvIFpmfUQeeAHbvMH9+C0SgC61ddQAAVmQ6hO/h1DmSRinR4hUoMwLMymGOv4hKghvkRb8sLGoBa54MJtAq6fao9YfhjVm1pVCiVj4QwqEdQm4tsDOn/NbAfgHBilZ6o8bhZZ9QWSQHeF3KQSOdwNrYKZrhuqisuFepRZj4SWA0DwwDf/ypa3wkmxsX7K5KjRVxVBqhgU1P8QQCGE2CiQTbbSZa4xUyncD06y6hpFp6Xa2WOfjiKnGOJ1aWaV6DqzrT1aCzDSNCXMESCRMSJ5gjHtCvTbLtU/iLmFZWdWdiuh5ghT4QNWkSORXqcQ9tMslHMPobvEddayPEFCsCszcglYNuWAuVSotTva0aFpAaYA1ISWA25EmPbpiYuQx3C0rpaDxkFO17gi/aw/L9/bJOKcZMwDYRiEcdqCiyoiuXN9SqSALyp+IbHnzwP486GprogrTcAhW3BFmHncEg9GGJuydEPWOsKwYNAc+EDafn/wDXmcG/qruEzqGl21TTPs/uX8pmqtMVBWpmk4UaQxEnVYWmem/9MNPDuJd67T9k7451xN6iLTDsSgnuXbfQGIiZ2BBicFux3Gh3OZJPiUap6gz+X1x4DcLybV0EQ+pfzv3nR+EVZ1H/ABR/tB/qcEmW2FjsxVZMqHNwWJPmLTf9bYaKTB1DDYgHBVLFzbuZl1VtIS0262xpVyyKdQUSLCMThPF6YgzlbSpY7KC2H6QEVRmTE4sJBmKkgEDw3UHlYkH6zgfWfBzJ0dFFFO+kT6m5+pOKOcyKkSPCfp8sXU/SSj1ag989sBY7YHdpxSzfDUqC4jzH5bYuVqJU3FuoxGWxaEpVhcWIjVqOnBgGrwKoh1U2B9bH9e+IKVarRPiUgEiV5Wj4eU25YYi2NiZwh9Cp/abSldWw/cLxfTicCAzDy0r77md8Zgu3DkJnSB6W+mMxJ+hq+X57pR+rp+f574t9qspIFQbix9OXy/rgbwHi5pt6H5g7/XBPMVmqWO3TFehwSTZPxxHGopAsYX7QcTcmlnaZvTIpvBPiHQ+RQQesHBmpSWrSdRBV0BQ72IlD67H1GA9Dg1YqUlgrQSskAkTBIFjEnfrgzkcq9OkFbdTA9DJH1nGjoXG8o3BidSvq7h0iYlQlAeY3H44u8Iy9SvWp0aY8dRgqzYSeZPQCT7Y3z+V7vMOPsv8AxF6X+IfOcPPYLg1MVv3gX7qkaic/GRpW3W594wvWJts59h9o+87SAfEUu3nZyjk3He1XqvrVQNGkEAEkjxnw2GLnCONojJ3inSpBaZ+EETPPbBD9p3Y7M16lGq5RUSmisWYlnqkeKyg8+dhe2Fjs7lu9q1AtbQMvSZ2qQNUKVUFVIvcwOkqTtByWqBCGPv8AZNPwd1I7hjofMQHkcmVzveqjNS1ggiZIcjTBmSb9fXDtR7YlO+UgCUmmwMtbUIINpuQQY2tcQVfiHGmenemiiSNQP8RgbjVyLA3kQLm3PGi5olaiuxYBtRvuQCCSeZuB88C7FgVPEbSajTYE587cfn52hXLdr3RgxC92vgFPaxjVDQSCdUyPvREGMe8bzVJCi0qZArE1wHklVGpdBZt2DAzFpAwGWnUSn34A/wC2anUZSYlncsoAsSBoAMXFsZmsxm6+Yp1ai1KzVdVXulDHTPhbSg+EEabgchO2GbBttH1KtOnqUa2FIJ/PKHuB56miiuDpZtCImxhWQsx2s0xF5ve1yFftJRrsWrKD3VU93Bu6M7sFYWlVIB35wbE4VsjwoiuiOSo1CQ6lGUEj4g119TbpOJ6HBD+8rTFQodJQsOsHvArbWnSTtY44tka8xa9qlVnODziScFpCrne/rgAvV7zR4izFtTbAHb/mwIxW7U59jnKoF21aQeXSbgbx7Y1z+bTLtoouas+INPjSNSwyixBnUOfUbYt8CylA51Rm9YWqCVctpJaDBN5ubEGDsNsMKUyAc36eyV03Y2K2/sy7mO0JIpgMVqCSwO8EIsTMRpUDly6DDZlBUXKVdAl9BCazycGSfuAnxSwM3EiAcKlPL5c0qgaqwqCoyDRB1abrJJJAN7jBnhuWo1cr3TlmFNtcatNgCW1xbSQQY8vU44LnmaAYsLxP4q+Yqs1RiWfuVUksk2WWMT74141maoUKUeSRJ0mBYbkW88VOO5/vK1TSx06/CecAcgNr7GdgMU8rwx6hjXGoyb+I+ptPLAsoJu0bSq19ppUv8sf8keouDAtT3vMCPncg7YKdnKRdnqHwqq6Ry6zHoD9cb5fKqjd0lwfFJ59SfICd/Prj3hVRmV1WSswu0+ZIGw54JaovcjEr0vo5ErIKjX5JHa3c9od4nk1zFCki0jppg1GhZgeILJ+yGaB1MzfbCtwjs3mVrIj0qlOjXIBbS2nQDqYgmxgA747D2IytM0KoUKzVGBgiYpqQKcg2gkVX5zHPAftHx9qWdqgyadKIBO0gRvz1Hby8sE1Eohambj+ZhNqRq9X4eyxLfK+JzTtDw96eZanT1MAZUibLNiTyx0rgnaMfuCJXqBcwgYEfaIWSDOxYrFpmQeeK1bh8ZWq5CmpmGJjdguk6b2uG1eXiwlcQy7ogqloJckLs0amg+Xw/IjriejV8QZg67SAG3Sda4JnWfLI9T4og/IYzOxUCqLrUdQf5QZb6A4qUM0P+nUmAkmmGIEkyd/MncYj7Gl3RNc+BSYMzLGAPYBsaFAhVYnt9Z84ykEuOhjDVbFDMri3VcTE4q1jiBuYCwaz6d8QVMurbW9PyxbzVKRiq1ODbB06jIbqbSlSLZlOrlmXzHUYjU4L06uI6mUVuUHyxrUfSVsVR7x9otk7QeDjMWDkG6j64zF36yh/tA2mT5TsiFEkDBSjwAAXsPWMElVj8En/ESQPbFqlwyUapULFaYkwLk9APzxi8Tc5iD2i7U08pKogdxtqYweZ9BeOeJOyXaNOIrUQ02pVgsrLakP8AKYBBtsRtN98LPbbPUs0alUUWR0WB/EmwYSWXTE6Z2jbnGBPAuOJQUOhdGQg2vfrbeRP/ABgBVKncvSM8G/qt2jX2lyX8JakeKm0H+VrH6x8zhl/ZhxEinmESDXC6kB2KiTE8vETPSRga/EaOapa6RJo1gR4hDA/aBF7qbyCeWIXoVMhlh8SVHIBcAxrVKVRASPsEVHEj7VL1xp6vUDwt7DDce0YifR2m8Sr4d+PpHTjHGkr1RRqT3dXQaR2KkgrB/wAQqqQfMjHzqgdK1RDIIZlPWxMi3ptjqPFO0NOuhC/w2JNVDOxMF6Z81YFgf5vLC2nCFrV6lckgVCWGk/Cx3LGLAvqIj+oxhlgKhPl/P9zdq6NmQBO8C8G4EXcBCtQTI0tp8XLUGIA+fPGvfPlWPe02WoHIZHEXm8g+RH44L8M7E52pUDUacXiTUQCbzPinl0/HFTtFnf3oU2LOxSmFcmCSVZzEMfhAIFzNtsGeReZbKFyORCGd4lRLu/chmLh1pl20eITqkRtM6b72IxJwrj3c1ydTBqwCsxWbLOkpYDSCfh2MRaxAOnTDKrCCFkBrjw2IBBPhZSSL7g7wAcS1aYc076gpJhSLzA6gnbYHAHmxj6INZvCK33fl4wdq+0yV6Sq2lq9OGpVqXjEfd5MhIiQSYi6gxAJM7WqU5VQrnXJNhL6dTKItIHL7xPpcDxefLa/yMEH88Td8BEzPO2BBE29P6DpIpVmJHbj7wWlSo7KuYRHVdmClSIEhe8t4SQAbHc2xBxSm1Zw7RqFhoDBQBsBPTrzwf79OazHl8uWPRmE6fTBX85cvoqgMHMAZGnUSYkk9QCOeJFyNaSdbLO8k7TMemDtHMoSBG55DxH0HM4b8hwekg1LQrM//AMlJgwPoyhR6yY64JBuPMXXo6WgouP4+cBZD9lyPRSsMwzBxMU6JsftKSHaCGtsNsSU/2UVSPBWVZGzKdQFxsD+r9cNuvM0UZ6Yo3uyMWY/zSttUWgarRe2NMtm828HvMsk/dp1GP1qLh2BifNvUYMdjC3u+0UB2Aq06rJrpQKKs1Z57tQGKlWBF5sY2IN9sb5rhVSopNL+JSB8VRU7qjM3gnSGF/sj6YM9ouD5moTWGYZu7gqmnRzuE8UbTc389sSdqeL1FotTGlKNlSLHSsggCI0/CRebHlfCmKL+7AOO54/qANbVViKeSRnAxnz9vlBHDOIN+9Kmlkoq2t2YwHZVIpgabaJA8IMRqBJm+3EeFCrWPeVQoap3tVibKqBNMkmNfjG//ALPbACjw/M1U8ANQKC0IbwRaWkBT5TN8HMpkkp0qfi1EEElUIHetpCqAT4mQawCLFqkja0teqpTw05v/AM/P7jaN6ROoc+sBYC3freEO0udpnQtKpoWdJ1KAIPxMrtzE2lRBIMwIwHbs9+/Zg6ABlssP4hBCs5O4pgiDAARSbAQTcwSma4H3K6qp7wpfxXRJP2R62kyTE22xV4Dx+WNMzE6gLxqAMW9PqBhNBfDWw+MWtVqzqtQ4hluJNlqYphNAQwqLso82HxNMmbxJ3N8Q5XtHpqwZ8UK1hAkwt+snb1wQrcPalltdT/yMCEkE6dUwQu5cbgCduQkhEzXgNMm4B1SOcG7F9mb0lRyJM4tQWFhO65lKmmALQtle0LHiGgHwbEfh+vPDTmXvjm3ZIF82WO92Pv8A3jDzxbNd2JOPMLGfN1kAYAdpNVecRG59MVMpn9Zg88TNY44BPWIxNlW+Nxj0csaMMdnryYPjzEa7XGMxyBHbUREKPn/a+ION59qVERYK1OpU/l1Fj9EA9wMbVs/crTGtgYMfAp6M3I/4RLeUXA3tblZymqpUiRc/CGClioPRF1Mx5xpEk3w3UE7MTeordwJyHiFFhTeqws6v6SZED3m2FnJUAKZJeDckAGbbTaI3tODPaHtB37BKcrRSAikC4UABiPOJ9ScWeF9nadSiCzsDVB0kAaVM2JG7D3G4wsuEGZTs8R9qSbsNxYaHyzEDU2un11GAyj1Gk/5PPHYO2nZmpWLAN4CFuxOimqiDFMGGYkTJ68oxw3h3Ba2W4jllYBgMxSKst1Yd4kEc/aJ5Y+je3Ga0ZVrgarf2wer1BOmxwL299oimGoVS1rE4nJuI8Uyy5UZdaCVHEzWemFeZsVKGdMWAMkdThZ4NmDTrlQYSojDrysfaAfbE3E6JnXNj05Hpht7LdjaNLLDP5sA6ge5pEkCL+MwQSSNULtBkzIAkoXbJMqpapka/eV+yWYrIlSuDTGXVQzrcuesCbMCY1EwehxHluzWUnVTLSw7wFjIjlKAQJAmBeCDcnFHinF6jbHRSjSKQgBV6BRYgbwZH9JuzuaDOU+8LR9dvIg+UHFe0Fdo4hq1J3NxkxTejpd1IHxklRcalJBttIM/o4lDgiIBHT+2POJZgPWqOBZqjMIjmxO284hWrNwZI67/nhBN59Hpqa0kCgSUr0ZrbXn8ZxuK5IuJPlsfY7HFU1B1H4Y27zbr64C8erdpOC0yI9CD+ZGJA3M2tET+BxU78+mPTXO2PXjAwjF2d45+7s0y1GoNNRRExyYA2kTsbEEg8iDOa7f8AJKRYDZnbSfcAN+OEXXjZa3Q46HI4k1XQ0Kz72GfbGDiPa3NVQVWp3Kn/ANQIb/WSSP8ALGB1PiNZRAr1QB0cj6i598U++8hjaR+iccLkxiaHTr+1B9frMreK7EserEsfmb4euytTvkpCoiMlNLEgGCpKiOh0gH2GEZSMEuBV64dVouNTswAILXaBtafX084RVoisAD0Py6yL0mgSmNohfj3ampl37sbO5UtpuDqAVSoiVCyRFoYW3xayVVqQorpDFdWYcEKWBAY0xP2YcoD1IxLxPsjXA77NuToKiEpqoMmBJYnUJIB03g77nE2TYMK1YgaWfTdwAVQ+FdRIUAmxvtTY9BgKtOnS/Ytp8vUc8EypxirUqClllksArOTzqvcaumhSTH3n/wAOKGf05XOJ3RDujjUfs6gQAvsB4j1J6YKLnsvRVnaqTVqMS9SmrvJN2hvhFyYKKIGzHfAHiXEMr3i9yKkAapIuW68vLfB0mJ6G0nLTp3GTTzGX75Kid86+FXBKgg+JDuoNiLiJvji3aLMVBVZahOs7ySSNoAMm3SLRti9xDi5UAoxF7j1jlgRxfP8AeKsnxL+F/wC31xfSYnJEa5DICIZ/Z9mR+8w25Ux7Rg92rzPjCD3wg8J4gaNVag3Uz9MHTxM1mDtucGwzeZ9Sl6++HclU8a4O5lL4XOCnVWGG1qUnC+slqGxmlGnYTiFxfFwJAxDVp47EhpEtS2MxoUxmPQsR2pIqhaaLoFgAqwLnYRbc39cQ8S4AvEBU7wnukY06SAwGKWZnjcawQBt4ZvIgvSTxLAvJHpvHtt88Kjcd7hYUzpZtayRuxaZ6EEbg4rChmtNxSQCROfcV7JUkqGkRpN9LLP4GxGKHDKJpotJt0LL/ALiAfw+eOmdoqdLPZUZij8aG4+0CN1YDyuDzF8c8z4giobCIPrbf2H0xLrad0xG0nsbyShxY02UOA2lxUCsJh1Mqw6GRy32w95jjZ4nlNVRRSRfEjAmWZdQbcQF9zBBvjk2ZzgqAEkhvW0cvTHb/ANnuW05GjVffuhEmYEcvKL++MqqHWntB55+t5XqKm8C4z3nLeK8LIcU0BZ2gAASTJ8O3mRfDh2/4wtFKeVpH/wASBP8ASgUGetuX9cHM3mv3rMUUUkSSxYD4O7KlpMHSwkRPMr1xp2x7H0as1kYKTc7nqSY22j5Yp0O5kJt/cjtmcjrNFNCpMrZ5vBm3zEfM4iyNQK4ligDQWX4lXqPOC2C2fyooSCQwaZKXttcrI6iRbrgC9AayV2Mt7bAfj8sXr2hL6rAynXVVZgra1BIDAQGHIwdpxqWE43zHDqlMwyxO0EEH0IJnEGIzPq6dUMMG8u5HIPXbSgk8yTAHmSbC/wA+U4r5uqKbaSCYMEiI9v7xjoGR0ZbhtNlg1WGt5E73W3+FQn16459m2UnUNmuem5BHpI9cFSG4m4mJqfSbF7Uja3zlpKQZQQZB2N/w8jb2x41LzH6/DFHJ1ihKTb4l/qMWtc8z8h+WOONptN7R6hdRSDWz19s2C9L+mNwMaqR/ziSOmFzQVBMWn0xt3JxJl6LOwVFZ2OyqpZj6KoJNsEqnZ7Moup6DIOjGmp/0l9Q9xj0XUrUaRs7AQUaV/KMNn7M+H1RmHzDD+HTU0xIsXqQFAPK0yYtqH3sBRkiFDNKqTALK3LewH/PKcMPCu0FdsqaGVpr3dI+N3IpkszEjckk2G0EDTgWcqDaZfpSvRNLarAkn3W/PrGztflUcDVW03HgF52ANyIi5kiNrSLpOc7RUcsxVKIqOhgazCITchdzMk6pFzubHGvEs7mKTr+8KoIGrwsGV2JbSJBM3iZ+yhH2hKXxLM7km/X8cUabTeLd6huJ85TpK93bgfMy7mu0tKrUZ6odXJDDwrUE6hNpS2nqN4k4941SCFXpFlSoiuAdxqVW+QmPrhRzGYBPp+vz+eGvP1akorROkLa4jSFUT/KPqfPDnphWG2SOBfEr5igTTptMtUMaZm4Mb+Zk++K9PKPVq93SQ1GAvG3mSbAKCdyYvywd7K5Baid4XEoTbl8HxEnzOwHIzylu7P9nky9JmIhmIap5E3p0wNywBBjq3kIOgAzEHgQqpKUlPU8RUTsQVXVUqqp6INQ/1Ej6AjzwKrUXpOvNTsRtbceR8sdE4xTKUXfUPDp1Jb7R8MnbVAJgXthSqrq1KwtuPIzY/j8z1w9wOkmXcMtDPZBgzGdxhqzFXSMJPZyRUEe+GvPVpI8sTGQVgN89GePMYs96CtsAON57u088UeBcVcqSb3xy0Hw7i4jJpxmNKeYUgHGY9FzpQp+JT/iG/qMcw4vw1FavUeo2hKhVUgMxLFjoUm1r2vAgwLS81czXrVRppvToqQWJhXYg+EElpCeSyTsd4wq9rsq61WJkKSxVl+zS3IQkWqOSdT8gDFlOE6xnBVlNuf4n0CGwIirwntDVy1UuiDufhrKxsygxp1QPGCbEAQd5uDH2r4hl1BNGatKspKk2AJ3BP3lO4HMb4J1OxaVM1Sok/w1pI5a+nS701GlSfhXWd7mGLXJw8cT/ZzlWo900hBBEEKR968WMAX82645TrELbpPdcz56NeWACySYAmxJMD8sd/p8YXLcPTLMQlVUhAbakk6Sh2bw6RG+AHabhmSylEU8tQQM+7ySwFwfESTPvY+YxLl+0lPNZFqVRKTPTIUqYYmVEVFXdA0GYtIPXElfUXBsMWt8bTtiBuPEY/2f0QKVXM1Ghqj6LmAFS3p8R33AAGK/aGtSoVG0sQN6iC46yg2VuZF1JMwCTNj9nuV7zIhC7BUquIUlbatUdYOoW/M4Qv2gV+7zdVFJQk3FypkLBHtzg+2NXR1FVAAOkNDckwb2qpUm7uqtMo7EkFT4WUWJIuVYWsCRfYYD0M5Sb+G3hc/Cx2O1if1ucUa9VyRJJi0z8wORxQrQN+vQ+3OMNc72vPM2bxq4tliikMSTC1FPI6lVhAvy1CcL2fS4PUdMTZvtJ3gWm1mVFpSTbSogf7efPFns3wV8wxk6VmCSfKWv5Lv5HEb07XMYmoFFxUjrwarRzGRqKQLUgCbkyegBO1xy2GOa6tKFG31GP9p/qfnjqeR4RSyWWqAhitQByTEkafANJAizSBIPjjpPNc4Q1JYBnvah9tFLqfL64XpzcntI3ChiF4g4C4A3Fx+vpi1Tqg8vXyOIQltc3mP1540rkiHFmi43n/AIw903TS0Os/TnPB5+4k1TMnWFHqfTFyk08sDslVVpP2uc/rb88W+8xO4sbT6XR1C6mqWvuPwHQfedq/ZzwQZfIfvOma2YMAkGVp6oAsDYxqPIys7YFdosyG7xFEkAn5b4aOxWf0cMpOzawtFI9gfDA5hjo9sKdHIs1Qht3puT6QWP4YqSjcAmfK6mqzVnLdzAfAq4nTUAZSNLKdiDbbpMY147kTlmNWmxOXYgQSZpn7pkzoMWJPl0kLlnIYDo2k+nP5G+GNfGhWowMhiZkBEWLs25liAFX4jpkxqGI61MK9x74gOeTFvjfFRVGrWWcmbjyA38othJzmYZzAw28Ty6SpRQVkySIVmLGQB9xQukehNpxbyHDstq8VO0ixNirTBPmD4SdrXsWK1JV2JtHE89YsLWsIgfuzROHZ18dR1IKpSJkbfCtP66ji1xzgeXBJVdIiYDGRyMibgHeLjzxtm6NOlkFKmalZAhvMqp3Ef4hcnfSMCam+0QbSn2MAqMtEiSHLaeoCyZO0HTGG/O59mIp0zApkvUrGwDNv5k8gNySduS72coCjSNRmCtU3a0hOQHKT8XT4Z2jF2txam+lUWaSSYMrTLHmzmxPXrhyttBC9ZQKe7az9OISpZA5gLumVpnVqbd25sfvMY9BAHqF4jXBd9Ihdh7bfh9cEm4wRTqFnWpUqLoCoZRFmSPeALC18CMrkmcxcsTJ/XTBXguvYQn2YTUSx5YLazqwF4JWCUn6yPwxabii011OfTAHmY9VTvMEdps9qbTiTs+40kc8B8/mg9QkbYIdmzJfyx22I4rZIyUSYGMxtS2xmBtJJ1ypUUEEyz7WmAY5ztzuOsYH8ZyaVqZo1AfEDcGCCVIJA6AHY22xaozpsCzG8CAFG4E8uVuuKNWuKZCk6nAvGwuQLm08ud52vDWUMLGbAg7P0lVC1E/x6aaCKh0lk06SLbxJg7/jhSzHaerTpkCan8PTzYBgSAxg8ki/VVnoXTiVA6fDdtwf8R/oLmfwwk8dp/wAVgzGBEnUw8S/FYWJB+UxviP8ASBmxLtJQ8d9t4q8d43WzB0qmgmCWYlmnYkKoCgRFogYD8Mp18tmRXRg7Cx1LMgiCI5W5gg4bv3V1Mr8LXZj4nnlImw+fzxHWyjINtUjkAD+OKV0tlItg8zfHo6gRZr/GO/7Le06VGq0fhZ/4oXmCAoYTzkQZ8jPLCH2vqv8AvdZ6ghzUY35D7IHUaYHtgx2aTuqNbMqzUqgPdoVAYyIL61Hwp8EltJgWx5247MV0bvqj0T3kGF1CobbmlFuUw3PEVfR1E2FOM/1Ml6VKhVZVOIgnM+LaJ+XuDy9cbPQkESoBHtMWE8unyxu2WBJtaPe3O3IDAnNl2ERb6++K0LWzIXKyRQhhQvimNQ6Dz5g7zjo/YqiiUQFUzEtIkwWq7C83UeVhywpdn+CrqJrVAiRLt5dF6mx36jDTleJXBtod30LHhVKVAKQLRGvbzQk7zhdY3FpLW4Hxlrj2f7ulVqEHVrp1KTH/AAVKZaTzgLEbeWFjjHDlSiY0jTmKwWOgSjA3PkQZ2IOxwycS0NkK+jUVggLN1KnVB8tyRzwscVzQfKUHBuwcsLWZUo0hHkRTDere+EU7jHnAUXF4q110kA491WmDAtOPcwJuZ253ONFqELpiOeLowYleg2mqQPtbAX32Aw25TsZnagBGXYTeDCtHUqTb3g4Lfsc4OKuZeu4EINKnpzYg8jpBHLn5g9f4jUVaT6YBYimCN5b4j/p1H1GJ6jrexEuoVatKxVj7OnwgH9nvDWp8MKVCQTUZriQBqiFMwQSNXqx3xX45xNKIIQEvp0lmiYIuqgWExBO8SLYN5bjckBY7s0yjCD4WCyh67DQQeYU87qHE8nEF3BDAsCDIjnfmZtimlVVqeDxAq7mYsesS9W7EwWaf7fji3msq2YphEfTcFvMcvedgYGIs9l/jYCEEaZ8iJn1vjfhBKeIRBlYPX16bfraKq92uIKp6uYv8TzpDFApGkhRq+IBbARyvc4zI57SNTidLD5G5/Af6iOeGXiPBKL6yQRVa5MnTsIMfSx5YSc5mSpanBDC3UW8uh3nocUBQRElYR4rxoPAHIC/OBt8tsVMvWr5sJQU/wqZPjvIBYsQOtySBHPA/LURUYAiJIE3sSenXDZw5VWmVo0yBNyTLH1NvpAwxEAgNiEFygPiEPpiNVwAByG347Y2qltGobQdQtaCAY67i3rjfhdQamUb6G9bKTb354K8HyoaiSwB1036W1c/py/5pRQJPUZmsbxYzFKwOkMvNdo/l6dY2vghlOJhKWqjOogiSLryNuo64qGUlDtAv5/8ABxSywPePS2JGtSOTAX+YkH0wLJc4nUrEAg5lzLGF9xHt/wA4EcVzupzey2GJ85nCqx9o29I54CVXwojM8q3O6bCuZw1dlaMozdThPBw79lX/AIHob44YNf8AbDqbYzA+pmzO8eWMwNpFtnZaeYsUBknry6THP6/jgd3wJVd2JJAjYbA6N9R3vsPYY2Gat4RpWYk2tF4HpzN74ocSz6UKer7VX4VuC55bXCCZMb4bYk2E2UQuwVeTK/G+MsrGlSkvAk2hRveN6nlsJ5nCfm8zTao1NQKj6QpAkwTcEnkFmw3JLHpibOZ0d06eMuw8UDTYG6jaCxhZ8/LAfgHg1vVAGtiWi0kjaT54oKhSEHvM+m0um8IWHv8AMyx+6uieNiWNo2t6elp88bpXKgM3wzA+e2LtbODwnQun7R5T0GBnaKnUq6NBgqpOkCwHOD54N/UFxNRSTzDL1/CxpwdSxUpzC1F9eTi5B9jIONeBk8Qy9TK97/3FB9RNQkVGpEkAAx4FUwGF58J1XGAGSq6wTOl12Q2M/gMUePZ8069DM0mNOuLNFmDKdz1DCPI3wirUDLeQazRbxuQ5ljPZHu1rMinuwop6yI1MSGeAYtCx6FZ3wCJ0nynbpET/AFwydoO0NbPR3mmALKAVUsd2IudRgc+QGFjiWWq+EBBJtKmZM23vPL5YkmRW0FdBuK/zKuez2gdL+t7/AN8PvZfIytOmyCUybVC3Vqi977H+IB7DHL2yjkSwY3jynHZ+w6hsklbSSwoNTa/3JSI8wnL73phdUi0ydTTdF3MIq8J4l3iNQse+R6fOzjUVM+Zt/mwvfvP/AG1Ic1eqDPO1L+s2xcWkaGaplZjvlEb7OBI9bH3xW4gAUDAQrVKrL5y8D5afpgwBzEgZxBjt59D/AM4izkk7Rbb9euJEa9uRnf8AV8a1ENRlC/FUIVR6nSv1wyN8p1z9nWV7jL0BMNU/iN4bQ2oLcHbQFP8AnPWzhxKroSXbSaaSYjwtUDbW+IIrAbb4XqmcVMzTooRCOlMHlCwo/D64udqS0hQZL1SoBO4GhEJ6XFT/AFE87Z9VrXN+s0FXgeUjRu7C1Gtf4ANgJJkzsoCnaDCmOklfhJXK1QQAFq95TkAnS1mG1o3jquJe1OW/gtqUPYgRPxHVIgbCYvHLrBxF2vzzpTajTBGs69/FD3IHP4tRPOGPQ4GoAMieVicRB4lnwylGADTYrYQJksCTBsIjztjfiFDu6dPxSAnee7Mf6R8/LA+rlYiSD5CNwOflt0v88FOJIP3VGF5p6SOhDXHyI+eCAyIDnmVM5WIhpmQAB9f7YBV6p1sdibHrHIfPBIZkGkDzG0X35/rbApcwpMEXHPVH0jFQN1i0wbQTncyVqzHRgBtI/Qwe4TxCQdJ3HvHP9eeKWc4frQlVMrcXBBjl1+WBVDNEHUpg7HDkaLqoQY28KJD1WFtNJvm0D8NWDmWzGl+7kjSoAvEgCLfLC5wzN/8AbkxeqwH+UGP/AN8TDPnvlPO9/XFaMQLSBlG68LZDIan1tsNvXr6YF8Sbus0KoHwVJI6g3I+Rb54ZuHZoNAkAgg+w3wK49QDGsRcBlE9CBcYawsoxErzzFTjmY1VSdgZNtoJMAe2B6rqPlifig8fsMVTWtAxGxuZYuFE8OHHsxTIoz1OE0YfeD0oy64ExVc+rLJGMxU748tsZisaKsRe0juJ0zNZtaa66gstgsi5Owiw8gPKeuFDOcZapUd2JLCAIvEHYE2jqeeNOKcSD1NYkIs6FHMndyTzP4YGFjpLMwCzzFp5DzAEk9duYxwHZmfdaHRigm9+T8vKTZvMaUVQN6m03NjabmR1/xMMb0GDQhp2JmNX4mZxUy9LU2tidoH3o9ORO+Jqbw1khRzJsT6DcDHAc3M1lFhKParPt+8U6Z8NNNlG3qTuTi8+aIZG+zp0/r3xr2gyXf0xUX41+uKWRzAdADvzGFEkOb9YdMZsZc4nke9XXTPjF/XyOB+W4hKjWCSLXH1xdNfu9ryY9z+p9sR51AbhSY3uB/TAuL5EeBaV62TJbUlQgdCBH4Yj7h1YMxLRcERb0tviam5tY49bMgHY4UQIe0SoaUloMF5J1LIk7wJAH4dIw1fs5rlVqo8BGIi0RurbzMgrPLbAarkadWx367EYFcQNfK6ZOukCYNtiCCrdVIMH1wD0yRmZPpHSh6DKMdueb3yO0JdrskKSqygiCBqvZht76YEdUws1c+9VkRaaqANIgsZJZmLXJ3ZmMbC2GPh/aXXRZKlL94okEFdUVUnbxfbWQCCYII3MXA98EJ7pSrT4S9iNuQmduuOIpAsZ8TYphhaZm+DjLSahDMVlY2k+XlB+WPOxWW73P0eikvG/wIzD18QX3xQz9Gq0vVcGOZJt5AYZf2Z8L1nM1eS0hTWfvO0yPRabf6sE+EJMbRF3Ea+AxU4lSm/8AELnn8Cs89ILKD6YaOOQtWgXidYaOi6gY/mjScA/2dZRRmqtVz4aVJieXxHSNuiB/njzMlszUpLTF1Ji5MAsDq9diZuZA3jEJUC2MzUPrN5COXaeoHajTBGlpLNOwUevWPlhT/aFn1WtpDCToE/d0hTPrfFvtExpVVJuotfYBmQGB/KXv0bywodtaB72p94MNp5qBz8xOKS6nkSTYRm8vtkqdQHQQWSS421dWHKBzHLfbAbiRHdaQZ1X/AA/XtjVMwxpU6lNirKfFAuHEDnuCCbGxBjYHGZ7NholdDARC3XlMEmQL7Haee+FYU4nWBYZg2hWCyTECT9OflH44DU0R3Zp8JJIg+fSMGM+oWjU/lI+YgfiMJylkaxi/t8sUJ1g2J9aMozukWgCN7z85wEq5XUZWwP6nBPKKCJY6jExFgR5c8bMRqLNbDUS0CrVLS4FAWmg5D5QI/PELP/EnpYY9oX8Wwi3yxoEvv54deSWzGPhOY0gsYgC5+cfX8MV0qMcnUqHdmZ5PP9EYoHMnuWHURgvU8GRAvOmY8zJ/rt+WKVYkRDILxWz41DzAnAphgixIPUfr+mKuap3xF1lVsTTLpLAdTjoWYXTTRBvF/TCZwDLaqy+V8NtZpN9zjQ0Wn8Rt7cD6yLUNkCQE4zGxHnj3G7JJsmbncbYjFbvqv/xUvCo5M/229BZR/LPPAnPZghYX4msP6n2/LE1DMd2qqCAB7/o4+T395+l+IGcDoM+/p9/hDuZq6UAWNTmCZ2HP3xjINMDby/PAylxFjsR8h+pxNWzpVgQRtcmN/ngvEBlasDmE8lmtIKkjxH5dcUcxkQGLoYnl1xmVY6YtJuT5fPHlTN77QB057D3J5Y6WUgXjgOs8VZMm4Xp15n+nzxurcxiugM6gfIxscemq07CML3Rglpt58vl/bEceWIRmTzWMeDNKJMXx0sJ2bvAvz64lXM+DQ41odxis1cSL2O+JalcEeflgQ3MIWMoZfhApPqpOdJ3B5D0548zdHLTbvC3USB8jiZs0Bssn549U1SDFNV6SPxJsMKv2k50tEjaUB914F4rkEGnUXIO0kED264LcD4nXy1BkpFalFjrZdIDKYgwRBiPw2uZrZs0xevV7xhtTSInzIsBiDJV21awAixYdfPAEnrJDodMzldoHs5HwxHj9mWdGZrZmndVNINf4v/JBv/nx0/hnA6OXHhknfUYPlNhHn7Y5L2K7QJl3qnT/AOVAsjcQwPyN/pjpfDuNK1D+GNai004JBvuDBB5kHHQoGZh6/S1KD917wL2lzKuoZBZ3MsUJY3BMW2gwCYsoHOcBeOZRatKjWAF1CMQZEpIb6A+V/UYd+MZSlQym0kIQBAk6iIHpNvTCzw7LKMs1KpEQanvBP5YCpTYiwkaOtrznrV+6rHT8B3UiQwN4InziRcRIM4uZ6gIRlM02XUOo5FSeouD88R8UUQI3vJjzwv57jWiUAk+8X/H2wKqWtOtbIE347mP4ZH3mEfQn2sPngE6T+r49qVmdtTmf1sB0xth3EdRSwzJctWBO+k9BEf8AH4YvVMqDG4jY6rYC1knFzh2Z0sNZIHXf2IwcnenY8QlVfuaY1m02jn7eWIP3ik+1UKejSB84H44qcXzXeuIPhAgcvp8sVBlsHuMUKHaM3CcqdQEhudjII8vywe7X1tOVMCDYg8otPvc456tCDIseo3+eLdXiFV10PUZ1/wARn6m+HrVAUiKfSsWmZepq9cTPSLA2vyxFk4FvcYOZBlBuP7eWEwSLGxlzs5lAlIsR4nv6KNh/X2GL7DG7ZhakaRAED1gT/UD288RZiuFHp+oxvaN0FEeX1mZXUmpNbdRjMeUMs5UErBPLUtvK4JJ6mb74zE51tQnFvnGiinW8We8L1C3JbD9frfE3eeXuf+MZjMYzT66iSVv3khbHi5q/pjMZgJfcjiT0c21z+PXGtVyzC9lMk+eMxmBvHKTbJl8VxEA/Q49asv2nNvLGYzBXlm8zV+J0V3LewxUqcco/cc+4/LGYzHSZDU1dQGwtIKnG0NlpH3aPwGNV4yw+FEHzP4nHmMwF51K9RuTPf+q1yLEL/KAPrviM5SrVPiYn1bGYzHLkytKfifuJPvk1fJU8vd/G5Fl5epPPFhKbHL1KrRLABQNgMZjMdIFyIaWDsowAJpwcaqZgwymR+WLmXrNUXvKTvSrLbUjFTblIIkY9xmOp0EYoD01VhcEQrw39qGYpsBm4rqCFMKqvEgyGAAJ5wd+o3wc4lxalnR3mTqawohhDowkDcPAPw8iRj3GYbQpiqbNPl9fRSk3qC1oocTo1FJkeZBMzzvH6GEfMGWJBJE2npyxmMx4qF4mZTNzmSZdMWBlx54zGYUZt6amrLkTP3Xzxq1Bh0OMxmBvKDpkIvIi3UY9p32xmMw3pMkC9TaZ6ZO4xrEc+eMxmOidqC15sp2xdyeZbUBO9sZjMFM+uBYGMHBc6A6z8J+L9fl0waHD1erHJWIEbEBt785tfp6T7jMMpkgyGpxJCEFiG9iPb7OMxmMwyKuZ//9k="/>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694037"/>
            <a:ext cx="2619375" cy="1743075"/>
          </a:xfrm>
          <a:prstGeom prst="rect">
            <a:avLst/>
          </a:prstGeom>
        </p:spPr>
      </p:pic>
      <p:pic>
        <p:nvPicPr>
          <p:cNvPr id="9224" name="Picture 8" descr="http://t0.gstatic.com/images?q=tbn:ANd9GcQ-nepbfzqLyaLfsSDRup1Unc3tMiY00RHR_Egl-pRqb5NKB7g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398615"/>
            <a:ext cx="3848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1393" y="2420888"/>
            <a:ext cx="2088999" cy="1355229"/>
          </a:xfrm>
          <a:prstGeom prst="rect">
            <a:avLst/>
          </a:prstGeom>
        </p:spPr>
      </p:pic>
      <p:pic>
        <p:nvPicPr>
          <p:cNvPr id="9" name="Image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3842" y="3376786"/>
            <a:ext cx="1276350" cy="1276350"/>
          </a:xfrm>
          <a:prstGeom prst="rect">
            <a:avLst/>
          </a:prstGeom>
        </p:spPr>
      </p:pic>
      <p:pic>
        <p:nvPicPr>
          <p:cNvPr id="5122" name="Picture 2" descr="http://t1.gstatic.com/images?q=tbn:ANd9GcQNZSZ5uOH6NhWfH_U6GbaoMcNU_bbjbRNJ5pJUHY2rM16JpX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7652" y="4611295"/>
            <a:ext cx="3228975" cy="11939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3018" y="5980548"/>
            <a:ext cx="1661869" cy="80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569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defRPr/>
            </a:pPr>
            <a:r>
              <a:rPr lang="pt-BR" dirty="0" smtClean="0">
                <a:solidFill>
                  <a:schemeClr val="tx2">
                    <a:lumMod val="75000"/>
                  </a:schemeClr>
                </a:solidFill>
              </a:rPr>
              <a:t>Sociedade </a:t>
            </a:r>
            <a:r>
              <a:rPr lang="pt-BR" smtClean="0">
                <a:solidFill>
                  <a:schemeClr val="tx2">
                    <a:lumMod val="75000"/>
                  </a:schemeClr>
                </a:solidFill>
              </a:rPr>
              <a:t>de Riscos - OPÇÕES</a:t>
            </a:r>
            <a:endParaRPr lang="pt-BR" dirty="0">
              <a:solidFill>
                <a:schemeClr val="tx2">
                  <a:lumMod val="75000"/>
                </a:schemeClr>
              </a:solidFill>
            </a:endParaRPr>
          </a:p>
        </p:txBody>
      </p:sp>
      <p:sp>
        <p:nvSpPr>
          <p:cNvPr id="15" name="Retângulo 14"/>
          <p:cNvSpPr/>
          <p:nvPr/>
        </p:nvSpPr>
        <p:spPr>
          <a:xfrm>
            <a:off x="35496" y="980728"/>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 name="AutoShape 6" descr="data:image/jpeg;base64,/9j/4AAQSkZJRgABAQAAAQABAAD/2wCEAAkGBxQSEhQUExQWFhUXGB0bGRgYGR8cGBwgHyAaGBshGx0gHyggGx4lHR0dITEiJykrLi4uGx8zODMsNygtLisBCgoKDg0OGxAQGzYkICQ0LDg0Miw0LywsLDQsLCwsLCwsLCwsNCwsLCwsLCwsLCw0LCwsLCwsLCwsLCwsLCwsLP/AABEIALcBEwMBIgACEQEDEQH/xAAbAAABBQEBAAAAAAAAAAAAAAAFAAEDBAYCB//EAEAQAAIBAwMCBQMCBAQEBQQDAAECEQADIQQSMQVBBhMiUWEycYGRoRQjQrFSwdHwB2Lh8RUWcoKSM0OT0iQlY//EABoBAAMBAQEBAAAAAAAAAAAAAAECAwAEBQb/xAAvEQACAgICAQIDBwQDAAAAAAAAAQIRAyESMUEEURMiYRQyUnGBkaFC0eHwFWKx/9oADAMBAAIRAxEAPwCWnpqevoTyxAU9PT1gip6VPQMNT08UqBhop6VPWCKlSpVjCpxSpCsYenpq6oBGrquEaZ+9digE6UVHrtallC7mAP1P2rnWa1LQBckAmBAmsR4x6j50FC4UYIbic5GTntwPz25c+eONP39i+PE5fkT9Q8Xux/lygH2JP35iht3xHeaPUQR/V3/6fYUDDVOgEc/ivEn6nLLydyxRXgMaDr2oDAKzPknbzP8AnXoemuFkUsIJEkEQR+K8w6ewS6rCcH8/itRr+ssiErLMfpDAwIOSY7SQOf7Gu30WaoNzZHNjtpRRqjXBrHXuv3JG24YJgelf85iqx6g5YEs0lgCQSI/SBiun7dDwmL9kn5ZuTXLCcGsYuuYM0OZEQ24495kkHI71eseILk+tVgSCBMmMSD8xNPD1kH3oWXppLrZpIpjVTSdTt3F3BogSQ2GHPI/BqkviG2bgTa0HAc4X94IrpeWCq32Q+HJ+Asa5qrq+qWraFy6kAT6SCT9gOawWv6/dunzG9CgkKmeDt/Vuc/Ed6TL6iONe7Djwym/ZHoVy+qkAkAmuvNXiR+teZWevFQFAE5kkA5Pzyf2rlOtMWloAGPQI/OZrl/5D/r/P+C/2WP4v4PUUuKQDuH5NKsZYuFlBW4YPGB/pSo/bX+H+QfZl7mxFPSApwK9I4RxTikBTxWMKKcUqegYVKlT1gjRTxSp6xhUqelQCNT0qjv6lEEuyqP8AmIH96DZkiSqXWL+y3ME5gR7wee8fb4qrqdVaulQmoNs7pY/zNpEEQcQPeR7c1S6xprlhlI1Hmhl3AEkpEjgyQZg57fmuLL6pU4r9zrx+ndplW11S7adQEdkJkljGMSVGccxk1c1niq26xYZt0yfQR6QDP1COYqDqvXUuXVfbbQbp274kmJgFmiYACjH61ZvNozpQtu0/nlpZgAF2QcAg+8GRXDL1WSK4p/r/AGOmOBSptAbU3dRcYllLCf6nAGPZRjvVc9JvX5VQo7xPtj/f3oqNcqqZRsc5GJ7/AFYGOTUfTmuWS7wIuERLcbmKgYmZxmudpydt37l9JUZrVdKe1yQarWua0/VbTXRtjY08zKxmZMY/NZtre0sOYPMGP3rmlptBlXgnt3Sp+P8AYNG7AVrFxnvLa2CEtkSzTBMe0weeIFBtDo2vFFQSxJEcc5Hx70a1Xhm/ZtreuIpQtH1hmk44n5o2/up0GC8tFCxqdOo23LzIRMgKTmcCdtdnqenI22zediDtGR/pRnqPhc2rVl2e2fOTcAokrhT6vn1dvY0HtdIKwwFsMPaZ9qrG2tGbSLun01tnA3+WSFmcY7nOcd4ND9XrbS3GVJIViFeTmDEgfPsao69rm9QSGnhuwzH4M0b1enWwoQqr3QxDBBvMDiWIBDbl7HufsFnNxdDRjyWvAU1Xhry7Vm+XG26CyAEEgQD6gUwYPuaEeLLA0zhPNF0iDKnj4PpGYHueQaj0uv3BluWsHPqEieeAP9e1DddaDg+XaKme9vb8YgmOP3poqb2wSaSpFHqWsRnbyg6pPpDtuaP+YgAE/iqDXieana3jHEkVWZKeyDOZpxNObdWtCm4MM94I98RNMgURpfeMEx96VE//AAe52KR/6j/pSpqNxPUKeaVdCvoTxxCnpU9YIhTikKesYVKnpUDCp6G3+rBX2BSTMFiQEHHJk+47VTueJVBjZPP0OrD8mcZ/NSefGnTZVYZtWkHqr9Q1QtW2c/0iYmJ+JNZ/Xded9vlCCJLAsM+1c6bxN5t1LLoE3MJEMcc8jHapT9XjSdMpH0821Z3ourNdLOL2wdrZUP79woJHHufkVnLnURt2tbi5uO5v6jPYyRgdhGPc1vundNRNTvYvcs+qVYnuMQCexM/im6ldsXgty3aUDygCCqj1DDcCO/7/AIrynnllpSTXfZ6Ecax/do8/0+sRbYUSsHE+3/erui6dZ1KXDccjbcwFUsIIWTwYjNUrtm08kyCMgLwZzxnjijvhRhZt3ckjcNwgzDbVG3IGCfbM1oQTkGUnxOdJ4d0QeUt6lwBuDZVJGQANoJ+/FBtF0BXZbd669pdo2459TyYPHaPevRrDLbt+Wj7oU8g7siAcSBwcH/OqxRxprO5QTbuqGJIDLaJK7p9gSBx/T+RSaiiatmP6l0LT6VUNq7duHcCQRs4DcEKOd1F9PpLrbERVbcfSoXAIl+OZETNUOu9RN92Ty4RD6J5MiPVjJPM9ojtNBW1N1iQbjgDiCR3g/pxUW/Yf8w2erNaLHYC2RxI57ie3waC6wDe231CRLEQZ4OJwJqNbrEyGJg8jkz9hXenIO4sABz881yyxpy5eSnLVEljXG3lMEcYBHIPBmrdzxBfuwly4NpI/pQd5yYBiqAvrP0x2+454/FK9ftkTA5yvBOex9oisoB5fUJpL7jbuPc2iWFsD0j3bAkT89xUl241td7KSrARBjtmJ7fNc+Erw8276ktqUMF8KPUhg/wCL7d4oj4ga1fUlb1svjCHdAWThisgkn3iABHFdcILjdk3LfQF0w/iJQAW5BPrJ/XiI/NGtb0K9bt72vlzHpBDEnlud3f5ql0vVoLhLtvfYVChgcc/cAUV6t103E2bCPTBO78Yx2o8MX9QeU/Bnej33vErv24zAk/iZ/UkD5mBVH+JYS1p3C8uX2lpPELJE4irmjPkklQGMZ3DtVHR3ybrkLyRziOfvWuCSoDtvZxc0jsNpOV9J9IX6YGQBM+5OZGZqLqGl2FVdUGROw9sHOTmM0QvX3B4BJkyTz3PbvQe/fJaW/SphlVBJ7NgSAJnH1dskz/vvVSw6hyo9ICekcgndHc/JP4pXtUryQIb7fH6U+muWgCzFjmCdkn5+a0dbM2no0du3cgepuPZaVTaN5RSCYjE8x2pVSgGsroU0U4r6A8UcU9MSBzVHXdWt21YyCVExMffsfY0spKKtjRi30EKcVmNP4zsnDgpnPJ/ymuL/AFpzdLWbg2HhSJmBBwcjM1DJ6rHCPK7/ACKw9POUq6D3VtWbVssIke/GMmfxWPseItYx+lArZ3CTA+DMfH+ldf8Ag1y8QPLuO543elQcExuIApajompshP5d4ANCryhMgxMlYJPv3rgn6tzdxdI7I+njFU9lTWai4XYt/Vk4JJ/X2rQ9A0PT7m06jVXA39SBCoH3eCp9oiap9Rtm3JuKVwo5Vu/faSe9Pf19s+WyIgKBVO1T6skFmxyVPv2rjyx5bOnG6VFVNTaQMFgyOApMHvMT3qtZuJbdH2EZHqX6s4ETEHPxV7+HJG8kLugwAYAIk0U6tpn6jqHvJsAJBKklQpAULBgyfTPbmmindGk9X7l1bi72R7ZIA4uXc/MiWAFCOq3204B2qq/Vtt3CRtJx6WUD/wCH7ihnVNOukdlvXDcdlmQpciZH1O4jj2oJd1LXRGSIwJmBkwPiqynXZJR9gm7ttlbRbPYz7iDkGp9P1Rltm2dHccsVMlguFIPtxIHeiPhpHuaVn3QeMgFh6mU/bgRjB5nirWj6Q/l3LjO29QUXAEYnPpyfV3+KMMf9SNKT6YK13UdQSvl6QD0iZuBiDzyYII4rZeBPGl60BZ1NhEVgQG3erG0gs2VjLcxx81jtR53lhluuVCEx2Ygj04GGxHv3zRBVNsIXL3CRnMGDuiPwF++c0s4eTJ+DrxM3mavUOjKyNcUrBkSVkge/PPxQO3pbm/bsImSCRCnPvGeePii/U/Ke2AR6iQw3Ej3BHMe3eq+p0OnLxbhh7k57cY+/6VG9dFeP1KzeHr4BICATP18Rx2rmz0plcW2VS8bvrwRn4BFXrGllvq78b2/fNGbV/Tfw7IbKnUH/AO4bjFsE/wBMDtjmpSvwU4Lsy93Q+WN72gEeB9UxgRGZBPvQhrQJgY+BVzqesO1rYJgMGVT89h+f70F/iCTmmSVEpNJ0FGZVUpPpIEqAJJmcv7fk/auUFtVELtVt27+oxx3xx8VWRQZPGMZjipNU42oBzk1RJAsj6a627gcDBBGIGTn9gKK3NbJ3RiIic+/FByRK/EtzUiXefjih4MW7nURukiZERPGaHau4dxgRNVXeT+a2XQfDFrU2luNccGWEKm7vAkwaaMXLoVy9zJi6wGZqLUGZP9q22t6BYTdZBYSvmAspVt0qhIkDEDI4z9qzvVOlpaA2sWk/HallBpm8Ag9gKupvRGBHPzmpdEoHaKsqwYSxEDse/wB/j/fesomSJLPU3VVEHCj39h8Uqp3NVk5B+ZFKm17jG0v+KVEbLTsDwW9Cn7cn9QKhu+KS1oslpg3YnKz+YJxPas1a62AArbgu7ErOeMfMEfrXV3U2woRpUTIUg8zunE9z711y9Xl9yEfTYyzqeuatv6iB3ChR2+BP71QF29cSNzbVwQW29zkgfc81atXFJJYOEPBCz9sc1DdEytpm2cEhNsj43ZA7VyyzSk6kdCwxiriQDToCwZwx2yNjCJ+fSSTXofg/rNmxpAnl7nYZIQl19ROcE5Ecnisf0LpaszqyswgCd3vPxA/tTavosLdAubVUuIDR9E5x6TkRRu0Jxo23/mLeHS3vcTIA2qQcycmf6j/pQHV9Y1RU2wzJbYk7SF3L6pHPcwOB2ob0TyNpJF1WHAgQT2I7zPb271v+uv0s2wN9wXNvpwecfViMT/epSm1qh4xXZ5vY024bmLyRJBMEd88ZqRLADSRIG2JyfnmruotbGJR22mYKsBIkbZ9PESeaqXrDyNibxEEsY2nmQR/b47UFso9ItbLeWKqSMcZyQKsabqBsbltpcYuBESVH1DmDxzzQu4LlwZ3Ge8j3AxFW9BYdQvqcyon1fEnFNBSi7BOSkqI7ZvLDfw4ZiZZnRiwGODH3rY+H7Vt/Ne4rINnoCrg9xOJ5ms31HrF17tpvOZ9y+rG7AmBtA5Edh3zU+g6hdty3O5chre0SPpHA4+3elnDmqbr8gRnxdoK2iNPbKojBjkBgI+omZDfOMGqOu6tCGzb3rukkAKRmSckye4nGAKz2v67q7zrOxFwNqwTA7Zz+gFUtLc1LNlgCQIYkAZYAzxjaWn4o4qxrVsE5c+whp3e2jCXAbJDKO3ESOY/tWi6PpbWo8sPffbEMfSsED5X/AHNWdZ4X3WgX1ti8XKrbCuT6mkASq5P3gVnj029aAMbbbO4VkeAzLyADBbAnjgGrfGjJUT4MO6y7ptDqVhxeXYZV2UgTPssSMGgfWimotlVuKpLk85GMYkd6i07i1fm7ba6hBDBiskziIcSAO8/ijfhEWrhe3f27yreWGLIS8ArG0QTEkD8VGb7aKx0tmf6Z0EiZ1LKYkbCe0yDuEdgcE1NpbF1HgtvkQCQA0nBkgcVrfEXTrNsI1u26jY3mbjulsQVBJPOeKyOp1oRQw2BpA+mMfPHxRp6TRk1TaZnOrKwvOr4IMdpHwfmqxg1qurdOt3hev+YhdpYhSIn4Gf71nX0xQyII/wB4pJOnTJNPsrTHH74qW05aAT7/AI4qRFBztx3AqbT6AmSJxGInkgc8D80jyJdhUWyCzaL3AgBJMCJz3Y5+1Ek6MUtncELkyCSWxgQfnn9afRaQLcXeMA+stAHq9HcZgGfsJoWNGQpG+IaeT9v1/wBKeORPofjQVu2raj6F/QftW18M9KGs0C2Ed7Z3uZtqS0ZHb70M8H9L07nSeYlq5Fu55gKbmJ3egmVzA9/etzreu/w6r/B20Q5EMpVYxlQBn/tTqahsMsbnpIznjW2rOEMytsDIKmQ3z2/Y1jtBplvObbhANjFdoIIIiDPFXfFnUmvXbT3ihJ3qyqSIH1AvzyTA4+k01m9YVrZX1NtPZjBC7jlvn47VaL5Ssm1xVArSvp9oW8gPv623/qIgfE129vTlgBaAWJBIZu8Rx+ZrQeHdNZXUTqF3oQW2rz6lK8yP6onPFD2XcCACuGC+6gyV/MEGnktVQqeystqz/hH/AOM//rSq4ukeB6XOBnYc45470qhxQ/Jgo9R2sSpCYwoUEn9uf9aoaTXHhbZMcyQMdsZrrVgKQICj479vaprAYFhgFxwwEwsHgncDjmB3oJeUNJ1ok6ZqTqH8sACQYz7Ve6j0x9Lt3vKOCdwtnEEKBBIkT3/ag3RrhS6GtqQ8SN4xz8Ga0nX/ABDc6lbtb1S0bfp9P0x6jwflffuKk1keZfhCpRUPqZ07rkbnOWAMYt7cRjJ3TP4ip9J0i4zBx9EiELTAkAkgcff/AKVoPDvT7SXrtl3F3Cn2BkDkAx/3FFvEOkA8lLItKWYbtwE7P6onvxXfHEkjmcrZntb0kW7pJulzO9RvMAAzBB7R/wBql1mmTXAMStlhO4K/b+mFHp4kTjj5gau/pFQA+YgBkBfQB/8Ab27cbifrkEn+mKbp+gt6RNU7lVR7jONs+hSAI+4IJ/NFYlfRnI8p02jD3Ask59/3/A/ajuh6cUVlDMV2gzIYbhx39I2sePiubNgedZvWoKXPMiBEFWZTP4I+81f6l13TruDKRciCNmROYJ9oPvXLlTi9FsbTWyB7EWt+1vUA3pIBIjjg/wBp+aPdA0fnOlraEVtpysRPz7/51kT4iQrthzA98GO8EnYYHAmmseJWAAURtDAEfVBO4/n2rkyRyuFRezojPGpG2PhpbN64HYs9pZAXIeTtbtxBJkHEVnutau4HuWjtIBK+x+/PPetBY0zr/Nt3vN8wZUhcgiSSC/BH7mqGr6dfv7mC24mHmJ3j69pPYxVPS4MyXzb/ANX+SeXLj8GZ0WncuJhVBExJbJAMd5EzWw6b4eF0NuuMpWMQp557ZoJ07Ss5QKpALBdxwFOCdx7dq07+HNSoLLcbaJJI8t19zjDftXQokrSBHUOgFWKhlYAY9MHI/wDVVbS9Ma2ykg7fgztkQZAwPTIkGruovPaaHupkY/lsZ+0Ee9Xk19xbbgKhFxVIMkfMAQcwaNGsEXn+hjbbaRyQPqlhjOOP0il/Ftp4vG23pgjcCOcA8exmtR0i/qrWnGn/AIYXAdt4FWn6l2j74HAz+tBPFPX7j2RYu6d7YJBO5CZ2kFQCQF+8zik4y7fgbl4R2viG5qCqeWomZP1c9zwBA+9cdW6MjqgN4KHcKjeX6SYPpMMc/jEigugvXE8t7aiGIA3AlSG+xE/516Ff6EbVrf5NhlDiILKQScQu1u/f71TElJfN2LkdOomE1HhgW2uW0uaZnBEqHIcbTJlYkd+/tVXpnRxeJBIEYYA+oEEDAiCCT+1aXq1m296/c8si6rRcNu5JGFJjcFHBFZK+m52dPNCEyFhIj5kn9aXN6dNfK6Njyb2aK94DIAK5kYJI+cMMe1RWOhvaKlhjcJgekD3Jkz+lCNLqbyd3ZfYQv7q2P0pavrN0W4AdCc7jcZlMTiSI/wA686fpctr5jqWTH3Rb19mTexCm7jESdzSf0xxQ69ooa5uLBLgUyGE4bgT8jIxwKe34lJgX0a6FHCtGYGcg55z3miumvW7ih1ti2PYnd+8D9Krj9PKMvoK8seP1K/Qzp9Nqbdx2e6oHG8BQf+bMH7e8VqNDrkvuxvagWg7swJCnap2qoGSoG0CT35oBqt0DyyN24TPG3v25xj7mnuokksMwIwPzOParzxJ9CwytaCd/pene56LjNbAGSQSSQQfpEYPt796i610i1ZVSpNyUDTtYFWJgrn4zOKqWtYLVv0OFYcQRPPt3/NDLfXn3bndmaCPbGCOB7inhBRIzm2HdO5tol4KxvJcUqv8ARt2+oEd5aBnt2q/q2OsDNcC23YhxA2qJABEd4P8AaslrOs3EJKuH4BmeTBIg/wBSnHHeuLfiK6DHo478/Px70Zzjytkz0ptcBgMIHEcf3pq8vu9UuEklj+GgfoDSo/Gj7mK38Je3oWhc+/PY+44onptCz3h6OG25aPg8TUK6D1CXMXHCiScfTJPx6v2qx0rp/wDMN0rKrsAJB59bT/alldNFL8mq0XR7VshhbtuwgQrszZIx9PvGJFR9W8MaW3YHnJetM7sDAJAAUMCRwIPO7OTRi71bYGV9q7Y3XN0QCFI55ywzOIptV4ntO+n9ciLjZ2lmDKyznkcfpXnRWSM72aTvo8z1ocTfld12WO0MCDuzHtG2eeD+nLdQ8713ZLLEAnEDmJOPt8960fW7Gnvs+0bXmSwEDiBxAOAP0rGdQFsYVzIjtye9ejCUmrYjWz1LpvjHSrpClzTbruYItoACACvqmT2PHY0G8Qa209zdZW4tqPVsIkscgqA3ABC89j+cxodGbgVlfapAnMT+pzRHp/Qr+qcrYTdCg5uAYECeQOanGKxvkyluWiTV3A6LctPcZLWIiZLkn+YxYjAwB/ymutJZtXEG8qjgCd6ruMloIJORApdM8F39StxrYQeWYP8AMIPfiftVLS3H05VSouKRuEmeSViT/wCmfzXThlCeSnslkUoRsNaXpmlunZtBdsblncST2AlR7QBU2r6NprVw2jpyHAGNrK2ZBy0ft80G0vULtq8txVyCrgSPhgJETRjqHjFr+rF/UJsdVQKFECFZm7kk5Y12cIJr5Uc3OTT2zqyLNhlYWLikiBgDBHy2e1EbvVGtiDYdd0nO1ZPvyZPzQt+pLdZBukby3vG7JnJj7UUawl66XaJICz8Luj4H1GqWlFdL9v7C7bZhel6YanUSMCJOJk5bI/Na/p3gl7pY2nQQ3cAfVJ9/g1N/w08JPfuvcYKtu3CNMhpZFYQB2hgZ+e9avr/hi5bstds3RthTEmTJxBAzJI/E+9eRkncqO+LSRgF8PuJ23BmT/wDTJiBJ7mMdzU13wy3kNc820TlY9SvxIIG4iP8ASm12pvYVVIL8QLmRMHJQDnmuDrGtDY+zcFJMk4HyduPYUL9h9BnS3rxawjA27R01lzcgbV2gYE/QIhvuWob1fUMuotEMLoGqJncW2lWUoJkiIYdu3einT+sWy9gi6g//AIqrIdcMNgKtIIHvkT7e1ZnxF1O5bvbLflkm4Lg2AEMcxPAJ+n8jFdqfykGtknU7VwallS2h33HZDvKZLsc+kjBB/ArQajrzXbBldwtDcz6e+ouJHJIMAjBxwfY0B1d9wzSg/wAXmBu/1E8cTxk0JbUXEtbFS2gKMr3LRIdwY/8AqTMwB2jk+9QjNRkyklaRYbrVprjbRd/mz5j3GVWJIGYHpHAHHHbNU7Nu0ijdsIEky43Gcjtj9KpdOQKyyRBMGcf3rTaawquCjOUAMq7lvaMEmtLlIyaXgF27dshvSCJwQZ/fvVSz1m9bRUtyymSBtBIknBkGYj2qx1NAtxt4uZjKztzHH++1WPDHRb1/ZbthvUrGSDAG55PyRGB354qVJffHlOvugC1Yd2Jf+WWIywZiT7gTtEYq/pNCRbYXT6/8YuEAcQCBHBkznmjGo8NPZ1KWWUsjAMzZHBggkCRmI+9c6zo6C7cWSPSCoZmnk7ok5AEGf+aujHxl0R62DrfRoUgku3+LcdsHIjIJxj9a6udKQhFVQHJbcY3bp+iAT6donjmaJeFbSug3KpCh5JUHjZtOQcxI/wDbQ7rWoveYfIVCswCLW0j9cHHxTuCWwJlu9p7VoDcVBgEDA+/6HE5qpe2bJtnczMcKphV7SRySZx8fNVNTve1uZR5hMMBIKgSeJg7pX9DFFNFsTTFrq7WIhJWGkKmQeSARx8/eFUI/0oLm32U7unVmZidpaPb4Pfg1zrugOR5lpGZQDvIIhQIicjme08Gk+y4+4tLREwBwI4jOK4fqN0/yg1yGmFBADAc/27/tXNKMrsftVRWTprkTtNKiNm36Ru3A9xAMfmc09T4v3NwZPe6Vat2VfddYttkB4zB7xgZ4FVdZbMQm9SD9bPuJmPcGRA/X80Ks6+4sqm0KxMyPg/5Yov1zV2bkm0iqsKY2KGkMZzHtHeK7KT6ETrtA7UISf5lwt2yRB4bOOJ/cCo9efN2NduMwEwREjJP2AnP5qTT6JmTzAjMgMboxOOPc/FGT0DULbN46Z1AB3LcTaSB/VtMN+g/Wl4VWw2n4B+i0SM6zcbduHLcRBzjNd+JNGq3rSeYp8z1bogAEkHvwIqHXBWC3UBUEkMOQD3j/AH7Vq+s6ZP4C45IYbBEr6ucZ57mPufequCcWKnsE6bodoIpJ83uGBO05kEZqLS9XOmusqG4qiVm2fVGSoEiIGPtUH8Bf08BroFvMAN25HfH/AFqx0bS3NSxW26LOCzsASIzGCTgjAH5qLxrqQ6k/Be0PXLltH8pL+x4aTtUTBzPfnkUM1Wt3PbZw1teJ2gj+tpgH1dhFGNXoNZYtlRdS6qCGtAEMv2UqD7/pQddat0pB4kke2RP35qsccK5RexXOTdPo71Vpr/l+Q63AoCCTbtseNoCMQSQSRMZq5oOj63VPsuCGs2wqFmA2gMG5yDz9s0NXVMLJIgMl1duPYq4nPv8A2raavxjuL33svb3jmAVJIRYESf6WOa5t8voO1SBGo8G60hfpfbhYe3I78wDVLU6LXWSFzumAC1s+3yff2o70LqrujJptMxAHmHYEQbcAsQW+37e1BdVpbmpu3LgJtuzQwaGI27YAwQcqP0p3KNApst2NfdTYR5ch955EyEUhgPhRkZox1jx9eNh7RSyqbUAA3ErsO4QSczAGfasq3TLqkbrzbOJG0EjsQpWAY7Se+ap6npzMCPMZsTEjtkzCjtU1xewuL9g/a8b/AMsIS/BYL5YIBJL4MSRJnJ4qkniB7z/XmMwsdiBM4mrF/TEiwyuiqE2spmScgcCh2ub1s0Qo4gdu1ZWkFJWErF4TlyciCTMAAAAewEcUd03QEuqly9d/iGZC6sFVO4IIZRJGfeKxtjUAkRW66LqfNsbgAClu56VmANw2474imxzfJWbIopaZkuraVlBUO2AQVHqAAA5zu4NB73SdQEDKqMO0pnt/zE1pb3SnKXTbtOzPtjeVH1tBk/4fT7ds1at9RCrbtizdEIzHagIkEAZUkTAODHaqtJvRJGT0fQNXcFzbAddhCsIwdwPAIxKn3on0Tw7qXLi8LakD0QLbbiILCY5hljtn70etWtXcQskW7bSWRpDBfpgkduSY4jmqls3ltbra2wLZ8w20uBiChSTIw24YiRgHAqihHya34K+m6cpW4HtSyPsKiFaYDexDYIPatH4a8WXdDbFltMVQSwghvqJ9RWQQJBoR42F1rlhrdoo/lt9LwW/pztEkgDuBQPp2ruudqtDW4LMzNPJwSPUckzxUskYv5RttbPQPG3XpQ3LVnedrDchBdIx6lMGJz3mO1ec9Me/r73lO1vTo8lrrJAG1Sw3Ge8RzWm6b4f6i7brTk22kwJKZMxLCeTj80Ut+Ar2oZ/Mu3Eu8lW+kyYO0fSODwBMj7DnUo4k0pDKC8nnT/wARpy1pLglCfMAAECQN3qE5kY5yKNpftY5cFlG5bqkepgvZM5+aIeJ/+Hr2HL3LjXOCSRk8DJntgT8fFDbHTLSBtpI2gN2Ewxjt7iarDIpp7ev0Bxp/mDup2gjOqqzS07t5AIAAUbQQCZ7/ABTeJG01tytm4bqbFIc7gd05G1jOPelYfzEdjBYOcxHMAcj2WqHXZ/h4JEgiaRP5lso4/LZds6aGllJkd4E/uK7t2C1xUQPu9gs8/aa0HT9faS3cV7bMzkwQygAECJBUnme9DNDrmsXVuoQGRgVJAwcRzQb+o/ErXNGykhkeRz6G/wBKVENb165cuM7OpZjJMDmlSWailbfSsGUBQ2QoYsJ5ggGJ+3zVbqfTrXkWTbvb7rg+Ykj+XHsAO595ri/5SbhcVj6D5ccAiDn4wap2Lwm36wSRJAX1Bp49zjNdUWl2QabJTq/5XkncFU7oHPtn3kn96O9I609tdi3b1zcoAVyG2mScTPMjEcUOt3YMyzGIynGQf8PxFS29SA0htjD8GY/603xVd10H4T6ss6npaKGZGOAS4MbSxnaFhjgAwQe89iIK9ff/APq3QkQluBH3n8596ynUOpXNzKGBWZMc9jQnVdTuMhQXG2EEbdx25M5FFZY1VCSjR6D1vp7XbS7RPpjnviOPb7jmp/Cfiy3o22m0yxPpXOe8/OKzVvxlcCsvmADcYhO0x9+Kq/8Aiq3XLOyyeSywOIGSI7U0ssG+gcG12a3rXiYau9fub2tC7ZW2IEMILtM8Y3YgzzWYXQbNQoWPWJ2nEDcs/nbJoPqvNDnYSZyCggD8xVrQdK1FzbeDJJgy9z1duxyfxS/ET1FA4tBLruiAso4PpN0SoEY9QOe5wKN6foembRs51G64oYbAWhWE7cR3kZOOaq2ukXtRaSwbthSrE53EtBPGIjNWm8K/wwZmvoJO4yW/SI96ioZN2vcfkvcHaXQXAALJJwCwlvRbn1lobIAz7fetx4P0KI48+1uUEndsJIOTg7vxwZrOdL0SrNw3maRA2blMbT3H9OM4ra+G/GOnspbsuJMtuaCQJYkcDOCK5cjlDUlrX1/8DNp9AvxdodOtxmRMQPTkERgSZgLjGPasDr76mfLs3Md90iQJgbSeTjPvmtr406+ouNc04G1gqlipKnliAMeqQvNBXGp9ZNpiziGP8MsmMCSAMxVMK5K0BOuzH3NTdaAFZABO0Ek4xnFaLp3SG1CMFsl2H9PmuGKqCHICqZ9RUyf8Md6h6tq7h3teLy07j5R3Ad8zgRRvwH4vtW7Tq7ql6W+qAIbnJEADv8V0QjyVSBKVO0Bn8IXVIZoRJxF5SSeQsbQSSO3NarwheRGvIJGzTk3N07t0iSB7R/l71cfq2me211zpyf6QtwP2EZgd/wBKzXSOrWxacEDzWLqX80JIMFdynlRx+KeWBa4v9xHPWz0Xw9okvb2YD0hFH/xDGfnNVfEPQtKCw8mW2g7kA3kKwJA7FjEZ9687taxy2xrxYkkhbeoFvJCjtJIgCFjEGOaKafqR0vouOB5iElWcs0ZB2uTM5BnnHzSSXD5pIFpukzZDrdm7sWwjgzDll8sW+5mRkz2E1NY0SQg/wzBJBLSZz7j7153f8Tom3y9jgNPqX9IiFP3MnFTanx4rlN1pVIYbrisZg44OBmP0poZLih1EMf8AE29as3dM7Fdyo23cwGZiecxJ/WsN4T0l3UXrvkXEBjc05Uy3EgH39qI/8Q2TUXrMt5gS1cMzgwycQBihPTLK2mCpduWzJlVdgMjkwY+fxUpS5aTKJUep9B8SWtARa1N4hxJdVSU4LAgwD/3GKJt4nsaotc010bVJUkjadwg4nkQRnivIddpgLls29XqLo3gvvLjA7GWzNPpXdGkvdBYkNLMQsEweeD7DiaWGKF/N0aanWuz1Hq95dQVF26Nu4GF2kntGfq+B7gUL13glbunZkN8ODCLeCLPADQATsGfYwD8UJ8Lv5huB2DDcpAM9sg5yM/2rcW7WpFjzA48v7CeYwPvVZ+nhKnHRz/FnF0zxnW9H1Ona4CBuw0H/AA8T27k9uxoN1UuUVWI9SknGMOV+/tWu/wCJWsdbqer1Pb544bAAHHJrCOxIyff+8/8AWklDi6LRyXE0Wnv2onZuMZHH70H6lrAQAo25yPeobN9pje4EEYYgZBAxPvVXZkTPPNIkNKdo6F73pVFPyaVGkIbbXWmvWiF6e4uOSwuB5gTO1VB4jvHYYoJoNOdPf2ahPLuekqG7TP4E1xZ6+6AANcY54uMsfAA+Zq3evW7q7nLFmAEkyRwvJ7RjinTS6KVfk0uu8QObC2SyrbUHA5Y7mYTnsSeIoDe1GCQefb8CsyLS53AwOIn/ADqfU3995dphSVBIB9lBMfAH7Ua8dCqdbLadMvXNzC3cIJwQjQf2qoNEVYB1ZTuiCpmZ44/atX1XxObmj0+m4FmPUFmYns0D+rMz9Irrrty15aPZupcYbGUNcG9dokbhBLCcQTOY4po47Tb7A5KxdW6Nftxcey6W4JO7aJkjbgmTkEVTbodzVKxRdttQNzErjuMTJESfitDrPEg1CqL1/TkNDOF3SpA7AMAPf2k1W6P4nsaY3QLm5IJCxJYhW25jGSByOc0vw6UffyPzvlZQ1yMm0elgwwytI7/A9qGWOv21CoySqgB927OB9JVsfemua7UMB/KjkjbbIBkksQPue3vUOl6Wxlns3PuVYDGB2oJVLRpTbWwl/wCb1S6bttQDnaPUR29x2j96Jazxz5v12CVKjj5BODHz+Kz1/T21SGUgdpDZOJGeMDn4FR3dUwiMKFAHp7ABRyPan5yXTJ0n2E9d4xDILdu0LaqNoiSwENAkj3JP3rnw3cus91kcoQEaI3FuQAfgDmgd2/P+H8AD94zWq8G3/IuX9+fQuPxx+hFCubqRm+KtHep0N64irZuW/RAaEAMxOTEscz+a0fTv+I9h7nllbu4LE7QdxAzgfk8ChPRrMKd4UkPvyASGjkE8HJrG2rTabUSdu6ScZGZim58VVAavbD3WuoarUO/mOFQk7EAO0DIzKzMHMGsldQodpkEY/wB/FaK/1/cF9MHvBxyPzBg/rQ66LbKMNIjMj9DPakk032BHPSustbBtwAjTMCTmQO/aZ/FHtN1RVC2LKpkgs7qW7RJBiDgcGMUBvdLAZwDu2NthQ8nMTxABGYMHvjii/h3plx7l+CQ6IhUCZYweO5iP2p4OSaRqTWw74c/hLd5/PvKA6ks5AImVICqogfau+uau8bwXS2WbZBnctssPsQGESIJ7k1RfQXLxFtWhBtHqYl9wGTtJ7t2xAiBRvwt0JrTxd2kRnkZkHv7QDiqyg5PoKaSqwL1bpupIm4rEyYJjA7DBxQFdC7MAq7ieykE/oDNb3xmyObgRhvRVIUk7WkweOYAOPtWKtPcO0wYU7lIUj9BxE+wmozxRix45G1RV0tq+b3lsQCFKL5hgCSpwAJnIxWi0PhdlbdduM0craABPwJmSaEdSW7cuNd9W4wTtQkdo7HsBUN/X6h7Oy4HVG4I2gjufp2/uKVRgnbA+Xg3Gm8N6d7LXd95SG2hCV3d+ccwAeKK9L8DWNSLrLqLv8s+oenkgtH0V5Zd6GptopeNu4jGZYW44PYmrfRbbaW611cgTsVgSMxE+8Rzjk8Vmo9Me5vaDnXulfw17bbu3QCo3S0E891Ax/nWz6dptQ+ituurdEUesXPLZYAJlQBuZsD0tBycyKw/X7t5089mRgNqypx6txXEkkYbI/WhnV7z65QVFtPLtzta4oJjkgtG4/AzzSTSp1KjdpasGeLeqG5qGPm+btJVXKgSPcAYAPNDLDPzt3D9jURtDiQTFdgz+mI7VvzJoIajawi2oB7gkT8QSxgGqV7TttL7kJJ27Q6lh8wDx2mubdwjDd/t/sVNYO+VkeobSZ+QRmOJAP4odaGe2Q2rJgYpVdHQD7j/f4pULQ/wmCFukGRzUg1De/wDvmqk1PddcbVgD3Mk/J7D7CnonZYs3Vkb9xE5iJ/er76y0CPKRxwTuI/sO35oOjV3/ABJM+xgH8cVtmsN3upeY6MLSrtInaCAczJzk4oanSSclWUQfzx/1q503qjJZuWUtoWulZuMAXUCSQpI9Mnkgipk1Ny6RtcAyZHCgDuSTmtybtsNI56X0gKHJJ9SMsRnO34pf+X1Fu5DEt6dkqfnd2+w/NF9BZum/5TtsPyo9pE54IPb71oNP4ZuPIa9GQMKPmgt9B0jDWW1FvJu3AZAB3tgZkfbjHwKMjxBqru1HuqgB+pZEDIkkHIg/2qLq1lQSq3y8e4APucAD296D3GKzkAjv7zH+tByaNQRseIryXC4W1cP/APrbDYBMciYzxNa3pPj/AM0JbuaPTC4XAVrdtQGn0wwYHaCDyDXnHzNS2LpBBByOP8qjOKkNGTRrW60pu32uWRBYhAAoCQxwPTk/f2qXxD1bSXkQaex5JCDe3G5oHYGAP94rIXNS3ck/f55qRX9MnmlUeLTiFyb7C2vW1bsJcn1XFkTuIngDHwJzis1u/wB+1XdVqXZFDJAHB94AFDSD+9VS0Tl2XbCU91gAR/sfaptBZJ4qPWWyXKgZmP8AKki/moDWjUeHen2r9l7jW7j3mgW7gIWIG0sfUBiOM1b0Xh7Uo4dbPqblnO5fiNjAjuJrnwb0W5c09sm7dRJYDaDsHqIieJPtz3otr+nWdMwt3NfctyJAIMZJ7rAmQea6UlLvf6hukT9btNp9LbuHZ59wnfbG+VAgemGM85P2rz/U9RLli73lgYCM+TOeTA4rYXhZcZ6os/8ANj7wWNZ/qemtsNo1du7n+k5AGZJBx7VseJQ2r/gEsnLTKwN3ZbNu4+V9YZWZiZn6tpxHz7Uc1HiLVrY09vTuVZVPnFrSiWmRtJQiIxwOKzSdJW9cO0T/AC1Ck4EqFX7nArXpdu+S1pk3Ft437uA0hREY2j+1V5SBSDXh/wAXL5G3WMTdzMW/TGY4Ht8Vn7XXLPr3WEjBEImAAoj5Mz8wfbgIPC90YF9xA7M1FNGb1iz5QO9iSfMJMnsJBmQJn/piipyA4ovHw4b+mOstuiBbhOw/Xwp4GBgH9ah1XS7gCS2Lg9MHj6TkRjn+9BeqjVKr2jdhFKnbaELJVe59Ux8x8ZqXU9OR9Mo4cAjdwzEBeSBnvyK5FF2+TOhO1oo9QS8X2+XMHaMnJBPxjJNVWt3U2q9sbWKg+oHAIPbI7VJb6B6rW1iwC77m8+n6iAqyokwMj5Gaj6zoQNRc2YEyoB2gccY96tGHJOvBJya78kPUtLF0GQQygkrtxgYIBiQRVl+joVBs+YxmI9BEcnAJM/FP1LRC2yemfQswcEgDcY4knP5qfoTEqTAzwB2GR7fBoXFIMYNugJc0N1SdyMCOxGRXHqWQVIM4kRW86fbB8xmUsBtAU/1M2FHvGCTEcR3qu3T+ou77rqJaLsFtOuD3C+WE9OCJJjnBJihSZpRaMoNW+Pq/X/rSrdWvBrsJWFB/pJLbT3AZskAyBOYiaej8MHI8oU12BilSoiDqKW3E0qVAJIrmprbmlSpJBRaTVMDu3EH37/rR3Q+K3toLfqK8c5A+DzPPelSpU2uhgJq9TvYnP61Gllm70qVTnJpWFbLFvR+5/SrVvTIOZj45pUq5nOT8lKQzaZTuiT7TiKs6bWjT3Q21rpC5W7BAxjaRMR2xT0qrimxWiXUX73ULgLoIQGFRgpG7OWaREjsopn8NXiWO1BEtBaf7CKVKu1R5K2c8ptOiDQr5f14BHbNLaraiFOWcZI4zSpVzR+8dElo1PQ9WV3WrOqaN0keUIBGCRukD9Kj1mjTU3185r1xhKBj5arEnsoBiSaalXo44Ra68nPNtPsh1mlsWFutcsXHVSoWL2TunOVgRHHzQ6/ptObVy5p7GoVkZUfe1soC4YjhpJx7RilSqEpVJV/uylWmS+HNNdLAbgsJGBPECiXUC9tGfzXfbyAFU/wBqVKruOiSZmrXXLzNjcFJ/qeT+wFHr1sg5dz/7o+eKVKpxVlG+JS1dlyG9ZO7uRkAcd84x+Kpanq0WxbBJK4J+YAn9qVKknGhuetA49bdiu7+n2/vV+x1fzX27RHuecCTSpVPwaEm5FnUWjeCNIhWDSRkgH9qtm0sTtE/9+9NSpLvs6kqOrFtNrhnKKwndlgrLlSRyV+pTGYaRkUSHROolDcuuq2tuGVx5IWAFKoFLwAOCJPelSqmPfZDP8rtDafxDdtqEshDbXALgbjHJICwJMmO009KlVuKJWf/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64" y="1461899"/>
            <a:ext cx="7520136" cy="48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eta para baixo 10"/>
          <p:cNvSpPr/>
          <p:nvPr/>
        </p:nvSpPr>
        <p:spPr>
          <a:xfrm rot="5400000">
            <a:off x="7043642" y="5061814"/>
            <a:ext cx="320152" cy="1086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37032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86250" y="6143625"/>
            <a:ext cx="5072063" cy="523875"/>
          </a:xfrm>
          <a:prstGeom prst="rect">
            <a:avLst/>
          </a:prstGeom>
          <a:noFill/>
        </p:spPr>
        <p:txBody>
          <a:bodyPr>
            <a:spAutoFit/>
          </a:bodyPr>
          <a:lstStyle/>
          <a:p>
            <a:pPr fontAlgn="auto">
              <a:spcBef>
                <a:spcPts val="0"/>
              </a:spcBef>
              <a:spcAft>
                <a:spcPts val="0"/>
              </a:spcAft>
              <a:defRPr/>
            </a:pPr>
            <a:r>
              <a:rPr lang="pt-BR" sz="2800" b="1" dirty="0" err="1">
                <a:latin typeface="+mn-lt"/>
              </a:rPr>
              <a:t>Petraroli</a:t>
            </a:r>
            <a:r>
              <a:rPr lang="pt-BR" sz="2800" b="1" dirty="0">
                <a:solidFill>
                  <a:srgbClr val="FF0000"/>
                </a:solidFill>
                <a:latin typeface="+mn-lt"/>
              </a:rPr>
              <a:t>│</a:t>
            </a:r>
            <a:r>
              <a:rPr lang="pt-BR" sz="2400" b="1" dirty="0">
                <a:solidFill>
                  <a:schemeClr val="tx1">
                    <a:lumMod val="50000"/>
                    <a:lumOff val="50000"/>
                  </a:schemeClr>
                </a:solidFill>
                <a:latin typeface="+mn-lt"/>
              </a:rPr>
              <a:t>Advogados Associados</a:t>
            </a:r>
            <a:endParaRPr lang="pt-BR" sz="2400" dirty="0">
              <a:solidFill>
                <a:schemeClr val="tx1">
                  <a:lumMod val="50000"/>
                  <a:lumOff val="50000"/>
                </a:schemeClr>
              </a:solidFill>
              <a:latin typeface="+mn-lt"/>
            </a:endParaRPr>
          </a:p>
        </p:txBody>
      </p:sp>
      <p:sp>
        <p:nvSpPr>
          <p:cNvPr id="6" name="Retângulo 5"/>
          <p:cNvSpPr/>
          <p:nvPr/>
        </p:nvSpPr>
        <p:spPr>
          <a:xfrm>
            <a:off x="8786813" y="0"/>
            <a:ext cx="142875" cy="6858000"/>
          </a:xfrm>
          <a:prstGeom prst="rect">
            <a:avLst/>
          </a:prstGeom>
          <a:solidFill>
            <a:srgbClr val="FF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Arco 8"/>
          <p:cNvSpPr/>
          <p:nvPr/>
        </p:nvSpPr>
        <p:spPr>
          <a:xfrm rot="16953813">
            <a:off x="5965826" y="3911600"/>
            <a:ext cx="1974850" cy="5610225"/>
          </a:xfrm>
          <a:prstGeom prst="arc">
            <a:avLst>
              <a:gd name="adj1" fmla="val 16030476"/>
              <a:gd name="adj2" fmla="val 379622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21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611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m"/>
          <p:cNvPicPr>
            <a:picLocks noChangeAspect="1" noChangeArrowheads="1"/>
          </p:cNvPicPr>
          <p:nvPr/>
        </p:nvPicPr>
        <p:blipFill>
          <a:blip r:embed="rId3">
            <a:extLst>
              <a:ext uri="{28A0092B-C50C-407E-A947-70E740481C1C}">
                <a14:useLocalDpi xmlns:a14="http://schemas.microsoft.com/office/drawing/2010/main" val="0"/>
              </a:ext>
            </a:extLst>
          </a:blip>
          <a:srcRect l="18202" t="9425" b="9425"/>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14"/>
          <p:cNvGrpSpPr>
            <a:grpSpLocks/>
          </p:cNvGrpSpPr>
          <p:nvPr/>
        </p:nvGrpSpPr>
        <p:grpSpPr bwMode="auto">
          <a:xfrm>
            <a:off x="228600" y="3048000"/>
            <a:ext cx="2819400" cy="868363"/>
            <a:chOff x="288" y="1872"/>
            <a:chExt cx="1776" cy="547"/>
          </a:xfrm>
        </p:grpSpPr>
        <p:sp>
          <p:nvSpPr>
            <p:cNvPr id="6185" name="Text Box 9"/>
            <p:cNvSpPr txBox="1">
              <a:spLocks noChangeArrowheads="1"/>
            </p:cNvSpPr>
            <p:nvPr/>
          </p:nvSpPr>
          <p:spPr bwMode="auto">
            <a:xfrm>
              <a:off x="288" y="2225"/>
              <a:ext cx="15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t>Número de Vidas Cobertas</a:t>
              </a:r>
            </a:p>
          </p:txBody>
        </p:sp>
        <p:sp>
          <p:nvSpPr>
            <p:cNvPr id="6186" name="Line 10"/>
            <p:cNvSpPr>
              <a:spLocks noChangeShapeType="1"/>
            </p:cNvSpPr>
            <p:nvPr/>
          </p:nvSpPr>
          <p:spPr bwMode="auto">
            <a:xfrm flipV="1">
              <a:off x="1056" y="2064"/>
              <a:ext cx="432"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6187" name="Oval 11"/>
            <p:cNvSpPr>
              <a:spLocks noChangeArrowheads="1"/>
            </p:cNvSpPr>
            <p:nvPr/>
          </p:nvSpPr>
          <p:spPr bwMode="auto">
            <a:xfrm>
              <a:off x="1488" y="1872"/>
              <a:ext cx="576"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sp>
        <p:nvSpPr>
          <p:cNvPr id="6148" name="Rectangle 13"/>
          <p:cNvSpPr>
            <a:spLocks noGrp="1" noChangeArrowheads="1"/>
          </p:cNvSpPr>
          <p:nvPr>
            <p:ph type="title"/>
          </p:nvPr>
        </p:nvSpPr>
        <p:spPr>
          <a:xfrm>
            <a:off x="0" y="0"/>
            <a:ext cx="9144000" cy="685800"/>
          </a:xfrm>
        </p:spPr>
        <p:txBody>
          <a:bodyPr>
            <a:normAutofit fontScale="90000"/>
          </a:bodyPr>
          <a:lstStyle/>
          <a:p>
            <a:pPr eaLnBrk="1" hangingPunct="1"/>
            <a:r>
              <a:rPr lang="en-US" sz="4000" smtClean="0"/>
              <a:t>Cobertura de Microsseguro - Américas</a:t>
            </a:r>
          </a:p>
        </p:txBody>
      </p:sp>
      <p:grpSp>
        <p:nvGrpSpPr>
          <p:cNvPr id="6149" name="Group 12"/>
          <p:cNvGrpSpPr>
            <a:grpSpLocks noChangeAspect="1"/>
          </p:cNvGrpSpPr>
          <p:nvPr/>
        </p:nvGrpSpPr>
        <p:grpSpPr bwMode="auto">
          <a:xfrm>
            <a:off x="6172200" y="609600"/>
            <a:ext cx="2976563" cy="2549525"/>
            <a:chOff x="3888" y="384"/>
            <a:chExt cx="1875" cy="1606"/>
          </a:xfrm>
        </p:grpSpPr>
        <p:sp>
          <p:nvSpPr>
            <p:cNvPr id="6154" name="AutoShape 11"/>
            <p:cNvSpPr>
              <a:spLocks noChangeAspect="1" noChangeArrowheads="1" noTextEdit="1"/>
            </p:cNvSpPr>
            <p:nvPr/>
          </p:nvSpPr>
          <p:spPr bwMode="auto">
            <a:xfrm>
              <a:off x="3888" y="384"/>
              <a:ext cx="1872" cy="158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6155" name="Rectangle 13"/>
            <p:cNvSpPr>
              <a:spLocks noChangeArrowheads="1"/>
            </p:cNvSpPr>
            <p:nvPr/>
          </p:nvSpPr>
          <p:spPr bwMode="auto">
            <a:xfrm>
              <a:off x="3917" y="396"/>
              <a:ext cx="5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rPr>
                <a:t>Apólices</a:t>
              </a:r>
              <a:endParaRPr lang="en-US"/>
            </a:p>
          </p:txBody>
        </p:sp>
        <p:sp>
          <p:nvSpPr>
            <p:cNvPr id="6156" name="Rectangle 14"/>
            <p:cNvSpPr>
              <a:spLocks noChangeArrowheads="1"/>
            </p:cNvSpPr>
            <p:nvPr/>
          </p:nvSpPr>
          <p:spPr bwMode="auto">
            <a:xfrm>
              <a:off x="3917" y="580"/>
              <a:ext cx="7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Prestamista</a:t>
              </a:r>
              <a:endParaRPr lang="en-US"/>
            </a:p>
          </p:txBody>
        </p:sp>
        <p:sp>
          <p:nvSpPr>
            <p:cNvPr id="6157" name="Rectangle 15"/>
            <p:cNvSpPr>
              <a:spLocks noChangeArrowheads="1"/>
            </p:cNvSpPr>
            <p:nvPr/>
          </p:nvSpPr>
          <p:spPr bwMode="auto">
            <a:xfrm>
              <a:off x="5138" y="580"/>
              <a:ext cx="62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4,725,202</a:t>
              </a:r>
              <a:endParaRPr lang="en-US"/>
            </a:p>
          </p:txBody>
        </p:sp>
        <p:sp>
          <p:nvSpPr>
            <p:cNvPr id="6158" name="Rectangle 16"/>
            <p:cNvSpPr>
              <a:spLocks noChangeArrowheads="1"/>
            </p:cNvSpPr>
            <p:nvPr/>
          </p:nvSpPr>
          <p:spPr bwMode="auto">
            <a:xfrm>
              <a:off x="4878" y="580"/>
              <a:ext cx="29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59" name="Rectangle 17"/>
            <p:cNvSpPr>
              <a:spLocks noChangeArrowheads="1"/>
            </p:cNvSpPr>
            <p:nvPr/>
          </p:nvSpPr>
          <p:spPr bwMode="auto">
            <a:xfrm>
              <a:off x="5119" y="580"/>
              <a:ext cx="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60" name="Rectangle 18"/>
            <p:cNvSpPr>
              <a:spLocks noChangeArrowheads="1"/>
            </p:cNvSpPr>
            <p:nvPr/>
          </p:nvSpPr>
          <p:spPr bwMode="auto">
            <a:xfrm>
              <a:off x="3917" y="753"/>
              <a:ext cx="48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Funeral</a:t>
              </a:r>
              <a:endParaRPr lang="en-US"/>
            </a:p>
          </p:txBody>
        </p:sp>
        <p:sp>
          <p:nvSpPr>
            <p:cNvPr id="6161" name="Rectangle 19"/>
            <p:cNvSpPr>
              <a:spLocks noChangeArrowheads="1"/>
            </p:cNvSpPr>
            <p:nvPr/>
          </p:nvSpPr>
          <p:spPr bwMode="auto">
            <a:xfrm>
              <a:off x="5138" y="753"/>
              <a:ext cx="62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2,627,330</a:t>
              </a:r>
              <a:endParaRPr lang="en-US"/>
            </a:p>
          </p:txBody>
        </p:sp>
        <p:sp>
          <p:nvSpPr>
            <p:cNvPr id="6162" name="Rectangle 20"/>
            <p:cNvSpPr>
              <a:spLocks noChangeArrowheads="1"/>
            </p:cNvSpPr>
            <p:nvPr/>
          </p:nvSpPr>
          <p:spPr bwMode="auto">
            <a:xfrm>
              <a:off x="4878" y="753"/>
              <a:ext cx="29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63" name="Rectangle 21"/>
            <p:cNvSpPr>
              <a:spLocks noChangeArrowheads="1"/>
            </p:cNvSpPr>
            <p:nvPr/>
          </p:nvSpPr>
          <p:spPr bwMode="auto">
            <a:xfrm>
              <a:off x="5119" y="753"/>
              <a:ext cx="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64" name="Rectangle 22"/>
            <p:cNvSpPr>
              <a:spLocks noChangeArrowheads="1"/>
            </p:cNvSpPr>
            <p:nvPr/>
          </p:nvSpPr>
          <p:spPr bwMode="auto">
            <a:xfrm>
              <a:off x="3917" y="925"/>
              <a:ext cx="2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Vida</a:t>
              </a:r>
              <a:endParaRPr lang="en-US"/>
            </a:p>
          </p:txBody>
        </p:sp>
        <p:sp>
          <p:nvSpPr>
            <p:cNvPr id="6165" name="Rectangle 23"/>
            <p:cNvSpPr>
              <a:spLocks noChangeArrowheads="1"/>
            </p:cNvSpPr>
            <p:nvPr/>
          </p:nvSpPr>
          <p:spPr bwMode="auto">
            <a:xfrm>
              <a:off x="5241" y="925"/>
              <a:ext cx="51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283,525</a:t>
              </a:r>
              <a:endParaRPr lang="en-US"/>
            </a:p>
          </p:txBody>
        </p:sp>
        <p:sp>
          <p:nvSpPr>
            <p:cNvPr id="6166" name="Rectangle 24"/>
            <p:cNvSpPr>
              <a:spLocks noChangeArrowheads="1"/>
            </p:cNvSpPr>
            <p:nvPr/>
          </p:nvSpPr>
          <p:spPr bwMode="auto">
            <a:xfrm>
              <a:off x="4878" y="925"/>
              <a:ext cx="40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67" name="Rectangle 25"/>
            <p:cNvSpPr>
              <a:spLocks noChangeArrowheads="1"/>
            </p:cNvSpPr>
            <p:nvPr/>
          </p:nvSpPr>
          <p:spPr bwMode="auto">
            <a:xfrm>
              <a:off x="5222" y="925"/>
              <a:ext cx="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68" name="Rectangle 26"/>
            <p:cNvSpPr>
              <a:spLocks noChangeArrowheads="1"/>
            </p:cNvSpPr>
            <p:nvPr/>
          </p:nvSpPr>
          <p:spPr bwMode="auto">
            <a:xfrm>
              <a:off x="3917" y="1098"/>
              <a:ext cx="112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Vida (longo prazo</a:t>
              </a:r>
              <a:r>
                <a:rPr lang="en-US" sz="1700" i="1">
                  <a:solidFill>
                    <a:srgbClr val="000000"/>
                  </a:solidFill>
                </a:rPr>
                <a:t>)</a:t>
              </a:r>
              <a:endParaRPr lang="en-US"/>
            </a:p>
          </p:txBody>
        </p:sp>
        <p:sp>
          <p:nvSpPr>
            <p:cNvPr id="6169" name="Rectangle 27"/>
            <p:cNvSpPr>
              <a:spLocks noChangeArrowheads="1"/>
            </p:cNvSpPr>
            <p:nvPr/>
          </p:nvSpPr>
          <p:spPr bwMode="auto">
            <a:xfrm>
              <a:off x="5310" y="1098"/>
              <a:ext cx="44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22,000</a:t>
              </a:r>
              <a:endParaRPr lang="en-US"/>
            </a:p>
          </p:txBody>
        </p:sp>
        <p:sp>
          <p:nvSpPr>
            <p:cNvPr id="6170" name="Rectangle 28"/>
            <p:cNvSpPr>
              <a:spLocks noChangeArrowheads="1"/>
            </p:cNvSpPr>
            <p:nvPr/>
          </p:nvSpPr>
          <p:spPr bwMode="auto">
            <a:xfrm>
              <a:off x="4878" y="1098"/>
              <a:ext cx="46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71" name="Rectangle 29"/>
            <p:cNvSpPr>
              <a:spLocks noChangeArrowheads="1"/>
            </p:cNvSpPr>
            <p:nvPr/>
          </p:nvSpPr>
          <p:spPr bwMode="auto">
            <a:xfrm>
              <a:off x="5291" y="1098"/>
              <a:ext cx="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72" name="Rectangle 30"/>
            <p:cNvSpPr>
              <a:spLocks noChangeArrowheads="1"/>
            </p:cNvSpPr>
            <p:nvPr/>
          </p:nvSpPr>
          <p:spPr bwMode="auto">
            <a:xfrm>
              <a:off x="3917" y="1270"/>
              <a:ext cx="39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700">
                  <a:solidFill>
                    <a:srgbClr val="000000"/>
                  </a:solidFill>
                </a:rPr>
                <a:t>Saúde</a:t>
              </a:r>
              <a:endParaRPr lang="en-US"/>
            </a:p>
          </p:txBody>
        </p:sp>
        <p:sp>
          <p:nvSpPr>
            <p:cNvPr id="6173" name="Rectangle 31"/>
            <p:cNvSpPr>
              <a:spLocks noChangeArrowheads="1"/>
            </p:cNvSpPr>
            <p:nvPr/>
          </p:nvSpPr>
          <p:spPr bwMode="auto">
            <a:xfrm>
              <a:off x="5241" y="1270"/>
              <a:ext cx="51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300,876</a:t>
              </a:r>
              <a:endParaRPr lang="en-US"/>
            </a:p>
          </p:txBody>
        </p:sp>
        <p:sp>
          <p:nvSpPr>
            <p:cNvPr id="6174" name="Rectangle 32"/>
            <p:cNvSpPr>
              <a:spLocks noChangeArrowheads="1"/>
            </p:cNvSpPr>
            <p:nvPr/>
          </p:nvSpPr>
          <p:spPr bwMode="auto">
            <a:xfrm>
              <a:off x="4878" y="1270"/>
              <a:ext cx="40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75" name="Rectangle 33"/>
            <p:cNvSpPr>
              <a:spLocks noChangeArrowheads="1"/>
            </p:cNvSpPr>
            <p:nvPr/>
          </p:nvSpPr>
          <p:spPr bwMode="auto">
            <a:xfrm>
              <a:off x="5222" y="1270"/>
              <a:ext cx="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76" name="Rectangle 34"/>
            <p:cNvSpPr>
              <a:spLocks noChangeArrowheads="1"/>
            </p:cNvSpPr>
            <p:nvPr/>
          </p:nvSpPr>
          <p:spPr bwMode="auto">
            <a:xfrm>
              <a:off x="3917" y="1443"/>
              <a:ext cx="6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Patrimonial</a:t>
              </a:r>
              <a:endParaRPr lang="en-US"/>
            </a:p>
          </p:txBody>
        </p:sp>
        <p:sp>
          <p:nvSpPr>
            <p:cNvPr id="6177" name="Rectangle 35"/>
            <p:cNvSpPr>
              <a:spLocks noChangeArrowheads="1"/>
            </p:cNvSpPr>
            <p:nvPr/>
          </p:nvSpPr>
          <p:spPr bwMode="auto">
            <a:xfrm>
              <a:off x="5482" y="1443"/>
              <a:ext cx="27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600</a:t>
              </a:r>
              <a:endParaRPr lang="en-US"/>
            </a:p>
          </p:txBody>
        </p:sp>
        <p:sp>
          <p:nvSpPr>
            <p:cNvPr id="6178" name="Rectangle 36"/>
            <p:cNvSpPr>
              <a:spLocks noChangeArrowheads="1"/>
            </p:cNvSpPr>
            <p:nvPr/>
          </p:nvSpPr>
          <p:spPr bwMode="auto">
            <a:xfrm>
              <a:off x="4878" y="1443"/>
              <a:ext cx="6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79" name="Rectangle 37"/>
            <p:cNvSpPr>
              <a:spLocks noChangeArrowheads="1"/>
            </p:cNvSpPr>
            <p:nvPr/>
          </p:nvSpPr>
          <p:spPr bwMode="auto">
            <a:xfrm>
              <a:off x="5463" y="1443"/>
              <a:ext cx="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80" name="Rectangle 38"/>
            <p:cNvSpPr>
              <a:spLocks noChangeArrowheads="1"/>
            </p:cNvSpPr>
            <p:nvPr/>
          </p:nvSpPr>
          <p:spPr bwMode="auto">
            <a:xfrm>
              <a:off x="3917" y="1612"/>
              <a:ext cx="71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rPr>
                <a:t>Segurados</a:t>
              </a:r>
              <a:endParaRPr lang="en-US"/>
            </a:p>
          </p:txBody>
        </p:sp>
        <p:sp>
          <p:nvSpPr>
            <p:cNvPr id="6181" name="Rectangle 39"/>
            <p:cNvSpPr>
              <a:spLocks noChangeArrowheads="1"/>
            </p:cNvSpPr>
            <p:nvPr/>
          </p:nvSpPr>
          <p:spPr bwMode="auto">
            <a:xfrm>
              <a:off x="3917" y="1797"/>
              <a:ext cx="33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Total</a:t>
              </a:r>
              <a:endParaRPr lang="en-US"/>
            </a:p>
          </p:txBody>
        </p:sp>
        <p:sp>
          <p:nvSpPr>
            <p:cNvPr id="6182" name="Rectangle 40"/>
            <p:cNvSpPr>
              <a:spLocks noChangeArrowheads="1"/>
            </p:cNvSpPr>
            <p:nvPr/>
          </p:nvSpPr>
          <p:spPr bwMode="auto">
            <a:xfrm>
              <a:off x="5138" y="1797"/>
              <a:ext cx="62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7,928,238</a:t>
              </a:r>
              <a:endParaRPr lang="en-US"/>
            </a:p>
          </p:txBody>
        </p:sp>
        <p:sp>
          <p:nvSpPr>
            <p:cNvPr id="6183" name="Rectangle 41"/>
            <p:cNvSpPr>
              <a:spLocks noChangeArrowheads="1"/>
            </p:cNvSpPr>
            <p:nvPr/>
          </p:nvSpPr>
          <p:spPr bwMode="auto">
            <a:xfrm>
              <a:off x="4878" y="1797"/>
              <a:ext cx="29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sp>
          <p:nvSpPr>
            <p:cNvPr id="6184" name="Rectangle 42"/>
            <p:cNvSpPr>
              <a:spLocks noChangeArrowheads="1"/>
            </p:cNvSpPr>
            <p:nvPr/>
          </p:nvSpPr>
          <p:spPr bwMode="auto">
            <a:xfrm>
              <a:off x="5119" y="1797"/>
              <a:ext cx="9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a:solidFill>
                    <a:srgbClr val="000000"/>
                  </a:solidFill>
                </a:rPr>
                <a:t> </a:t>
              </a:r>
              <a:endParaRPr lang="en-US"/>
            </a:p>
          </p:txBody>
        </p:sp>
      </p:grpSp>
      <p:grpSp>
        <p:nvGrpSpPr>
          <p:cNvPr id="6150" name="Grupo 45"/>
          <p:cNvGrpSpPr>
            <a:grpSpLocks/>
          </p:cNvGrpSpPr>
          <p:nvPr/>
        </p:nvGrpSpPr>
        <p:grpSpPr bwMode="auto">
          <a:xfrm>
            <a:off x="152400" y="4648200"/>
            <a:ext cx="3505200" cy="1455738"/>
            <a:chOff x="152400" y="4648200"/>
            <a:chExt cx="3505200" cy="1455738"/>
          </a:xfrm>
        </p:grpSpPr>
        <p:pic>
          <p:nvPicPr>
            <p:cNvPr id="6151" name="Picture 8" descr="mm2"/>
            <p:cNvPicPr>
              <a:picLocks noChangeAspect="1" noChangeArrowheads="1"/>
            </p:cNvPicPr>
            <p:nvPr/>
          </p:nvPicPr>
          <p:blipFill>
            <a:blip r:embed="rId4">
              <a:extLst>
                <a:ext uri="{28A0092B-C50C-407E-A947-70E740481C1C}">
                  <a14:useLocalDpi xmlns:a14="http://schemas.microsoft.com/office/drawing/2010/main" val="0"/>
                </a:ext>
              </a:extLst>
            </a:blip>
            <a:srcRect l="37157" t="47116" r="37820" b="39142"/>
            <a:stretch>
              <a:fillRect/>
            </a:stretch>
          </p:blipFill>
          <p:spPr bwMode="auto">
            <a:xfrm>
              <a:off x="152400" y="4648200"/>
              <a:ext cx="34290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CaixaDeTexto 41"/>
            <p:cNvSpPr txBox="1">
              <a:spLocks noChangeArrowheads="1"/>
            </p:cNvSpPr>
            <p:nvPr/>
          </p:nvSpPr>
          <p:spPr bwMode="auto">
            <a:xfrm>
              <a:off x="381000" y="4724400"/>
              <a:ext cx="32766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200" b="1"/>
                <a:t>% da população pobre com microsseguro </a:t>
              </a:r>
              <a:endParaRPr lang="en-US" sz="1200" b="1"/>
            </a:p>
          </p:txBody>
        </p:sp>
        <p:sp>
          <p:nvSpPr>
            <p:cNvPr id="6153" name="CaixaDeTexto 42"/>
            <p:cNvSpPr txBox="1">
              <a:spLocks noChangeArrowheads="1"/>
            </p:cNvSpPr>
            <p:nvPr/>
          </p:nvSpPr>
          <p:spPr bwMode="auto">
            <a:xfrm>
              <a:off x="762000" y="5715000"/>
              <a:ext cx="28956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000" b="1"/>
                <a:t>Limitado a sem informação sobre segurados</a:t>
              </a:r>
              <a:endParaRPr lang="en-US" sz="1000" b="1"/>
            </a:p>
          </p:txBody>
        </p:sp>
      </p:grpSp>
    </p:spTree>
    <p:extLst>
      <p:ext uri="{BB962C8B-B14F-4D97-AF65-F5344CB8AC3E}">
        <p14:creationId xmlns:p14="http://schemas.microsoft.com/office/powerpoint/2010/main" val="2519650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786813" y="0"/>
            <a:ext cx="142875" cy="6858000"/>
          </a:xfrm>
          <a:prstGeom prst="rect">
            <a:avLst/>
          </a:prstGeom>
          <a:solidFill>
            <a:srgbClr val="0070C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3" y="188640"/>
            <a:ext cx="7976994" cy="529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t0.gstatic.com/images?q=tbn:ANd9GcQnFoyVuwVvq5JEQ_Ue8tTjMVstQdh4np0ZqHU9h9Aayfa4Cdcp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685" y="1556792"/>
            <a:ext cx="1152128" cy="2752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317" y="5487395"/>
            <a:ext cx="1682933" cy="85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100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908720"/>
            <a:ext cx="6768752" cy="4801314"/>
          </a:xfrm>
          <a:prstGeom prst="rect">
            <a:avLst/>
          </a:prstGeom>
        </p:spPr>
        <p:txBody>
          <a:bodyPr wrap="square">
            <a:spAutoFit/>
          </a:bodyPr>
          <a:lstStyle/>
          <a:p>
            <a:pPr algn="just"/>
            <a:r>
              <a:rPr lang="pt-BR"/>
              <a:t> </a:t>
            </a:r>
            <a:r>
              <a:rPr lang="pt-BR" smtClean="0"/>
              <a:t>               Em </a:t>
            </a:r>
            <a:r>
              <a:rPr lang="pt-BR"/>
              <a:t>6 de setembro de 2011, o CNSP deu o </a:t>
            </a:r>
            <a:r>
              <a:rPr lang="pt-BR" smtClean="0"/>
              <a:t>primeiro    </a:t>
            </a:r>
          </a:p>
          <a:p>
            <a:pPr algn="just"/>
            <a:r>
              <a:rPr lang="pt-BR" smtClean="0"/>
              <a:t>passo</a:t>
            </a:r>
            <a:r>
              <a:rPr lang="pt-BR"/>
              <a:t>: Resolução 244. </a:t>
            </a:r>
          </a:p>
          <a:p>
            <a:pPr algn="just"/>
            <a:endParaRPr lang="pt-BR"/>
          </a:p>
          <a:p>
            <a:pPr algn="just"/>
            <a:r>
              <a:rPr lang="pt-BR"/>
              <a:t>             </a:t>
            </a:r>
            <a:r>
              <a:rPr lang="pt-BR" smtClean="0"/>
              <a:t>    Em </a:t>
            </a:r>
            <a:r>
              <a:rPr lang="pt-BR"/>
              <a:t>27 de junho de 2012, após um extenso trabalho iniciado em 2008 de análise do mercado de microsseguros e das necessidades regulatórias para se viabilizar o produto no Brasil, a SUSEP editou as Circulares:</a:t>
            </a:r>
          </a:p>
          <a:p>
            <a:pPr algn="just"/>
            <a:endParaRPr lang="pt-BR"/>
          </a:p>
          <a:p>
            <a:pPr algn="just"/>
            <a:r>
              <a:rPr lang="pt-BR"/>
              <a:t>          </a:t>
            </a:r>
            <a:r>
              <a:rPr lang="pt-BR" smtClean="0"/>
              <a:t>     </a:t>
            </a:r>
            <a:r>
              <a:rPr lang="pt-BR"/>
              <a:t>439, 440, 441, 442, 443 e 444, que regulamentaram referida Resolução. </a:t>
            </a:r>
          </a:p>
          <a:p>
            <a:pPr algn="just"/>
            <a:endParaRPr lang="pt-BR"/>
          </a:p>
          <a:p>
            <a:pPr algn="just"/>
            <a:endParaRPr lang="pt-BR" i="1">
              <a:solidFill>
                <a:srgbClr val="FF0000"/>
              </a:solidFill>
            </a:endParaRPr>
          </a:p>
          <a:p>
            <a:pPr algn="just"/>
            <a:r>
              <a:rPr lang="pt-BR" i="1">
                <a:solidFill>
                  <a:srgbClr val="FF0000"/>
                </a:solidFill>
              </a:rPr>
              <a:t>Esse conjunto normativo estabeleceu condições para constituição e funcionamento de entidades que pretendam operar em microsseguros e sobre a atuação dos corretores de microsseguro, além de parâmetros obrigatórios para planos de microsseguros e as suas formas de contratação.</a:t>
            </a:r>
          </a:p>
        </p:txBody>
      </p:sp>
      <p:sp>
        <p:nvSpPr>
          <p:cNvPr id="3" name="Seta para a direita 2"/>
          <p:cNvSpPr/>
          <p:nvPr/>
        </p:nvSpPr>
        <p:spPr>
          <a:xfrm>
            <a:off x="649406" y="980728"/>
            <a:ext cx="682234" cy="2160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a:off x="649406" y="1772816"/>
            <a:ext cx="682234" cy="2160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p:cNvSpPr/>
          <p:nvPr/>
        </p:nvSpPr>
        <p:spPr>
          <a:xfrm>
            <a:off x="649406" y="3201365"/>
            <a:ext cx="682234" cy="2160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23528" y="93868"/>
            <a:ext cx="5904656" cy="523220"/>
          </a:xfrm>
          <a:prstGeom prst="rect">
            <a:avLst/>
          </a:prstGeom>
          <a:noFill/>
        </p:spPr>
        <p:txBody>
          <a:bodyPr wrap="square" rtlCol="0">
            <a:spAutoFit/>
          </a:bodyPr>
          <a:lstStyle/>
          <a:p>
            <a:r>
              <a:rPr lang="pt-BR" sz="2800" i="1" smtClean="0"/>
              <a:t>HISTÓRICO NORMATIVO</a:t>
            </a:r>
            <a:endParaRPr lang="pt-BR" sz="2800" i="1"/>
          </a:p>
        </p:txBody>
      </p:sp>
      <p:sp>
        <p:nvSpPr>
          <p:cNvPr id="13" name="Retângulo 12"/>
          <p:cNvSpPr/>
          <p:nvPr/>
        </p:nvSpPr>
        <p:spPr>
          <a:xfrm>
            <a:off x="8939213" y="152400"/>
            <a:ext cx="142875" cy="6858000"/>
          </a:xfrm>
          <a:prstGeom prst="rect">
            <a:avLst/>
          </a:prstGeom>
          <a:solidFill>
            <a:srgbClr val="0070C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AutoShape 5" descr="data:image/jpeg;base64,/9j/4AAQSkZJRgABAQAAAQABAAD/2wCEAAkGBhASEA8QDxIPDw8PDw8NDQ8PEA8NDw0NFBAVFBQQEhQXHCYeFxkjGRIUHy8gIycpLDgsFR4xNTAqNSYrLCkBCQoKDgwOFA8PFykcHBwpNSwpKSkpKSwpLCkpKSksMSkpKSkpKSkpKSwpNSkpKSksLCwpKSkpLCwpKSksKSopKf/AABEIALUBFwMBIgACEQEDEQH/xAAbAAACAwEBAQAAAAAAAAAAAAABAgADBAUGB//EADcQAAICAQIFAgQFAgQHAAAAAAABAgMRBBIFITFBURNxFGGRoSIycoGxFUIGM8HRI0NSYoKSov/EABkBAAMBAQEAAAAAAAAAAAAAAAABAgMEBf/EACERAQEAAwACAgMBAQAAAAAAAAABAhESAyExQRMiUQSh/9oADAMBAAIRAxEAPwDHx3jl2qunZbKTTk/Try9lUM8oxXTpjL79TnbSzBDyLlb7rumOibRlEZMm8nZ6TaHAjsFdgGuyBzKHYK5gF+8DmUphAHdhX6gdrJGl+AAbg5LoaOTNFfDWLcPTCRQbOxXwo018MXgm5w+XBjppGqrRM7kNAvBbHSpGd8kVy5dWhNUNIblWg7SLnT5ZVphlQaMAaJ6VpT6ZNhbtJtJ2elWANF6pYy0rGGXaDab1pBlpkLY253psZads6XpIOwNwbc+OkHWkRt2g2i6DMtMhlSX7BlQ/AbpNHBuL2aeeYtuDzurz+GXLk8dnnHMhUtK/Yhvh5/LhNY30zyw8eV3Xz52g9QobCjpZrd4HMka34LI6WT7AFWSM218ObNVXCiblD1XIUSyOnk+x3K+Go016FeCb5Irlwa9BJmuvhh2oaZFsakZ3yny5NfC0aYcOXg6CiiOSRFzquYzQ0aLo0IPrIqs1JG7VaXKKHUTNVbk1xXIVBdocD4Jgk1e0m0fBMAavaDBZtJtDZq9p1NPoltyzHp68ySOzcsQwOM865rigYLlWOtLLxj35E7tHpmwTaanTFdZL2XMXfBdE37lTG0dRn2DrTvwWPVPskiuV0n3KnjT2b4by1/JNsF8ypti4KmELdWu9LohZXsTBMF6hI5MgcBGTwsOFvua6uFLwdZVodRC+SrmEYa+Ho0Q0iNCQ2CLlVaVRpQzwizBg1FnMmeza42IfcjlxteCLUvoPktum70hPi0YYNsEoSDmBteoM9mpZIUtoshow9QKPWZVvkzprRoMdKg6h6UaODOnWUJJDwtM7dnF+CYGqi30Tb8JZf2NC4fPulD9bUft1Fq0bkZcAwbfg4L808/KCz92FKtdIbv1tv7IfFT3GFQz0WX8uZdDh9j7bV5k1H+TV8VJco4iv+1KP8Fbk31bK4hXOn02njB5lJP5R5/cvu10X0jn3ZkwDaXJEX38rnrJdsR9kVuxvq2DaQZEaJtHJgZk2k2j4BgARoGB8BwAJtJgdoiQAu0g6RBk4uBkg4CkY7bIkFIOApC2aYMVtGWbmZbbeYSgPhcoqWh5miGoQXqEPdGkq0yQ/pIevS3SWY1zx5a2R+ssIvhwqf99lUfKTdsv/AJ5fceqW5GfkhXcjoR0FK6uyx+8ao/RZf3LYQhH8ldcX5cd8vrLIuf6Xf8cqvfP/AC4zn+mLl90ao8Ltf5nCv9c02v2jlm+d0n1k2vDbx9BcFaieqzR4VX/fZOfyhFQX1ln+C+uiqP5a458zbsf35fYdRJlZxlZ8Z5j2mrHqJ9E2l4j+FfRCc+/M5/EOO1Uy2S9Sc1FSlCqErHGPmWOgt3HIuFLoStlqG1Sn+FLCzKUvCQ+bS3HR2kwcvR8UtVyo1CqUpRcq5VSbTw+aafNM62As0cpMBSG2kwIFwTA+ADBcAaHBgAVRGwFEYbBcAC5COYbPQkF5+BlUxbGkbBuQ3oruyfhXbIrnBou8g/qeEkQn8kPmuOE1Lhz/ALpQh7y3P6RyWLT1LrKc/wBKUF9Xlhqr6jGkPCDbwk2/CTb+xsVkF+WuPvLM39+Qz1c3yy0vEfwr6IOS6Uf06xroo/rkofZ8/sUPgsX+e39q4OX3lj+DXgKRUmk7tVV6CiPSEpvzZN4/9Y4NFdu3lBQr/RFQ+65iJGG3XyjqqqMLZZVZZu57nKPZfLqVN0nQlJt5bb+beSJHKlxqU5yr01TunXKUbXN+jCDTwll9W2n9GUazjzemjbHNTlb6F0tvq/DtNqUsd+aX1HxS27yQl18YQlOTShFOUpdUku/I4PCNVW7dkdY9RGyDi6rU/UdnmEsJJYzywW8FaloJwnhKuOopn2S2uS/2Hxottus41CvYsTm7Yb6VFf5j5Yivm8+Cq3X3zcYwjChqqFt07k5xhKX/AC49E2sc+ZzaL81cJtfaxUS95QcP5ibuLaeXxEJTpnqaVU1CEMNQu3ZzKLaT5Y6l8yXRbYr+LWWaLWP1I+pp5uKtpzBTjFxakufLPNFPF+GV06enV1ubujOm2dzlJysU2t27njDyatJwHUOeq3xprp1dbUoQbcqZbWorCST68zrf0SMtJHS2yc0oRhKUfwOW3GGvHQrqY2av3/xHuufw3WwhqdYrZRhKcoW1yk8KdOzlhvx/qZdXUr66rqaW66b7F6db2O2p8pSjjHVnobOFUzUFZXCarSjDctzSSx1ZqhWopRikkuSSWEkR3J7nyrThcN0mbYyro+Hrhlzc4x9S2TXTu0kd5oGQORGV2qTQkFc0B2InZmYCqd6Kp6pC6VzWlyFdhilqm+gPxvsxe78Hzr5a5XFctQJHSSfV4Lo6Fd+Zc8edT1jFnDq/UnjsuvzNGpqjGTS545cvJu4ZQoVynjy/9jDKLeX5M/J+mp9jG9W/xVv8cgPJd6ZFWYbtaeoo2kUDRtQHJD1RtT6ZCx2oAaHtzR0iJDJHSzBIZBSCkAQZIiQyiAA4nHltv0Fvi91SfiNkcc/3O7grt08J4U4xkoyUoqSTxJdGvmVjdXZVyeDrbq9dDzKq+P8A5ww/uiaPQXx+MjW/Tb1XrUykk4WQkk5R9m8rJ28Lr37/ADGTH0WnJ/pltl1Vl/pRVEnOuFW5tzaxmU5Lpz6L5Fz/AMPUb5TxPE5epOtTkqpz/wCpw6M6DkD1Bd0aCjSQhFRhGMYptqKSSTfNtfVluCt3lUtSRacxaXIDmjFPVFb1QulcNztK5agyb5S6Isjo5vryHJlfiD9Z808tUVS1JfDh67suho4rsXPDlflN8mMYN8n0TLI02P5HRVPyGVZc8M+6X5b9RzvgH3l9CyGhivmbvTDtK5wiesqzQpS6IsVZdgDFfLjC5tVqsZQQXMVzM751Tx1vuuSrUV35/sjG5Fbk2K0c2WfV20xx0d2ordodo0a8kdL0qcmLtNPo4JtD2e4oVYDTgAaLpzcBSJgdHUzDAUgk3ADZCmV70H4hC2NHaIjPPVlT1LfTIuv4rltc0JK9GZVWPtj3HjoH3f0KmOV+i/WfNGWpRVLUt9DXDQR9/cvhpkuiRc8N+6n8mP1HNUZvoiyOgk+rOmqxlAueLGfKb5cr8MEOHLvll8NFFdjVgOB7wxT+1+1UKfZD+mPkDkTfNIOAUA7QbiZMr51zA2AZQjZEzK+XKqmEFyBlkyiuV6I6tVo7BgkJphJMuA4GwDAtgME2jYIkLZgol9FZXFGyuPIePupyvpRqOS9zK5F2pll+xVgu32U+C5ZBtpBKcx2oDvRjVFr7KPu/9C2HD2/zSf7LH8nTMcr9Jtxn2eWqRS9XnkuftzNdfD4Ltn9TyaoVJdEl7ci54r91P5J9Rz4U2S7YXz5GiHD33f0NiiMkVxjE95M8NFFds+5dGpLsl+w4UPvGFrK/IKAyiDcTeRfPBMDpBK9wJSMr5quYLMk3GZ3Dxn5M7nlVcxa5kyUSu5hrvyTuq0vSCUyu5FXriDU5pFVupSRju1HUw/EuUX7lSDTfPV/iXzHWpy2c/Y2oNfuaYUvd7oFGt1PJtdih2yeGvOGafheTXkup0eEkLcBdI3nBuwVwo5l2CLSpcAwMwYJABIQm05FlEeZpslhCaeHIXVS7G2HqbZ5e6ysmB2iYEZcEGwQAxSqJGBbJinV+b0jhEhgZJgi+WnwOSbiYJtM7narmJkA+CYJ2ZUgpDKIcCAJFOpeDRgq1MMoYc12Sbwi/L7lNkJJlyrz35lKVXW/iS8oGnsabRodHcsr03PIthmW5p/Jjwpzj5G6OnQz2oWy2wy0uX0JTw3GfmbnekZp65ZxnmGx7H0El2wXR2+5ybtU2pY7E+Jxs+YaPTrO2K7FVmtXYxSnnv+xmorblLPTItHMXVq1mWbMnLjVjGPkdJMi0WCwAbJkjZaQeqGWJFZNtEMDxxuVGV1Fi5L2Mc3l5Lr7s8kZ2zos+oyg4ARsVyFyezZIJkBXJbVbQ7R8BwZrJtDtH2hwAJgmB8EwGyLgOBsEwLYDBMBJgDDBJrkEElyDYc3UQ59cDadJcyjUdXktrlHbyXMpS+6/lyMy134kn3BZlrBRLTt4a6oD06ctTz/Yyw1LeQRpeU+ZfVosc/Itwa0S1vajDOEt+UuXk7C0q7jLSx9xdDbkw0z/F4kXVaDKSfbozpqKIK5UbY/g2XQ06RaFQYtWjou1BLFUN6aKnjtT3FI0a2WZQPVLnjTc1lcEupJ39kUuYu40k/iKfIrYjkLuKmJbWOQjmI5C7x6B9xAJkGDOQykZXYPCw5mumtDYK4MtRJBgmBsEwADBMBCAJgmBsEJMuANDgwAc+/SZbGpoa7G3BB+1bZ/hUNDTpFrYA0WwUUHIVEKgVMLS6LkmB8Im4qeNPRfTD6YHMVyLmELazkTeVOYu8qRK1zFcipzElYVoLnYI7CiVhTK8eg2OwV2GT1xfWDQanaK7TJ6gjmPQaJ3kjaZXlllcWM26mRAUohBOl/iHhcappxf4bG2o4/Jz5pPwctEIP/VjMfLlIrxW3CbaK5GiDCQ5VmCQhJIQBAAkAQYQVsJBgrYAkHAmAkIayIobgORCDIMgcgEKBXMVzIQAr3iymQgwXeVyn1AQZqJWMqlMhBgUyzBCADQiMoIhACNIeICAHpP8ADfC4z/4k3lRbShjk3jq3+5CEPX/z+PH8c9OLyZXqv//Z"/>
          <p:cNvSpPr>
            <a:spLocks noChangeAspect="1" noChangeArrowheads="1"/>
          </p:cNvSpPr>
          <p:nvPr/>
        </p:nvSpPr>
        <p:spPr bwMode="auto">
          <a:xfrm>
            <a:off x="63500" y="-831850"/>
            <a:ext cx="265747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03" name="Picture 7" descr="http://t3.gstatic.com/images?q=tbn:ANd9GcRSm_MIEplPRglRe534vzR78XA09SI-gS_-wjEjoYaMGmJ9fmH3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18" y="93868"/>
            <a:ext cx="1095375" cy="5524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832" y="5445224"/>
            <a:ext cx="1486893" cy="75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73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blog.grupocaixaseguros.com.br/wp-content/uploads/2011/04/microssegur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0720"/>
            <a:ext cx="7416824" cy="52526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3" y="5805264"/>
            <a:ext cx="1770549" cy="901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269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50" y="2500313"/>
            <a:ext cx="8229600" cy="4525962"/>
          </a:xfrm>
        </p:spPr>
        <p:txBody>
          <a:bodyPr rtlCol="0">
            <a:noAutofit/>
          </a:bodyPr>
          <a:lstStyle/>
          <a:p>
            <a:pPr algn="just" eaLnBrk="1" hangingPunct="1">
              <a:defRPr/>
            </a:pPr>
            <a:r>
              <a:rPr lang="pt-BR" sz="2000" b="1" dirty="0" smtClean="0">
                <a:solidFill>
                  <a:schemeClr val="tx2">
                    <a:lumMod val="75000"/>
                  </a:schemeClr>
                </a:solidFill>
                <a:cs typeface="Angsana New" pitchFamily="18" charset="-34"/>
              </a:rPr>
              <a:t>Nunca nossa sociedade viveu um momento de tantos  riscos e de tantas dubiedades. </a:t>
            </a:r>
          </a:p>
          <a:p>
            <a:pPr algn="just" eaLnBrk="1" hangingPunct="1">
              <a:defRPr/>
            </a:pPr>
            <a:r>
              <a:rPr lang="pt-BR" sz="2000" b="1" dirty="0" smtClean="0">
                <a:solidFill>
                  <a:schemeClr val="tx2">
                    <a:lumMod val="75000"/>
                  </a:schemeClr>
                </a:solidFill>
                <a:cs typeface="Angsana New" pitchFamily="18" charset="-34"/>
              </a:rPr>
              <a:t>O próprio planeta tem demonstrado que viver é um risco por vezes imensurável: As mudanças climáticas, o excesso ou a escassez de chuva. O calor extenuante e o frio absoluto. Contrastes no nosso dia-a-dia que nos levam a pensar em nossas relações pessoais e sociais.</a:t>
            </a:r>
          </a:p>
          <a:p>
            <a:pPr algn="just" eaLnBrk="1" hangingPunct="1">
              <a:defRPr/>
            </a:pPr>
            <a:r>
              <a:rPr lang="pt-BR" sz="2000" b="1" dirty="0" smtClean="0">
                <a:solidFill>
                  <a:schemeClr val="tx2">
                    <a:lumMod val="75000"/>
                  </a:schemeClr>
                </a:solidFill>
                <a:cs typeface="Angsana New" pitchFamily="18" charset="-34"/>
              </a:rPr>
              <a:t>Em contrapartida e talvez pela mesma razão, os riscos da sociedade atual crescem em número, multiplicam-se em formas e inovam-se quanto aos tipos. Em paralelo nosso contato em sociedade tem-se feito cada vez mais, e esta é uma tendência quase sem volta, de maneira fluida, transparente no sentido de ausência de camadas mais espessas. </a:t>
            </a:r>
            <a:endParaRPr lang="pt-BR" sz="2000" b="1" dirty="0">
              <a:solidFill>
                <a:schemeClr val="tx2">
                  <a:lumMod val="75000"/>
                </a:schemeClr>
              </a:solidFill>
              <a:cs typeface="Angsana New" pitchFamily="18" charset="-34"/>
            </a:endParaRPr>
          </a:p>
        </p:txBody>
      </p:sp>
      <p:pic>
        <p:nvPicPr>
          <p:cNvPr id="5123" name="Imagem 3" descr="VULCÃ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1071563"/>
            <a:ext cx="1209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m 4" descr="INUNDAÇÃ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071563"/>
            <a:ext cx="11906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gem 5" descr="DESLIZ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071563"/>
            <a:ext cx="10683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m 6" descr="DESERT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071563"/>
            <a:ext cx="10715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m 7" descr="VULCÃ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71563"/>
            <a:ext cx="1209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m 8" descr="INUNDAÇÃ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1071563"/>
            <a:ext cx="11906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m 9" descr="DESLIZ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1071563"/>
            <a:ext cx="10683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m 10" descr="DESERT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071563"/>
            <a:ext cx="1143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pt-BR" dirty="0" smtClean="0">
                <a:solidFill>
                  <a:schemeClr val="tx2">
                    <a:lumMod val="75000"/>
                  </a:schemeClr>
                </a:solidFill>
              </a:rPr>
              <a:t>Sociedade de Riscos</a:t>
            </a:r>
            <a:endParaRPr lang="pt-BR" dirty="0">
              <a:solidFill>
                <a:schemeClr val="tx2">
                  <a:lumMod val="75000"/>
                </a:schemeClr>
              </a:solidFill>
            </a:endParaRPr>
          </a:p>
        </p:txBody>
      </p:sp>
      <p:sp>
        <p:nvSpPr>
          <p:cNvPr id="15" name="Retângulo 14"/>
          <p:cNvSpPr/>
          <p:nvPr/>
        </p:nvSpPr>
        <p:spPr>
          <a:xfrm>
            <a:off x="0" y="1857375"/>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6344434"/>
            <a:ext cx="1008112" cy="51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213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4848" y="2780928"/>
            <a:ext cx="8229600" cy="4525962"/>
          </a:xfrm>
        </p:spPr>
        <p:txBody>
          <a:bodyPr rtlCol="0">
            <a:noAutofit/>
          </a:bodyPr>
          <a:lstStyle/>
          <a:p>
            <a:pPr>
              <a:spcBef>
                <a:spcPct val="50000"/>
              </a:spcBef>
            </a:pPr>
            <a:r>
              <a:rPr lang="en-ZA" sz="2000" b="1" i="1" smtClean="0">
                <a:solidFill>
                  <a:schemeClr val="tx2"/>
                </a:solidFill>
                <a:latin typeface="Trebuchet MS" pitchFamily="34" charset="0"/>
              </a:rPr>
              <a:t>“As </a:t>
            </a:r>
            <a:r>
              <a:rPr lang="en-ZA" sz="2000" b="1" i="1">
                <a:solidFill>
                  <a:schemeClr val="tx2"/>
                </a:solidFill>
                <a:latin typeface="Trebuchet MS" pitchFamily="34" charset="0"/>
              </a:rPr>
              <a:t>mudanças climáticas são fenômenos globais, mas os problemas serão bastante locais, e teremos de nos adaptar e planejar de forma local</a:t>
            </a:r>
            <a:r>
              <a:rPr lang="en-ZA" sz="2000" b="1" i="1" smtClean="0">
                <a:solidFill>
                  <a:schemeClr val="tx2"/>
                </a:solidFill>
                <a:latin typeface="Trebuchet MS" pitchFamily="34" charset="0"/>
              </a:rPr>
              <a:t>.”</a:t>
            </a:r>
          </a:p>
          <a:p>
            <a:pPr>
              <a:spcBef>
                <a:spcPct val="50000"/>
              </a:spcBef>
            </a:pPr>
            <a:r>
              <a:rPr lang="en-ZA" sz="2000" b="1" i="1" smtClean="0">
                <a:solidFill>
                  <a:schemeClr val="tx2"/>
                </a:solidFill>
                <a:latin typeface="Trebuchet MS" pitchFamily="34" charset="0"/>
              </a:rPr>
              <a:t>As areas receptivas ao microsseguro são as mesma mais sujeitas aos efeitos climaticos.</a:t>
            </a:r>
          </a:p>
          <a:p>
            <a:pPr>
              <a:spcBef>
                <a:spcPct val="50000"/>
              </a:spcBef>
            </a:pPr>
            <a:r>
              <a:rPr lang="en-ZA" sz="2000" b="1" i="1" smtClean="0">
                <a:solidFill>
                  <a:schemeClr val="tx2"/>
                </a:solidFill>
                <a:latin typeface="Trebuchet MS" pitchFamily="34" charset="0"/>
              </a:rPr>
              <a:t>Locais mais atingidos e onde estão localizados os mais escassos recursos.</a:t>
            </a:r>
            <a:endParaRPr lang="en-ZA" sz="2000" b="1" i="1">
              <a:solidFill>
                <a:schemeClr val="tx2"/>
              </a:solidFill>
              <a:latin typeface="Trebuchet MS" pitchFamily="34" charset="0"/>
            </a:endParaRPr>
          </a:p>
        </p:txBody>
      </p:sp>
      <p:pic>
        <p:nvPicPr>
          <p:cNvPr id="5123" name="Imagem 3" descr="VULCÃ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1071563"/>
            <a:ext cx="1209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m 4" descr="INUNDAÇÃ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071563"/>
            <a:ext cx="11906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gem 5" descr="DESLIZ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071563"/>
            <a:ext cx="10683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m 6" descr="DESERT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071563"/>
            <a:ext cx="10715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m 7" descr="VULCÃ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71563"/>
            <a:ext cx="1209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m 8" descr="INUNDAÇÃ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1071563"/>
            <a:ext cx="11906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m 9" descr="DESLIZ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1071563"/>
            <a:ext cx="10683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m 10" descr="DESERT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071563"/>
            <a:ext cx="1143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pt-BR" dirty="0" smtClean="0">
                <a:solidFill>
                  <a:schemeClr val="tx2">
                    <a:lumMod val="75000"/>
                  </a:schemeClr>
                </a:solidFill>
              </a:rPr>
              <a:t>Sociedade de Riscos</a:t>
            </a:r>
            <a:endParaRPr lang="pt-BR" dirty="0">
              <a:solidFill>
                <a:schemeClr val="tx2">
                  <a:lumMod val="75000"/>
                </a:schemeClr>
              </a:solidFill>
            </a:endParaRPr>
          </a:p>
        </p:txBody>
      </p:sp>
      <p:sp>
        <p:nvSpPr>
          <p:cNvPr id="15" name="Retângulo 14"/>
          <p:cNvSpPr/>
          <p:nvPr/>
        </p:nvSpPr>
        <p:spPr>
          <a:xfrm>
            <a:off x="0" y="1857375"/>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6344434"/>
            <a:ext cx="1008112" cy="51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466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Imagem 3" descr="VULCÃ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1071563"/>
            <a:ext cx="1209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m 4" descr="INUNDAÇÃ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071563"/>
            <a:ext cx="11906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gem 5" descr="DESLIZ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071563"/>
            <a:ext cx="10683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m 6" descr="DESERT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071563"/>
            <a:ext cx="10715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m 7" descr="VULCÃ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71563"/>
            <a:ext cx="1209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m 8" descr="INUNDAÇÃ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1071563"/>
            <a:ext cx="11906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m 9" descr="DESLIZ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1071563"/>
            <a:ext cx="10683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m 10" descr="DESERT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071563"/>
            <a:ext cx="1143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pt-BR" dirty="0" smtClean="0">
                <a:solidFill>
                  <a:schemeClr val="tx2">
                    <a:lumMod val="75000"/>
                  </a:schemeClr>
                </a:solidFill>
              </a:rPr>
              <a:t>Sociedade </a:t>
            </a:r>
            <a:r>
              <a:rPr lang="pt-BR" smtClean="0">
                <a:solidFill>
                  <a:schemeClr val="tx2">
                    <a:lumMod val="75000"/>
                  </a:schemeClr>
                </a:solidFill>
              </a:rPr>
              <a:t>de Riscos - SOBREVIVENCIA</a:t>
            </a:r>
            <a:endParaRPr lang="pt-BR" dirty="0">
              <a:solidFill>
                <a:schemeClr val="tx2">
                  <a:lumMod val="75000"/>
                </a:schemeClr>
              </a:solidFill>
            </a:endParaRPr>
          </a:p>
        </p:txBody>
      </p:sp>
      <p:sp>
        <p:nvSpPr>
          <p:cNvPr id="15" name="Retângulo 14"/>
          <p:cNvSpPr/>
          <p:nvPr/>
        </p:nvSpPr>
        <p:spPr>
          <a:xfrm>
            <a:off x="0" y="1857375"/>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28" y="2204864"/>
            <a:ext cx="7722604" cy="423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525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pt-BR" dirty="0" smtClean="0">
                <a:solidFill>
                  <a:schemeClr val="tx2">
                    <a:lumMod val="75000"/>
                  </a:schemeClr>
                </a:solidFill>
              </a:rPr>
              <a:t>Sociedade </a:t>
            </a:r>
            <a:r>
              <a:rPr lang="pt-BR" smtClean="0">
                <a:solidFill>
                  <a:schemeClr val="tx2">
                    <a:lumMod val="75000"/>
                  </a:schemeClr>
                </a:solidFill>
              </a:rPr>
              <a:t>de Riscos - ADAPTAÇÃO</a:t>
            </a:r>
            <a:endParaRPr lang="pt-BR" dirty="0">
              <a:solidFill>
                <a:schemeClr val="tx2">
                  <a:lumMod val="75000"/>
                </a:schemeClr>
              </a:solidFill>
            </a:endParaRPr>
          </a:p>
        </p:txBody>
      </p:sp>
      <p:sp>
        <p:nvSpPr>
          <p:cNvPr id="15" name="Retângulo 14"/>
          <p:cNvSpPr/>
          <p:nvPr/>
        </p:nvSpPr>
        <p:spPr>
          <a:xfrm>
            <a:off x="0" y="1857375"/>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 name="Retângulo 1"/>
          <p:cNvSpPr/>
          <p:nvPr/>
        </p:nvSpPr>
        <p:spPr>
          <a:xfrm>
            <a:off x="395536" y="2276872"/>
            <a:ext cx="8424936" cy="2585323"/>
          </a:xfrm>
          <a:prstGeom prst="rect">
            <a:avLst/>
          </a:prstGeom>
        </p:spPr>
        <p:txBody>
          <a:bodyPr wrap="square">
            <a:spAutoFit/>
          </a:bodyPr>
          <a:lstStyle/>
          <a:p>
            <a:endParaRPr lang="en-GB" i="1" smtClean="0">
              <a:latin typeface="Times New Roman" pitchFamily="18" charset="0"/>
            </a:endParaRPr>
          </a:p>
          <a:p>
            <a:r>
              <a:rPr lang="en-GB" i="1" smtClean="0">
                <a:latin typeface="Times New Roman" pitchFamily="18" charset="0"/>
              </a:rPr>
              <a:t>Esse </a:t>
            </a:r>
            <a:r>
              <a:rPr lang="en-GB" i="1">
                <a:latin typeface="Times New Roman" pitchFamily="18" charset="0"/>
              </a:rPr>
              <a:t>termo se refere a mudanças nos processos, práticas, ou estruturas para moderar ou conpensar danos em potencial ou para tirar vantagem de oportunidades</a:t>
            </a:r>
            <a:r>
              <a:rPr lang="en-GB">
                <a:latin typeface="Times New Roman" pitchFamily="18" charset="0"/>
              </a:rPr>
              <a:t> associadas às mudanças climáticas. Envolve ajustes para reduzir a vulnerabilidade de comunidades, regiões ou atividades às mudanças climáticas e à variabilidade</a:t>
            </a:r>
            <a:r>
              <a:rPr lang="en-GB" smtClean="0">
                <a:latin typeface="Times New Roman" pitchFamily="18" charset="0"/>
              </a:rPr>
              <a:t>.</a:t>
            </a:r>
          </a:p>
          <a:p>
            <a:endParaRPr lang="en-GB">
              <a:latin typeface="Times New Roman" pitchFamily="18" charset="0"/>
            </a:endParaRPr>
          </a:p>
          <a:p>
            <a:r>
              <a:rPr lang="en-GB">
                <a:latin typeface="Times New Roman" pitchFamily="18" charset="0"/>
              </a:rPr>
              <a:t>Assim, difere de </a:t>
            </a:r>
            <a:r>
              <a:rPr lang="en-GB" b="1">
                <a:latin typeface="Times New Roman" pitchFamily="18" charset="0"/>
              </a:rPr>
              <a:t>mitigação</a:t>
            </a:r>
            <a:r>
              <a:rPr lang="en-GB">
                <a:latin typeface="Times New Roman" pitchFamily="18" charset="0"/>
              </a:rPr>
              <a:t>, que pode ser definida como  “</a:t>
            </a:r>
            <a:r>
              <a:rPr lang="en-GB" i="1">
                <a:latin typeface="Times New Roman" pitchFamily="18" charset="0"/>
              </a:rPr>
              <a:t>uma intervenção antropogênica para reduzir as fontes ou aumentar  a drenagem de gases de efeito estufa”.</a:t>
            </a:r>
            <a:endParaRPr lang="en-GB">
              <a:latin typeface="Times New Roman" pitchFamily="18" charset="0"/>
            </a:endParaRPr>
          </a:p>
        </p:txBody>
      </p:sp>
      <p:sp>
        <p:nvSpPr>
          <p:cNvPr id="3" name="Retângulo 2"/>
          <p:cNvSpPr/>
          <p:nvPr/>
        </p:nvSpPr>
        <p:spPr>
          <a:xfrm>
            <a:off x="236156" y="1148358"/>
            <a:ext cx="8892480" cy="584775"/>
          </a:xfrm>
          <a:prstGeom prst="rect">
            <a:avLst/>
          </a:prstGeom>
        </p:spPr>
        <p:txBody>
          <a:bodyPr wrap="square">
            <a:spAutoFit/>
          </a:bodyPr>
          <a:lstStyle/>
          <a:p>
            <a:r>
              <a:rPr lang="en-GB" sz="1600" i="1">
                <a:latin typeface="Times New Roman" pitchFamily="18" charset="0"/>
              </a:rPr>
              <a:t>Segundo o</a:t>
            </a:r>
            <a:r>
              <a:rPr lang="en-GB" sz="1600">
                <a:latin typeface="Times New Roman" pitchFamily="18" charset="0"/>
              </a:rPr>
              <a:t> IPCC (2001),</a:t>
            </a:r>
            <a:r>
              <a:rPr lang="en-GB" sz="1600" b="1">
                <a:latin typeface="Times New Roman" pitchFamily="18" charset="0"/>
              </a:rPr>
              <a:t> adaptação </a:t>
            </a:r>
            <a:r>
              <a:rPr lang="en-GB" sz="1600" i="1">
                <a:latin typeface="Times New Roman" pitchFamily="18" charset="0"/>
              </a:rPr>
              <a:t>pode ser definida como “um ajuste nos sistemas ecológicos, sociais ou econômicos em resposta a estímulos climáticos atuais ou esperados e seus efeitos e impactos”.  </a:t>
            </a:r>
          </a:p>
        </p:txBody>
      </p:sp>
      <p:sp>
        <p:nvSpPr>
          <p:cNvPr id="4" name="CaixaDeTexto 3"/>
          <p:cNvSpPr txBox="1"/>
          <p:nvPr/>
        </p:nvSpPr>
        <p:spPr>
          <a:xfrm>
            <a:off x="4624675" y="5100420"/>
            <a:ext cx="3888432" cy="461665"/>
          </a:xfrm>
          <a:prstGeom prst="rect">
            <a:avLst/>
          </a:prstGeom>
          <a:noFill/>
        </p:spPr>
        <p:txBody>
          <a:bodyPr wrap="square" rtlCol="0">
            <a:spAutoFit/>
          </a:bodyPr>
          <a:lstStyle/>
          <a:p>
            <a:r>
              <a:rPr lang="pt-BR" sz="2400" smtClean="0">
                <a:solidFill>
                  <a:srgbClr val="002060"/>
                </a:solidFill>
              </a:rPr>
              <a:t>SERÁ NOVIDADE ???</a:t>
            </a:r>
            <a:endParaRPr lang="pt-BR" sz="2400">
              <a:solidFill>
                <a:srgbClr val="002060"/>
              </a:solidFill>
            </a:endParaRPr>
          </a:p>
        </p:txBody>
      </p:sp>
    </p:spTree>
    <p:extLst>
      <p:ext uri="{BB962C8B-B14F-4D97-AF65-F5344CB8AC3E}">
        <p14:creationId xmlns:p14="http://schemas.microsoft.com/office/powerpoint/2010/main" val="3829660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pt-BR" dirty="0" smtClean="0">
                <a:solidFill>
                  <a:schemeClr val="tx2">
                    <a:lumMod val="75000"/>
                  </a:schemeClr>
                </a:solidFill>
              </a:rPr>
              <a:t>Sociedade </a:t>
            </a:r>
            <a:r>
              <a:rPr lang="pt-BR" smtClean="0">
                <a:solidFill>
                  <a:schemeClr val="tx2">
                    <a:lumMod val="75000"/>
                  </a:schemeClr>
                </a:solidFill>
              </a:rPr>
              <a:t>de Riscos - ADAPTAÇÃO</a:t>
            </a:r>
            <a:endParaRPr lang="pt-BR" dirty="0">
              <a:solidFill>
                <a:schemeClr val="tx2">
                  <a:lumMod val="75000"/>
                </a:schemeClr>
              </a:solidFill>
            </a:endParaRPr>
          </a:p>
        </p:txBody>
      </p:sp>
      <p:sp>
        <p:nvSpPr>
          <p:cNvPr id="15" name="Retângulo 14"/>
          <p:cNvSpPr/>
          <p:nvPr/>
        </p:nvSpPr>
        <p:spPr>
          <a:xfrm>
            <a:off x="0" y="1857375"/>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 name="Retângulo 2"/>
          <p:cNvSpPr/>
          <p:nvPr/>
        </p:nvSpPr>
        <p:spPr>
          <a:xfrm>
            <a:off x="236156" y="1148358"/>
            <a:ext cx="8892480" cy="584775"/>
          </a:xfrm>
          <a:prstGeom prst="rect">
            <a:avLst/>
          </a:prstGeom>
        </p:spPr>
        <p:txBody>
          <a:bodyPr wrap="square">
            <a:spAutoFit/>
          </a:bodyPr>
          <a:lstStyle/>
          <a:p>
            <a:r>
              <a:rPr lang="en-GB" sz="1600" i="1" smtClean="0">
                <a:latin typeface="Times New Roman" pitchFamily="18" charset="0"/>
              </a:rPr>
              <a:t>“</a:t>
            </a:r>
            <a:r>
              <a:rPr lang="en-GB" sz="1600" i="1">
                <a:latin typeface="Times New Roman" pitchFamily="18" charset="0"/>
              </a:rPr>
              <a:t>um ajuste nos sistemas ecológicos, sociais ou econômicos em resposta a estímulos climáticos atuais ou esperados e seus efeitos e impactos”.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71688"/>
            <a:ext cx="7020272" cy="448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78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r>
              <a:rPr lang="pt-BR" dirty="0" smtClean="0">
                <a:solidFill>
                  <a:schemeClr val="tx2">
                    <a:lumMod val="75000"/>
                  </a:schemeClr>
                </a:solidFill>
              </a:rPr>
              <a:t>Sociedade </a:t>
            </a:r>
            <a:r>
              <a:rPr lang="pt-BR" smtClean="0">
                <a:solidFill>
                  <a:schemeClr val="tx2">
                    <a:lumMod val="75000"/>
                  </a:schemeClr>
                </a:solidFill>
              </a:rPr>
              <a:t>de Riscos - ADAPTAÇÃO</a:t>
            </a:r>
            <a:endParaRPr lang="pt-BR" dirty="0">
              <a:solidFill>
                <a:schemeClr val="tx2">
                  <a:lumMod val="75000"/>
                </a:schemeClr>
              </a:solidFill>
            </a:endParaRPr>
          </a:p>
        </p:txBody>
      </p:sp>
      <p:sp>
        <p:nvSpPr>
          <p:cNvPr id="15" name="Retângulo 14"/>
          <p:cNvSpPr/>
          <p:nvPr/>
        </p:nvSpPr>
        <p:spPr>
          <a:xfrm>
            <a:off x="35496" y="980728"/>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 name="Retângulo 2"/>
          <p:cNvSpPr/>
          <p:nvPr/>
        </p:nvSpPr>
        <p:spPr>
          <a:xfrm>
            <a:off x="161256" y="1383279"/>
            <a:ext cx="8892480" cy="1569660"/>
          </a:xfrm>
          <a:prstGeom prst="rect">
            <a:avLst/>
          </a:prstGeom>
        </p:spPr>
        <p:txBody>
          <a:bodyPr wrap="square">
            <a:spAutoFit/>
          </a:bodyPr>
          <a:lstStyle/>
          <a:p>
            <a:r>
              <a:rPr lang="en-GB" sz="1600">
                <a:latin typeface="Times New Roman" pitchFamily="18" charset="0"/>
              </a:rPr>
              <a:t>Junto com a adaptação autônoma, há também o que chamamos de </a:t>
            </a:r>
            <a:r>
              <a:rPr lang="en-GB" sz="1600" b="1">
                <a:solidFill>
                  <a:srgbClr val="002060"/>
                </a:solidFill>
                <a:latin typeface="Times New Roman" pitchFamily="18" charset="0"/>
              </a:rPr>
              <a:t>adaptação planejada</a:t>
            </a:r>
            <a:r>
              <a:rPr lang="en-GB" sz="1600">
                <a:latin typeface="Times New Roman" pitchFamily="18" charset="0"/>
              </a:rPr>
              <a:t>. Nesse esquema a mudança climática e a variabilidade têm um impacto  numa comunidade. </a:t>
            </a:r>
            <a:r>
              <a:rPr lang="en-GB" sz="1600" u="sng">
                <a:latin typeface="Times New Roman" pitchFamily="18" charset="0"/>
              </a:rPr>
              <a:t>Dependendo de sua vulnerabilidade</a:t>
            </a:r>
            <a:r>
              <a:rPr lang="en-GB" sz="1600">
                <a:latin typeface="Times New Roman" pitchFamily="18" charset="0"/>
              </a:rPr>
              <a:t>, a comunidade será afetada, mas também será capaz de responder e de se adaptar até certo ponto. A certos impactos, a comunidade pode não se adaptar. Paral idar com esses impactos,  uma resposta política é necessária. Essa resposta pode resultar em medidas de mitigação, mas também  em medidas de adaptação planejadas para abordar impactos específicos das mudanças climáticas.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52939"/>
            <a:ext cx="4394609" cy="336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102597"/>
            <a:ext cx="3137520" cy="21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6" descr="data:image/jpeg;base64,/9j/4AAQSkZJRgABAQAAAQABAAD/2wCEAAkGBxQSEhQUExQWFhUXGB0bGRgYGR8cGBwgHyAaGBshGx0gHyggGx4lHR0dITEiJykrLi4uGx8zODMsNygtLisBCgoKDg0OGxAQGzYkICQ0LDg0Miw0LywsLDQsLCwsLCwsLCwsNCwsLCwsLCwsLCw0LCwsLCwsLCwsLCwsLCwsLP/AABEIALcBEwMBIgACEQEDEQH/xAAbAAABBQEBAAAAAAAAAAAAAAAFAAEDBAYCB//EAEAQAAIBAwMCBQMCBAQEBQQDAAECEQADIQQSMQVBBhMiUWEycYGRoRQjQrFSwdHwB2Lh8RUWcoKSM0OT0iQlY//EABoBAAMBAQEBAAAAAAAAAAAAAAECAwAEBQb/xAAvEQACAgICAQIDBwQDAAAAAAAAAQIRAyESMUEEURMiYRQyUnGBkaFC0eHwFWKx/9oADAMBAAIRAxEAPwCWnpqevoTyxAU9PT1gip6VPQMNT08UqBhop6VPWCKlSpVjCpxSpCsYenpq6oBGrquEaZ+9digE6UVHrtallC7mAP1P2rnWa1LQBckAmBAmsR4x6j50FC4UYIbic5GTntwPz25c+eONP39i+PE5fkT9Q8Xux/lygH2JP35iht3xHeaPUQR/V3/6fYUDDVOgEc/ivEn6nLLydyxRXgMaDr2oDAKzPknbzP8AnXoemuFkUsIJEkEQR+K8w6ewS6rCcH8/itRr+ssiErLMfpDAwIOSY7SQOf7Gu30WaoNzZHNjtpRRqjXBrHXuv3JG24YJgelf85iqx6g5YEs0lgCQSI/SBiun7dDwmL9kn5ZuTXLCcGsYuuYM0OZEQ24495kkHI71eseILk+tVgSCBMmMSD8xNPD1kH3oWXppLrZpIpjVTSdTt3F3BogSQ2GHPI/BqkviG2bgTa0HAc4X94IrpeWCq32Q+HJ+Asa5qrq+qWraFy6kAT6SCT9gOawWv6/dunzG9CgkKmeDt/Vuc/Ed6TL6iONe7Djwym/ZHoVy+qkAkAmuvNXiR+teZWevFQFAE5kkA5Pzyf2rlOtMWloAGPQI/OZrl/5D/r/P+C/2WP4v4PUUuKQDuH5NKsZYuFlBW4YPGB/pSo/bX+H+QfZl7mxFPSApwK9I4RxTikBTxWMKKcUqegYVKlT1gjRTxSp6xhUqelQCNT0qjv6lEEuyqP8AmIH96DZkiSqXWL+y3ME5gR7wee8fb4qrqdVaulQmoNs7pY/zNpEEQcQPeR7c1S6xprlhlI1Hmhl3AEkpEjgyQZg57fmuLL6pU4r9zrx+ndplW11S7adQEdkJkljGMSVGccxk1c1niq26xYZt0yfQR6QDP1COYqDqvXUuXVfbbQbp274kmJgFmiYACjH61ZvNozpQtu0/nlpZgAF2QcAg+8GRXDL1WSK4p/r/AGOmOBSptAbU3dRcYllLCf6nAGPZRjvVc9JvX5VQo7xPtj/f3oqNcqqZRsc5GJ7/AFYGOTUfTmuWS7wIuERLcbmKgYmZxmudpydt37l9JUZrVdKe1yQarWua0/VbTXRtjY08zKxmZMY/NZtre0sOYPMGP3rmlptBlXgnt3Sp+P8AYNG7AVrFxnvLa2CEtkSzTBMe0weeIFBtDo2vFFQSxJEcc5Hx70a1Xhm/ZtreuIpQtH1hmk44n5o2/up0GC8tFCxqdOo23LzIRMgKTmcCdtdnqenI22zediDtGR/pRnqPhc2rVl2e2fOTcAokrhT6vn1dvY0HtdIKwwFsMPaZ9qrG2tGbSLun01tnA3+WSFmcY7nOcd4ND9XrbS3GVJIViFeTmDEgfPsao69rm9QSGnhuwzH4M0b1enWwoQqr3QxDBBvMDiWIBDbl7HufsFnNxdDRjyWvAU1Xhry7Vm+XG26CyAEEgQD6gUwYPuaEeLLA0zhPNF0iDKnj4PpGYHueQaj0uv3BluWsHPqEieeAP9e1DddaDg+XaKme9vb8YgmOP3poqb2wSaSpFHqWsRnbyg6pPpDtuaP+YgAE/iqDXieana3jHEkVWZKeyDOZpxNObdWtCm4MM94I98RNMgURpfeMEx96VE//AAe52KR/6j/pSpqNxPUKeaVdCvoTxxCnpU9YIhTikKesYVKnpUDCp6G3+rBX2BSTMFiQEHHJk+47VTueJVBjZPP0OrD8mcZ/NSefGnTZVYZtWkHqr9Q1QtW2c/0iYmJ+JNZ/Xded9vlCCJLAsM+1c6bxN5t1LLoE3MJEMcc8jHapT9XjSdMpH0821Z3ourNdLOL2wdrZUP79woJHHufkVnLnURt2tbi5uO5v6jPYyRgdhGPc1vundNRNTvYvcs+qVYnuMQCexM/im6ldsXgty3aUDygCCqj1DDcCO/7/AIrynnllpSTXfZ6Ecax/do8/0+sRbYUSsHE+3/erui6dZ1KXDccjbcwFUsIIWTwYjNUrtm08kyCMgLwZzxnjijvhRhZt3ckjcNwgzDbVG3IGCfbM1oQTkGUnxOdJ4d0QeUt6lwBuDZVJGQANoJ+/FBtF0BXZbd669pdo2459TyYPHaPevRrDLbt+Wj7oU8g7siAcSBwcH/OqxRxprO5QTbuqGJIDLaJK7p9gSBx/T+RSaiiatmP6l0LT6VUNq7duHcCQRs4DcEKOd1F9PpLrbERVbcfSoXAIl+OZETNUOu9RN92Ty4RD6J5MiPVjJPM9ojtNBW1N1iQbjgDiCR3g/pxUW/Yf8w2erNaLHYC2RxI57ie3waC6wDe231CRLEQZ4OJwJqNbrEyGJg8jkz9hXenIO4sABz881yyxpy5eSnLVEljXG3lMEcYBHIPBmrdzxBfuwly4NpI/pQd5yYBiqAvrP0x2+454/FK9ftkTA5yvBOex9oisoB5fUJpL7jbuPc2iWFsD0j3bAkT89xUl241td7KSrARBjtmJ7fNc+Erw8276ktqUMF8KPUhg/wCL7d4oj4ga1fUlb1svjCHdAWThisgkn3iABHFdcILjdk3LfQF0w/iJQAW5BPrJ/XiI/NGtb0K9bt72vlzHpBDEnlud3f5ql0vVoLhLtvfYVChgcc/cAUV6t103E2bCPTBO78Yx2o8MX9QeU/Bnej33vErv24zAk/iZ/UkD5mBVH+JYS1p3C8uX2lpPELJE4irmjPkklQGMZ3DtVHR3ybrkLyRziOfvWuCSoDtvZxc0jsNpOV9J9IX6YGQBM+5OZGZqLqGl2FVdUGROw9sHOTmM0QvX3B4BJkyTz3PbvQe/fJaW/SphlVBJ7NgSAJnH1dskz/vvVSw6hyo9ICekcgndHc/JP4pXtUryQIb7fH6U+muWgCzFjmCdkn5+a0dbM2no0du3cgepuPZaVTaN5RSCYjE8x2pVSgGsroU0U4r6A8UcU9MSBzVHXdWt21YyCVExMffsfY0spKKtjRi30EKcVmNP4zsnDgpnPJ/ymuL/AFpzdLWbg2HhSJmBBwcjM1DJ6rHCPK7/ACKw9POUq6D3VtWbVssIke/GMmfxWPseItYx+lArZ3CTA+DMfH+ldf8Ag1y8QPLuO543elQcExuIApajompshP5d4ANCryhMgxMlYJPv3rgn6tzdxdI7I+njFU9lTWai4XYt/Vk4JJ/X2rQ9A0PT7m06jVXA39SBCoH3eCp9oiap9Rtm3JuKVwo5Vu/faSe9Pf19s+WyIgKBVO1T6skFmxyVPv2rjyx5bOnG6VFVNTaQMFgyOApMHvMT3qtZuJbdH2EZHqX6s4ETEHPxV7+HJG8kLugwAYAIk0U6tpn6jqHvJsAJBKklQpAULBgyfTPbmmindGk9X7l1bi72R7ZIA4uXc/MiWAFCOq3204B2qq/Vtt3CRtJx6WUD/wCH7ihnVNOukdlvXDcdlmQpciZH1O4jj2oJd1LXRGSIwJmBkwPiqynXZJR9gm7ttlbRbPYz7iDkGp9P1Rltm2dHccsVMlguFIPtxIHeiPhpHuaVn3QeMgFh6mU/bgRjB5nirWj6Q/l3LjO29QUXAEYnPpyfV3+KMMf9SNKT6YK13UdQSvl6QD0iZuBiDzyYII4rZeBPGl60BZ1NhEVgQG3erG0gs2VjLcxx81jtR53lhluuVCEx2Ygj04GGxHv3zRBVNsIXL3CRnMGDuiPwF++c0s4eTJ+DrxM3mavUOjKyNcUrBkSVkge/PPxQO3pbm/bsImSCRCnPvGeePii/U/Ke2AR6iQw3Ej3BHMe3eq+p0OnLxbhh7k57cY+/6VG9dFeP1KzeHr4BICATP18Rx2rmz0plcW2VS8bvrwRn4BFXrGllvq78b2/fNGbV/Tfw7IbKnUH/AO4bjFsE/wBMDtjmpSvwU4Lsy93Q+WN72gEeB9UxgRGZBPvQhrQJgY+BVzqesO1rYJgMGVT89h+f70F/iCTmmSVEpNJ0FGZVUpPpIEqAJJmcv7fk/auUFtVELtVt27+oxx3xx8VWRQZPGMZjipNU42oBzk1RJAsj6a627gcDBBGIGTn9gKK3NbJ3RiIic+/FByRK/EtzUiXefjih4MW7nURukiZERPGaHau4dxgRNVXeT+a2XQfDFrU2luNccGWEKm7vAkwaaMXLoVy9zJi6wGZqLUGZP9q22t6BYTdZBYSvmAspVt0qhIkDEDI4z9qzvVOlpaA2sWk/HallBpm8Ag9gKupvRGBHPzmpdEoHaKsqwYSxEDse/wB/j/fesomSJLPU3VVEHCj39h8Uqp3NVk5B+ZFKm17jG0v+KVEbLTsDwW9Cn7cn9QKhu+KS1oslpg3YnKz+YJxPas1a62AArbgu7ErOeMfMEfrXV3U2woRpUTIUg8zunE9z711y9Xl9yEfTYyzqeuatv6iB3ChR2+BP71QF29cSNzbVwQW29zkgfc81atXFJJYOEPBCz9sc1DdEytpm2cEhNsj43ZA7VyyzSk6kdCwxiriQDToCwZwx2yNjCJ+fSSTXofg/rNmxpAnl7nYZIQl19ROcE5Ecnisf0LpaszqyswgCd3vPxA/tTavosLdAubVUuIDR9E5x6TkRRu0Jxo23/mLeHS3vcTIA2qQcycmf6j/pQHV9Y1RU2wzJbYk7SF3L6pHPcwOB2ob0TyNpJF1WHAgQT2I7zPb271v+uv0s2wN9wXNvpwecfViMT/epSm1qh4xXZ5vY024bmLyRJBMEd88ZqRLADSRIG2JyfnmruotbGJR22mYKsBIkbZ9PESeaqXrDyNibxEEsY2nmQR/b47UFso9ItbLeWKqSMcZyQKsabqBsbltpcYuBESVH1DmDxzzQu4LlwZ3Ge8j3AxFW9BYdQvqcyon1fEnFNBSi7BOSkqI7ZvLDfw4ZiZZnRiwGODH3rY+H7Vt/Ne4rINnoCrg9xOJ5ms31HrF17tpvOZ9y+rG7AmBtA5Edh3zU+g6hdty3O5chre0SPpHA4+3elnDmqbr8gRnxdoK2iNPbKojBjkBgI+omZDfOMGqOu6tCGzb3rukkAKRmSckye4nGAKz2v67q7zrOxFwNqwTA7Zz+gFUtLc1LNlgCQIYkAZYAzxjaWn4o4qxrVsE5c+whp3e2jCXAbJDKO3ESOY/tWi6PpbWo8sPffbEMfSsED5X/AHNWdZ4X3WgX1ti8XKrbCuT6mkASq5P3gVnj029aAMbbbO4VkeAzLyADBbAnjgGrfGjJUT4MO6y7ptDqVhxeXYZV2UgTPssSMGgfWimotlVuKpLk85GMYkd6i07i1fm7ba6hBDBiskziIcSAO8/ijfhEWrhe3f27yreWGLIS8ArG0QTEkD8VGb7aKx0tmf6Z0EiZ1LKYkbCe0yDuEdgcE1NpbF1HgtvkQCQA0nBkgcVrfEXTrNsI1u26jY3mbjulsQVBJPOeKyOp1oRQw2BpA+mMfPHxRp6TRk1TaZnOrKwvOr4IMdpHwfmqxg1qurdOt3hev+YhdpYhSIn4Gf71nX0xQyII/wB4pJOnTJNPsrTHH74qW05aAT7/AI4qRFBztx3AqbT6AmSJxGInkgc8D80jyJdhUWyCzaL3AgBJMCJz3Y5+1Ek6MUtncELkyCSWxgQfnn9afRaQLcXeMA+stAHq9HcZgGfsJoWNGQpG+IaeT9v1/wBKeORPofjQVu2raj6F/QftW18M9KGs0C2Ed7Z3uZtqS0ZHb70M8H9L07nSeYlq5Fu55gKbmJ3egmVzA9/etzreu/w6r/B20Q5EMpVYxlQBn/tTqahsMsbnpIznjW2rOEMytsDIKmQ3z2/Y1jtBplvObbhANjFdoIIIiDPFXfFnUmvXbT3ihJ3qyqSIH1AvzyTA4+k01m9YVrZX1NtPZjBC7jlvn47VaL5Ssm1xVArSvp9oW8gPv623/qIgfE129vTlgBaAWJBIZu8Rx+ZrQeHdNZXUTqF3oQW2rz6lK8yP6onPFD2XcCACuGC+6gyV/MEGnktVQqeystqz/hH/AOM//rSq4ukeB6XOBnYc45470qhxQ/Jgo9R2sSpCYwoUEn9uf9aoaTXHhbZMcyQMdsZrrVgKQICj479vaprAYFhgFxwwEwsHgncDjmB3oJeUNJ1ok6ZqTqH8sACQYz7Ve6j0x9Lt3vKOCdwtnEEKBBIkT3/ag3RrhS6GtqQ8SN4xz8Ga0nX/ABDc6lbtb1S0bfp9P0x6jwflffuKk1keZfhCpRUPqZ07rkbnOWAMYt7cRjJ3TP4ip9J0i4zBx9EiELTAkAkgcff/AKVoPDvT7SXrtl3F3Cn2BkDkAx/3FFvEOkA8lLItKWYbtwE7P6onvxXfHEkjmcrZntb0kW7pJulzO9RvMAAzBB7R/wBql1mmTXAMStlhO4K/b+mFHp4kTjj5gau/pFQA+YgBkBfQB/8Ab27cbifrkEn+mKbp+gt6RNU7lVR7jONs+hSAI+4IJ/NFYlfRnI8p02jD3Ask59/3/A/ajuh6cUVlDMV2gzIYbhx39I2sePiubNgedZvWoKXPMiBEFWZTP4I+81f6l13TruDKRciCNmROYJ9oPvXLlTi9FsbTWyB7EWt+1vUA3pIBIjjg/wBp+aPdA0fnOlraEVtpysRPz7/51kT4iQrthzA98GO8EnYYHAmmseJWAAURtDAEfVBO4/n2rkyRyuFRezojPGpG2PhpbN64HYs9pZAXIeTtbtxBJkHEVnutau4HuWjtIBK+x+/PPetBY0zr/Nt3vN8wZUhcgiSSC/BH7mqGr6dfv7mC24mHmJ3j69pPYxVPS4MyXzb/ANX+SeXLj8GZ0WncuJhVBExJbJAMd5EzWw6b4eF0NuuMpWMQp557ZoJ07Ss5QKpALBdxwFOCdx7dq07+HNSoLLcbaJJI8t19zjDftXQokrSBHUOgFWKhlYAY9MHI/wDVVbS9Ma2ykg7fgztkQZAwPTIkGruovPaaHupkY/lsZ+0Ee9Xk19xbbgKhFxVIMkfMAQcwaNGsEXn+hjbbaRyQPqlhjOOP0il/Ftp4vG23pgjcCOcA8exmtR0i/qrWnGn/AIYXAdt4FWn6l2j74HAz+tBPFPX7j2RYu6d7YJBO5CZ2kFQCQF+8zik4y7fgbl4R2viG5qCqeWomZP1c9zwBA+9cdW6MjqgN4KHcKjeX6SYPpMMc/jEigugvXE8t7aiGIA3AlSG+xE/516Ff6EbVrf5NhlDiILKQScQu1u/f71TElJfN2LkdOomE1HhgW2uW0uaZnBEqHIcbTJlYkd+/tVXpnRxeJBIEYYA+oEEDAiCCT+1aXq1m296/c8si6rRcNu5JGFJjcFHBFZK+m52dPNCEyFhIj5kn9aXN6dNfK6Njyb2aK94DIAK5kYJI+cMMe1RWOhvaKlhjcJgekD3Jkz+lCNLqbyd3ZfYQv7q2P0pavrN0W4AdCc7jcZlMTiSI/wA686fpctr5jqWTH3Rb19mTexCm7jESdzSf0xxQ69ooa5uLBLgUyGE4bgT8jIxwKe34lJgX0a6FHCtGYGcg55z3miumvW7ih1ti2PYnd+8D9Krj9PKMvoK8seP1K/Qzp9Nqbdx2e6oHG8BQf+bMH7e8VqNDrkvuxvagWg7swJCnap2qoGSoG0CT35oBqt0DyyN24TPG3v25xj7mnuokksMwIwPzOParzxJ9CwytaCd/pene56LjNbAGSQSSQQfpEYPt796i610i1ZVSpNyUDTtYFWJgrn4zOKqWtYLVv0OFYcQRPPt3/NDLfXn3bndmaCPbGCOB7inhBRIzm2HdO5tol4KxvJcUqv8ARt2+oEd5aBnt2q/q2OsDNcC23YhxA2qJABEd4P8AaslrOs3EJKuH4BmeTBIg/wBSnHHeuLfiK6DHo478/Px70Zzjytkz0ptcBgMIHEcf3pq8vu9UuEklj+GgfoDSo/Gj7mK38Je3oWhc+/PY+44onptCz3h6OG25aPg8TUK6D1CXMXHCiScfTJPx6v2qx0rp/wDMN0rKrsAJB59bT/alldNFL8mq0XR7VshhbtuwgQrszZIx9PvGJFR9W8MaW3YHnJetM7sDAJAAUMCRwIPO7OTRi71bYGV9q7Y3XN0QCFI55ywzOIptV4ntO+n9ciLjZ2lmDKyznkcfpXnRWSM72aTvo8z1ocTfld12WO0MCDuzHtG2eeD+nLdQ8713ZLLEAnEDmJOPt8960fW7Gnvs+0bXmSwEDiBxAOAP0rGdQFsYVzIjtye9ejCUmrYjWz1LpvjHSrpClzTbruYItoACACvqmT2PHY0G8Qa209zdZW4tqPVsIkscgqA3ABC89j+cxodGbgVlfapAnMT+pzRHp/Qr+qcrYTdCg5uAYECeQOanGKxvkyluWiTV3A6LctPcZLWIiZLkn+YxYjAwB/ymutJZtXEG8qjgCd6ruMloIJORApdM8F39StxrYQeWYP8AMIPfiftVLS3H05VSouKRuEmeSViT/wCmfzXThlCeSnslkUoRsNaXpmlunZtBdsblncST2AlR7QBU2r6NprVw2jpyHAGNrK2ZBy0ft80G0vULtq8txVyCrgSPhgJETRjqHjFr+rF/UJsdVQKFECFZm7kk5Y12cIJr5Uc3OTT2zqyLNhlYWLikiBgDBHy2e1EbvVGtiDYdd0nO1ZPvyZPzQt+pLdZBukby3vG7JnJj7UUawl66XaJICz8Luj4H1GqWlFdL9v7C7bZhel6YanUSMCJOJk5bI/Na/p3gl7pY2nQQ3cAfVJ9/g1N/w08JPfuvcYKtu3CNMhpZFYQB2hgZ+e9avr/hi5bstds3RthTEmTJxBAzJI/E+9eRkncqO+LSRgF8PuJ23BmT/wDTJiBJ7mMdzU13wy3kNc820TlY9SvxIIG4iP8ASm12pvYVVIL8QLmRMHJQDnmuDrGtDY+zcFJMk4HyduPYUL9h9BnS3rxawjA27R01lzcgbV2gYE/QIhvuWob1fUMuotEMLoGqJncW2lWUoJkiIYdu3einT+sWy9gi6g//AIqrIdcMNgKtIIHvkT7e1ZnxF1O5bvbLflkm4Lg2AEMcxPAJ+n8jFdqfykGtknU7VwallS2h33HZDvKZLsc+kjBB/ArQajrzXbBldwtDcz6e+ouJHJIMAjBxwfY0B1d9wzSg/wAXmBu/1E8cTxk0JbUXEtbFS2gKMr3LRIdwY/8AqTMwB2jk+9QjNRkyklaRYbrVprjbRd/mz5j3GVWJIGYHpHAHHHbNU7Nu0ijdsIEky43Gcjtj9KpdOQKyyRBMGcf3rTaawquCjOUAMq7lvaMEmtLlIyaXgF27dshvSCJwQZ/fvVSz1m9bRUtyymSBtBIknBkGYj2qx1NAtxt4uZjKztzHH++1WPDHRb1/ZbthvUrGSDAG55PyRGB354qVJffHlOvugC1Yd2Jf+WWIywZiT7gTtEYq/pNCRbYXT6/8YuEAcQCBHBkznmjGo8NPZ1KWWUsjAMzZHBggkCRmI+9c6zo6C7cWSPSCoZmnk7ok5AEGf+aujHxl0R62DrfRoUgku3+LcdsHIjIJxj9a6udKQhFVQHJbcY3bp+iAT6donjmaJeFbSug3KpCh5JUHjZtOQcxI/wDbQ7rWoveYfIVCswCLW0j9cHHxTuCWwJlu9p7VoDcVBgEDA+/6HE5qpe2bJtnczMcKphV7SRySZx8fNVNTve1uZR5hMMBIKgSeJg7pX9DFFNFsTTFrq7WIhJWGkKmQeSARx8/eFUI/0oLm32U7unVmZidpaPb4Pfg1zrugOR5lpGZQDvIIhQIicjme08Gk+y4+4tLREwBwI4jOK4fqN0/yg1yGmFBADAc/27/tXNKMrsftVRWTprkTtNKiNm36Ru3A9xAMfmc09T4v3NwZPe6Vat2VfddYttkB4zB7xgZ4FVdZbMQm9SD9bPuJmPcGRA/X80Ks6+4sqm0KxMyPg/5Yov1zV2bkm0iqsKY2KGkMZzHtHeK7KT6ETrtA7UISf5lwt2yRB4bOOJ/cCo9efN2NduMwEwREjJP2AnP5qTT6JmTzAjMgMboxOOPc/FGT0DULbN46Z1AB3LcTaSB/VtMN+g/Wl4VWw2n4B+i0SM6zcbduHLcRBzjNd+JNGq3rSeYp8z1bogAEkHvwIqHXBWC3UBUEkMOQD3j/AH7Vq+s6ZP4C45IYbBEr6ucZ57mPufequCcWKnsE6bodoIpJ83uGBO05kEZqLS9XOmusqG4qiVm2fVGSoEiIGPtUH8Bf08BroFvMAN25HfH/AFqx0bS3NSxW26LOCzsASIzGCTgjAH5qLxrqQ6k/Be0PXLltH8pL+x4aTtUTBzPfnkUM1Wt3PbZw1teJ2gj+tpgH1dhFGNXoNZYtlRdS6qCGtAEMv2UqD7/pQddat0pB4kke2RP35qsccK5RexXOTdPo71Vpr/l+Q63AoCCTbtseNoCMQSQSRMZq5oOj63VPsuCGs2wqFmA2gMG5yDz9s0NXVMLJIgMl1duPYq4nPv8A2raavxjuL33svb3jmAVJIRYESf6WOa5t8voO1SBGo8G60hfpfbhYe3I78wDVLU6LXWSFzumAC1s+3yff2o70LqrujJptMxAHmHYEQbcAsQW+37e1BdVpbmpu3LgJtuzQwaGI27YAwQcqP0p3KNApst2NfdTYR5ch955EyEUhgPhRkZox1jx9eNh7RSyqbUAA3ErsO4QSczAGfasq3TLqkbrzbOJG0EjsQpWAY7Se+ap6npzMCPMZsTEjtkzCjtU1xewuL9g/a8b/AMsIS/BYL5YIBJL4MSRJnJ4qkniB7z/XmMwsdiBM4mrF/TEiwyuiqE2spmScgcCh2ub1s0Qo4gdu1ZWkFJWErF4TlyciCTMAAAAewEcUd03QEuqly9d/iGZC6sFVO4IIZRJGfeKxtjUAkRW66LqfNsbgAClu56VmANw2474imxzfJWbIopaZkuraVlBUO2AQVHqAAA5zu4NB73SdQEDKqMO0pnt/zE1pb3SnKXTbtOzPtjeVH1tBk/4fT7ds1at9RCrbtizdEIzHagIkEAZUkTAODHaqtJvRJGT0fQNXcFzbAddhCsIwdwPAIxKn3on0Tw7qXLi8LakD0QLbbiILCY5hljtn70etWtXcQskW7bSWRpDBfpgkduSY4jmqls3ltbra2wLZ8w20uBiChSTIw24YiRgHAqihHya34K+m6cpW4HtSyPsKiFaYDexDYIPatH4a8WXdDbFltMVQSwghvqJ9RWQQJBoR42F1rlhrdoo/lt9LwW/pztEkgDuBQPp2ruudqtDW4LMzNPJwSPUckzxUskYv5RttbPQPG3XpQ3LVnedrDchBdIx6lMGJz3mO1ec9Me/r73lO1vTo8lrrJAG1Sw3Ge8RzWm6b4f6i7brTk22kwJKZMxLCeTj80Ut+Ar2oZ/Mu3Eu8lW+kyYO0fSODwBMj7DnUo4k0pDKC8nnT/wARpy1pLglCfMAAECQN3qE5kY5yKNpftY5cFlG5bqkepgvZM5+aIeJ/+Hr2HL3LjXOCSRk8DJntgT8fFDbHTLSBtpI2gN2Ewxjt7iarDIpp7ev0Bxp/mDup2gjOqqzS07t5AIAAUbQQCZ7/ABTeJG01tytm4bqbFIc7gd05G1jOPelYfzEdjBYOcxHMAcj2WqHXZ/h4JEgiaRP5lso4/LZds6aGllJkd4E/uK7t2C1xUQPu9gs8/aa0HT9faS3cV7bMzkwQygAECJBUnme9DNDrmsXVuoQGRgVJAwcRzQb+o/ErXNGykhkeRz6G/wBKVENb165cuM7OpZjJMDmlSWailbfSsGUBQ2QoYsJ5ggGJ+3zVbqfTrXkWTbvb7rg+Ykj+XHsAO595ri/5SbhcVj6D5ccAiDn4wap2Lwm36wSRJAX1Bp49zjNdUWl2QabJTq/5XkncFU7oHPtn3kn96O9I609tdi3b1zcoAVyG2mScTPMjEcUOt3YMyzGIynGQf8PxFS29SA0htjD8GY/603xVd10H4T6ss6npaKGZGOAS4MbSxnaFhjgAwQe89iIK9ff/APq3QkQluBH3n8596ynUOpXNzKGBWZMc9jQnVdTuMhQXG2EEbdx25M5FFZY1VCSjR6D1vp7XbS7RPpjnviOPb7jmp/Cfiy3o22m0yxPpXOe8/OKzVvxlcCsvmADcYhO0x9+Kq/8Aiq3XLOyyeSywOIGSI7U0ssG+gcG12a3rXiYau9fub2tC7ZW2IEMILtM8Y3YgzzWYXQbNQoWPWJ2nEDcs/nbJoPqvNDnYSZyCggD8xVrQdK1FzbeDJJgy9z1duxyfxS/ET1FA4tBLruiAso4PpN0SoEY9QOe5wKN6foembRs51G64oYbAWhWE7cR3kZOOaq2ukXtRaSwbthSrE53EtBPGIjNWm8K/wwZmvoJO4yW/SI96ioZN2vcfkvcHaXQXAALJJwCwlvRbn1lobIAz7fetx4P0KI48+1uUEndsJIOTg7vxwZrOdL0SrNw3maRA2blMbT3H9OM4ra+G/GOnspbsuJMtuaCQJYkcDOCK5cjlDUlrX1/8DNp9AvxdodOtxmRMQPTkERgSZgLjGPasDr76mfLs3Md90iQJgbSeTjPvmtr406+ouNc04G1gqlipKnliAMeqQvNBXGp9ZNpiziGP8MsmMCSAMxVMK5K0BOuzH3NTdaAFZABO0Ek4xnFaLp3SG1CMFsl2H9PmuGKqCHICqZ9RUyf8Md6h6tq7h3teLy07j5R3Ad8zgRRvwH4vtW7Tq7ql6W+qAIbnJEADv8V0QjyVSBKVO0Bn8IXVIZoRJxF5SSeQsbQSSO3NarwheRGvIJGzTk3N07t0iSB7R/l71cfq2me211zpyf6QtwP2EZgd/wBKzXSOrWxacEDzWLqX80JIMFdynlRx+KeWBa4v9xHPWz0Xw9okvb2YD0hFH/xDGfnNVfEPQtKCw8mW2g7kA3kKwJA7FjEZ9687taxy2xrxYkkhbeoFvJCjtJIgCFjEGOaKafqR0vouOB5iElWcs0ZB2uTM5BnnHzSSXD5pIFpukzZDrdm7sWwjgzDll8sW+5mRkz2E1NY0SQg/wzBJBLSZz7j7153f8Tom3y9jgNPqX9IiFP3MnFTanx4rlN1pVIYbrisZg44OBmP0poZLih1EMf8AE29as3dM7Fdyo23cwGZiecxJ/WsN4T0l3UXrvkXEBjc05Uy3EgH39qI/8Q2TUXrMt5gS1cMzgwycQBihPTLK2mCpduWzJlVdgMjkwY+fxUpS5aTKJUep9B8SWtARa1N4hxJdVSU4LAgwD/3GKJt4nsaotc010bVJUkjadwg4nkQRnivIddpgLls29XqLo3gvvLjA7GWzNPpXdGkvdBYkNLMQsEweeD7DiaWGKF/N0aanWuz1Hq95dQVF26Nu4GF2kntGfq+B7gUL13glbunZkN8ODCLeCLPADQATsGfYwD8UJ8Lv5huB2DDcpAM9sg5yM/2rcW7WpFjzA48v7CeYwPvVZ+nhKnHRz/FnF0zxnW9H1Ona4CBuw0H/AA8T27k9uxoN1UuUVWI9SknGMOV+/tWu/wCJWsdbqer1Pb544bAAHHJrCOxIyff+8/8AWklDi6LRyXE0Wnv2onZuMZHH70H6lrAQAo25yPeobN9pje4EEYYgZBAxPvVXZkTPPNIkNKdo6F73pVFPyaVGkIbbXWmvWiF6e4uOSwuB5gTO1VB4jvHYYoJoNOdPf2ahPLuekqG7TP4E1xZ6+6AANcY54uMsfAA+Zq3evW7q7nLFmAEkyRwvJ7RjinTS6KVfk0uu8QObC2SyrbUHA5Y7mYTnsSeIoDe1GCQefb8CsyLS53AwOIn/ADqfU3995dphSVBIB9lBMfAH7Ua8dCqdbLadMvXNzC3cIJwQjQf2qoNEVYB1ZTuiCpmZ44/atX1XxObmj0+m4FmPUFmYns0D+rMz9Irrrty15aPZupcYbGUNcG9dokbhBLCcQTOY4po47Tb7A5KxdW6Nftxcey6W4JO7aJkjbgmTkEVTbodzVKxRdttQNzErjuMTJESfitDrPEg1CqL1/TkNDOF3SpA7AMAPf2k1W6P4nsaY3QLm5IJCxJYhW25jGSByOc0vw6UffyPzvlZQ1yMm0elgwwytI7/A9qGWOv21CoySqgB927OB9JVsfemua7UMB/KjkjbbIBkksQPue3vUOl6Wxlns3PuVYDGB2oJVLRpTbWwl/wCb1S6bttQDnaPUR29x2j96Jazxz5v12CVKjj5BODHz+Kz1/T21SGUgdpDZOJGeMDn4FR3dUwiMKFAHp7ABRyPan5yXTJ0n2E9d4xDILdu0LaqNoiSwENAkj3JP3rnw3cus91kcoQEaI3FuQAfgDmgd2/P+H8AD94zWq8G3/IuX9+fQuPxx+hFCubqRm+KtHep0N64irZuW/RAaEAMxOTEscz+a0fTv+I9h7nllbu4LE7QdxAzgfk8ChPRrMKd4UkPvyASGjkE8HJrG2rTabUSdu6ScZGZim58VVAavbD3WuoarUO/mOFQk7EAO0DIzKzMHMGsldQodpkEY/wB/FaK/1/cF9MHvBxyPzBg/rQ66LbKMNIjMj9DPakk032BHPSustbBtwAjTMCTmQO/aZ/FHtN1RVC2LKpkgs7qW7RJBiDgcGMUBvdLAZwDu2NthQ8nMTxABGYMHvjii/h3plx7l+CQ6IhUCZYweO5iP2p4OSaRqTWw74c/hLd5/PvKA6ks5AImVICqogfau+uau8bwXS2WbZBnctssPsQGESIJ7k1RfQXLxFtWhBtHqYl9wGTtJ7t2xAiBRvwt0JrTxd2kRnkZkHv7QDiqyg5PoKaSqwL1bpupIm4rEyYJjA7DBxQFdC7MAq7ieykE/oDNb3xmyObgRhvRVIUk7WkweOYAOPtWKtPcO0wYU7lIUj9BxE+wmozxRix45G1RV0tq+b3lsQCFKL5hgCSpwAJnIxWi0PhdlbdduM0craABPwJmSaEdSW7cuNd9W4wTtQkdo7HsBUN/X6h7Oy4HVG4I2gjufp2/uKVRgnbA+Xg3Gm8N6d7LXd95SG2hCV3d+ccwAeKK9L8DWNSLrLqLv8s+oenkgtH0V5Zd6GptopeNu4jGZYW44PYmrfRbbaW611cgTsVgSMxE+8Rzjk8Vmo9Me5vaDnXulfw17bbu3QCo3S0E891Ax/nWz6dptQ+ituurdEUesXPLZYAJlQBuZsD0tBycyKw/X7t5089mRgNqypx6txXEkkYbI/WhnV7z65QVFtPLtzta4oJjkgtG4/AzzSTSp1KjdpasGeLeqG5qGPm+btJVXKgSPcAYAPNDLDPzt3D9jURtDiQTFdgz+mI7VvzJoIajawi2oB7gkT8QSxgGqV7TttL7kJJ27Q6lh8wDx2mubdwjDd/t/sVNYO+VkeobSZ+QRmOJAP4odaGe2Q2rJgYpVdHQD7j/f4pULQ/wmCFukGRzUg1De/wDvmqk1PddcbVgD3Mk/J7D7CnonZYs3Vkb9xE5iJ/er76y0CPKRxwTuI/sO35oOjV3/ABJM+xgH8cVtmsN3upeY6MLSrtInaCAczJzk4oanSSclWUQfzx/1q503qjJZuWUtoWulZuMAXUCSQpI9Mnkgipk1Ny6RtcAyZHCgDuSTmtybtsNI56X0gKHJJ9SMsRnO34pf+X1Fu5DEt6dkqfnd2+w/NF9BZum/5TtsPyo9pE54IPb71oNP4ZuPIa9GQMKPmgt9B0jDWW1FvJu3AZAB3tgZkfbjHwKMjxBqru1HuqgB+pZEDIkkHIg/2qLq1lQSq3y8e4APucAD296D3GKzkAjv7zH+tByaNQRseIryXC4W1cP/APrbDYBMciYzxNa3pPj/AM0JbuaPTC4XAVrdtQGn0wwYHaCDyDXnHzNS2LpBBByOP8qjOKkNGTRrW60pu32uWRBYhAAoCQxwPTk/f2qXxD1bSXkQaex5JCDe3G5oHYGAP94rIXNS3ck/f55qRX9MnmlUeLTiFyb7C2vW1bsJcn1XFkTuIngDHwJzis1u/wB+1XdVqXZFDJAHB94AFDSD+9VS0Tl2XbCU91gAR/sfaptBZJ4qPWWyXKgZmP8AKki/moDWjUeHen2r9l7jW7j3mgW7gIWIG0sfUBiOM1b0Xh7Uo4dbPqblnO5fiNjAjuJrnwb0W5c09sm7dRJYDaDsHqIieJPtz3otr+nWdMwt3NfctyJAIMZJ7rAmQea6UlLvf6hukT9btNp9LbuHZ59wnfbG+VAgemGM85P2rz/U9RLli73lgYCM+TOeTA4rYXhZcZ6os/8ANj7wWNZ/qemtsNo1du7n+k5AGZJBx7VseJQ2r/gEsnLTKwN3ZbNu4+V9YZWZiZn6tpxHz7Uc1HiLVrY09vTuVZVPnFrSiWmRtJQiIxwOKzSdJW9cO0T/AC1Ck4EqFX7nArXpdu+S1pk3Ft437uA0hREY2j+1V5SBSDXh/wAXL5G3WMTdzMW/TGY4Ht8Vn7XXLPr3WEjBEImAAoj5Mz8wfbgIPC90YF9xA7M1FNGb1iz5QO9iSfMJMnsJBmQJn/piipyA4ovHw4b+mOstuiBbhOw/Xwp4GBgH9ah1XS7gCS2Lg9MHj6TkRjn+9BeqjVKr2jdhFKnbaELJVe59Ux8x8ZqXU9OR9Mo4cAjdwzEBeSBnvyK5FF2+TOhO1oo9QS8X2+XMHaMnJBPxjJNVWt3U2q9sbWKg+oHAIPbI7VJb6B6rW1iwC77m8+n6iAqyokwMj5Gaj6zoQNRc2YEyoB2gccY96tGHJOvBJya78kPUtLF0GQQygkrtxgYIBiQRVl+joVBs+YxmI9BEcnAJM/FP1LRC2yemfQswcEgDcY4knP5qfoTEqTAzwB2GR7fBoXFIMYNugJc0N1SdyMCOxGRXHqWQVIM4kRW86fbB8xmUsBtAU/1M2FHvGCTEcR3qu3T+ou77rqJaLsFtOuD3C+WE9OCJJjnBJihSZpRaMoNW+Pq/X/rSrdWvBrsJWFB/pJLbT3AZskAyBOYiaej8MHI8oU12BilSoiDqKW3E0qVAJIrmprbmlSpJBRaTVMDu3EH37/rR3Q+K3toLfqK8c5A+DzPPelSpU2uhgJq9TvYnP61Gllm70qVTnJpWFbLFvR+5/SrVvTIOZj45pUq5nOT8lKQzaZTuiT7TiKs6bWjT3Q21rpC5W7BAxjaRMR2xT0qrimxWiXUX73ULgLoIQGFRgpG7OWaREjsopn8NXiWO1BEtBaf7CKVKu1R5K2c8ptOiDQr5f14BHbNLaraiFOWcZI4zSpVzR+8dElo1PQ9WV3WrOqaN0keUIBGCRukD9Kj1mjTU3185r1xhKBj5arEnsoBiSaalXo44Ra68nPNtPsh1mlsWFutcsXHVSoWL2TunOVgRHHzQ6/ptObVy5p7GoVkZUfe1soC4YjhpJx7RilSqEpVJV/uylWmS+HNNdLAbgsJGBPECiXUC9tGfzXfbyAFU/wBqVKruOiSZmrXXLzNjcFJ/qeT+wFHr1sg5dz/7o+eKVKpxVlG+JS1dlyG9ZO7uRkAcd84x+Kpanq0WxbBJK4J+YAn9qVKknGhuetA49bdiu7+n2/vV+x1fzX27RHuecCTSpVPwaEm5FnUWjeCNIhWDSRkgH9qtm0sTtE/9+9NSpLvs6kqOrFtNrhnKKwndlgrLlSRyV+pTGYaRkUSHROolDcuuq2tuGVx5IWAFKoFLwAOCJPelSqmPfZDP8rtDafxDdtqEshDbXALgbjHJICwJMmO009KlVuKJWf/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0755" y="2970381"/>
            <a:ext cx="23717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3818106"/>
            <a:ext cx="203835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descr="http://t2.gstatic.com/images?q=tbn:ANd9GcSPsGFpRBSrGO6W-nZQ6jaRZW_dCNaNGaKTkgkELf8xFzKCDxlKe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4797152"/>
            <a:ext cx="1584176" cy="103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66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defRPr/>
            </a:pPr>
            <a:r>
              <a:rPr lang="pt-BR" dirty="0" smtClean="0">
                <a:solidFill>
                  <a:schemeClr val="tx2">
                    <a:lumMod val="75000"/>
                  </a:schemeClr>
                </a:solidFill>
              </a:rPr>
              <a:t>Sociedade </a:t>
            </a:r>
            <a:r>
              <a:rPr lang="pt-BR" smtClean="0">
                <a:solidFill>
                  <a:schemeClr val="tx2">
                    <a:lumMod val="75000"/>
                  </a:schemeClr>
                </a:solidFill>
              </a:rPr>
              <a:t>de Riscos - VULNERABILIDADE</a:t>
            </a:r>
            <a:endParaRPr lang="pt-BR" dirty="0">
              <a:solidFill>
                <a:schemeClr val="tx2">
                  <a:lumMod val="75000"/>
                </a:schemeClr>
              </a:solidFill>
            </a:endParaRPr>
          </a:p>
        </p:txBody>
      </p:sp>
      <p:sp>
        <p:nvSpPr>
          <p:cNvPr id="15" name="Retângulo 14"/>
          <p:cNvSpPr/>
          <p:nvPr/>
        </p:nvSpPr>
        <p:spPr>
          <a:xfrm>
            <a:off x="35496" y="980728"/>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 name="AutoShape 6" descr="data:image/jpeg;base64,/9j/4AAQSkZJRgABAQAAAQABAAD/2wCEAAkGBxQSEhQUExQWFhUXGB0bGRgYGR8cGBwgHyAaGBshGx0gHyggGx4lHR0dITEiJykrLi4uGx8zODMsNygtLisBCgoKDg0OGxAQGzYkICQ0LDg0Miw0LywsLDQsLCwsLCwsLCwsNCwsLCwsLCwsLCw0LCwsLCwsLCwsLCwsLCwsLP/AABEIALcBEwMBIgACEQEDEQH/xAAbAAABBQEBAAAAAAAAAAAAAAAFAAEDBAYCB//EAEAQAAIBAwMCBQMCBAQEBQQDAAECEQADIQQSMQVBBhMiUWEycYGRoRQjQrFSwdHwB2Lh8RUWcoKSM0OT0iQlY//EABoBAAMBAQEBAAAAAAAAAAAAAAECAwAEBQb/xAAvEQACAgICAQIDBwQDAAAAAAAAAQIRAyESMUEEURMiYRQyUnGBkaFC0eHwFWKx/9oADAMBAAIRAxEAPwCWnpqevoTyxAU9PT1gip6VPQMNT08UqBhop6VPWCKlSpVjCpxSpCsYenpq6oBGrquEaZ+9digE6UVHrtallC7mAP1P2rnWa1LQBckAmBAmsR4x6j50FC4UYIbic5GTntwPz25c+eONP39i+PE5fkT9Q8Xux/lygH2JP35iht3xHeaPUQR/V3/6fYUDDVOgEc/ivEn6nLLydyxRXgMaDr2oDAKzPknbzP8AnXoemuFkUsIJEkEQR+K8w6ewS6rCcH8/itRr+ssiErLMfpDAwIOSY7SQOf7Gu30WaoNzZHNjtpRRqjXBrHXuv3JG24YJgelf85iqx6g5YEs0lgCQSI/SBiun7dDwmL9kn5ZuTXLCcGsYuuYM0OZEQ24495kkHI71eseILk+tVgSCBMmMSD8xNPD1kH3oWXppLrZpIpjVTSdTt3F3BogSQ2GHPI/BqkviG2bgTa0HAc4X94IrpeWCq32Q+HJ+Asa5qrq+qWraFy6kAT6SCT9gOawWv6/dunzG9CgkKmeDt/Vuc/Ed6TL6iONe7Djwym/ZHoVy+qkAkAmuvNXiR+teZWevFQFAE5kkA5Pzyf2rlOtMWloAGPQI/OZrl/5D/r/P+C/2WP4v4PUUuKQDuH5NKsZYuFlBW4YPGB/pSo/bX+H+QfZl7mxFPSApwK9I4RxTikBTxWMKKcUqegYVKlT1gjRTxSp6xhUqelQCNT0qjv6lEEuyqP8AmIH96DZkiSqXWL+y3ME5gR7wee8fb4qrqdVaulQmoNs7pY/zNpEEQcQPeR7c1S6xprlhlI1Hmhl3AEkpEjgyQZg57fmuLL6pU4r9zrx+ndplW11S7adQEdkJkljGMSVGccxk1c1niq26xYZt0yfQR6QDP1COYqDqvXUuXVfbbQbp274kmJgFmiYACjH61ZvNozpQtu0/nlpZgAF2QcAg+8GRXDL1WSK4p/r/AGOmOBSptAbU3dRcYllLCf6nAGPZRjvVc9JvX5VQo7xPtj/f3oqNcqqZRsc5GJ7/AFYGOTUfTmuWS7wIuERLcbmKgYmZxmudpydt37l9JUZrVdKe1yQarWua0/VbTXRtjY08zKxmZMY/NZtre0sOYPMGP3rmlptBlXgnt3Sp+P8AYNG7AVrFxnvLa2CEtkSzTBMe0weeIFBtDo2vFFQSxJEcc5Hx70a1Xhm/ZtreuIpQtH1hmk44n5o2/up0GC8tFCxqdOo23LzIRMgKTmcCdtdnqenI22zediDtGR/pRnqPhc2rVl2e2fOTcAokrhT6vn1dvY0HtdIKwwFsMPaZ9qrG2tGbSLun01tnA3+WSFmcY7nOcd4ND9XrbS3GVJIViFeTmDEgfPsao69rm9QSGnhuwzH4M0b1enWwoQqr3QxDBBvMDiWIBDbl7HufsFnNxdDRjyWvAU1Xhry7Vm+XG26CyAEEgQD6gUwYPuaEeLLA0zhPNF0iDKnj4PpGYHueQaj0uv3BluWsHPqEieeAP9e1DddaDg+XaKme9vb8YgmOP3poqb2wSaSpFHqWsRnbyg6pPpDtuaP+YgAE/iqDXieana3jHEkVWZKeyDOZpxNObdWtCm4MM94I98RNMgURpfeMEx96VE//AAe52KR/6j/pSpqNxPUKeaVdCvoTxxCnpU9YIhTikKesYVKnpUDCp6G3+rBX2BSTMFiQEHHJk+47VTueJVBjZPP0OrD8mcZ/NSefGnTZVYZtWkHqr9Q1QtW2c/0iYmJ+JNZ/Xded9vlCCJLAsM+1c6bxN5t1LLoE3MJEMcc8jHapT9XjSdMpH0821Z3ourNdLOL2wdrZUP79woJHHufkVnLnURt2tbi5uO5v6jPYyRgdhGPc1vundNRNTvYvcs+qVYnuMQCexM/im6ldsXgty3aUDygCCqj1DDcCO/7/AIrynnllpSTXfZ6Ecax/do8/0+sRbYUSsHE+3/erui6dZ1KXDccjbcwFUsIIWTwYjNUrtm08kyCMgLwZzxnjijvhRhZt3ckjcNwgzDbVG3IGCfbM1oQTkGUnxOdJ4d0QeUt6lwBuDZVJGQANoJ+/FBtF0BXZbd669pdo2459TyYPHaPevRrDLbt+Wj7oU8g7siAcSBwcH/OqxRxprO5QTbuqGJIDLaJK7p9gSBx/T+RSaiiatmP6l0LT6VUNq7duHcCQRs4DcEKOd1F9PpLrbERVbcfSoXAIl+OZETNUOu9RN92Ty4RD6J5MiPVjJPM9ojtNBW1N1iQbjgDiCR3g/pxUW/Yf8w2erNaLHYC2RxI57ie3waC6wDe231CRLEQZ4OJwJqNbrEyGJg8jkz9hXenIO4sABz881yyxpy5eSnLVEljXG3lMEcYBHIPBmrdzxBfuwly4NpI/pQd5yYBiqAvrP0x2+454/FK9ftkTA5yvBOex9oisoB5fUJpL7jbuPc2iWFsD0j3bAkT89xUl241td7KSrARBjtmJ7fNc+Erw8276ktqUMF8KPUhg/wCL7d4oj4ga1fUlb1svjCHdAWThisgkn3iABHFdcILjdk3LfQF0w/iJQAW5BPrJ/XiI/NGtb0K9bt72vlzHpBDEnlud3f5ql0vVoLhLtvfYVChgcc/cAUV6t103E2bCPTBO78Yx2o8MX9QeU/Bnej33vErv24zAk/iZ/UkD5mBVH+JYS1p3C8uX2lpPELJE4irmjPkklQGMZ3DtVHR3ybrkLyRziOfvWuCSoDtvZxc0jsNpOV9J9IX6YGQBM+5OZGZqLqGl2FVdUGROw9sHOTmM0QvX3B4BJkyTz3PbvQe/fJaW/SphlVBJ7NgSAJnH1dskz/vvVSw6hyo9ICekcgndHc/JP4pXtUryQIb7fH6U+muWgCzFjmCdkn5+a0dbM2no0du3cgepuPZaVTaN5RSCYjE8x2pVSgGsroU0U4r6A8UcU9MSBzVHXdWt21YyCVExMffsfY0spKKtjRi30EKcVmNP4zsnDgpnPJ/ymuL/AFpzdLWbg2HhSJmBBwcjM1DJ6rHCPK7/ACKw9POUq6D3VtWbVssIke/GMmfxWPseItYx+lArZ3CTA+DMfH+ldf8Ag1y8QPLuO543elQcExuIApajompshP5d4ANCryhMgxMlYJPv3rgn6tzdxdI7I+njFU9lTWai4XYt/Vk4JJ/X2rQ9A0PT7m06jVXA39SBCoH3eCp9oiap9Rtm3JuKVwo5Vu/faSe9Pf19s+WyIgKBVO1T6skFmxyVPv2rjyx5bOnG6VFVNTaQMFgyOApMHvMT3qtZuJbdH2EZHqX6s4ETEHPxV7+HJG8kLugwAYAIk0U6tpn6jqHvJsAJBKklQpAULBgyfTPbmmindGk9X7l1bi72R7ZIA4uXc/MiWAFCOq3204B2qq/Vtt3CRtJx6WUD/wCH7ihnVNOukdlvXDcdlmQpciZH1O4jj2oJd1LXRGSIwJmBkwPiqynXZJR9gm7ttlbRbPYz7iDkGp9P1Rltm2dHccsVMlguFIPtxIHeiPhpHuaVn3QeMgFh6mU/bgRjB5nirWj6Q/l3LjO29QUXAEYnPpyfV3+KMMf9SNKT6YK13UdQSvl6QD0iZuBiDzyYII4rZeBPGl60BZ1NhEVgQG3erG0gs2VjLcxx81jtR53lhluuVCEx2Ygj04GGxHv3zRBVNsIXL3CRnMGDuiPwF++c0s4eTJ+DrxM3mavUOjKyNcUrBkSVkge/PPxQO3pbm/bsImSCRCnPvGeePii/U/Ke2AR6iQw3Ej3BHMe3eq+p0OnLxbhh7k57cY+/6VG9dFeP1KzeHr4BICATP18Rx2rmz0plcW2VS8bvrwRn4BFXrGllvq78b2/fNGbV/Tfw7IbKnUH/AO4bjFsE/wBMDtjmpSvwU4Lsy93Q+WN72gEeB9UxgRGZBPvQhrQJgY+BVzqesO1rYJgMGVT89h+f70F/iCTmmSVEpNJ0FGZVUpPpIEqAJJmcv7fk/auUFtVELtVt27+oxx3xx8VWRQZPGMZjipNU42oBzk1RJAsj6a627gcDBBGIGTn9gKK3NbJ3RiIic+/FByRK/EtzUiXefjih4MW7nURukiZERPGaHau4dxgRNVXeT+a2XQfDFrU2luNccGWEKm7vAkwaaMXLoVy9zJi6wGZqLUGZP9q22t6BYTdZBYSvmAspVt0qhIkDEDI4z9qzvVOlpaA2sWk/HallBpm8Ag9gKupvRGBHPzmpdEoHaKsqwYSxEDse/wB/j/fesomSJLPU3VVEHCj39h8Uqp3NVk5B+ZFKm17jG0v+KVEbLTsDwW9Cn7cn9QKhu+KS1oslpg3YnKz+YJxPas1a62AArbgu7ErOeMfMEfrXV3U2woRpUTIUg8zunE9z711y9Xl9yEfTYyzqeuatv6iB3ChR2+BP71QF29cSNzbVwQW29zkgfc81atXFJJYOEPBCz9sc1DdEytpm2cEhNsj43ZA7VyyzSk6kdCwxiriQDToCwZwx2yNjCJ+fSSTXofg/rNmxpAnl7nYZIQl19ROcE5Ecnisf0LpaszqyswgCd3vPxA/tTavosLdAubVUuIDR9E5x6TkRRu0Jxo23/mLeHS3vcTIA2qQcycmf6j/pQHV9Y1RU2wzJbYk7SF3L6pHPcwOB2ob0TyNpJF1WHAgQT2I7zPb271v+uv0s2wN9wXNvpwecfViMT/epSm1qh4xXZ5vY024bmLyRJBMEd88ZqRLADSRIG2JyfnmruotbGJR22mYKsBIkbZ9PESeaqXrDyNibxEEsY2nmQR/b47UFso9ItbLeWKqSMcZyQKsabqBsbltpcYuBESVH1DmDxzzQu4LlwZ3Ge8j3AxFW9BYdQvqcyon1fEnFNBSi7BOSkqI7ZvLDfw4ZiZZnRiwGODH3rY+H7Vt/Ne4rINnoCrg9xOJ5ms31HrF17tpvOZ9y+rG7AmBtA5Edh3zU+g6hdty3O5chre0SPpHA4+3elnDmqbr8gRnxdoK2iNPbKojBjkBgI+omZDfOMGqOu6tCGzb3rukkAKRmSckye4nGAKz2v67q7zrOxFwNqwTA7Zz+gFUtLc1LNlgCQIYkAZYAzxjaWn4o4qxrVsE5c+whp3e2jCXAbJDKO3ESOY/tWi6PpbWo8sPffbEMfSsED5X/AHNWdZ4X3WgX1ti8XKrbCuT6mkASq5P3gVnj029aAMbbbO4VkeAzLyADBbAnjgGrfGjJUT4MO6y7ptDqVhxeXYZV2UgTPssSMGgfWimotlVuKpLk85GMYkd6i07i1fm7ba6hBDBiskziIcSAO8/ijfhEWrhe3f27yreWGLIS8ArG0QTEkD8VGb7aKx0tmf6Z0EiZ1LKYkbCe0yDuEdgcE1NpbF1HgtvkQCQA0nBkgcVrfEXTrNsI1u26jY3mbjulsQVBJPOeKyOp1oRQw2BpA+mMfPHxRp6TRk1TaZnOrKwvOr4IMdpHwfmqxg1qurdOt3hev+YhdpYhSIn4Gf71nX0xQyII/wB4pJOnTJNPsrTHH74qW05aAT7/AI4qRFBztx3AqbT6AmSJxGInkgc8D80jyJdhUWyCzaL3AgBJMCJz3Y5+1Ek6MUtncELkyCSWxgQfnn9afRaQLcXeMA+stAHq9HcZgGfsJoWNGQpG+IaeT9v1/wBKeORPofjQVu2raj6F/QftW18M9KGs0C2Ed7Z3uZtqS0ZHb70M8H9L07nSeYlq5Fu55gKbmJ3egmVzA9/etzreu/w6r/B20Q5EMpVYxlQBn/tTqahsMsbnpIznjW2rOEMytsDIKmQ3z2/Y1jtBplvObbhANjFdoIIIiDPFXfFnUmvXbT3ihJ3qyqSIH1AvzyTA4+k01m9YVrZX1NtPZjBC7jlvn47VaL5Ssm1xVArSvp9oW8gPv623/qIgfE129vTlgBaAWJBIZu8Rx+ZrQeHdNZXUTqF3oQW2rz6lK8yP6onPFD2XcCACuGC+6gyV/MEGnktVQqeystqz/hH/AOM//rSq4ukeB6XOBnYc45470qhxQ/Jgo9R2sSpCYwoUEn9uf9aoaTXHhbZMcyQMdsZrrVgKQICj479vaprAYFhgFxwwEwsHgncDjmB3oJeUNJ1ok6ZqTqH8sACQYz7Ve6j0x9Lt3vKOCdwtnEEKBBIkT3/ag3RrhS6GtqQ8SN4xz8Ga0nX/ABDc6lbtb1S0bfp9P0x6jwflffuKk1keZfhCpRUPqZ07rkbnOWAMYt7cRjJ3TP4ip9J0i4zBx9EiELTAkAkgcff/AKVoPDvT7SXrtl3F3Cn2BkDkAx/3FFvEOkA8lLItKWYbtwE7P6onvxXfHEkjmcrZntb0kW7pJulzO9RvMAAzBB7R/wBql1mmTXAMStlhO4K/b+mFHp4kTjj5gau/pFQA+YgBkBfQB/8Ab27cbifrkEn+mKbp+gt6RNU7lVR7jONs+hSAI+4IJ/NFYlfRnI8p02jD3Ask59/3/A/ajuh6cUVlDMV2gzIYbhx39I2sePiubNgedZvWoKXPMiBEFWZTP4I+81f6l13TruDKRciCNmROYJ9oPvXLlTi9FsbTWyB7EWt+1vUA3pIBIjjg/wBp+aPdA0fnOlraEVtpysRPz7/51kT4iQrthzA98GO8EnYYHAmmseJWAAURtDAEfVBO4/n2rkyRyuFRezojPGpG2PhpbN64HYs9pZAXIeTtbtxBJkHEVnutau4HuWjtIBK+x+/PPetBY0zr/Nt3vN8wZUhcgiSSC/BH7mqGr6dfv7mC24mHmJ3j69pPYxVPS4MyXzb/ANX+SeXLj8GZ0WncuJhVBExJbJAMd5EzWw6b4eF0NuuMpWMQp557ZoJ07Ss5QKpALBdxwFOCdx7dq07+HNSoLLcbaJJI8t19zjDftXQokrSBHUOgFWKhlYAY9MHI/wDVVbS9Ma2ykg7fgztkQZAwPTIkGruovPaaHupkY/lsZ+0Ee9Xk19xbbgKhFxVIMkfMAQcwaNGsEXn+hjbbaRyQPqlhjOOP0il/Ftp4vG23pgjcCOcA8exmtR0i/qrWnGn/AIYXAdt4FWn6l2j74HAz+tBPFPX7j2RYu6d7YJBO5CZ2kFQCQF+8zik4y7fgbl4R2viG5qCqeWomZP1c9zwBA+9cdW6MjqgN4KHcKjeX6SYPpMMc/jEigugvXE8t7aiGIA3AlSG+xE/516Ff6EbVrf5NhlDiILKQScQu1u/f71TElJfN2LkdOomE1HhgW2uW0uaZnBEqHIcbTJlYkd+/tVXpnRxeJBIEYYA+oEEDAiCCT+1aXq1m296/c8si6rRcNu5JGFJjcFHBFZK+m52dPNCEyFhIj5kn9aXN6dNfK6Njyb2aK94DIAK5kYJI+cMMe1RWOhvaKlhjcJgekD3Jkz+lCNLqbyd3ZfYQv7q2P0pavrN0W4AdCc7jcZlMTiSI/wA686fpctr5jqWTH3Rb19mTexCm7jESdzSf0xxQ69ooa5uLBLgUyGE4bgT8jIxwKe34lJgX0a6FHCtGYGcg55z3miumvW7ih1ti2PYnd+8D9Krj9PKMvoK8seP1K/Qzp9Nqbdx2e6oHG8BQf+bMH7e8VqNDrkvuxvagWg7swJCnap2qoGSoG0CT35oBqt0DyyN24TPG3v25xj7mnuokksMwIwPzOParzxJ9CwytaCd/pene56LjNbAGSQSSQQfpEYPt796i610i1ZVSpNyUDTtYFWJgrn4zOKqWtYLVv0OFYcQRPPt3/NDLfXn3bndmaCPbGCOB7inhBRIzm2HdO5tol4KxvJcUqv8ARt2+oEd5aBnt2q/q2OsDNcC23YhxA2qJABEd4P8AaslrOs3EJKuH4BmeTBIg/wBSnHHeuLfiK6DHo478/Px70Zzjytkz0ptcBgMIHEcf3pq8vu9UuEklj+GgfoDSo/Gj7mK38Je3oWhc+/PY+44onptCz3h6OG25aPg8TUK6D1CXMXHCiScfTJPx6v2qx0rp/wDMN0rKrsAJB59bT/alldNFL8mq0XR7VshhbtuwgQrszZIx9PvGJFR9W8MaW3YHnJetM7sDAJAAUMCRwIPO7OTRi71bYGV9q7Y3XN0QCFI55ywzOIptV4ntO+n9ciLjZ2lmDKyznkcfpXnRWSM72aTvo8z1ocTfld12WO0MCDuzHtG2eeD+nLdQ8713ZLLEAnEDmJOPt8960fW7Gnvs+0bXmSwEDiBxAOAP0rGdQFsYVzIjtye9ejCUmrYjWz1LpvjHSrpClzTbruYItoACACvqmT2PHY0G8Qa209zdZW4tqPVsIkscgqA3ABC89j+cxodGbgVlfapAnMT+pzRHp/Qr+qcrYTdCg5uAYECeQOanGKxvkyluWiTV3A6LctPcZLWIiZLkn+YxYjAwB/ymutJZtXEG8qjgCd6ruMloIJORApdM8F39StxrYQeWYP8AMIPfiftVLS3H05VSouKRuEmeSViT/wCmfzXThlCeSnslkUoRsNaXpmlunZtBdsblncST2AlR7QBU2r6NprVw2jpyHAGNrK2ZBy0ft80G0vULtq8txVyCrgSPhgJETRjqHjFr+rF/UJsdVQKFECFZm7kk5Y12cIJr5Uc3OTT2zqyLNhlYWLikiBgDBHy2e1EbvVGtiDYdd0nO1ZPvyZPzQt+pLdZBukby3vG7JnJj7UUawl66XaJICz8Luj4H1GqWlFdL9v7C7bZhel6YanUSMCJOJk5bI/Na/p3gl7pY2nQQ3cAfVJ9/g1N/w08JPfuvcYKtu3CNMhpZFYQB2hgZ+e9avr/hi5bstds3RthTEmTJxBAzJI/E+9eRkncqO+LSRgF8PuJ23BmT/wDTJiBJ7mMdzU13wy3kNc820TlY9SvxIIG4iP8ASm12pvYVVIL8QLmRMHJQDnmuDrGtDY+zcFJMk4HyduPYUL9h9BnS3rxawjA27R01lzcgbV2gYE/QIhvuWob1fUMuotEMLoGqJncW2lWUoJkiIYdu3einT+sWy9gi6g//AIqrIdcMNgKtIIHvkT7e1ZnxF1O5bvbLflkm4Lg2AEMcxPAJ+n8jFdqfykGtknU7VwallS2h33HZDvKZLsc+kjBB/ArQajrzXbBldwtDcz6e+ouJHJIMAjBxwfY0B1d9wzSg/wAXmBu/1E8cTxk0JbUXEtbFS2gKMr3LRIdwY/8AqTMwB2jk+9QjNRkyklaRYbrVprjbRd/mz5j3GVWJIGYHpHAHHHbNU7Nu0ijdsIEky43Gcjtj9KpdOQKyyRBMGcf3rTaawquCjOUAMq7lvaMEmtLlIyaXgF27dshvSCJwQZ/fvVSz1m9bRUtyymSBtBIknBkGYj2qx1NAtxt4uZjKztzHH++1WPDHRb1/ZbthvUrGSDAG55PyRGB354qVJffHlOvugC1Yd2Jf+WWIywZiT7gTtEYq/pNCRbYXT6/8YuEAcQCBHBkznmjGo8NPZ1KWWUsjAMzZHBggkCRmI+9c6zo6C7cWSPSCoZmnk7ok5AEGf+aujHxl0R62DrfRoUgku3+LcdsHIjIJxj9a6udKQhFVQHJbcY3bp+iAT6donjmaJeFbSug3KpCh5JUHjZtOQcxI/wDbQ7rWoveYfIVCswCLW0j9cHHxTuCWwJlu9p7VoDcVBgEDA+/6HE5qpe2bJtnczMcKphV7SRySZx8fNVNTve1uZR5hMMBIKgSeJg7pX9DFFNFsTTFrq7WIhJWGkKmQeSARx8/eFUI/0oLm32U7unVmZidpaPb4Pfg1zrugOR5lpGZQDvIIhQIicjme08Gk+y4+4tLREwBwI4jOK4fqN0/yg1yGmFBADAc/27/tXNKMrsftVRWTprkTtNKiNm36Ru3A9xAMfmc09T4v3NwZPe6Vat2VfddYttkB4zB7xgZ4FVdZbMQm9SD9bPuJmPcGRA/X80Ks6+4sqm0KxMyPg/5Yov1zV2bkm0iqsKY2KGkMZzHtHeK7KT6ETrtA7UISf5lwt2yRB4bOOJ/cCo9efN2NduMwEwREjJP2AnP5qTT6JmTzAjMgMboxOOPc/FGT0DULbN46Z1AB3LcTaSB/VtMN+g/Wl4VWw2n4B+i0SM6zcbduHLcRBzjNd+JNGq3rSeYp8z1bogAEkHvwIqHXBWC3UBUEkMOQD3j/AH7Vq+s6ZP4C45IYbBEr6ucZ57mPufequCcWKnsE6bodoIpJ83uGBO05kEZqLS9XOmusqG4qiVm2fVGSoEiIGPtUH8Bf08BroFvMAN25HfH/AFqx0bS3NSxW26LOCzsASIzGCTgjAH5qLxrqQ6k/Be0PXLltH8pL+x4aTtUTBzPfnkUM1Wt3PbZw1teJ2gj+tpgH1dhFGNXoNZYtlRdS6qCGtAEMv2UqD7/pQddat0pB4kke2RP35qsccK5RexXOTdPo71Vpr/l+Q63AoCCTbtseNoCMQSQSRMZq5oOj63VPsuCGs2wqFmA2gMG5yDz9s0NXVMLJIgMl1duPYq4nPv8A2raavxjuL33svb3jmAVJIRYESf6WOa5t8voO1SBGo8G60hfpfbhYe3I78wDVLU6LXWSFzumAC1s+3yff2o70LqrujJptMxAHmHYEQbcAsQW+37e1BdVpbmpu3LgJtuzQwaGI27YAwQcqP0p3KNApst2NfdTYR5ch955EyEUhgPhRkZox1jx9eNh7RSyqbUAA3ErsO4QSczAGfasq3TLqkbrzbOJG0EjsQpWAY7Se+ap6npzMCPMZsTEjtkzCjtU1xewuL9g/a8b/AMsIS/BYL5YIBJL4MSRJnJ4qkniB7z/XmMwsdiBM4mrF/TEiwyuiqE2spmScgcCh2ub1s0Qo4gdu1ZWkFJWErF4TlyciCTMAAAAewEcUd03QEuqly9d/iGZC6sFVO4IIZRJGfeKxtjUAkRW66LqfNsbgAClu56VmANw2474imxzfJWbIopaZkuraVlBUO2AQVHqAAA5zu4NB73SdQEDKqMO0pnt/zE1pb3SnKXTbtOzPtjeVH1tBk/4fT7ds1at9RCrbtizdEIzHagIkEAZUkTAODHaqtJvRJGT0fQNXcFzbAddhCsIwdwPAIxKn3on0Tw7qXLi8LakD0QLbbiILCY5hljtn70etWtXcQskW7bSWRpDBfpgkduSY4jmqls3ltbra2wLZ8w20uBiChSTIw24YiRgHAqihHya34K+m6cpW4HtSyPsKiFaYDexDYIPatH4a8WXdDbFltMVQSwghvqJ9RWQQJBoR42F1rlhrdoo/lt9LwW/pztEkgDuBQPp2ruudqtDW4LMzNPJwSPUckzxUskYv5RttbPQPG3XpQ3LVnedrDchBdIx6lMGJz3mO1ec9Me/r73lO1vTo8lrrJAG1Sw3Ge8RzWm6b4f6i7brTk22kwJKZMxLCeTj80Ut+Ar2oZ/Mu3Eu8lW+kyYO0fSODwBMj7DnUo4k0pDKC8nnT/wARpy1pLglCfMAAECQN3qE5kY5yKNpftY5cFlG5bqkepgvZM5+aIeJ/+Hr2HL3LjXOCSRk8DJntgT8fFDbHTLSBtpI2gN2Ewxjt7iarDIpp7ev0Bxp/mDup2gjOqqzS07t5AIAAUbQQCZ7/ABTeJG01tytm4bqbFIc7gd05G1jOPelYfzEdjBYOcxHMAcj2WqHXZ/h4JEgiaRP5lso4/LZds6aGllJkd4E/uK7t2C1xUQPu9gs8/aa0HT9faS3cV7bMzkwQygAECJBUnme9DNDrmsXVuoQGRgVJAwcRzQb+o/ErXNGykhkeRz6G/wBKVENb165cuM7OpZjJMDmlSWailbfSsGUBQ2QoYsJ5ggGJ+3zVbqfTrXkWTbvb7rg+Ykj+XHsAO595ri/5SbhcVj6D5ccAiDn4wap2Lwm36wSRJAX1Bp49zjNdUWl2QabJTq/5XkncFU7oHPtn3kn96O9I609tdi3b1zcoAVyG2mScTPMjEcUOt3YMyzGIynGQf8PxFS29SA0htjD8GY/603xVd10H4T6ss6npaKGZGOAS4MbSxnaFhjgAwQe89iIK9ff/APq3QkQluBH3n8596ynUOpXNzKGBWZMc9jQnVdTuMhQXG2EEbdx25M5FFZY1VCSjR6D1vp7XbS7RPpjnviOPb7jmp/Cfiy3o22m0yxPpXOe8/OKzVvxlcCsvmADcYhO0x9+Kq/8Aiq3XLOyyeSywOIGSI7U0ssG+gcG12a3rXiYau9fub2tC7ZW2IEMILtM8Y3YgzzWYXQbNQoWPWJ2nEDcs/nbJoPqvNDnYSZyCggD8xVrQdK1FzbeDJJgy9z1duxyfxS/ET1FA4tBLruiAso4PpN0SoEY9QOe5wKN6foembRs51G64oYbAWhWE7cR3kZOOaq2ukXtRaSwbthSrE53EtBPGIjNWm8K/wwZmvoJO4yW/SI96ioZN2vcfkvcHaXQXAALJJwCwlvRbn1lobIAz7fetx4P0KI48+1uUEndsJIOTg7vxwZrOdL0SrNw3maRA2blMbT3H9OM4ra+G/GOnspbsuJMtuaCQJYkcDOCK5cjlDUlrX1/8DNp9AvxdodOtxmRMQPTkERgSZgLjGPasDr76mfLs3Md90iQJgbSeTjPvmtr406+ouNc04G1gqlipKnliAMeqQvNBXGp9ZNpiziGP8MsmMCSAMxVMK5K0BOuzH3NTdaAFZABO0Ek4xnFaLp3SG1CMFsl2H9PmuGKqCHICqZ9RUyf8Md6h6tq7h3teLy07j5R3Ad8zgRRvwH4vtW7Tq7ql6W+qAIbnJEADv8V0QjyVSBKVO0Bn8IXVIZoRJxF5SSeQsbQSSO3NarwheRGvIJGzTk3N07t0iSB7R/l71cfq2me211zpyf6QtwP2EZgd/wBKzXSOrWxacEDzWLqX80JIMFdynlRx+KeWBa4v9xHPWz0Xw9okvb2YD0hFH/xDGfnNVfEPQtKCw8mW2g7kA3kKwJA7FjEZ9687taxy2xrxYkkhbeoFvJCjtJIgCFjEGOaKafqR0vouOB5iElWcs0ZB2uTM5BnnHzSSXD5pIFpukzZDrdm7sWwjgzDll8sW+5mRkz2E1NY0SQg/wzBJBLSZz7j7153f8Tom3y9jgNPqX9IiFP3MnFTanx4rlN1pVIYbrisZg44OBmP0poZLih1EMf8AE29as3dM7Fdyo23cwGZiecxJ/WsN4T0l3UXrvkXEBjc05Uy3EgH39qI/8Q2TUXrMt5gS1cMzgwycQBihPTLK2mCpduWzJlVdgMjkwY+fxUpS5aTKJUep9B8SWtARa1N4hxJdVSU4LAgwD/3GKJt4nsaotc010bVJUkjadwg4nkQRnivIddpgLls29XqLo3gvvLjA7GWzNPpXdGkvdBYkNLMQsEweeD7DiaWGKF/N0aanWuz1Hq95dQVF26Nu4GF2kntGfq+B7gUL13glbunZkN8ODCLeCLPADQATsGfYwD8UJ8Lv5huB2DDcpAM9sg5yM/2rcW7WpFjzA48v7CeYwPvVZ+nhKnHRz/FnF0zxnW9H1Ona4CBuw0H/AA8T27k9uxoN1UuUVWI9SknGMOV+/tWu/wCJWsdbqer1Pb544bAAHHJrCOxIyff+8/8AWklDi6LRyXE0Wnv2onZuMZHH70H6lrAQAo25yPeobN9pje4EEYYgZBAxPvVXZkTPPNIkNKdo6F73pVFPyaVGkIbbXWmvWiF6e4uOSwuB5gTO1VB4jvHYYoJoNOdPf2ahPLuekqG7TP4E1xZ6+6AANcY54uMsfAA+Zq3evW7q7nLFmAEkyRwvJ7RjinTS6KVfk0uu8QObC2SyrbUHA5Y7mYTnsSeIoDe1GCQefb8CsyLS53AwOIn/ADqfU3995dphSVBIB9lBMfAH7Ua8dCqdbLadMvXNzC3cIJwQjQf2qoNEVYB1ZTuiCpmZ44/atX1XxObmj0+m4FmPUFmYns0D+rMz9Irrrty15aPZupcYbGUNcG9dokbhBLCcQTOY4po47Tb7A5KxdW6Nftxcey6W4JO7aJkjbgmTkEVTbodzVKxRdttQNzErjuMTJESfitDrPEg1CqL1/TkNDOF3SpA7AMAPf2k1W6P4nsaY3QLm5IJCxJYhW25jGSByOc0vw6UffyPzvlZQ1yMm0elgwwytI7/A9qGWOv21CoySqgB927OB9JVsfemua7UMB/KjkjbbIBkksQPue3vUOl6Wxlns3PuVYDGB2oJVLRpTbWwl/wCb1S6bttQDnaPUR29x2j96Jazxz5v12CVKjj5BODHz+Kz1/T21SGUgdpDZOJGeMDn4FR3dUwiMKFAHp7ABRyPan5yXTJ0n2E9d4xDILdu0LaqNoiSwENAkj3JP3rnw3cus91kcoQEaI3FuQAfgDmgd2/P+H8AD94zWq8G3/IuX9+fQuPxx+hFCubqRm+KtHep0N64irZuW/RAaEAMxOTEscz+a0fTv+I9h7nllbu4LE7QdxAzgfk8ChPRrMKd4UkPvyASGjkE8HJrG2rTabUSdu6ScZGZim58VVAavbD3WuoarUO/mOFQk7EAO0DIzKzMHMGsldQodpkEY/wB/FaK/1/cF9MHvBxyPzBg/rQ66LbKMNIjMj9DPakk032BHPSustbBtwAjTMCTmQO/aZ/FHtN1RVC2LKpkgs7qW7RJBiDgcGMUBvdLAZwDu2NthQ8nMTxABGYMHvjii/h3plx7l+CQ6IhUCZYweO5iP2p4OSaRqTWw74c/hLd5/PvKA6ks5AImVICqogfau+uau8bwXS2WbZBnctssPsQGESIJ7k1RfQXLxFtWhBtHqYl9wGTtJ7t2xAiBRvwt0JrTxd2kRnkZkHv7QDiqyg5PoKaSqwL1bpupIm4rEyYJjA7DBxQFdC7MAq7ieykE/oDNb3xmyObgRhvRVIUk7WkweOYAOPtWKtPcO0wYU7lIUj9BxE+wmozxRix45G1RV0tq+b3lsQCFKL5hgCSpwAJnIxWi0PhdlbdduM0craABPwJmSaEdSW7cuNd9W4wTtQkdo7HsBUN/X6h7Oy4HVG4I2gjufp2/uKVRgnbA+Xg3Gm8N6d7LXd95SG2hCV3d+ccwAeKK9L8DWNSLrLqLv8s+oenkgtH0V5Zd6GptopeNu4jGZYW44PYmrfRbbaW611cgTsVgSMxE+8Rzjk8Vmo9Me5vaDnXulfw17bbu3QCo3S0E891Ax/nWz6dptQ+ituurdEUesXPLZYAJlQBuZsD0tBycyKw/X7t5089mRgNqypx6txXEkkYbI/WhnV7z65QVFtPLtzta4oJjkgtG4/AzzSTSp1KjdpasGeLeqG5qGPm+btJVXKgSPcAYAPNDLDPzt3D9jURtDiQTFdgz+mI7VvzJoIajawi2oB7gkT8QSxgGqV7TttL7kJJ27Q6lh8wDx2mubdwjDd/t/sVNYO+VkeobSZ+QRmOJAP4odaGe2Q2rJgYpVdHQD7j/f4pULQ/wmCFukGRzUg1De/wDvmqk1PddcbVgD3Mk/J7D7CnonZYs3Vkb9xE5iJ/er76y0CPKRxwTuI/sO35oOjV3/ABJM+xgH8cVtmsN3upeY6MLSrtInaCAczJzk4oanSSclWUQfzx/1q503qjJZuWUtoWulZuMAXUCSQpI9Mnkgipk1Ny6RtcAyZHCgDuSTmtybtsNI56X0gKHJJ9SMsRnO34pf+X1Fu5DEt6dkqfnd2+w/NF9BZum/5TtsPyo9pE54IPb71oNP4ZuPIa9GQMKPmgt9B0jDWW1FvJu3AZAB3tgZkfbjHwKMjxBqru1HuqgB+pZEDIkkHIg/2qLq1lQSq3y8e4APucAD296D3GKzkAjv7zH+tByaNQRseIryXC4W1cP/APrbDYBMciYzxNa3pPj/AM0JbuaPTC4XAVrdtQGn0wwYHaCDyDXnHzNS2LpBBByOP8qjOKkNGTRrW60pu32uWRBYhAAoCQxwPTk/f2qXxD1bSXkQaex5JCDe3G5oHYGAP94rIXNS3ck/f55qRX9MnmlUeLTiFyb7C2vW1bsJcn1XFkTuIngDHwJzis1u/wB+1XdVqXZFDJAHB94AFDSD+9VS0Tl2XbCU91gAR/sfaptBZJ4qPWWyXKgZmP8AKki/moDWjUeHen2r9l7jW7j3mgW7gIWIG0sfUBiOM1b0Xh7Uo4dbPqblnO5fiNjAjuJrnwb0W5c09sm7dRJYDaDsHqIieJPtz3otr+nWdMwt3NfctyJAIMZJ7rAmQea6UlLvf6hukT9btNp9LbuHZ59wnfbG+VAgemGM85P2rz/U9RLli73lgYCM+TOeTA4rYXhZcZ6os/8ANj7wWNZ/qemtsNo1du7n+k5AGZJBx7VseJQ2r/gEsnLTKwN3ZbNu4+V9YZWZiZn6tpxHz7Uc1HiLVrY09vTuVZVPnFrSiWmRtJQiIxwOKzSdJW9cO0T/AC1Ck4EqFX7nArXpdu+S1pk3Ft437uA0hREY2j+1V5SBSDXh/wAXL5G3WMTdzMW/TGY4Ht8Vn7XXLPr3WEjBEImAAoj5Mz8wfbgIPC90YF9xA7M1FNGb1iz5QO9iSfMJMnsJBmQJn/piipyA4ovHw4b+mOstuiBbhOw/Xwp4GBgH9ah1XS7gCS2Lg9MHj6TkRjn+9BeqjVKr2jdhFKnbaELJVe59Ux8x8ZqXU9OR9Mo4cAjdwzEBeSBnvyK5FF2+TOhO1oo9QS8X2+XMHaMnJBPxjJNVWt3U2q9sbWKg+oHAIPbI7VJb6B6rW1iwC77m8+n6iAqyokwMj5Gaj6zoQNRc2YEyoB2gccY96tGHJOvBJya78kPUtLF0GQQygkrtxgYIBiQRVl+joVBs+YxmI9BEcnAJM/FP1LRC2yemfQswcEgDcY4knP5qfoTEqTAzwB2GR7fBoXFIMYNugJc0N1SdyMCOxGRXHqWQVIM4kRW86fbB8xmUsBtAU/1M2FHvGCTEcR3qu3T+ou77rqJaLsFtOuD3C+WE9OCJJjnBJihSZpRaMoNW+Pq/X/rSrdWvBrsJWFB/pJLbT3AZskAyBOYiaej8MHI8oU12BilSoiDqKW3E0qVAJIrmprbmlSpJBRaTVMDu3EH37/rR3Q+K3toLfqK8c5A+DzPPelSpU2uhgJq9TvYnP61Gllm70qVTnJpWFbLFvR+5/SrVvTIOZj45pUq5nOT8lKQzaZTuiT7TiKs6bWjT3Q21rpC5W7BAxjaRMR2xT0qrimxWiXUX73ULgLoIQGFRgpG7OWaREjsopn8NXiWO1BEtBaf7CKVKu1R5K2c8ptOiDQr5f14BHbNLaraiFOWcZI4zSpVzR+8dElo1PQ9WV3WrOqaN0keUIBGCRukD9Kj1mjTU3185r1xhKBj5arEnsoBiSaalXo44Ra68nPNtPsh1mlsWFutcsXHVSoWL2TunOVgRHHzQ6/ptObVy5p7GoVkZUfe1soC4YjhpJx7RilSqEpVJV/uylWmS+HNNdLAbgsJGBPECiXUC9tGfzXfbyAFU/wBqVKruOiSZmrXXLzNjcFJ/qeT+wFHr1sg5dz/7o+eKVKpxVlG+JS1dlyG9ZO7uRkAcd84x+Kpanq0WxbBJK4J+YAn9qVKknGhuetA49bdiu7+n2/vV+x1fzX27RHuecCTSpVPwaEm5FnUWjeCNIhWDSRkgH9qtm0sTtE/9+9NSpLvs6kqOrFtNrhnKKwndlgrLlSRyV+pTGYaRkUSHROolDcuuq2tuGVx5IWAFKoFLwAOCJPelSqmPfZDP8rtDafxDdtqEshDbXALgbjHJICwJMmO009KlVuKJWf/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340768"/>
            <a:ext cx="8250311" cy="504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532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0" y="0"/>
            <a:ext cx="9144000" cy="1071563"/>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defRPr/>
            </a:pPr>
            <a:r>
              <a:rPr lang="pt-BR" dirty="0" smtClean="0">
                <a:solidFill>
                  <a:schemeClr val="tx2">
                    <a:lumMod val="75000"/>
                  </a:schemeClr>
                </a:solidFill>
              </a:rPr>
              <a:t>Sociedade </a:t>
            </a:r>
            <a:r>
              <a:rPr lang="pt-BR" smtClean="0">
                <a:solidFill>
                  <a:schemeClr val="tx2">
                    <a:lumMod val="75000"/>
                  </a:schemeClr>
                </a:solidFill>
              </a:rPr>
              <a:t>de Riscos - OPÇÕES</a:t>
            </a:r>
            <a:endParaRPr lang="pt-BR" dirty="0">
              <a:solidFill>
                <a:schemeClr val="tx2">
                  <a:lumMod val="75000"/>
                </a:schemeClr>
              </a:solidFill>
            </a:endParaRPr>
          </a:p>
        </p:txBody>
      </p:sp>
      <p:sp>
        <p:nvSpPr>
          <p:cNvPr id="15" name="Retângulo 14"/>
          <p:cNvSpPr/>
          <p:nvPr/>
        </p:nvSpPr>
        <p:spPr>
          <a:xfrm>
            <a:off x="35496" y="980728"/>
            <a:ext cx="9144000"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Retângulo 15"/>
          <p:cNvSpPr/>
          <p:nvPr/>
        </p:nvSpPr>
        <p:spPr>
          <a:xfrm flipV="1">
            <a:off x="0" y="6572250"/>
            <a:ext cx="9144000" cy="331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 name="AutoShape 6" descr="data:image/jpeg;base64,/9j/4AAQSkZJRgABAQAAAQABAAD/2wCEAAkGBxQSEhQUExQWFhUXGB0bGRgYGR8cGBwgHyAaGBshGx0gHyggGx4lHR0dITEiJykrLi4uGx8zODMsNygtLisBCgoKDg0OGxAQGzYkICQ0LDg0Miw0LywsLDQsLCwsLCwsLCwsNCwsLCwsLCwsLCw0LCwsLCwsLCwsLCwsLCwsLP/AABEIALcBEwMBIgACEQEDEQH/xAAbAAABBQEBAAAAAAAAAAAAAAAFAAEDBAYCB//EAEAQAAIBAwMCBQMCBAQEBQQDAAECEQADIQQSMQVBBhMiUWEycYGRoRQjQrFSwdHwB2Lh8RUWcoKSM0OT0iQlY//EABoBAAMBAQEBAAAAAAAAAAAAAAECAwAEBQb/xAAvEQACAgICAQIDBwQDAAAAAAAAAQIRAyESMUEEURMiYRQyUnGBkaFC0eHwFWKx/9oADAMBAAIRAxEAPwCWnpqevoTyxAU9PT1gip6VPQMNT08UqBhop6VPWCKlSpVjCpxSpCsYenpq6oBGrquEaZ+9digE6UVHrtallC7mAP1P2rnWa1LQBckAmBAmsR4x6j50FC4UYIbic5GTntwPz25c+eONP39i+PE5fkT9Q8Xux/lygH2JP35iht3xHeaPUQR/V3/6fYUDDVOgEc/ivEn6nLLydyxRXgMaDr2oDAKzPknbzP8AnXoemuFkUsIJEkEQR+K8w6ewS6rCcH8/itRr+ssiErLMfpDAwIOSY7SQOf7Gu30WaoNzZHNjtpRRqjXBrHXuv3JG24YJgelf85iqx6g5YEs0lgCQSI/SBiun7dDwmL9kn5ZuTXLCcGsYuuYM0OZEQ24495kkHI71eseILk+tVgSCBMmMSD8xNPD1kH3oWXppLrZpIpjVTSdTt3F3BogSQ2GHPI/BqkviG2bgTa0HAc4X94IrpeWCq32Q+HJ+Asa5qrq+qWraFy6kAT6SCT9gOawWv6/dunzG9CgkKmeDt/Vuc/Ed6TL6iONe7Djwym/ZHoVy+qkAkAmuvNXiR+teZWevFQFAE5kkA5Pzyf2rlOtMWloAGPQI/OZrl/5D/r/P+C/2WP4v4PUUuKQDuH5NKsZYuFlBW4YPGB/pSo/bX+H+QfZl7mxFPSApwK9I4RxTikBTxWMKKcUqegYVKlT1gjRTxSp6xhUqelQCNT0qjv6lEEuyqP8AmIH96DZkiSqXWL+y3ME5gR7wee8fb4qrqdVaulQmoNs7pY/zNpEEQcQPeR7c1S6xprlhlI1Hmhl3AEkpEjgyQZg57fmuLL6pU4r9zrx+ndplW11S7adQEdkJkljGMSVGccxk1c1niq26xYZt0yfQR6QDP1COYqDqvXUuXVfbbQbp274kmJgFmiYACjH61ZvNozpQtu0/nlpZgAF2QcAg+8GRXDL1WSK4p/r/AGOmOBSptAbU3dRcYllLCf6nAGPZRjvVc9JvX5VQo7xPtj/f3oqNcqqZRsc5GJ7/AFYGOTUfTmuWS7wIuERLcbmKgYmZxmudpydt37l9JUZrVdKe1yQarWua0/VbTXRtjY08zKxmZMY/NZtre0sOYPMGP3rmlptBlXgnt3Sp+P8AYNG7AVrFxnvLa2CEtkSzTBMe0weeIFBtDo2vFFQSxJEcc5Hx70a1Xhm/ZtreuIpQtH1hmk44n5o2/up0GC8tFCxqdOo23LzIRMgKTmcCdtdnqenI22zediDtGR/pRnqPhc2rVl2e2fOTcAokrhT6vn1dvY0HtdIKwwFsMPaZ9qrG2tGbSLun01tnA3+WSFmcY7nOcd4ND9XrbS3GVJIViFeTmDEgfPsao69rm9QSGnhuwzH4M0b1enWwoQqr3QxDBBvMDiWIBDbl7HufsFnNxdDRjyWvAU1Xhry7Vm+XG26CyAEEgQD6gUwYPuaEeLLA0zhPNF0iDKnj4PpGYHueQaj0uv3BluWsHPqEieeAP9e1DddaDg+XaKme9vb8YgmOP3poqb2wSaSpFHqWsRnbyg6pPpDtuaP+YgAE/iqDXieana3jHEkVWZKeyDOZpxNObdWtCm4MM94I98RNMgURpfeMEx96VE//AAe52KR/6j/pSpqNxPUKeaVdCvoTxxCnpU9YIhTikKesYVKnpUDCp6G3+rBX2BSTMFiQEHHJk+47VTueJVBjZPP0OrD8mcZ/NSefGnTZVYZtWkHqr9Q1QtW2c/0iYmJ+JNZ/Xded9vlCCJLAsM+1c6bxN5t1LLoE3MJEMcc8jHapT9XjSdMpH0821Z3ourNdLOL2wdrZUP79woJHHufkVnLnURt2tbi5uO5v6jPYyRgdhGPc1vundNRNTvYvcs+qVYnuMQCexM/im6ldsXgty3aUDygCCqj1DDcCO/7/AIrynnllpSTXfZ6Ecax/do8/0+sRbYUSsHE+3/erui6dZ1KXDccjbcwFUsIIWTwYjNUrtm08kyCMgLwZzxnjijvhRhZt3ckjcNwgzDbVG3IGCfbM1oQTkGUnxOdJ4d0QeUt6lwBuDZVJGQANoJ+/FBtF0BXZbd669pdo2459TyYPHaPevRrDLbt+Wj7oU8g7siAcSBwcH/OqxRxprO5QTbuqGJIDLaJK7p9gSBx/T+RSaiiatmP6l0LT6VUNq7duHcCQRs4DcEKOd1F9PpLrbERVbcfSoXAIl+OZETNUOu9RN92Ty4RD6J5MiPVjJPM9ojtNBW1N1iQbjgDiCR3g/pxUW/Yf8w2erNaLHYC2RxI57ie3waC6wDe231CRLEQZ4OJwJqNbrEyGJg8jkz9hXenIO4sABz881yyxpy5eSnLVEljXG3lMEcYBHIPBmrdzxBfuwly4NpI/pQd5yYBiqAvrP0x2+454/FK9ftkTA5yvBOex9oisoB5fUJpL7jbuPc2iWFsD0j3bAkT89xUl241td7KSrARBjtmJ7fNc+Erw8276ktqUMF8KPUhg/wCL7d4oj4ga1fUlb1svjCHdAWThisgkn3iABHFdcILjdk3LfQF0w/iJQAW5BPrJ/XiI/NGtb0K9bt72vlzHpBDEnlud3f5ql0vVoLhLtvfYVChgcc/cAUV6t103E2bCPTBO78Yx2o8MX9QeU/Bnej33vErv24zAk/iZ/UkD5mBVH+JYS1p3C8uX2lpPELJE4irmjPkklQGMZ3DtVHR3ybrkLyRziOfvWuCSoDtvZxc0jsNpOV9J9IX6YGQBM+5OZGZqLqGl2FVdUGROw9sHOTmM0QvX3B4BJkyTz3PbvQe/fJaW/SphlVBJ7NgSAJnH1dskz/vvVSw6hyo9ICekcgndHc/JP4pXtUryQIb7fH6U+muWgCzFjmCdkn5+a0dbM2no0du3cgepuPZaVTaN5RSCYjE8x2pVSgGsroU0U4r6A8UcU9MSBzVHXdWt21YyCVExMffsfY0spKKtjRi30EKcVmNP4zsnDgpnPJ/ymuL/AFpzdLWbg2HhSJmBBwcjM1DJ6rHCPK7/ACKw9POUq6D3VtWbVssIke/GMmfxWPseItYx+lArZ3CTA+DMfH+ldf8Ag1y8QPLuO543elQcExuIApajompshP5d4ANCryhMgxMlYJPv3rgn6tzdxdI7I+njFU9lTWai4XYt/Vk4JJ/X2rQ9A0PT7m06jVXA39SBCoH3eCp9oiap9Rtm3JuKVwo5Vu/faSe9Pf19s+WyIgKBVO1T6skFmxyVPv2rjyx5bOnG6VFVNTaQMFgyOApMHvMT3qtZuJbdH2EZHqX6s4ETEHPxV7+HJG8kLugwAYAIk0U6tpn6jqHvJsAJBKklQpAULBgyfTPbmmindGk9X7l1bi72R7ZIA4uXc/MiWAFCOq3204B2qq/Vtt3CRtJx6WUD/wCH7ihnVNOukdlvXDcdlmQpciZH1O4jj2oJd1LXRGSIwJmBkwPiqynXZJR9gm7ttlbRbPYz7iDkGp9P1Rltm2dHccsVMlguFIPtxIHeiPhpHuaVn3QeMgFh6mU/bgRjB5nirWj6Q/l3LjO29QUXAEYnPpyfV3+KMMf9SNKT6YK13UdQSvl6QD0iZuBiDzyYII4rZeBPGl60BZ1NhEVgQG3erG0gs2VjLcxx81jtR53lhluuVCEx2Ygj04GGxHv3zRBVNsIXL3CRnMGDuiPwF++c0s4eTJ+DrxM3mavUOjKyNcUrBkSVkge/PPxQO3pbm/bsImSCRCnPvGeePii/U/Ke2AR6iQw3Ej3BHMe3eq+p0OnLxbhh7k57cY+/6VG9dFeP1KzeHr4BICATP18Rx2rmz0plcW2VS8bvrwRn4BFXrGllvq78b2/fNGbV/Tfw7IbKnUH/AO4bjFsE/wBMDtjmpSvwU4Lsy93Q+WN72gEeB9UxgRGZBPvQhrQJgY+BVzqesO1rYJgMGVT89h+f70F/iCTmmSVEpNJ0FGZVUpPpIEqAJJmcv7fk/auUFtVELtVt27+oxx3xx8VWRQZPGMZjipNU42oBzk1RJAsj6a627gcDBBGIGTn9gKK3NbJ3RiIic+/FByRK/EtzUiXefjih4MW7nURukiZERPGaHau4dxgRNVXeT+a2XQfDFrU2luNccGWEKm7vAkwaaMXLoVy9zJi6wGZqLUGZP9q22t6BYTdZBYSvmAspVt0qhIkDEDI4z9qzvVOlpaA2sWk/HallBpm8Ag9gKupvRGBHPzmpdEoHaKsqwYSxEDse/wB/j/fesomSJLPU3VVEHCj39h8Uqp3NVk5B+ZFKm17jG0v+KVEbLTsDwW9Cn7cn9QKhu+KS1oslpg3YnKz+YJxPas1a62AArbgu7ErOeMfMEfrXV3U2woRpUTIUg8zunE9z711y9Xl9yEfTYyzqeuatv6iB3ChR2+BP71QF29cSNzbVwQW29zkgfc81atXFJJYOEPBCz9sc1DdEytpm2cEhNsj43ZA7VyyzSk6kdCwxiriQDToCwZwx2yNjCJ+fSSTXofg/rNmxpAnl7nYZIQl19ROcE5Ecnisf0LpaszqyswgCd3vPxA/tTavosLdAubVUuIDR9E5x6TkRRu0Jxo23/mLeHS3vcTIA2qQcycmf6j/pQHV9Y1RU2wzJbYk7SF3L6pHPcwOB2ob0TyNpJF1WHAgQT2I7zPb271v+uv0s2wN9wXNvpwecfViMT/epSm1qh4xXZ5vY024bmLyRJBMEd88ZqRLADSRIG2JyfnmruotbGJR22mYKsBIkbZ9PESeaqXrDyNibxEEsY2nmQR/b47UFso9ItbLeWKqSMcZyQKsabqBsbltpcYuBESVH1DmDxzzQu4LlwZ3Ge8j3AxFW9BYdQvqcyon1fEnFNBSi7BOSkqI7ZvLDfw4ZiZZnRiwGODH3rY+H7Vt/Ne4rINnoCrg9xOJ5ms31HrF17tpvOZ9y+rG7AmBtA5Edh3zU+g6hdty3O5chre0SPpHA4+3elnDmqbr8gRnxdoK2iNPbKojBjkBgI+omZDfOMGqOu6tCGzb3rukkAKRmSckye4nGAKz2v67q7zrOxFwNqwTA7Zz+gFUtLc1LNlgCQIYkAZYAzxjaWn4o4qxrVsE5c+whp3e2jCXAbJDKO3ESOY/tWi6PpbWo8sPffbEMfSsED5X/AHNWdZ4X3WgX1ti8XKrbCuT6mkASq5P3gVnj029aAMbbbO4VkeAzLyADBbAnjgGrfGjJUT4MO6y7ptDqVhxeXYZV2UgTPssSMGgfWimotlVuKpLk85GMYkd6i07i1fm7ba6hBDBiskziIcSAO8/ijfhEWrhe3f27yreWGLIS8ArG0QTEkD8VGb7aKx0tmf6Z0EiZ1LKYkbCe0yDuEdgcE1NpbF1HgtvkQCQA0nBkgcVrfEXTrNsI1u26jY3mbjulsQVBJPOeKyOp1oRQw2BpA+mMfPHxRp6TRk1TaZnOrKwvOr4IMdpHwfmqxg1qurdOt3hev+YhdpYhSIn4Gf71nX0xQyII/wB4pJOnTJNPsrTHH74qW05aAT7/AI4qRFBztx3AqbT6AmSJxGInkgc8D80jyJdhUWyCzaL3AgBJMCJz3Y5+1Ek6MUtncELkyCSWxgQfnn9afRaQLcXeMA+stAHq9HcZgGfsJoWNGQpG+IaeT9v1/wBKeORPofjQVu2raj6F/QftW18M9KGs0C2Ed7Z3uZtqS0ZHb70M8H9L07nSeYlq5Fu55gKbmJ3egmVzA9/etzreu/w6r/B20Q5EMpVYxlQBn/tTqahsMsbnpIznjW2rOEMytsDIKmQ3z2/Y1jtBplvObbhANjFdoIIIiDPFXfFnUmvXbT3ihJ3qyqSIH1AvzyTA4+k01m9YVrZX1NtPZjBC7jlvn47VaL5Ssm1xVArSvp9oW8gPv623/qIgfE129vTlgBaAWJBIZu8Rx+ZrQeHdNZXUTqF3oQW2rz6lK8yP6onPFD2XcCACuGC+6gyV/MEGnktVQqeystqz/hH/AOM//rSq4ukeB6XOBnYc45470qhxQ/Jgo9R2sSpCYwoUEn9uf9aoaTXHhbZMcyQMdsZrrVgKQICj479vaprAYFhgFxwwEwsHgncDjmB3oJeUNJ1ok6ZqTqH8sACQYz7Ve6j0x9Lt3vKOCdwtnEEKBBIkT3/ag3RrhS6GtqQ8SN4xz8Ga0nX/ABDc6lbtb1S0bfp9P0x6jwflffuKk1keZfhCpRUPqZ07rkbnOWAMYt7cRjJ3TP4ip9J0i4zBx9EiELTAkAkgcff/AKVoPDvT7SXrtl3F3Cn2BkDkAx/3FFvEOkA8lLItKWYbtwE7P6onvxXfHEkjmcrZntb0kW7pJulzO9RvMAAzBB7R/wBql1mmTXAMStlhO4K/b+mFHp4kTjj5gau/pFQA+YgBkBfQB/8Ab27cbifrkEn+mKbp+gt6RNU7lVR7jONs+hSAI+4IJ/NFYlfRnI8p02jD3Ask59/3/A/ajuh6cUVlDMV2gzIYbhx39I2sePiubNgedZvWoKXPMiBEFWZTP4I+81f6l13TruDKRciCNmROYJ9oPvXLlTi9FsbTWyB7EWt+1vUA3pIBIjjg/wBp+aPdA0fnOlraEVtpysRPz7/51kT4iQrthzA98GO8EnYYHAmmseJWAAURtDAEfVBO4/n2rkyRyuFRezojPGpG2PhpbN64HYs9pZAXIeTtbtxBJkHEVnutau4HuWjtIBK+x+/PPetBY0zr/Nt3vN8wZUhcgiSSC/BH7mqGr6dfv7mC24mHmJ3j69pPYxVPS4MyXzb/ANX+SeXLj8GZ0WncuJhVBExJbJAMd5EzWw6b4eF0NuuMpWMQp557ZoJ07Ss5QKpALBdxwFOCdx7dq07+HNSoLLcbaJJI8t19zjDftXQokrSBHUOgFWKhlYAY9MHI/wDVVbS9Ma2ykg7fgztkQZAwPTIkGruovPaaHupkY/lsZ+0Ee9Xk19xbbgKhFxVIMkfMAQcwaNGsEXn+hjbbaRyQPqlhjOOP0il/Ftp4vG23pgjcCOcA8exmtR0i/qrWnGn/AIYXAdt4FWn6l2j74HAz+tBPFPX7j2RYu6d7YJBO5CZ2kFQCQF+8zik4y7fgbl4R2viG5qCqeWomZP1c9zwBA+9cdW6MjqgN4KHcKjeX6SYPpMMc/jEigugvXE8t7aiGIA3AlSG+xE/516Ff6EbVrf5NhlDiILKQScQu1u/f71TElJfN2LkdOomE1HhgW2uW0uaZnBEqHIcbTJlYkd+/tVXpnRxeJBIEYYA+oEEDAiCCT+1aXq1m296/c8si6rRcNu5JGFJjcFHBFZK+m52dPNCEyFhIj5kn9aXN6dNfK6Njyb2aK94DIAK5kYJI+cMMe1RWOhvaKlhjcJgekD3Jkz+lCNLqbyd3ZfYQv7q2P0pavrN0W4AdCc7jcZlMTiSI/wA686fpctr5jqWTH3Rb19mTexCm7jESdzSf0xxQ69ooa5uLBLgUyGE4bgT8jIxwKe34lJgX0a6FHCtGYGcg55z3miumvW7ih1ti2PYnd+8D9Krj9PKMvoK8seP1K/Qzp9Nqbdx2e6oHG8BQf+bMH7e8VqNDrkvuxvagWg7swJCnap2qoGSoG0CT35oBqt0DyyN24TPG3v25xj7mnuokksMwIwPzOParzxJ9CwytaCd/pene56LjNbAGSQSSQQfpEYPt796i610i1ZVSpNyUDTtYFWJgrn4zOKqWtYLVv0OFYcQRPPt3/NDLfXn3bndmaCPbGCOB7inhBRIzm2HdO5tol4KxvJcUqv8ARt2+oEd5aBnt2q/q2OsDNcC23YhxA2qJABEd4P8AaslrOs3EJKuH4BmeTBIg/wBSnHHeuLfiK6DHo478/Px70Zzjytkz0ptcBgMIHEcf3pq8vu9UuEklj+GgfoDSo/Gj7mK38Je3oWhc+/PY+44onptCz3h6OG25aPg8TUK6D1CXMXHCiScfTJPx6v2qx0rp/wDMN0rKrsAJB59bT/alldNFL8mq0XR7VshhbtuwgQrszZIx9PvGJFR9W8MaW3YHnJetM7sDAJAAUMCRwIPO7OTRi71bYGV9q7Y3XN0QCFI55ywzOIptV4ntO+n9ciLjZ2lmDKyznkcfpXnRWSM72aTvo8z1ocTfld12WO0MCDuzHtG2eeD+nLdQ8713ZLLEAnEDmJOPt8960fW7Gnvs+0bXmSwEDiBxAOAP0rGdQFsYVzIjtye9ejCUmrYjWz1LpvjHSrpClzTbruYItoACACvqmT2PHY0G8Qa209zdZW4tqPVsIkscgqA3ABC89j+cxodGbgVlfapAnMT+pzRHp/Qr+qcrYTdCg5uAYECeQOanGKxvkyluWiTV3A6LctPcZLWIiZLkn+YxYjAwB/ymutJZtXEG8qjgCd6ruMloIJORApdM8F39StxrYQeWYP8AMIPfiftVLS3H05VSouKRuEmeSViT/wCmfzXThlCeSnslkUoRsNaXpmlunZtBdsblncST2AlR7QBU2r6NprVw2jpyHAGNrK2ZBy0ft80G0vULtq8txVyCrgSPhgJETRjqHjFr+rF/UJsdVQKFECFZm7kk5Y12cIJr5Uc3OTT2zqyLNhlYWLikiBgDBHy2e1EbvVGtiDYdd0nO1ZPvyZPzQt+pLdZBukby3vG7JnJj7UUawl66XaJICz8Luj4H1GqWlFdL9v7C7bZhel6YanUSMCJOJk5bI/Na/p3gl7pY2nQQ3cAfVJ9/g1N/w08JPfuvcYKtu3CNMhpZFYQB2hgZ+e9avr/hi5bstds3RthTEmTJxBAzJI/E+9eRkncqO+LSRgF8PuJ23BmT/wDTJiBJ7mMdzU13wy3kNc820TlY9SvxIIG4iP8ASm12pvYVVIL8QLmRMHJQDnmuDrGtDY+zcFJMk4HyduPYUL9h9BnS3rxawjA27R01lzcgbV2gYE/QIhvuWob1fUMuotEMLoGqJncW2lWUoJkiIYdu3einT+sWy9gi6g//AIqrIdcMNgKtIIHvkT7e1ZnxF1O5bvbLflkm4Lg2AEMcxPAJ+n8jFdqfykGtknU7VwallS2h33HZDvKZLsc+kjBB/ArQajrzXbBldwtDcz6e+ouJHJIMAjBxwfY0B1d9wzSg/wAXmBu/1E8cTxk0JbUXEtbFS2gKMr3LRIdwY/8AqTMwB2jk+9QjNRkyklaRYbrVprjbRd/mz5j3GVWJIGYHpHAHHHbNU7Nu0ijdsIEky43Gcjtj9KpdOQKyyRBMGcf3rTaawquCjOUAMq7lvaMEmtLlIyaXgF27dshvSCJwQZ/fvVSz1m9bRUtyymSBtBIknBkGYj2qx1NAtxt4uZjKztzHH++1WPDHRb1/ZbthvUrGSDAG55PyRGB354qVJffHlOvugC1Yd2Jf+WWIywZiT7gTtEYq/pNCRbYXT6/8YuEAcQCBHBkznmjGo8NPZ1KWWUsjAMzZHBggkCRmI+9c6zo6C7cWSPSCoZmnk7ok5AEGf+aujHxl0R62DrfRoUgku3+LcdsHIjIJxj9a6udKQhFVQHJbcY3bp+iAT6donjmaJeFbSug3KpCh5JUHjZtOQcxI/wDbQ7rWoveYfIVCswCLW0j9cHHxTuCWwJlu9p7VoDcVBgEDA+/6HE5qpe2bJtnczMcKphV7SRySZx8fNVNTve1uZR5hMMBIKgSeJg7pX9DFFNFsTTFrq7WIhJWGkKmQeSARx8/eFUI/0oLm32U7unVmZidpaPb4Pfg1zrugOR5lpGZQDvIIhQIicjme08Gk+y4+4tLREwBwI4jOK4fqN0/yg1yGmFBADAc/27/tXNKMrsftVRWTprkTtNKiNm36Ru3A9xAMfmc09T4v3NwZPe6Vat2VfddYttkB4zB7xgZ4FVdZbMQm9SD9bPuJmPcGRA/X80Ks6+4sqm0KxMyPg/5Yov1zV2bkm0iqsKY2KGkMZzHtHeK7KT6ETrtA7UISf5lwt2yRB4bOOJ/cCo9efN2NduMwEwREjJP2AnP5qTT6JmTzAjMgMboxOOPc/FGT0DULbN46Z1AB3LcTaSB/VtMN+g/Wl4VWw2n4B+i0SM6zcbduHLcRBzjNd+JNGq3rSeYp8z1bogAEkHvwIqHXBWC3UBUEkMOQD3j/AH7Vq+s6ZP4C45IYbBEr6ucZ57mPufequCcWKnsE6bodoIpJ83uGBO05kEZqLS9XOmusqG4qiVm2fVGSoEiIGPtUH8Bf08BroFvMAN25HfH/AFqx0bS3NSxW26LOCzsASIzGCTgjAH5qLxrqQ6k/Be0PXLltH8pL+x4aTtUTBzPfnkUM1Wt3PbZw1teJ2gj+tpgH1dhFGNXoNZYtlRdS6qCGtAEMv2UqD7/pQddat0pB4kke2RP35qsccK5RexXOTdPo71Vpr/l+Q63AoCCTbtseNoCMQSQSRMZq5oOj63VPsuCGs2wqFmA2gMG5yDz9s0NXVMLJIgMl1duPYq4nPv8A2raavxjuL33svb3jmAVJIRYESf6WOa5t8voO1SBGo8G60hfpfbhYe3I78wDVLU6LXWSFzumAC1s+3yff2o70LqrujJptMxAHmHYEQbcAsQW+37e1BdVpbmpu3LgJtuzQwaGI27YAwQcqP0p3KNApst2NfdTYR5ch955EyEUhgPhRkZox1jx9eNh7RSyqbUAA3ErsO4QSczAGfasq3TLqkbrzbOJG0EjsQpWAY7Se+ap6npzMCPMZsTEjtkzCjtU1xewuL9g/a8b/AMsIS/BYL5YIBJL4MSRJnJ4qkniB7z/XmMwsdiBM4mrF/TEiwyuiqE2spmScgcCh2ub1s0Qo4gdu1ZWkFJWErF4TlyciCTMAAAAewEcUd03QEuqly9d/iGZC6sFVO4IIZRJGfeKxtjUAkRW66LqfNsbgAClu56VmANw2474imxzfJWbIopaZkuraVlBUO2AQVHqAAA5zu4NB73SdQEDKqMO0pnt/zE1pb3SnKXTbtOzPtjeVH1tBk/4fT7ds1at9RCrbtizdEIzHagIkEAZUkTAODHaqtJvRJGT0fQNXcFzbAddhCsIwdwPAIxKn3on0Tw7qXLi8LakD0QLbbiILCY5hljtn70etWtXcQskW7bSWRpDBfpgkduSY4jmqls3ltbra2wLZ8w20uBiChSTIw24YiRgHAqihHya34K+m6cpW4HtSyPsKiFaYDexDYIPatH4a8WXdDbFltMVQSwghvqJ9RWQQJBoR42F1rlhrdoo/lt9LwW/pztEkgDuBQPp2ruudqtDW4LMzNPJwSPUckzxUskYv5RttbPQPG3XpQ3LVnedrDchBdIx6lMGJz3mO1ec9Me/r73lO1vTo8lrrJAG1Sw3Ge8RzWm6b4f6i7brTk22kwJKZMxLCeTj80Ut+Ar2oZ/Mu3Eu8lW+kyYO0fSODwBMj7DnUo4k0pDKC8nnT/wARpy1pLglCfMAAECQN3qE5kY5yKNpftY5cFlG5bqkepgvZM5+aIeJ/+Hr2HL3LjXOCSRk8DJntgT8fFDbHTLSBtpI2gN2Ewxjt7iarDIpp7ev0Bxp/mDup2gjOqqzS07t5AIAAUbQQCZ7/ABTeJG01tytm4bqbFIc7gd05G1jOPelYfzEdjBYOcxHMAcj2WqHXZ/h4JEgiaRP5lso4/LZds6aGllJkd4E/uK7t2C1xUQPu9gs8/aa0HT9faS3cV7bMzkwQygAECJBUnme9DNDrmsXVuoQGRgVJAwcRzQb+o/ErXNGykhkeRz6G/wBKVENb165cuM7OpZjJMDmlSWailbfSsGUBQ2QoYsJ5ggGJ+3zVbqfTrXkWTbvb7rg+Ykj+XHsAO595ri/5SbhcVj6D5ccAiDn4wap2Lwm36wSRJAX1Bp49zjNdUWl2QabJTq/5XkncFU7oHPtn3kn96O9I609tdi3b1zcoAVyG2mScTPMjEcUOt3YMyzGIynGQf8PxFS29SA0htjD8GY/603xVd10H4T6ss6npaKGZGOAS4MbSxnaFhjgAwQe89iIK9ff/APq3QkQluBH3n8596ynUOpXNzKGBWZMc9jQnVdTuMhQXG2EEbdx25M5FFZY1VCSjR6D1vp7XbS7RPpjnviOPb7jmp/Cfiy3o22m0yxPpXOe8/OKzVvxlcCsvmADcYhO0x9+Kq/8Aiq3XLOyyeSywOIGSI7U0ssG+gcG12a3rXiYau9fub2tC7ZW2IEMILtM8Y3YgzzWYXQbNQoWPWJ2nEDcs/nbJoPqvNDnYSZyCggD8xVrQdK1FzbeDJJgy9z1duxyfxS/ET1FA4tBLruiAso4PpN0SoEY9QOe5wKN6foembRs51G64oYbAWhWE7cR3kZOOaq2ukXtRaSwbthSrE53EtBPGIjNWm8K/wwZmvoJO4yW/SI96ioZN2vcfkvcHaXQXAALJJwCwlvRbn1lobIAz7fetx4P0KI48+1uUEndsJIOTg7vxwZrOdL0SrNw3maRA2blMbT3H9OM4ra+G/GOnspbsuJMtuaCQJYkcDOCK5cjlDUlrX1/8DNp9AvxdodOtxmRMQPTkERgSZgLjGPasDr76mfLs3Md90iQJgbSeTjPvmtr406+ouNc04G1gqlipKnliAMeqQvNBXGp9ZNpiziGP8MsmMCSAMxVMK5K0BOuzH3NTdaAFZABO0Ek4xnFaLp3SG1CMFsl2H9PmuGKqCHICqZ9RUyf8Md6h6tq7h3teLy07j5R3Ad8zgRRvwH4vtW7Tq7ql6W+qAIbnJEADv8V0QjyVSBKVO0Bn8IXVIZoRJxF5SSeQsbQSSO3NarwheRGvIJGzTk3N07t0iSB7R/l71cfq2me211zpyf6QtwP2EZgd/wBKzXSOrWxacEDzWLqX80JIMFdynlRx+KeWBa4v9xHPWz0Xw9okvb2YD0hFH/xDGfnNVfEPQtKCw8mW2g7kA3kKwJA7FjEZ9687taxy2xrxYkkhbeoFvJCjtJIgCFjEGOaKafqR0vouOB5iElWcs0ZB2uTM5BnnHzSSXD5pIFpukzZDrdm7sWwjgzDll8sW+5mRkz2E1NY0SQg/wzBJBLSZz7j7153f8Tom3y9jgNPqX9IiFP3MnFTanx4rlN1pVIYbrisZg44OBmP0poZLih1EMf8AE29as3dM7Fdyo23cwGZiecxJ/WsN4T0l3UXrvkXEBjc05Uy3EgH39qI/8Q2TUXrMt5gS1cMzgwycQBihPTLK2mCpduWzJlVdgMjkwY+fxUpS5aTKJUep9B8SWtARa1N4hxJdVSU4LAgwD/3GKJt4nsaotc010bVJUkjadwg4nkQRnivIddpgLls29XqLo3gvvLjA7GWzNPpXdGkvdBYkNLMQsEweeD7DiaWGKF/N0aanWuz1Hq95dQVF26Nu4GF2kntGfq+B7gUL13glbunZkN8ODCLeCLPADQATsGfYwD8UJ8Lv5huB2DDcpAM9sg5yM/2rcW7WpFjzA48v7CeYwPvVZ+nhKnHRz/FnF0zxnW9H1Ona4CBuw0H/AA8T27k9uxoN1UuUVWI9SknGMOV+/tWu/wCJWsdbqer1Pb544bAAHHJrCOxIyff+8/8AWklDi6LRyXE0Wnv2onZuMZHH70H6lrAQAo25yPeobN9pje4EEYYgZBAxPvVXZkTPPNIkNKdo6F73pVFPyaVGkIbbXWmvWiF6e4uOSwuB5gTO1VB4jvHYYoJoNOdPf2ahPLuekqG7TP4E1xZ6+6AANcY54uMsfAA+Zq3evW7q7nLFmAEkyRwvJ7RjinTS6KVfk0uu8QObC2SyrbUHA5Y7mYTnsSeIoDe1GCQefb8CsyLS53AwOIn/ADqfU3995dphSVBIB9lBMfAH7Ua8dCqdbLadMvXNzC3cIJwQjQf2qoNEVYB1ZTuiCpmZ44/atX1XxObmj0+m4FmPUFmYns0D+rMz9Irrrty15aPZupcYbGUNcG9dokbhBLCcQTOY4po47Tb7A5KxdW6Nftxcey6W4JO7aJkjbgmTkEVTbodzVKxRdttQNzErjuMTJESfitDrPEg1CqL1/TkNDOF3SpA7AMAPf2k1W6P4nsaY3QLm5IJCxJYhW25jGSByOc0vw6UffyPzvlZQ1yMm0elgwwytI7/A9qGWOv21CoySqgB927OB9JVsfemua7UMB/KjkjbbIBkksQPue3vUOl6Wxlns3PuVYDGB2oJVLRpTbWwl/wCb1S6bttQDnaPUR29x2j96Jazxz5v12CVKjj5BODHz+Kz1/T21SGUgdpDZOJGeMDn4FR3dUwiMKFAHp7ABRyPan5yXTJ0n2E9d4xDILdu0LaqNoiSwENAkj3JP3rnw3cus91kcoQEaI3FuQAfgDmgd2/P+H8AD94zWq8G3/IuX9+fQuPxx+hFCubqRm+KtHep0N64irZuW/RAaEAMxOTEscz+a0fTv+I9h7nllbu4LE7QdxAzgfk8ChPRrMKd4UkPvyASGjkE8HJrG2rTabUSdu6ScZGZim58VVAavbD3WuoarUO/mOFQk7EAO0DIzKzMHMGsldQodpkEY/wB/FaK/1/cF9MHvBxyPzBg/rQ66LbKMNIjMj9DPakk032BHPSustbBtwAjTMCTmQO/aZ/FHtN1RVC2LKpkgs7qW7RJBiDgcGMUBvdLAZwDu2NthQ8nMTxABGYMHvjii/h3plx7l+CQ6IhUCZYweO5iP2p4OSaRqTWw74c/hLd5/PvKA6ks5AImVICqogfau+uau8bwXS2WbZBnctssPsQGESIJ7k1RfQXLxFtWhBtHqYl9wGTtJ7t2xAiBRvwt0JrTxd2kRnkZkHv7QDiqyg5PoKaSqwL1bpupIm4rEyYJjA7DBxQFdC7MAq7ieykE/oDNb3xmyObgRhvRVIUk7WkweOYAOPtWKtPcO0wYU7lIUj9BxE+wmozxRix45G1RV0tq+b3lsQCFKL5hgCSpwAJnIxWi0PhdlbdduM0craABPwJmSaEdSW7cuNd9W4wTtQkdo7HsBUN/X6h7Oy4HVG4I2gjufp2/uKVRgnbA+Xg3Gm8N6d7LXd95SG2hCV3d+ccwAeKK9L8DWNSLrLqLv8s+oenkgtH0V5Zd6GptopeNu4jGZYW44PYmrfRbbaW611cgTsVgSMxE+8Rzjk8Vmo9Me5vaDnXulfw17bbu3QCo3S0E891Ax/nWz6dptQ+ituurdEUesXPLZYAJlQBuZsD0tBycyKw/X7t5089mRgNqypx6txXEkkYbI/WhnV7z65QVFtPLtzta4oJjkgtG4/AzzSTSp1KjdpasGeLeqG5qGPm+btJVXKgSPcAYAPNDLDPzt3D9jURtDiQTFdgz+mI7VvzJoIajawi2oB7gkT8QSxgGqV7TttL7kJJ27Q6lh8wDx2mubdwjDd/t/sVNYO+VkeobSZ+QRmOJAP4odaGe2Q2rJgYpVdHQD7j/f4pULQ/wmCFukGRzUg1De/wDvmqk1PddcbVgD3Mk/J7D7CnonZYs3Vkb9xE5iJ/er76y0CPKRxwTuI/sO35oOjV3/ABJM+xgH8cVtmsN3upeY6MLSrtInaCAczJzk4oanSSclWUQfzx/1q503qjJZuWUtoWulZuMAXUCSQpI9Mnkgipk1Ny6RtcAyZHCgDuSTmtybtsNI56X0gKHJJ9SMsRnO34pf+X1Fu5DEt6dkqfnd2+w/NF9BZum/5TtsPyo9pE54IPb71oNP4ZuPIa9GQMKPmgt9B0jDWW1FvJu3AZAB3tgZkfbjHwKMjxBqru1HuqgB+pZEDIkkHIg/2qLq1lQSq3y8e4APucAD296D3GKzkAjv7zH+tByaNQRseIryXC4W1cP/APrbDYBMciYzxNa3pPj/AM0JbuaPTC4XAVrdtQGn0wwYHaCDyDXnHzNS2LpBBByOP8qjOKkNGTRrW60pu32uWRBYhAAoCQxwPTk/f2qXxD1bSXkQaex5JCDe3G5oHYGAP94rIXNS3ck/f55qRX9MnmlUeLTiFyb7C2vW1bsJcn1XFkTuIngDHwJzis1u/wB+1XdVqXZFDJAHB94AFDSD+9VS0Tl2XbCU91gAR/sfaptBZJ4qPWWyXKgZmP8AKki/moDWjUeHen2r9l7jW7j3mgW7gIWIG0sfUBiOM1b0Xh7Uo4dbPqblnO5fiNjAjuJrnwb0W5c09sm7dRJYDaDsHqIieJPtz3otr+nWdMwt3NfctyJAIMZJ7rAmQea6UlLvf6hukT9btNp9LbuHZ59wnfbG+VAgemGM85P2rz/U9RLli73lgYCM+TOeTA4rYXhZcZ6os/8ANj7wWNZ/qemtsNo1du7n+k5AGZJBx7VseJQ2r/gEsnLTKwN3ZbNu4+V9YZWZiZn6tpxHz7Uc1HiLVrY09vTuVZVPnFrSiWmRtJQiIxwOKzSdJW9cO0T/AC1Ck4EqFX7nArXpdu+S1pk3Ft437uA0hREY2j+1V5SBSDXh/wAXL5G3WMTdzMW/TGY4Ht8Vn7XXLPr3WEjBEImAAoj5Mz8wfbgIPC90YF9xA7M1FNGb1iz5QO9iSfMJMnsJBmQJn/piipyA4ovHw4b+mOstuiBbhOw/Xwp4GBgH9ah1XS7gCS2Lg9MHj6TkRjn+9BeqjVKr2jdhFKnbaELJVe59Ux8x8ZqXU9OR9Mo4cAjdwzEBeSBnvyK5FF2+TOhO1oo9QS8X2+XMHaMnJBPxjJNVWt3U2q9sbWKg+oHAIPbI7VJb6B6rW1iwC77m8+n6iAqyokwMj5Gaj6zoQNRc2YEyoB2gccY96tGHJOvBJya78kPUtLF0GQQygkrtxgYIBiQRVl+joVBs+YxmI9BEcnAJM/FP1LRC2yemfQswcEgDcY4knP5qfoTEqTAzwB2GR7fBoXFIMYNugJc0N1SdyMCOxGRXHqWQVIM4kRW86fbB8xmUsBtAU/1M2FHvGCTEcR3qu3T+ou77rqJaLsFtOuD3C+WE9OCJJjnBJihSZpRaMoNW+Pq/X/rSrdWvBrsJWFB/pJLbT3AZskAyBOYiaej8MHI8oU12BilSoiDqKW3E0qVAJIrmprbmlSpJBRaTVMDu3EH37/rR3Q+K3toLfqK8c5A+DzPPelSpU2uhgJq9TvYnP61Gllm70qVTnJpWFbLFvR+5/SrVvTIOZj45pUq5nOT8lKQzaZTuiT7TiKs6bWjT3Q21rpC5W7BAxjaRMR2xT0qrimxWiXUX73ULgLoIQGFRgpG7OWaREjsopn8NXiWO1BEtBaf7CKVKu1R5K2c8ptOiDQr5f14BHbNLaraiFOWcZI4zSpVzR+8dElo1PQ9WV3WrOqaN0keUIBGCRukD9Kj1mjTU3185r1xhKBj5arEnsoBiSaalXo44Ra68nPNtPsh1mlsWFutcsXHVSoWL2TunOVgRHHzQ6/ptObVy5p7GoVkZUfe1soC4YjhpJx7RilSqEpVJV/uylWmS+HNNdLAbgsJGBPECiXUC9tGfzXfbyAFU/wBqVKruOiSZmrXXLzNjcFJ/qeT+wFHr1sg5dz/7o+eKVKpxVlG+JS1dlyG9ZO7uRkAcd84x+Kpanq0WxbBJK4J+YAn9qVKknGhuetA49bdiu7+n2/vV+x1fzX27RHuecCTSpVPwaEm5FnUWjeCNIhWDSRkgH9qtm0sTtE/9+9NSpLvs6kqOrFtNrhnKKwndlgrLlSRyV+pTGYaRkUSHROolDcuuq2tuGVx5IWAFKoFLwAOCJPelSqmPfZDP8rtDafxDdtqEshDbXALgbjHJICwJMmO009KlVuKJWf/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023621" cy="461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ta para baixo 4"/>
          <p:cNvSpPr/>
          <p:nvPr/>
        </p:nvSpPr>
        <p:spPr>
          <a:xfrm rot="2000028">
            <a:off x="4816175" y="648254"/>
            <a:ext cx="320152" cy="3301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40611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660</Words>
  <Application>Microsoft Office PowerPoint</Application>
  <PresentationFormat>On-screen Show (4:3)</PresentationFormat>
  <Paragraphs>93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do Office</vt:lpstr>
      <vt:lpstr>PowerPoint Presentation</vt:lpstr>
      <vt:lpstr>Sociedade de Riscos</vt:lpstr>
      <vt:lpstr>Sociedade de Riscos</vt:lpstr>
      <vt:lpstr>Sociedade de Riscos - SOBREVIVENCIA</vt:lpstr>
      <vt:lpstr>Sociedade de Riscos - ADAPTAÇÃO</vt:lpstr>
      <vt:lpstr>Sociedade de Riscos - ADAPTAÇÃO</vt:lpstr>
      <vt:lpstr>Sociedade de Riscos - ADAPTAÇÃO</vt:lpstr>
      <vt:lpstr>Sociedade de Riscos - VULNERABILIDADE</vt:lpstr>
      <vt:lpstr>Sociedade de Riscos - OPÇÕES</vt:lpstr>
      <vt:lpstr>Sociedade de Riscos - OPÇÕES</vt:lpstr>
      <vt:lpstr>PowerPoint Presentation</vt:lpstr>
      <vt:lpstr>Cobertura de Microsseguro - Américas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Rita Petraroli</dc:creator>
  <cp:lastModifiedBy>User</cp:lastModifiedBy>
  <cp:revision>61</cp:revision>
  <dcterms:created xsi:type="dcterms:W3CDTF">2012-08-27T20:01:23Z</dcterms:created>
  <dcterms:modified xsi:type="dcterms:W3CDTF">2013-07-29T20:07:09Z</dcterms:modified>
</cp:coreProperties>
</file>