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handoutMasterIdLst>
    <p:handoutMasterId r:id="rId12"/>
  </p:handoutMasterIdLst>
  <p:sldIdLst>
    <p:sldId id="256" r:id="rId2"/>
    <p:sldId id="262" r:id="rId3"/>
    <p:sldId id="260" r:id="rId4"/>
    <p:sldId id="265" r:id="rId5"/>
    <p:sldId id="263" r:id="rId6"/>
    <p:sldId id="264" r:id="rId7"/>
    <p:sldId id="261" r:id="rId8"/>
    <p:sldId id="266" r:id="rId9"/>
    <p:sldId id="267" r:id="rId10"/>
  </p:sldIdLst>
  <p:sldSz cx="9144000" cy="6858000" type="screen4x3"/>
  <p:notesSz cx="6858000" cy="9144000"/>
  <p:defaultTextStyle>
    <a:defPPr>
      <a:defRPr lang="it-IT"/>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57" d="100"/>
          <a:sy n="57" d="100"/>
        </p:scale>
        <p:origin x="-1075" y="19"/>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7DC30F-90E8-7043-BCCF-E7DCC0B43391}" type="doc">
      <dgm:prSet loTypeId="urn:microsoft.com/office/officeart/2009/3/layout/StepUpProcess" loCatId="" qsTypeId="urn:microsoft.com/office/officeart/2005/8/quickstyle/simple4" qsCatId="simple" csTypeId="urn:microsoft.com/office/officeart/2005/8/colors/accent1_2#1" csCatId="accent1" phldr="1"/>
      <dgm:spPr/>
      <dgm:t>
        <a:bodyPr/>
        <a:lstStyle/>
        <a:p>
          <a:endParaRPr lang="it-IT"/>
        </a:p>
      </dgm:t>
    </dgm:pt>
    <dgm:pt modelId="{A348D0F1-DDC1-1948-82F4-297207D4F81E}">
      <dgm:prSet phldrT="[Testo]"/>
      <dgm:spPr/>
      <dgm:t>
        <a:bodyPr/>
        <a:lstStyle/>
        <a:p>
          <a:r>
            <a:rPr lang="it-IT" dirty="0" smtClean="0"/>
            <a:t>MiFID2 </a:t>
          </a:r>
          <a:endParaRPr lang="it-IT" dirty="0"/>
        </a:p>
      </dgm:t>
    </dgm:pt>
    <dgm:pt modelId="{D98825A2-3925-994C-BFDC-1305B1E7C572}" type="parTrans" cxnId="{09639CD0-D814-4244-BE46-49CF30D64DD7}">
      <dgm:prSet/>
      <dgm:spPr/>
      <dgm:t>
        <a:bodyPr/>
        <a:lstStyle/>
        <a:p>
          <a:endParaRPr lang="it-IT"/>
        </a:p>
      </dgm:t>
    </dgm:pt>
    <dgm:pt modelId="{A669A39A-B6E8-0647-9DE8-C7D5DA7FDFC4}" type="sibTrans" cxnId="{09639CD0-D814-4244-BE46-49CF30D64DD7}">
      <dgm:prSet/>
      <dgm:spPr/>
      <dgm:t>
        <a:bodyPr/>
        <a:lstStyle/>
        <a:p>
          <a:endParaRPr lang="it-IT"/>
        </a:p>
      </dgm:t>
    </dgm:pt>
    <dgm:pt modelId="{C5CB402D-626C-7D4C-B067-3743690DDEBE}">
      <dgm:prSet phldrT="[Testo]"/>
      <dgm:spPr/>
      <dgm:t>
        <a:bodyPr/>
        <a:lstStyle/>
        <a:p>
          <a:r>
            <a:rPr lang="it-IT" dirty="0" smtClean="0"/>
            <a:t>PRIPs</a:t>
          </a:r>
          <a:endParaRPr lang="it-IT" dirty="0"/>
        </a:p>
      </dgm:t>
    </dgm:pt>
    <dgm:pt modelId="{82376E9B-75A9-9148-9F91-197F1414ABF9}" type="parTrans" cxnId="{71A807C1-A669-9A42-92A5-7A9AF6DC76D7}">
      <dgm:prSet/>
      <dgm:spPr/>
      <dgm:t>
        <a:bodyPr/>
        <a:lstStyle/>
        <a:p>
          <a:endParaRPr lang="it-IT"/>
        </a:p>
      </dgm:t>
    </dgm:pt>
    <dgm:pt modelId="{2D1F4AEB-8015-EC4B-AF77-10CF91FCF29D}" type="sibTrans" cxnId="{71A807C1-A669-9A42-92A5-7A9AF6DC76D7}">
      <dgm:prSet/>
      <dgm:spPr/>
      <dgm:t>
        <a:bodyPr/>
        <a:lstStyle/>
        <a:p>
          <a:endParaRPr lang="it-IT"/>
        </a:p>
      </dgm:t>
    </dgm:pt>
    <dgm:pt modelId="{B09E97DC-4EF7-CE4E-8896-7D03A6A8F62D}">
      <dgm:prSet phldrT="[Testo]"/>
      <dgm:spPr/>
      <dgm:t>
        <a:bodyPr/>
        <a:lstStyle/>
        <a:p>
          <a:r>
            <a:rPr lang="it-IT" dirty="0" smtClean="0"/>
            <a:t>IMD2</a:t>
          </a:r>
          <a:endParaRPr lang="it-IT" dirty="0"/>
        </a:p>
      </dgm:t>
    </dgm:pt>
    <dgm:pt modelId="{D148A606-510A-A64A-9F06-4B4FC45FE6A7}" type="parTrans" cxnId="{41771948-1EE5-C34F-8CBA-4ACF0C416E42}">
      <dgm:prSet/>
      <dgm:spPr/>
      <dgm:t>
        <a:bodyPr/>
        <a:lstStyle/>
        <a:p>
          <a:endParaRPr lang="it-IT"/>
        </a:p>
      </dgm:t>
    </dgm:pt>
    <dgm:pt modelId="{65262AEB-AE08-E64D-BABF-DE1E71F61B3E}" type="sibTrans" cxnId="{41771948-1EE5-C34F-8CBA-4ACF0C416E42}">
      <dgm:prSet/>
      <dgm:spPr/>
      <dgm:t>
        <a:bodyPr/>
        <a:lstStyle/>
        <a:p>
          <a:endParaRPr lang="it-IT"/>
        </a:p>
      </dgm:t>
    </dgm:pt>
    <dgm:pt modelId="{7BF59018-40ED-3548-82DF-054CD394C9C3}" type="pres">
      <dgm:prSet presAssocID="{4E7DC30F-90E8-7043-BCCF-E7DCC0B43391}" presName="rootnode" presStyleCnt="0">
        <dgm:presLayoutVars>
          <dgm:chMax/>
          <dgm:chPref/>
          <dgm:dir/>
          <dgm:animLvl val="lvl"/>
        </dgm:presLayoutVars>
      </dgm:prSet>
      <dgm:spPr/>
      <dgm:t>
        <a:bodyPr/>
        <a:lstStyle/>
        <a:p>
          <a:endParaRPr lang="it-IT"/>
        </a:p>
      </dgm:t>
    </dgm:pt>
    <dgm:pt modelId="{B3FAA469-F115-EB40-B6BF-B0A223F600F3}" type="pres">
      <dgm:prSet presAssocID="{A348D0F1-DDC1-1948-82F4-297207D4F81E}" presName="composite" presStyleCnt="0"/>
      <dgm:spPr/>
    </dgm:pt>
    <dgm:pt modelId="{F728E889-13B1-6048-B9A9-E8600DA740A0}" type="pres">
      <dgm:prSet presAssocID="{A348D0F1-DDC1-1948-82F4-297207D4F81E}" presName="LShape" presStyleLbl="alignNode1" presStyleIdx="0" presStyleCnt="5"/>
      <dgm:spPr/>
    </dgm:pt>
    <dgm:pt modelId="{08F19156-F12F-8A46-883D-B66334823E50}" type="pres">
      <dgm:prSet presAssocID="{A348D0F1-DDC1-1948-82F4-297207D4F81E}" presName="ParentText" presStyleLbl="revTx" presStyleIdx="0" presStyleCnt="3">
        <dgm:presLayoutVars>
          <dgm:chMax val="0"/>
          <dgm:chPref val="0"/>
          <dgm:bulletEnabled val="1"/>
        </dgm:presLayoutVars>
      </dgm:prSet>
      <dgm:spPr/>
      <dgm:t>
        <a:bodyPr/>
        <a:lstStyle/>
        <a:p>
          <a:endParaRPr lang="it-IT"/>
        </a:p>
      </dgm:t>
    </dgm:pt>
    <dgm:pt modelId="{60DA39DC-AD64-4247-AE5A-AB06919B2CBB}" type="pres">
      <dgm:prSet presAssocID="{A348D0F1-DDC1-1948-82F4-297207D4F81E}" presName="Triangle" presStyleLbl="alignNode1" presStyleIdx="1" presStyleCnt="5"/>
      <dgm:spPr/>
    </dgm:pt>
    <dgm:pt modelId="{FA6A4862-C82D-B749-A3B0-FA0BB9BED4CA}" type="pres">
      <dgm:prSet presAssocID="{A669A39A-B6E8-0647-9DE8-C7D5DA7FDFC4}" presName="sibTrans" presStyleCnt="0"/>
      <dgm:spPr/>
    </dgm:pt>
    <dgm:pt modelId="{10FA66BF-836F-EE49-B805-514F704F0FBB}" type="pres">
      <dgm:prSet presAssocID="{A669A39A-B6E8-0647-9DE8-C7D5DA7FDFC4}" presName="space" presStyleCnt="0"/>
      <dgm:spPr/>
    </dgm:pt>
    <dgm:pt modelId="{6E335436-6AE1-F846-89CF-FED21F56635B}" type="pres">
      <dgm:prSet presAssocID="{C5CB402D-626C-7D4C-B067-3743690DDEBE}" presName="composite" presStyleCnt="0"/>
      <dgm:spPr/>
    </dgm:pt>
    <dgm:pt modelId="{EE72FA23-02BF-EE4D-8269-39210E067451}" type="pres">
      <dgm:prSet presAssocID="{C5CB402D-626C-7D4C-B067-3743690DDEBE}" presName="LShape" presStyleLbl="alignNode1" presStyleIdx="2" presStyleCnt="5"/>
      <dgm:spPr/>
    </dgm:pt>
    <dgm:pt modelId="{90392CEC-8709-9B48-B298-5E9D99ACF8A5}" type="pres">
      <dgm:prSet presAssocID="{C5CB402D-626C-7D4C-B067-3743690DDEBE}" presName="ParentText" presStyleLbl="revTx" presStyleIdx="1" presStyleCnt="3">
        <dgm:presLayoutVars>
          <dgm:chMax val="0"/>
          <dgm:chPref val="0"/>
          <dgm:bulletEnabled val="1"/>
        </dgm:presLayoutVars>
      </dgm:prSet>
      <dgm:spPr/>
      <dgm:t>
        <a:bodyPr/>
        <a:lstStyle/>
        <a:p>
          <a:endParaRPr lang="it-IT"/>
        </a:p>
      </dgm:t>
    </dgm:pt>
    <dgm:pt modelId="{D00EA1DC-868A-BF46-9035-2A103EE4A08E}" type="pres">
      <dgm:prSet presAssocID="{C5CB402D-626C-7D4C-B067-3743690DDEBE}" presName="Triangle" presStyleLbl="alignNode1" presStyleIdx="3" presStyleCnt="5"/>
      <dgm:spPr/>
    </dgm:pt>
    <dgm:pt modelId="{8E70FCC5-5478-C04C-867A-20F0BEF66BB4}" type="pres">
      <dgm:prSet presAssocID="{2D1F4AEB-8015-EC4B-AF77-10CF91FCF29D}" presName="sibTrans" presStyleCnt="0"/>
      <dgm:spPr/>
    </dgm:pt>
    <dgm:pt modelId="{8A1F69C0-275E-C346-9665-3FF0F4C77D8C}" type="pres">
      <dgm:prSet presAssocID="{2D1F4AEB-8015-EC4B-AF77-10CF91FCF29D}" presName="space" presStyleCnt="0"/>
      <dgm:spPr/>
    </dgm:pt>
    <dgm:pt modelId="{A76F7282-1172-CB40-9348-7E1929042BEA}" type="pres">
      <dgm:prSet presAssocID="{B09E97DC-4EF7-CE4E-8896-7D03A6A8F62D}" presName="composite" presStyleCnt="0"/>
      <dgm:spPr/>
    </dgm:pt>
    <dgm:pt modelId="{466595CB-C050-8145-9C46-066518B139B8}" type="pres">
      <dgm:prSet presAssocID="{B09E97DC-4EF7-CE4E-8896-7D03A6A8F62D}" presName="LShape" presStyleLbl="alignNode1" presStyleIdx="4" presStyleCnt="5"/>
      <dgm:spPr/>
    </dgm:pt>
    <dgm:pt modelId="{835FC8F2-CBB9-7444-8621-5B9F766F60BE}" type="pres">
      <dgm:prSet presAssocID="{B09E97DC-4EF7-CE4E-8896-7D03A6A8F62D}" presName="ParentText" presStyleLbl="revTx" presStyleIdx="2" presStyleCnt="3">
        <dgm:presLayoutVars>
          <dgm:chMax val="0"/>
          <dgm:chPref val="0"/>
          <dgm:bulletEnabled val="1"/>
        </dgm:presLayoutVars>
      </dgm:prSet>
      <dgm:spPr/>
      <dgm:t>
        <a:bodyPr/>
        <a:lstStyle/>
        <a:p>
          <a:endParaRPr lang="it-IT"/>
        </a:p>
      </dgm:t>
    </dgm:pt>
  </dgm:ptLst>
  <dgm:cxnLst>
    <dgm:cxn modelId="{D5D72AC9-43E5-6248-BCF4-426146EAD2BA}" type="presOf" srcId="{A348D0F1-DDC1-1948-82F4-297207D4F81E}" destId="{08F19156-F12F-8A46-883D-B66334823E50}" srcOrd="0" destOrd="0" presId="urn:microsoft.com/office/officeart/2009/3/layout/StepUpProcess"/>
    <dgm:cxn modelId="{09639CD0-D814-4244-BE46-49CF30D64DD7}" srcId="{4E7DC30F-90E8-7043-BCCF-E7DCC0B43391}" destId="{A348D0F1-DDC1-1948-82F4-297207D4F81E}" srcOrd="0" destOrd="0" parTransId="{D98825A2-3925-994C-BFDC-1305B1E7C572}" sibTransId="{A669A39A-B6E8-0647-9DE8-C7D5DA7FDFC4}"/>
    <dgm:cxn modelId="{F37D2717-985D-C849-A8D7-F76FCA2E17F0}" type="presOf" srcId="{B09E97DC-4EF7-CE4E-8896-7D03A6A8F62D}" destId="{835FC8F2-CBB9-7444-8621-5B9F766F60BE}" srcOrd="0" destOrd="0" presId="urn:microsoft.com/office/officeart/2009/3/layout/StepUpProcess"/>
    <dgm:cxn modelId="{BD197B52-0514-E343-BCFC-258C15CE2552}" type="presOf" srcId="{4E7DC30F-90E8-7043-BCCF-E7DCC0B43391}" destId="{7BF59018-40ED-3548-82DF-054CD394C9C3}" srcOrd="0" destOrd="0" presId="urn:microsoft.com/office/officeart/2009/3/layout/StepUpProcess"/>
    <dgm:cxn modelId="{41771948-1EE5-C34F-8CBA-4ACF0C416E42}" srcId="{4E7DC30F-90E8-7043-BCCF-E7DCC0B43391}" destId="{B09E97DC-4EF7-CE4E-8896-7D03A6A8F62D}" srcOrd="2" destOrd="0" parTransId="{D148A606-510A-A64A-9F06-4B4FC45FE6A7}" sibTransId="{65262AEB-AE08-E64D-BABF-DE1E71F61B3E}"/>
    <dgm:cxn modelId="{4B5D5E67-45D4-0840-8EBA-AE12EB090D26}" type="presOf" srcId="{C5CB402D-626C-7D4C-B067-3743690DDEBE}" destId="{90392CEC-8709-9B48-B298-5E9D99ACF8A5}" srcOrd="0" destOrd="0" presId="urn:microsoft.com/office/officeart/2009/3/layout/StepUpProcess"/>
    <dgm:cxn modelId="{71A807C1-A669-9A42-92A5-7A9AF6DC76D7}" srcId="{4E7DC30F-90E8-7043-BCCF-E7DCC0B43391}" destId="{C5CB402D-626C-7D4C-B067-3743690DDEBE}" srcOrd="1" destOrd="0" parTransId="{82376E9B-75A9-9148-9F91-197F1414ABF9}" sibTransId="{2D1F4AEB-8015-EC4B-AF77-10CF91FCF29D}"/>
    <dgm:cxn modelId="{DA98B996-E34B-2A4A-B7EF-E6C6A39D5405}" type="presParOf" srcId="{7BF59018-40ED-3548-82DF-054CD394C9C3}" destId="{B3FAA469-F115-EB40-B6BF-B0A223F600F3}" srcOrd="0" destOrd="0" presId="urn:microsoft.com/office/officeart/2009/3/layout/StepUpProcess"/>
    <dgm:cxn modelId="{E54C54AE-1DC4-C049-9DF4-C42A5EBFFBDC}" type="presParOf" srcId="{B3FAA469-F115-EB40-B6BF-B0A223F600F3}" destId="{F728E889-13B1-6048-B9A9-E8600DA740A0}" srcOrd="0" destOrd="0" presId="urn:microsoft.com/office/officeart/2009/3/layout/StepUpProcess"/>
    <dgm:cxn modelId="{299AE3D3-3511-BF46-82E6-E47EFA4B9E15}" type="presParOf" srcId="{B3FAA469-F115-EB40-B6BF-B0A223F600F3}" destId="{08F19156-F12F-8A46-883D-B66334823E50}" srcOrd="1" destOrd="0" presId="urn:microsoft.com/office/officeart/2009/3/layout/StepUpProcess"/>
    <dgm:cxn modelId="{DD973BC2-398B-AE47-9B57-4DF06F162374}" type="presParOf" srcId="{B3FAA469-F115-EB40-B6BF-B0A223F600F3}" destId="{60DA39DC-AD64-4247-AE5A-AB06919B2CBB}" srcOrd="2" destOrd="0" presId="urn:microsoft.com/office/officeart/2009/3/layout/StepUpProcess"/>
    <dgm:cxn modelId="{ADACD0F3-2516-694D-A11D-06EEB914558C}" type="presParOf" srcId="{7BF59018-40ED-3548-82DF-054CD394C9C3}" destId="{FA6A4862-C82D-B749-A3B0-FA0BB9BED4CA}" srcOrd="1" destOrd="0" presId="urn:microsoft.com/office/officeart/2009/3/layout/StepUpProcess"/>
    <dgm:cxn modelId="{A5C29C82-01D9-B149-9466-C1DB4A1A1C88}" type="presParOf" srcId="{FA6A4862-C82D-B749-A3B0-FA0BB9BED4CA}" destId="{10FA66BF-836F-EE49-B805-514F704F0FBB}" srcOrd="0" destOrd="0" presId="urn:microsoft.com/office/officeart/2009/3/layout/StepUpProcess"/>
    <dgm:cxn modelId="{ADB07C47-4BE1-9F40-BDD0-AA2B6CF59A93}" type="presParOf" srcId="{7BF59018-40ED-3548-82DF-054CD394C9C3}" destId="{6E335436-6AE1-F846-89CF-FED21F56635B}" srcOrd="2" destOrd="0" presId="urn:microsoft.com/office/officeart/2009/3/layout/StepUpProcess"/>
    <dgm:cxn modelId="{A579EE9B-35CC-AC4F-8B0B-5A292B3E4460}" type="presParOf" srcId="{6E335436-6AE1-F846-89CF-FED21F56635B}" destId="{EE72FA23-02BF-EE4D-8269-39210E067451}" srcOrd="0" destOrd="0" presId="urn:microsoft.com/office/officeart/2009/3/layout/StepUpProcess"/>
    <dgm:cxn modelId="{7DCA1E81-A6B2-EC47-9D0D-8BF5F0924AE7}" type="presParOf" srcId="{6E335436-6AE1-F846-89CF-FED21F56635B}" destId="{90392CEC-8709-9B48-B298-5E9D99ACF8A5}" srcOrd="1" destOrd="0" presId="urn:microsoft.com/office/officeart/2009/3/layout/StepUpProcess"/>
    <dgm:cxn modelId="{882269DF-27B6-CF42-BEF3-C48702321148}" type="presParOf" srcId="{6E335436-6AE1-F846-89CF-FED21F56635B}" destId="{D00EA1DC-868A-BF46-9035-2A103EE4A08E}" srcOrd="2" destOrd="0" presId="urn:microsoft.com/office/officeart/2009/3/layout/StepUpProcess"/>
    <dgm:cxn modelId="{48320C2F-FD6E-DB48-B6AB-5E44E47DC105}" type="presParOf" srcId="{7BF59018-40ED-3548-82DF-054CD394C9C3}" destId="{8E70FCC5-5478-C04C-867A-20F0BEF66BB4}" srcOrd="3" destOrd="0" presId="urn:microsoft.com/office/officeart/2009/3/layout/StepUpProcess"/>
    <dgm:cxn modelId="{9D043B5F-884B-B240-BDEC-C3D5C4EF62C4}" type="presParOf" srcId="{8E70FCC5-5478-C04C-867A-20F0BEF66BB4}" destId="{8A1F69C0-275E-C346-9665-3FF0F4C77D8C}" srcOrd="0" destOrd="0" presId="urn:microsoft.com/office/officeart/2009/3/layout/StepUpProcess"/>
    <dgm:cxn modelId="{B08B2E32-4A81-5C4D-8EE2-E8C2092771D6}" type="presParOf" srcId="{7BF59018-40ED-3548-82DF-054CD394C9C3}" destId="{A76F7282-1172-CB40-9348-7E1929042BEA}" srcOrd="4" destOrd="0" presId="urn:microsoft.com/office/officeart/2009/3/layout/StepUpProcess"/>
    <dgm:cxn modelId="{ED97C0C5-3809-F448-9685-93814FBAE67F}" type="presParOf" srcId="{A76F7282-1172-CB40-9348-7E1929042BEA}" destId="{466595CB-C050-8145-9C46-066518B139B8}" srcOrd="0" destOrd="0" presId="urn:microsoft.com/office/officeart/2009/3/layout/StepUpProcess"/>
    <dgm:cxn modelId="{D7F3B3AA-DEC5-BC4A-991A-2D64A65C30A0}" type="presParOf" srcId="{A76F7282-1172-CB40-9348-7E1929042BEA}" destId="{835FC8F2-CBB9-7444-8621-5B9F766F60BE}"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28E889-13B1-6048-B9A9-E8600DA740A0}">
      <dsp:nvSpPr>
        <dsp:cNvPr id="0" name=""/>
        <dsp:cNvSpPr/>
      </dsp:nvSpPr>
      <dsp:spPr>
        <a:xfrm rot="5400000">
          <a:off x="513948" y="1312414"/>
          <a:ext cx="1538357" cy="2559791"/>
        </a:xfrm>
        <a:prstGeom prst="corner">
          <a:avLst>
            <a:gd name="adj1" fmla="val 16120"/>
            <a:gd name="adj2" fmla="val 1611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08F19156-F12F-8A46-883D-B66334823E50}">
      <dsp:nvSpPr>
        <dsp:cNvPr id="0" name=""/>
        <dsp:cNvSpPr/>
      </dsp:nvSpPr>
      <dsp:spPr>
        <a:xfrm>
          <a:off x="257157" y="2077240"/>
          <a:ext cx="2310994" cy="20257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4310" tIns="194310" rIns="194310" bIns="194310" numCol="1" spcCol="1270" anchor="t" anchorCtr="0">
          <a:noAutofit/>
        </a:bodyPr>
        <a:lstStyle/>
        <a:p>
          <a:pPr lvl="0" algn="l" defTabSz="2266950">
            <a:lnSpc>
              <a:spcPct val="90000"/>
            </a:lnSpc>
            <a:spcBef>
              <a:spcPct val="0"/>
            </a:spcBef>
            <a:spcAft>
              <a:spcPct val="35000"/>
            </a:spcAft>
          </a:pPr>
          <a:r>
            <a:rPr lang="it-IT" sz="5100" kern="1200" dirty="0" smtClean="0"/>
            <a:t>MiFID2 </a:t>
          </a:r>
          <a:endParaRPr lang="it-IT" sz="5100" kern="1200" dirty="0"/>
        </a:p>
      </dsp:txBody>
      <dsp:txXfrm>
        <a:off x="257157" y="2077240"/>
        <a:ext cx="2310994" cy="2025722"/>
      </dsp:txXfrm>
    </dsp:sp>
    <dsp:sp modelId="{60DA39DC-AD64-4247-AE5A-AB06919B2CBB}">
      <dsp:nvSpPr>
        <dsp:cNvPr id="0" name=""/>
        <dsp:cNvSpPr/>
      </dsp:nvSpPr>
      <dsp:spPr>
        <a:xfrm>
          <a:off x="2132115" y="1123959"/>
          <a:ext cx="436036" cy="436036"/>
        </a:xfrm>
        <a:prstGeom prst="triangle">
          <a:avLst>
            <a:gd name="adj" fmla="val 10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EE72FA23-02BF-EE4D-8269-39210E067451}">
      <dsp:nvSpPr>
        <dsp:cNvPr id="0" name=""/>
        <dsp:cNvSpPr/>
      </dsp:nvSpPr>
      <dsp:spPr>
        <a:xfrm rot="5400000">
          <a:off x="3343056" y="612348"/>
          <a:ext cx="1538357" cy="2559791"/>
        </a:xfrm>
        <a:prstGeom prst="corner">
          <a:avLst>
            <a:gd name="adj1" fmla="val 16120"/>
            <a:gd name="adj2" fmla="val 1611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90392CEC-8709-9B48-B298-5E9D99ACF8A5}">
      <dsp:nvSpPr>
        <dsp:cNvPr id="0" name=""/>
        <dsp:cNvSpPr/>
      </dsp:nvSpPr>
      <dsp:spPr>
        <a:xfrm>
          <a:off x="3086266" y="1377174"/>
          <a:ext cx="2310994" cy="20257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4310" tIns="194310" rIns="194310" bIns="194310" numCol="1" spcCol="1270" anchor="t" anchorCtr="0">
          <a:noAutofit/>
        </a:bodyPr>
        <a:lstStyle/>
        <a:p>
          <a:pPr lvl="0" algn="l" defTabSz="2266950">
            <a:lnSpc>
              <a:spcPct val="90000"/>
            </a:lnSpc>
            <a:spcBef>
              <a:spcPct val="0"/>
            </a:spcBef>
            <a:spcAft>
              <a:spcPct val="35000"/>
            </a:spcAft>
          </a:pPr>
          <a:r>
            <a:rPr lang="it-IT" sz="5100" kern="1200" dirty="0" smtClean="0"/>
            <a:t>PRIPs</a:t>
          </a:r>
          <a:endParaRPr lang="it-IT" sz="5100" kern="1200" dirty="0"/>
        </a:p>
      </dsp:txBody>
      <dsp:txXfrm>
        <a:off x="3086266" y="1377174"/>
        <a:ext cx="2310994" cy="2025722"/>
      </dsp:txXfrm>
    </dsp:sp>
    <dsp:sp modelId="{D00EA1DC-868A-BF46-9035-2A103EE4A08E}">
      <dsp:nvSpPr>
        <dsp:cNvPr id="0" name=""/>
        <dsp:cNvSpPr/>
      </dsp:nvSpPr>
      <dsp:spPr>
        <a:xfrm>
          <a:off x="4961224" y="423894"/>
          <a:ext cx="436036" cy="436036"/>
        </a:xfrm>
        <a:prstGeom prst="triangle">
          <a:avLst>
            <a:gd name="adj" fmla="val 10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466595CB-C050-8145-9C46-066518B139B8}">
      <dsp:nvSpPr>
        <dsp:cNvPr id="0" name=""/>
        <dsp:cNvSpPr/>
      </dsp:nvSpPr>
      <dsp:spPr>
        <a:xfrm rot="5400000">
          <a:off x="6172165" y="-87716"/>
          <a:ext cx="1538357" cy="2559791"/>
        </a:xfrm>
        <a:prstGeom prst="corner">
          <a:avLst>
            <a:gd name="adj1" fmla="val 16120"/>
            <a:gd name="adj2" fmla="val 1611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835FC8F2-CBB9-7444-8621-5B9F766F60BE}">
      <dsp:nvSpPr>
        <dsp:cNvPr id="0" name=""/>
        <dsp:cNvSpPr/>
      </dsp:nvSpPr>
      <dsp:spPr>
        <a:xfrm>
          <a:off x="5915374" y="677109"/>
          <a:ext cx="2310994" cy="20257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4310" tIns="194310" rIns="194310" bIns="194310" numCol="1" spcCol="1270" anchor="t" anchorCtr="0">
          <a:noAutofit/>
        </a:bodyPr>
        <a:lstStyle/>
        <a:p>
          <a:pPr lvl="0" algn="l" defTabSz="2266950">
            <a:lnSpc>
              <a:spcPct val="90000"/>
            </a:lnSpc>
            <a:spcBef>
              <a:spcPct val="0"/>
            </a:spcBef>
            <a:spcAft>
              <a:spcPct val="35000"/>
            </a:spcAft>
          </a:pPr>
          <a:r>
            <a:rPr lang="it-IT" sz="5100" kern="1200" dirty="0" smtClean="0"/>
            <a:t>IMD2</a:t>
          </a:r>
          <a:endParaRPr lang="it-IT" sz="5100" kern="1200" dirty="0"/>
        </a:p>
      </dsp:txBody>
      <dsp:txXfrm>
        <a:off x="5915374" y="677109"/>
        <a:ext cx="2310994" cy="2025722"/>
      </dsp:txXfrm>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D34E534E-A028-4650-B016-09B7FAE8BA01}" type="datetimeFigureOut">
              <a:rPr lang="it-IT"/>
              <a:pPr>
                <a:defRPr/>
              </a:pPr>
              <a:t>19/05/2014</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9E434997-FFCC-4587-ADAB-593C2F6D003A}" type="slidenum">
              <a:rPr lang="it-IT"/>
              <a:pPr>
                <a:defRPr/>
              </a:pPr>
              <a:t>‹#›</a:t>
            </a:fld>
            <a:endParaRPr lang="it-IT"/>
          </a:p>
        </p:txBody>
      </p:sp>
    </p:spTree>
    <p:extLst>
      <p:ext uri="{BB962C8B-B14F-4D97-AF65-F5344CB8AC3E}">
        <p14:creationId xmlns:p14="http://schemas.microsoft.com/office/powerpoint/2010/main" val="384049471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BEFD4019-1824-48CF-AB17-84B932A7155A}" type="datetimeFigureOut">
              <a:rPr lang="it-IT"/>
              <a:pPr>
                <a:defRPr/>
              </a:pPr>
              <a:t>19/05/2014</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endParaRPr lang="it-IT" noProof="0"/>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08D812D6-4D42-4E76-99E0-A71174C05227}" type="slidenum">
              <a:rPr lang="it-IT"/>
              <a:pPr>
                <a:defRPr/>
              </a:pPr>
              <a:t>‹#›</a:t>
            </a:fld>
            <a:endParaRPr lang="it-IT"/>
          </a:p>
        </p:txBody>
      </p:sp>
    </p:spTree>
    <p:extLst>
      <p:ext uri="{BB962C8B-B14F-4D97-AF65-F5344CB8AC3E}">
        <p14:creationId xmlns:p14="http://schemas.microsoft.com/office/powerpoint/2010/main" val="3406072264"/>
      </p:ext>
    </p:extLst>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mn-lt"/>
        <a:ea typeface="+mn-ea"/>
        <a:cs typeface="+mn-cs"/>
      </a:defRPr>
    </a:lvl1pPr>
    <a:lvl2pPr marL="457200" algn="l" defTabSz="457200" rtl="0" fontAlgn="base">
      <a:spcBef>
        <a:spcPct val="30000"/>
      </a:spcBef>
      <a:spcAft>
        <a:spcPct val="0"/>
      </a:spcAft>
      <a:defRPr sz="1200" kern="1200">
        <a:solidFill>
          <a:schemeClr val="tx1"/>
        </a:solidFill>
        <a:latin typeface="+mn-lt"/>
        <a:ea typeface="+mn-ea"/>
        <a:cs typeface="+mn-cs"/>
      </a:defRPr>
    </a:lvl2pPr>
    <a:lvl3pPr marL="914400" algn="l" defTabSz="457200" rtl="0" fontAlgn="base">
      <a:spcBef>
        <a:spcPct val="30000"/>
      </a:spcBef>
      <a:spcAft>
        <a:spcPct val="0"/>
      </a:spcAft>
      <a:defRPr sz="1200" kern="1200">
        <a:solidFill>
          <a:schemeClr val="tx1"/>
        </a:solidFill>
        <a:latin typeface="+mn-lt"/>
        <a:ea typeface="+mn-ea"/>
        <a:cs typeface="+mn-cs"/>
      </a:defRPr>
    </a:lvl3pPr>
    <a:lvl4pPr marL="1371600" algn="l" defTabSz="457200" rtl="0" fontAlgn="base">
      <a:spcBef>
        <a:spcPct val="30000"/>
      </a:spcBef>
      <a:spcAft>
        <a:spcPct val="0"/>
      </a:spcAft>
      <a:defRPr sz="1200" kern="1200">
        <a:solidFill>
          <a:schemeClr val="tx1"/>
        </a:solidFill>
        <a:latin typeface="+mn-lt"/>
        <a:ea typeface="+mn-ea"/>
        <a:cs typeface="+mn-cs"/>
      </a:defRPr>
    </a:lvl4pPr>
    <a:lvl5pPr marL="1828800" algn="l" defTabSz="457200" rtl="0" fontAlgn="base">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fld id="{05F63336-7B27-41BC-B419-7FBA29D7D1C5}" type="datetime1">
              <a:rPr lang="it-IT"/>
              <a:pPr>
                <a:defRPr/>
              </a:pPr>
              <a:t>19/05/2014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3CD4F236-084E-4B6D-BAD4-B6D0DFFF66C5}" type="slidenum">
              <a:rPr lang="it-IT"/>
              <a:pPr>
                <a:defRPr/>
              </a:pPr>
              <a:t>‹#›</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DC32E1DE-310F-416A-8A42-3169F8689E97}" type="datetime1">
              <a:rPr lang="it-IT"/>
              <a:pPr>
                <a:defRPr/>
              </a:pPr>
              <a:t>19/05/2014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00B191FB-8424-4581-9D30-F5B879D6A890}" type="slidenum">
              <a:rPr lang="it-IT"/>
              <a:pPr>
                <a:defRPr/>
              </a:pPr>
              <a:t>‹#›</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27C9F7EB-1FD1-4747-93D0-355572371443}" type="datetime1">
              <a:rPr lang="it-IT"/>
              <a:pPr>
                <a:defRPr/>
              </a:pPr>
              <a:t>19/05/2014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A42912B6-5E54-49B0-95EA-B8DA365E1D8E}" type="slidenum">
              <a:rPr lang="it-IT"/>
              <a:pPr>
                <a:defRPr/>
              </a:pPr>
              <a:t>‹#›</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73CF3411-AAC2-4602-9A8B-CE0B10F010ED}" type="datetime1">
              <a:rPr lang="it-IT"/>
              <a:pPr>
                <a:defRPr/>
              </a:pPr>
              <a:t>19/05/2014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63F879F6-3022-4A8A-BE65-30A1F511AC75}" type="slidenum">
              <a:rPr lang="it-IT"/>
              <a:pPr>
                <a:defRPr/>
              </a:pPr>
              <a:t>‹#›</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lvl1pPr>
              <a:defRPr/>
            </a:lvl1pPr>
          </a:lstStyle>
          <a:p>
            <a:pPr>
              <a:defRPr/>
            </a:pPr>
            <a:fld id="{5219A73B-E8AB-4EEC-90CD-68E9679BA750}" type="datetime1">
              <a:rPr lang="it-IT"/>
              <a:pPr>
                <a:defRPr/>
              </a:pPr>
              <a:t>19/05/2014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1A09E2DB-F577-4E5E-809D-CACCFE0C0A5C}" type="slidenum">
              <a:rPr lang="it-IT"/>
              <a:pPr>
                <a:defRPr/>
              </a:pPr>
              <a:t>‹#›</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fld id="{8031E5F5-E5D9-4C20-9E20-A95DD6ABF1A7}" type="datetime1">
              <a:rPr lang="it-IT"/>
              <a:pPr>
                <a:defRPr/>
              </a:pPr>
              <a:t>19/05/2014</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9B3AB8EC-F69C-41EA-A9E1-5A382FE558A0}" type="slidenum">
              <a:rPr lang="it-IT"/>
              <a:pPr>
                <a:defRPr/>
              </a:pPr>
              <a:t>‹#›</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fld id="{34718245-A1F2-4410-B2EA-2DC5CE4F561D}" type="datetime1">
              <a:rPr lang="it-IT"/>
              <a:pPr>
                <a:defRPr/>
              </a:pPr>
              <a:t>19/05/2014</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C1EBD6B1-79ED-4F7F-8790-BBDE54FF5067}" type="slidenum">
              <a:rPr lang="it-IT"/>
              <a:pPr>
                <a:defRPr/>
              </a:pPr>
              <a:t>‹#›</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3"/>
          <p:cNvSpPr>
            <a:spLocks noGrp="1"/>
          </p:cNvSpPr>
          <p:nvPr>
            <p:ph type="dt" sz="half" idx="10"/>
          </p:nvPr>
        </p:nvSpPr>
        <p:spPr/>
        <p:txBody>
          <a:bodyPr/>
          <a:lstStyle>
            <a:lvl1pPr>
              <a:defRPr/>
            </a:lvl1pPr>
          </a:lstStyle>
          <a:p>
            <a:pPr>
              <a:defRPr/>
            </a:pPr>
            <a:fld id="{45DF4239-636F-48CE-AFB8-7C2155E14869}" type="datetime1">
              <a:rPr lang="it-IT"/>
              <a:pPr>
                <a:defRPr/>
              </a:pPr>
              <a:t>19/05/2014</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43CF0755-70D0-40AB-B231-320850257D23}" type="slidenum">
              <a:rPr lang="it-IT"/>
              <a:pPr>
                <a:defRPr/>
              </a:pPr>
              <a:t>‹#›</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DE29ED30-DDCF-4EA0-8185-06E258F5A946}" type="datetime1">
              <a:rPr lang="it-IT"/>
              <a:pPr>
                <a:defRPr/>
              </a:pPr>
              <a:t>19/05/2014</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6E503E9B-6122-4C27-9A76-9AF7EC1D9A7F}" type="slidenum">
              <a:rPr lang="it-IT"/>
              <a:pPr>
                <a:defRPr/>
              </a:pPr>
              <a:t>‹#›</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3"/>
          <p:cNvSpPr>
            <a:spLocks noGrp="1"/>
          </p:cNvSpPr>
          <p:nvPr>
            <p:ph type="dt" sz="half" idx="10"/>
          </p:nvPr>
        </p:nvSpPr>
        <p:spPr/>
        <p:txBody>
          <a:bodyPr/>
          <a:lstStyle>
            <a:lvl1pPr>
              <a:defRPr/>
            </a:lvl1pPr>
          </a:lstStyle>
          <a:p>
            <a:pPr>
              <a:defRPr/>
            </a:pPr>
            <a:fld id="{505A9804-6F8B-441B-8090-D284FDED898D}" type="datetime1">
              <a:rPr lang="it-IT"/>
              <a:pPr>
                <a:defRPr/>
              </a:pPr>
              <a:t>19/05/2014</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C68CB2CA-8866-4351-B33B-4C0DC985CBD8}" type="slidenum">
              <a:rPr lang="it-IT"/>
              <a:pPr>
                <a:defRPr/>
              </a:pPr>
              <a:t>‹#›</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3"/>
          <p:cNvSpPr>
            <a:spLocks noGrp="1"/>
          </p:cNvSpPr>
          <p:nvPr>
            <p:ph type="dt" sz="half" idx="10"/>
          </p:nvPr>
        </p:nvSpPr>
        <p:spPr/>
        <p:txBody>
          <a:bodyPr/>
          <a:lstStyle>
            <a:lvl1pPr>
              <a:defRPr/>
            </a:lvl1pPr>
          </a:lstStyle>
          <a:p>
            <a:pPr>
              <a:defRPr/>
            </a:pPr>
            <a:fld id="{489050DE-AF8E-4770-8285-FA4C1D29CA08}" type="datetime1">
              <a:rPr lang="it-IT"/>
              <a:pPr>
                <a:defRPr/>
              </a:pPr>
              <a:t>19/05/2014</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7183F13C-5AD2-4C62-B74E-1A5765077127}" type="slidenum">
              <a:rPr lang="it-IT"/>
              <a:pPr>
                <a:defRPr/>
              </a:pPr>
              <a:t>‹#›</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stile</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18B29EE5-0B97-4284-B271-B1EC2909F22D}" type="datetime1">
              <a:rPr lang="it-IT"/>
              <a:pPr>
                <a:defRPr/>
              </a:pPr>
              <a:t>19/05/2014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59D4D954-45AD-4837-9876-E13E318B554B}" type="slidenum">
              <a:rPr lang="it-IT"/>
              <a:pPr>
                <a:defRPr/>
              </a:pPr>
              <a:t>‹#›</a:t>
            </a:fld>
            <a:endParaRPr lang="it-IT"/>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sldNum="0" hdr="0" ftr="0" dt="0"/>
  <p:txStyles>
    <p:titleStyle>
      <a:lvl1pPr algn="ctr" defTabSz="457200" rtl="0" fontAlgn="base">
        <a:spcBef>
          <a:spcPct val="0"/>
        </a:spcBef>
        <a:spcAft>
          <a:spcPct val="0"/>
        </a:spcAft>
        <a:defRPr sz="4400" kern="1200">
          <a:solidFill>
            <a:schemeClr val="tx1"/>
          </a:solidFill>
          <a:latin typeface="+mj-lt"/>
          <a:ea typeface="+mj-ea"/>
          <a:cs typeface="+mj-cs"/>
        </a:defRPr>
      </a:lvl1pPr>
      <a:lvl2pPr algn="ctr" defTabSz="457200" rtl="0" fontAlgn="base">
        <a:spcBef>
          <a:spcPct val="0"/>
        </a:spcBef>
        <a:spcAft>
          <a:spcPct val="0"/>
        </a:spcAft>
        <a:defRPr sz="4400">
          <a:solidFill>
            <a:schemeClr val="tx1"/>
          </a:solidFill>
          <a:latin typeface="Calibri" pitchFamily="34" charset="0"/>
        </a:defRPr>
      </a:lvl2pPr>
      <a:lvl3pPr algn="ctr" defTabSz="457200" rtl="0" fontAlgn="base">
        <a:spcBef>
          <a:spcPct val="0"/>
        </a:spcBef>
        <a:spcAft>
          <a:spcPct val="0"/>
        </a:spcAft>
        <a:defRPr sz="4400">
          <a:solidFill>
            <a:schemeClr val="tx1"/>
          </a:solidFill>
          <a:latin typeface="Calibri" pitchFamily="34" charset="0"/>
        </a:defRPr>
      </a:lvl3pPr>
      <a:lvl4pPr algn="ctr" defTabSz="457200" rtl="0" fontAlgn="base">
        <a:spcBef>
          <a:spcPct val="0"/>
        </a:spcBef>
        <a:spcAft>
          <a:spcPct val="0"/>
        </a:spcAft>
        <a:defRPr sz="4400">
          <a:solidFill>
            <a:schemeClr val="tx1"/>
          </a:solidFill>
          <a:latin typeface="Calibri" pitchFamily="34" charset="0"/>
        </a:defRPr>
      </a:lvl4pPr>
      <a:lvl5pPr algn="ctr" defTabSz="457200" rtl="0" fontAlgn="base">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387350"/>
            <a:ext cx="7772400" cy="3671888"/>
          </a:xfrm>
          <a:solidFill>
            <a:schemeClr val="accent1">
              <a:lumMod val="20000"/>
              <a:lumOff val="80000"/>
            </a:schemeClr>
          </a:solidFill>
          <a:effectLst>
            <a:outerShdw blurRad="63500" sx="102000" sy="102000" algn="ctr" rotWithShape="0">
              <a:prstClr val="black">
                <a:alpha val="40000"/>
              </a:prstClr>
            </a:outerShdw>
          </a:effectLst>
        </p:spPr>
        <p:txBody>
          <a:bodyPr rtlCol="0">
            <a:normAutofit/>
          </a:bodyPr>
          <a:lstStyle/>
          <a:p>
            <a:pPr fontAlgn="auto">
              <a:spcAft>
                <a:spcPts val="0"/>
              </a:spcAft>
              <a:defRPr/>
            </a:pPr>
            <a:r>
              <a:rPr lang="en-US" dirty="0">
                <a:solidFill>
                  <a:srgbClr val="FF0000"/>
                </a:solidFill>
              </a:rPr>
              <a:t>The insurance investment products within the regulatory framework of the </a:t>
            </a:r>
            <a:r>
              <a:rPr lang="en-US" dirty="0" smtClean="0">
                <a:solidFill>
                  <a:srgbClr val="FF0000"/>
                </a:solidFill>
              </a:rPr>
              <a:t>IMD2 proposal</a:t>
            </a:r>
            <a:r>
              <a:rPr lang="en-US" dirty="0" smtClean="0"/>
              <a:t/>
            </a:r>
            <a:br>
              <a:rPr lang="en-US" dirty="0" smtClean="0"/>
            </a:br>
            <a:r>
              <a:rPr lang="en-US" dirty="0" smtClean="0"/>
              <a:t/>
            </a:r>
            <a:br>
              <a:rPr lang="en-US" dirty="0" smtClean="0"/>
            </a:br>
            <a:r>
              <a:rPr lang="en-US" sz="4000" dirty="0" smtClean="0">
                <a:solidFill>
                  <a:srgbClr val="0000FF"/>
                </a:solidFill>
              </a:rPr>
              <a:t>Athens - 8 May 2014 </a:t>
            </a:r>
            <a:r>
              <a:rPr lang="it-IT" sz="4000" dirty="0" smtClean="0">
                <a:solidFill>
                  <a:srgbClr val="0000FF"/>
                </a:solidFill>
              </a:rPr>
              <a:t> </a:t>
            </a:r>
            <a:endParaRPr lang="it-IT" sz="4000" dirty="0">
              <a:solidFill>
                <a:srgbClr val="0000FF"/>
              </a:solidFill>
            </a:endParaRPr>
          </a:p>
        </p:txBody>
      </p:sp>
      <p:sp>
        <p:nvSpPr>
          <p:cNvPr id="3" name="Sottotitolo 2"/>
          <p:cNvSpPr>
            <a:spLocks noGrp="1"/>
          </p:cNvSpPr>
          <p:nvPr>
            <p:ph type="subTitle" idx="1"/>
          </p:nvPr>
        </p:nvSpPr>
        <p:spPr>
          <a:xfrm>
            <a:off x="622535" y="4244138"/>
            <a:ext cx="7910369" cy="2478328"/>
          </a:xfrm>
          <a:ln/>
          <a:effectLst>
            <a:outerShdw blurRad="50800" dist="38100" dir="16200000" rotWithShape="0">
              <a:prstClr val="black">
                <a:alpha val="40000"/>
              </a:prstClr>
            </a:outerShdw>
          </a:effectLst>
        </p:spPr>
        <p:style>
          <a:lnRef idx="0">
            <a:scrgbClr r="0" g="0" b="0"/>
          </a:lnRef>
          <a:fillRef idx="1002">
            <a:schemeClr val="lt1"/>
          </a:fillRef>
          <a:effectRef idx="0">
            <a:scrgbClr r="0" g="0" b="0"/>
          </a:effectRef>
          <a:fontRef idx="major"/>
        </p:style>
        <p:txBody>
          <a:bodyPr rtlCol="0">
            <a:normAutofit fontScale="92500" lnSpcReduction="10000"/>
          </a:bodyPr>
          <a:lstStyle/>
          <a:p>
            <a:pPr fontAlgn="auto">
              <a:spcAft>
                <a:spcPts val="0"/>
              </a:spcAft>
              <a:buFont typeface="Arial"/>
              <a:buNone/>
              <a:defRPr/>
            </a:pPr>
            <a:r>
              <a:rPr lang="en-GB" sz="4100" dirty="0" err="1" smtClean="0">
                <a:solidFill>
                  <a:schemeClr val="tx1"/>
                </a:solidFill>
              </a:rPr>
              <a:t>Prof.</a:t>
            </a:r>
            <a:r>
              <a:rPr lang="en-GB" sz="4100" dirty="0" smtClean="0">
                <a:solidFill>
                  <a:schemeClr val="tx1"/>
                </a:solidFill>
              </a:rPr>
              <a:t> Ph.D. </a:t>
            </a:r>
            <a:r>
              <a:rPr lang="en-GB" sz="4100" dirty="0" err="1" smtClean="0">
                <a:solidFill>
                  <a:schemeClr val="tx1"/>
                </a:solidFill>
              </a:rPr>
              <a:t>Pierpaolo</a:t>
            </a:r>
            <a:r>
              <a:rPr lang="en-GB" sz="4100" dirty="0" smtClean="0">
                <a:solidFill>
                  <a:schemeClr val="tx1"/>
                </a:solidFill>
              </a:rPr>
              <a:t> </a:t>
            </a:r>
            <a:r>
              <a:rPr lang="en-GB" sz="4100" dirty="0" err="1" smtClean="0">
                <a:solidFill>
                  <a:schemeClr val="tx1"/>
                </a:solidFill>
              </a:rPr>
              <a:t>Marano</a:t>
            </a:r>
            <a:endParaRPr lang="en-GB" sz="4100" dirty="0" smtClean="0">
              <a:solidFill>
                <a:schemeClr val="tx1"/>
              </a:solidFill>
            </a:endParaRPr>
          </a:p>
          <a:p>
            <a:pPr fontAlgn="auto">
              <a:spcAft>
                <a:spcPts val="0"/>
              </a:spcAft>
              <a:buFont typeface="Arial"/>
              <a:buNone/>
              <a:defRPr/>
            </a:pPr>
            <a:r>
              <a:rPr lang="en-GB" sz="4100" dirty="0" smtClean="0">
                <a:solidFill>
                  <a:schemeClr val="tx1"/>
                </a:solidFill>
              </a:rPr>
              <a:t>Professor of Insurance law </a:t>
            </a:r>
          </a:p>
          <a:p>
            <a:pPr fontAlgn="auto">
              <a:spcAft>
                <a:spcPts val="0"/>
              </a:spcAft>
              <a:buFont typeface="Arial"/>
              <a:buNone/>
              <a:defRPr/>
            </a:pPr>
            <a:r>
              <a:rPr lang="en-GB" sz="4100" dirty="0" smtClean="0">
                <a:solidFill>
                  <a:schemeClr val="tx1"/>
                </a:solidFill>
              </a:rPr>
              <a:t>Catholic University of the Sacred Heart  Milan </a:t>
            </a:r>
            <a:endParaRPr lang="en-GB" sz="4100"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1">
              <a:lumMod val="20000"/>
              <a:lumOff val="80000"/>
            </a:schemeClr>
          </a:solidFill>
          <a:ln/>
          <a:effectLst>
            <a:innerShdw blurRad="63500" dist="50800" dir="5400000">
              <a:prstClr val="black">
                <a:alpha val="50000"/>
              </a:prstClr>
            </a:innerShdw>
          </a:effectLst>
        </p:spPr>
        <p:txBody>
          <a:bodyPr rtlCol="0">
            <a:normAutofit fontScale="90000"/>
          </a:bodyPr>
          <a:lstStyle/>
          <a:p>
            <a:pPr fontAlgn="auto">
              <a:spcAft>
                <a:spcPts val="0"/>
              </a:spcAft>
              <a:defRPr/>
            </a:pPr>
            <a:r>
              <a:rPr lang="it-IT" dirty="0" smtClean="0"/>
              <a:t>Where Do </a:t>
            </a:r>
            <a:r>
              <a:rPr lang="it-IT" dirty="0"/>
              <a:t>Y</a:t>
            </a:r>
            <a:r>
              <a:rPr lang="it-IT" dirty="0" smtClean="0"/>
              <a:t>ou Get the Rules on IIP? </a:t>
            </a:r>
            <a:endParaRPr lang="it-IT" dirty="0"/>
          </a:p>
        </p:txBody>
      </p:sp>
      <p:graphicFrame>
        <p:nvGraphicFramePr>
          <p:cNvPr id="4" name="Segnaposto contenuto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a:xfrm>
            <a:off x="457200" y="274638"/>
            <a:ext cx="8229600" cy="1027112"/>
          </a:xfrm>
          <a:solidFill>
            <a:schemeClr val="accent1">
              <a:lumMod val="20000"/>
              <a:lumOff val="80000"/>
            </a:schemeClr>
          </a:solidFill>
          <a:effectLst>
            <a:outerShdw blurRad="50800" dist="38100" dir="16200000" rotWithShape="0">
              <a:prstClr val="black">
                <a:alpha val="40000"/>
              </a:prstClr>
            </a:outerShdw>
          </a:effectLst>
        </p:spPr>
        <p:txBody>
          <a:bodyPr rtlCol="0">
            <a:normAutofit fontScale="90000"/>
          </a:bodyPr>
          <a:lstStyle/>
          <a:p>
            <a:pPr fontAlgn="auto">
              <a:spcAft>
                <a:spcPts val="0"/>
              </a:spcAft>
              <a:defRPr/>
            </a:pPr>
            <a:r>
              <a:rPr lang="en-GB" sz="2800" dirty="0" smtClean="0">
                <a:solidFill>
                  <a:srgbClr val="0000FF"/>
                </a:solidFill>
              </a:rPr>
              <a:t/>
            </a:r>
            <a:br>
              <a:rPr lang="en-GB" sz="2800" dirty="0" smtClean="0">
                <a:solidFill>
                  <a:srgbClr val="0000FF"/>
                </a:solidFill>
              </a:rPr>
            </a:br>
            <a:r>
              <a:rPr lang="en-GB" sz="2800" dirty="0" smtClean="0">
                <a:solidFill>
                  <a:srgbClr val="0000FF"/>
                </a:solidFill>
              </a:rPr>
              <a:t>A </a:t>
            </a:r>
            <a:r>
              <a:rPr lang="en-GB" sz="2800" dirty="0">
                <a:solidFill>
                  <a:srgbClr val="0000FF"/>
                </a:solidFill>
              </a:rPr>
              <a:t>direct reference to PRIPs Regulation: </a:t>
            </a:r>
            <a:r>
              <a:rPr lang="en-GB" sz="2800" dirty="0" smtClean="0">
                <a:solidFill>
                  <a:srgbClr val="0000FF"/>
                </a:solidFill>
              </a:rPr>
              <a:t/>
            </a:r>
            <a:br>
              <a:rPr lang="en-GB" sz="2800" dirty="0" smtClean="0">
                <a:solidFill>
                  <a:srgbClr val="0000FF"/>
                </a:solidFill>
              </a:rPr>
            </a:br>
            <a:r>
              <a:rPr lang="en-GB" sz="2800" b="1" dirty="0" smtClean="0">
                <a:solidFill>
                  <a:srgbClr val="0000FF"/>
                </a:solidFill>
              </a:rPr>
              <a:t>Definition </a:t>
            </a:r>
            <a:r>
              <a:rPr lang="en-GB" sz="2800" b="1" dirty="0">
                <a:solidFill>
                  <a:srgbClr val="0000FF"/>
                </a:solidFill>
              </a:rPr>
              <a:t>of IIP as IP under PRIPs</a:t>
            </a:r>
            <a:br>
              <a:rPr lang="en-GB" sz="2800" b="1" dirty="0">
                <a:solidFill>
                  <a:srgbClr val="0000FF"/>
                </a:solidFill>
              </a:rPr>
            </a:br>
            <a:endParaRPr lang="en-GB" sz="2800" i="1" dirty="0"/>
          </a:p>
        </p:txBody>
      </p:sp>
      <p:sp>
        <p:nvSpPr>
          <p:cNvPr id="28674" name="Content Placeholder 2"/>
          <p:cNvSpPr>
            <a:spLocks noGrp="1"/>
          </p:cNvSpPr>
          <p:nvPr>
            <p:ph idx="1"/>
          </p:nvPr>
        </p:nvSpPr>
        <p:spPr>
          <a:xfrm>
            <a:off x="395288" y="1486997"/>
            <a:ext cx="8229600" cy="5178024"/>
          </a:xfrm>
          <a:ln/>
        </p:spPr>
        <p:style>
          <a:lnRef idx="0">
            <a:scrgbClr r="0" g="0" b="0"/>
          </a:lnRef>
          <a:fillRef idx="1002">
            <a:schemeClr val="lt1"/>
          </a:fillRef>
          <a:effectRef idx="0">
            <a:scrgbClr r="0" g="0" b="0"/>
          </a:effectRef>
          <a:fontRef idx="major"/>
        </p:style>
        <p:txBody>
          <a:bodyPr rtlCol="0">
            <a:noAutofit/>
          </a:bodyPr>
          <a:lstStyle/>
          <a:p>
            <a:pPr algn="just" fontAlgn="auto">
              <a:spcAft>
                <a:spcPts val="0"/>
              </a:spcAft>
              <a:buFont typeface="Arial"/>
              <a:buChar char="•"/>
              <a:defRPr/>
            </a:pPr>
            <a:r>
              <a:rPr lang="en-GB" sz="2800" b="1" dirty="0" smtClean="0">
                <a:solidFill>
                  <a:srgbClr val="FF0000"/>
                </a:solidFill>
              </a:rPr>
              <a:t>Applies</a:t>
            </a:r>
            <a:r>
              <a:rPr lang="en-GB" sz="2800" b="1" dirty="0" smtClean="0"/>
              <a:t> </a:t>
            </a:r>
            <a:r>
              <a:rPr lang="en-GB" sz="2800" dirty="0" smtClean="0"/>
              <a:t>to</a:t>
            </a:r>
            <a:r>
              <a:rPr lang="en-GB" sz="2800" i="1" dirty="0" smtClean="0"/>
              <a:t> </a:t>
            </a:r>
            <a:r>
              <a:rPr lang="en-US" sz="2800" dirty="0" smtClean="0"/>
              <a:t>all investment products intended for small investors but would </a:t>
            </a:r>
            <a:r>
              <a:rPr lang="en-US" sz="2800" b="1" dirty="0" smtClean="0"/>
              <a:t>not</a:t>
            </a:r>
            <a:r>
              <a:rPr lang="en-US" sz="2800" dirty="0" smtClean="0"/>
              <a:t> apply to: </a:t>
            </a:r>
          </a:p>
          <a:p>
            <a:pPr algn="just" fontAlgn="auto">
              <a:spcAft>
                <a:spcPts val="0"/>
              </a:spcAft>
              <a:buFont typeface="Arial"/>
              <a:buChar char="•"/>
              <a:defRPr/>
            </a:pPr>
            <a:r>
              <a:rPr lang="en-US" sz="2800" dirty="0" smtClean="0"/>
              <a:t>non-life insurance products; </a:t>
            </a:r>
          </a:p>
          <a:p>
            <a:pPr algn="just" fontAlgn="auto">
              <a:spcAft>
                <a:spcPts val="0"/>
              </a:spcAft>
              <a:buFont typeface="Arial"/>
              <a:buChar char="•"/>
              <a:defRPr/>
            </a:pPr>
            <a:r>
              <a:rPr lang="en-US" sz="2800" dirty="0" smtClean="0"/>
              <a:t>life insurance contracts where the benefits under the contract are payable only on </a:t>
            </a:r>
            <a:r>
              <a:rPr lang="en-US" sz="2800" b="1" dirty="0" smtClean="0"/>
              <a:t>death</a:t>
            </a:r>
            <a:r>
              <a:rPr lang="en-US" sz="2800" dirty="0" smtClean="0"/>
              <a:t> </a:t>
            </a:r>
            <a:r>
              <a:rPr lang="en-US" sz="2800" u="sng" dirty="0" smtClean="0"/>
              <a:t>or</a:t>
            </a:r>
            <a:r>
              <a:rPr lang="en-US" sz="2800" dirty="0" smtClean="0"/>
              <a:t> in respect of </a:t>
            </a:r>
            <a:r>
              <a:rPr lang="en-US" sz="2800" b="1" dirty="0" smtClean="0"/>
              <a:t>incapacity due to injury, sickness or infirmity</a:t>
            </a:r>
            <a:r>
              <a:rPr lang="en-US" sz="2800" dirty="0" smtClean="0"/>
              <a:t>, </a:t>
            </a:r>
            <a:r>
              <a:rPr lang="en-US" sz="2800" u="sng" dirty="0" smtClean="0"/>
              <a:t>or</a:t>
            </a:r>
            <a:r>
              <a:rPr lang="en-US" sz="2800" dirty="0" smtClean="0"/>
              <a:t> </a:t>
            </a:r>
            <a:r>
              <a:rPr lang="en-US" sz="2800" b="1" dirty="0" smtClean="0"/>
              <a:t>deposits other than structured deposits and securities</a:t>
            </a:r>
            <a:r>
              <a:rPr lang="en-US" sz="2800" dirty="0" smtClean="0"/>
              <a:t>. </a:t>
            </a:r>
          </a:p>
          <a:p>
            <a:pPr algn="just" fontAlgn="auto">
              <a:spcAft>
                <a:spcPts val="0"/>
              </a:spcAft>
              <a:buFont typeface="Arial"/>
              <a:buChar char="•"/>
              <a:defRPr/>
            </a:pPr>
            <a:r>
              <a:rPr lang="en-US" sz="2800" dirty="0" smtClean="0"/>
              <a:t>The new rules still need to be officially endorsed by the member states. </a:t>
            </a:r>
          </a:p>
          <a:p>
            <a:pPr algn="just" fontAlgn="auto">
              <a:spcAft>
                <a:spcPts val="0"/>
              </a:spcAft>
              <a:buFont typeface="Arial"/>
              <a:buChar char="•"/>
              <a:defRPr/>
            </a:pPr>
            <a:r>
              <a:rPr lang="en-US" sz="2800" dirty="0" smtClean="0"/>
              <a:t>They would then take effect within two years</a:t>
            </a:r>
            <a:endParaRPr lang="en-GB" sz="2800" b="1" i="1" dirty="0" smtClean="0">
              <a:solidFill>
                <a:srgbClr val="FF0000"/>
              </a:solidFill>
            </a:endParaRPr>
          </a:p>
          <a:p>
            <a:pPr algn="ctr" fontAlgn="auto">
              <a:spcAft>
                <a:spcPts val="0"/>
              </a:spcAft>
              <a:buFont typeface="Arial"/>
              <a:buChar char="•"/>
              <a:defRPr/>
            </a:pPr>
            <a:endParaRPr lang="en-GB" sz="2800" dirty="0" smtClean="0">
              <a:solidFill>
                <a:srgbClr val="000082"/>
              </a:solidFill>
            </a:endParaRPr>
          </a:p>
          <a:p>
            <a:pPr marL="0" indent="0" algn="just" fontAlgn="auto">
              <a:spcBef>
                <a:spcPts val="1200"/>
              </a:spcBef>
              <a:spcAft>
                <a:spcPts val="0"/>
              </a:spcAft>
              <a:buFont typeface="Arial"/>
              <a:buNone/>
              <a:defRPr/>
            </a:pPr>
            <a:r>
              <a:rPr lang="en-GB" sz="2800" dirty="0" smtClean="0">
                <a:solidFill>
                  <a:srgbClr val="000082"/>
                </a:solidFill>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rtlCol="0">
            <a:normAutofit/>
          </a:bodyPr>
          <a:lstStyle/>
          <a:p>
            <a:pPr fontAlgn="auto">
              <a:spcAft>
                <a:spcPts val="0"/>
              </a:spcAft>
              <a:defRPr/>
            </a:pPr>
            <a:r>
              <a:rPr lang="fr-BE" sz="3100" dirty="0" smtClean="0">
                <a:solidFill>
                  <a:srgbClr val="002060"/>
                </a:solidFill>
              </a:rPr>
              <a:t>An indirect </a:t>
            </a:r>
            <a:r>
              <a:rPr lang="fr-BE" sz="3100" dirty="0" err="1" smtClean="0">
                <a:solidFill>
                  <a:srgbClr val="002060"/>
                </a:solidFill>
              </a:rPr>
              <a:t>reference</a:t>
            </a:r>
            <a:r>
              <a:rPr lang="fr-BE" sz="3100" dirty="0" smtClean="0">
                <a:solidFill>
                  <a:srgbClr val="002060"/>
                </a:solidFill>
              </a:rPr>
              <a:t> to </a:t>
            </a:r>
            <a:r>
              <a:rPr lang="fr-BE" sz="3100" dirty="0" err="1" smtClean="0">
                <a:solidFill>
                  <a:srgbClr val="002060"/>
                </a:solidFill>
              </a:rPr>
              <a:t>PRIPs</a:t>
            </a:r>
            <a:r>
              <a:rPr lang="fr-BE" sz="3100" dirty="0" smtClean="0">
                <a:solidFill>
                  <a:srgbClr val="002060"/>
                </a:solidFill>
              </a:rPr>
              <a:t> </a:t>
            </a:r>
            <a:r>
              <a:rPr lang="fr-BE" sz="3100" dirty="0" err="1" smtClean="0">
                <a:solidFill>
                  <a:srgbClr val="002060"/>
                </a:solidFill>
              </a:rPr>
              <a:t>Regulation</a:t>
            </a:r>
            <a:r>
              <a:rPr lang="fr-BE" sz="3100" dirty="0" smtClean="0">
                <a:solidFill>
                  <a:srgbClr val="002060"/>
                </a:solidFill>
              </a:rPr>
              <a:t>: </a:t>
            </a:r>
            <a:r>
              <a:rPr lang="en-GB" sz="3100" b="1" dirty="0" smtClean="0">
                <a:solidFill>
                  <a:srgbClr val="000082"/>
                </a:solidFill>
              </a:rPr>
              <a:t>Documentation </a:t>
            </a:r>
            <a:r>
              <a:rPr lang="en-GB" sz="3100" u="sng" dirty="0" smtClean="0">
                <a:solidFill>
                  <a:srgbClr val="000082"/>
                </a:solidFill>
              </a:rPr>
              <a:t>(KID) </a:t>
            </a:r>
            <a:r>
              <a:rPr lang="en-GB" sz="3100" b="1" dirty="0" smtClean="0">
                <a:solidFill>
                  <a:srgbClr val="000082"/>
                </a:solidFill>
              </a:rPr>
              <a:t>for </a:t>
            </a:r>
            <a:r>
              <a:rPr lang="en-GB" sz="3100" b="1" i="1" dirty="0" smtClean="0">
                <a:solidFill>
                  <a:srgbClr val="000082"/>
                </a:solidFill>
              </a:rPr>
              <a:t>retail investors</a:t>
            </a:r>
            <a:endParaRPr lang="it-IT" sz="3100" b="1" i="1" dirty="0"/>
          </a:p>
        </p:txBody>
      </p:sp>
      <p:sp>
        <p:nvSpPr>
          <p:cNvPr id="3" name="Segnaposto contenuto 2"/>
          <p:cNvSpPr>
            <a:spLocks noGrp="1"/>
          </p:cNvSpPr>
          <p:nvPr>
            <p:ph idx="1"/>
          </p:nvPr>
        </p:nvSpPr>
        <p:spPr>
          <a:xfrm>
            <a:off x="457200" y="1600200"/>
            <a:ext cx="8229600" cy="4858944"/>
          </a:xfrm>
          <a:ln/>
        </p:spPr>
        <p:style>
          <a:lnRef idx="0">
            <a:scrgbClr r="0" g="0" b="0"/>
          </a:lnRef>
          <a:fillRef idx="1002">
            <a:schemeClr val="lt1"/>
          </a:fillRef>
          <a:effectRef idx="0">
            <a:scrgbClr r="0" g="0" b="0"/>
          </a:effectRef>
          <a:fontRef idx="major"/>
        </p:style>
        <p:txBody>
          <a:bodyPr rtlCol="0">
            <a:normAutofit/>
          </a:bodyPr>
          <a:lstStyle/>
          <a:p>
            <a:pPr marL="0" indent="0" algn="just" fontAlgn="auto">
              <a:spcAft>
                <a:spcPts val="0"/>
              </a:spcAft>
              <a:buFont typeface="Arial"/>
              <a:buNone/>
              <a:defRPr/>
            </a:pPr>
            <a:r>
              <a:rPr lang="en-US" i="1" dirty="0" smtClean="0"/>
              <a:t>				"What is this investment?“ </a:t>
            </a:r>
          </a:p>
          <a:p>
            <a:pPr marL="0" indent="0" algn="just" fontAlgn="auto">
              <a:spcAft>
                <a:spcPts val="0"/>
              </a:spcAft>
              <a:buFont typeface="Arial"/>
              <a:buNone/>
              <a:defRPr/>
            </a:pPr>
            <a:r>
              <a:rPr lang="en-US" i="1" dirty="0" smtClean="0"/>
              <a:t>"Could I lose money?"           "What is it for?“</a:t>
            </a:r>
          </a:p>
          <a:p>
            <a:pPr marL="0" indent="0" algn="just" fontAlgn="auto">
              <a:spcAft>
                <a:spcPts val="0"/>
              </a:spcAft>
              <a:buFont typeface="Arial"/>
              <a:buNone/>
              <a:defRPr/>
            </a:pPr>
            <a:r>
              <a:rPr lang="en-US" i="1" dirty="0" smtClean="0"/>
              <a:t>"What are the risks and what might I get back?"</a:t>
            </a:r>
            <a:endParaRPr lang="it-IT" i="1" dirty="0" smtClean="0"/>
          </a:p>
          <a:p>
            <a:pPr marL="0" indent="0" fontAlgn="auto">
              <a:spcAft>
                <a:spcPts val="0"/>
              </a:spcAft>
              <a:buFont typeface="Arial"/>
              <a:buNone/>
              <a:defRPr/>
            </a:pPr>
            <a:r>
              <a:rPr lang="en-US" i="1" dirty="0" smtClean="0"/>
              <a:t>		"How has it done in the past?"</a:t>
            </a:r>
          </a:p>
          <a:p>
            <a:pPr marL="0" indent="0" fontAlgn="auto">
              <a:spcAft>
                <a:spcPts val="0"/>
              </a:spcAft>
              <a:buFont typeface="Arial"/>
              <a:buNone/>
              <a:defRPr/>
            </a:pPr>
            <a:r>
              <a:rPr lang="en-US" i="1" dirty="0" smtClean="0"/>
              <a:t>								"What are the costs?"</a:t>
            </a:r>
            <a:endParaRPr lang="it-IT" i="1" dirty="0" smtClean="0"/>
          </a:p>
          <a:p>
            <a:pPr marL="0" indent="0" fontAlgn="auto">
              <a:spcAft>
                <a:spcPts val="0"/>
              </a:spcAft>
              <a:buFont typeface="Arial"/>
              <a:buNone/>
              <a:defRPr/>
            </a:pPr>
            <a:r>
              <a:rPr lang="it-IT" i="1" dirty="0" smtClean="0"/>
              <a:t>“</a:t>
            </a:r>
            <a:r>
              <a:rPr lang="en-US" i="1" dirty="0" smtClean="0"/>
              <a:t>"What might I get when I retire?“ (pension funds only)		</a:t>
            </a:r>
          </a:p>
          <a:p>
            <a:pPr marL="0" indent="0" fontAlgn="auto">
              <a:spcAft>
                <a:spcPts val="0"/>
              </a:spcAft>
              <a:buFont typeface="Arial"/>
              <a:buNone/>
              <a:defRPr/>
            </a:pPr>
            <a:r>
              <a:rPr lang="en-US" i="1" dirty="0" smtClean="0"/>
              <a:t>				</a:t>
            </a:r>
            <a:endParaRPr lang="en-US" b="1" i="1" dirty="0" smtClean="0">
              <a:solidFill>
                <a:srgbClr val="FF0000"/>
              </a:solidFill>
            </a:endParaRPr>
          </a:p>
          <a:p>
            <a:pPr marL="0" indent="0" fontAlgn="auto">
              <a:spcAft>
                <a:spcPts val="0"/>
              </a:spcAft>
              <a:buFont typeface="Arial"/>
              <a:buNone/>
              <a:defRPr/>
            </a:pPr>
            <a:endParaRPr lang="en-GB" i="1" dirty="0">
              <a:solidFill>
                <a:srgbClr val="000082"/>
              </a:solidFill>
            </a:endParaRPr>
          </a:p>
          <a:p>
            <a:pPr fontAlgn="auto">
              <a:spcAft>
                <a:spcPts val="0"/>
              </a:spcAft>
              <a:buFont typeface="Arial"/>
              <a:buChar char="•"/>
              <a:defRPr/>
            </a:pPr>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rtlCol="0">
            <a:normAutofit fontScale="90000"/>
          </a:bodyPr>
          <a:lstStyle/>
          <a:p>
            <a:pPr fontAlgn="auto">
              <a:spcAft>
                <a:spcPts val="0"/>
              </a:spcAft>
              <a:defRPr/>
            </a:pPr>
            <a:r>
              <a:rPr lang="it-IT" dirty="0" err="1" smtClean="0">
                <a:solidFill>
                  <a:srgbClr val="002060"/>
                </a:solidFill>
              </a:rPr>
              <a:t>MiFID</a:t>
            </a:r>
            <a:r>
              <a:rPr lang="it-IT" dirty="0" smtClean="0">
                <a:solidFill>
                  <a:srgbClr val="002060"/>
                </a:solidFill>
              </a:rPr>
              <a:t> and IMD2: </a:t>
            </a:r>
            <a:r>
              <a:rPr lang="it-IT" b="1" dirty="0" smtClean="0">
                <a:solidFill>
                  <a:srgbClr val="FF0000"/>
                </a:solidFill>
              </a:rPr>
              <a:t>Are </a:t>
            </a:r>
            <a:r>
              <a:rPr lang="it-IT" b="1" dirty="0" err="1" smtClean="0">
                <a:solidFill>
                  <a:srgbClr val="FF0000"/>
                </a:solidFill>
              </a:rPr>
              <a:t>they</a:t>
            </a:r>
            <a:r>
              <a:rPr lang="it-IT" b="1" dirty="0" smtClean="0">
                <a:solidFill>
                  <a:srgbClr val="FF0000"/>
                </a:solidFill>
              </a:rPr>
              <a:t> the </a:t>
            </a:r>
            <a:r>
              <a:rPr lang="it-IT" b="1" dirty="0" err="1" smtClean="0">
                <a:solidFill>
                  <a:srgbClr val="FF0000"/>
                </a:solidFill>
              </a:rPr>
              <a:t>mother</a:t>
            </a:r>
            <a:r>
              <a:rPr lang="it-IT" b="1" dirty="0" smtClean="0">
                <a:solidFill>
                  <a:srgbClr val="FF0000"/>
                </a:solidFill>
              </a:rPr>
              <a:t> and </a:t>
            </a:r>
            <a:r>
              <a:rPr lang="it-IT" b="1" dirty="0" err="1" smtClean="0">
                <a:solidFill>
                  <a:srgbClr val="FF0000"/>
                </a:solidFill>
              </a:rPr>
              <a:t>daughter</a:t>
            </a:r>
            <a:r>
              <a:rPr lang="it-IT" b="1" dirty="0" smtClean="0">
                <a:solidFill>
                  <a:srgbClr val="FF0000"/>
                </a:solidFill>
              </a:rPr>
              <a:t>? </a:t>
            </a:r>
            <a:endParaRPr lang="it-IT" b="1" dirty="0">
              <a:solidFill>
                <a:srgbClr val="FF0000"/>
              </a:solidFill>
            </a:endParaRPr>
          </a:p>
        </p:txBody>
      </p:sp>
      <p:sp>
        <p:nvSpPr>
          <p:cNvPr id="3" name="Segnaposto contenuto 2"/>
          <p:cNvSpPr>
            <a:spLocks noGrp="1"/>
          </p:cNvSpPr>
          <p:nvPr>
            <p:ph idx="1"/>
          </p:nvPr>
        </p:nvSpPr>
        <p:spPr>
          <a:ln/>
        </p:spPr>
        <p:style>
          <a:lnRef idx="0">
            <a:scrgbClr r="0" g="0" b="0"/>
          </a:lnRef>
          <a:fillRef idx="1002">
            <a:schemeClr val="lt1"/>
          </a:fillRef>
          <a:effectRef idx="0">
            <a:scrgbClr r="0" g="0" b="0"/>
          </a:effectRef>
          <a:fontRef idx="major"/>
        </p:style>
        <p:txBody>
          <a:bodyPr rtlCol="0">
            <a:normAutofit fontScale="92500" lnSpcReduction="20000"/>
          </a:bodyPr>
          <a:lstStyle/>
          <a:p>
            <a:pPr algn="just" fontAlgn="auto">
              <a:spcBef>
                <a:spcPts val="1200"/>
              </a:spcBef>
              <a:spcAft>
                <a:spcPts val="0"/>
              </a:spcAft>
              <a:buFont typeface="Arial"/>
              <a:buChar char="•"/>
              <a:defRPr/>
            </a:pPr>
            <a:r>
              <a:rPr lang="en-GB" dirty="0" smtClean="0">
                <a:solidFill>
                  <a:srgbClr val="000082"/>
                </a:solidFill>
              </a:rPr>
              <a:t>Rules </a:t>
            </a:r>
            <a:r>
              <a:rPr lang="en-GB" dirty="0">
                <a:solidFill>
                  <a:srgbClr val="000082"/>
                </a:solidFill>
              </a:rPr>
              <a:t>for IIP aligned with conduct of business rules included in </a:t>
            </a:r>
            <a:r>
              <a:rPr lang="en-GB" dirty="0" err="1">
                <a:solidFill>
                  <a:srgbClr val="000082"/>
                </a:solidFill>
              </a:rPr>
              <a:t>MiFID</a:t>
            </a:r>
            <a:r>
              <a:rPr lang="en-GB" dirty="0">
                <a:solidFill>
                  <a:srgbClr val="000082"/>
                </a:solidFill>
              </a:rPr>
              <a:t> II; </a:t>
            </a:r>
          </a:p>
          <a:p>
            <a:pPr algn="just" fontAlgn="auto">
              <a:spcBef>
                <a:spcPts val="1200"/>
              </a:spcBef>
              <a:spcAft>
                <a:spcPts val="0"/>
              </a:spcAft>
              <a:buFont typeface="Arial"/>
              <a:buChar char="•"/>
              <a:defRPr/>
            </a:pPr>
            <a:r>
              <a:rPr lang="en-GB" dirty="0">
                <a:solidFill>
                  <a:srgbClr val="000082"/>
                </a:solidFill>
              </a:rPr>
              <a:t>Stricter conflicts of interest regime;</a:t>
            </a:r>
          </a:p>
          <a:p>
            <a:pPr algn="just" fontAlgn="auto">
              <a:spcBef>
                <a:spcPts val="1200"/>
              </a:spcBef>
              <a:spcAft>
                <a:spcPts val="0"/>
              </a:spcAft>
              <a:buFont typeface="Arial"/>
              <a:buChar char="•"/>
              <a:defRPr/>
            </a:pPr>
            <a:r>
              <a:rPr lang="en-GB" dirty="0">
                <a:solidFill>
                  <a:srgbClr val="000082"/>
                </a:solidFill>
              </a:rPr>
              <a:t>Independent advice (no commissions) for IIP - based   on developments of </a:t>
            </a:r>
            <a:r>
              <a:rPr lang="en-GB" dirty="0" err="1">
                <a:solidFill>
                  <a:srgbClr val="000082"/>
                </a:solidFill>
              </a:rPr>
              <a:t>MiFID</a:t>
            </a:r>
            <a:r>
              <a:rPr lang="en-GB" dirty="0">
                <a:solidFill>
                  <a:srgbClr val="000082"/>
                </a:solidFill>
              </a:rPr>
              <a:t> II proposal;</a:t>
            </a:r>
          </a:p>
          <a:p>
            <a:pPr algn="just" fontAlgn="auto">
              <a:spcBef>
                <a:spcPts val="1200"/>
              </a:spcBef>
              <a:spcAft>
                <a:spcPts val="0"/>
              </a:spcAft>
              <a:buFont typeface="Arial"/>
              <a:buChar char="•"/>
              <a:defRPr/>
            </a:pPr>
            <a:r>
              <a:rPr lang="en-GB" dirty="0">
                <a:solidFill>
                  <a:srgbClr val="000082"/>
                </a:solidFill>
              </a:rPr>
              <a:t>Assessment of suitability and </a:t>
            </a:r>
            <a:r>
              <a:rPr lang="en-GB" dirty="0" smtClean="0">
                <a:solidFill>
                  <a:srgbClr val="000082"/>
                </a:solidFill>
              </a:rPr>
              <a:t>appropriateness </a:t>
            </a:r>
            <a:r>
              <a:rPr lang="en-GB" dirty="0">
                <a:solidFill>
                  <a:srgbClr val="000082"/>
                </a:solidFill>
              </a:rPr>
              <a:t>test</a:t>
            </a:r>
            <a:r>
              <a:rPr lang="en-GB" dirty="0" smtClean="0">
                <a:solidFill>
                  <a:srgbClr val="000082"/>
                </a:solidFill>
              </a:rPr>
              <a:t>; </a:t>
            </a:r>
          </a:p>
          <a:p>
            <a:pPr algn="just" fontAlgn="auto">
              <a:spcBef>
                <a:spcPts val="1200"/>
              </a:spcBef>
              <a:spcAft>
                <a:spcPts val="0"/>
              </a:spcAft>
              <a:buFont typeface="Arial"/>
              <a:buChar char="•"/>
              <a:defRPr/>
            </a:pPr>
            <a:r>
              <a:rPr lang="en-GB" dirty="0" smtClean="0">
                <a:solidFill>
                  <a:srgbClr val="000082"/>
                </a:solidFill>
              </a:rPr>
              <a:t>Product governance</a:t>
            </a:r>
            <a:endParaRPr lang="en-GB" dirty="0">
              <a:solidFill>
                <a:srgbClr val="000082"/>
              </a:solidFill>
            </a:endParaRPr>
          </a:p>
          <a:p>
            <a:pPr algn="just" fontAlgn="auto">
              <a:spcBef>
                <a:spcPts val="1200"/>
              </a:spcBef>
              <a:spcAft>
                <a:spcPts val="0"/>
              </a:spcAft>
              <a:buFont typeface="Arial"/>
              <a:buChar char="•"/>
              <a:defRPr/>
            </a:pPr>
            <a:r>
              <a:rPr lang="fr-BE" dirty="0">
                <a:solidFill>
                  <a:srgbClr val="000082"/>
                </a:solidFill>
              </a:rPr>
              <a:t>EU Commission delegated acts – EIOPA’s Advice</a:t>
            </a:r>
          </a:p>
          <a:p>
            <a:pPr fontAlgn="auto">
              <a:spcAft>
                <a:spcPts val="0"/>
              </a:spcAft>
              <a:buFont typeface="Arial"/>
              <a:buChar char="•"/>
              <a:defRPr/>
            </a:pPr>
            <a:endParaRPr lang="it-IT" dirty="0"/>
          </a:p>
        </p:txBody>
      </p:sp>
      <p:sp>
        <p:nvSpPr>
          <p:cNvPr id="19461" name="Rettangolo 3"/>
          <p:cNvSpPr>
            <a:spLocks noChangeArrowheads="1"/>
          </p:cNvSpPr>
          <p:nvPr/>
        </p:nvSpPr>
        <p:spPr bwMode="auto">
          <a:xfrm>
            <a:off x="457200" y="1612900"/>
            <a:ext cx="8229600" cy="369888"/>
          </a:xfrm>
          <a:prstGeom prst="rect">
            <a:avLst/>
          </a:prstGeom>
          <a:noFill/>
          <a:ln w="9525">
            <a:noFill/>
            <a:miter lim="800000"/>
            <a:headEnd/>
            <a:tailEnd/>
          </a:ln>
        </p:spPr>
        <p:txBody>
          <a:bodyPr>
            <a:spAutoFit/>
          </a:bodyPr>
          <a:lstStyle/>
          <a:p>
            <a:pPr algn="ctr">
              <a:spcBef>
                <a:spcPts val="1200"/>
              </a:spcBef>
            </a:pPr>
            <a:endParaRPr lang="fr-BE">
              <a:solidFill>
                <a:srgbClr val="000082"/>
              </a:solidFill>
              <a:latin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rtlCol="0">
            <a:normAutofit/>
          </a:bodyPr>
          <a:lstStyle/>
          <a:p>
            <a:pPr fontAlgn="auto">
              <a:spcAft>
                <a:spcPts val="0"/>
              </a:spcAft>
              <a:defRPr/>
            </a:pPr>
            <a:r>
              <a:rPr lang="it-IT" dirty="0" smtClean="0"/>
              <a:t>MiFID2: Business </a:t>
            </a:r>
            <a:r>
              <a:rPr lang="it-IT" dirty="0" err="1" smtClean="0"/>
              <a:t>conduct</a:t>
            </a:r>
            <a:r>
              <a:rPr lang="it-IT" dirty="0" smtClean="0"/>
              <a:t> </a:t>
            </a:r>
            <a:r>
              <a:rPr lang="it-IT" dirty="0" err="1" smtClean="0"/>
              <a:t>rules</a:t>
            </a:r>
            <a:endParaRPr lang="it-IT" dirty="0"/>
          </a:p>
        </p:txBody>
      </p:sp>
      <p:sp>
        <p:nvSpPr>
          <p:cNvPr id="3" name="Segnaposto contenuto 2"/>
          <p:cNvSpPr>
            <a:spLocks noGrp="1"/>
          </p:cNvSpPr>
          <p:nvPr>
            <p:ph idx="1"/>
          </p:nvPr>
        </p:nvSpPr>
        <p:spPr>
          <a:ln/>
        </p:spPr>
        <p:style>
          <a:lnRef idx="0">
            <a:scrgbClr r="0" g="0" b="0"/>
          </a:lnRef>
          <a:fillRef idx="1002">
            <a:schemeClr val="lt1"/>
          </a:fillRef>
          <a:effectRef idx="0">
            <a:scrgbClr r="0" g="0" b="0"/>
          </a:effectRef>
          <a:fontRef idx="major"/>
        </p:style>
        <p:txBody>
          <a:bodyPr rtlCol="0">
            <a:normAutofit/>
          </a:bodyPr>
          <a:lstStyle/>
          <a:p>
            <a:pPr algn="just" fontAlgn="auto">
              <a:spcAft>
                <a:spcPts val="0"/>
              </a:spcAft>
              <a:buFont typeface="Arial"/>
              <a:buChar char="•"/>
              <a:defRPr/>
            </a:pPr>
            <a:r>
              <a:rPr lang="en-US" dirty="0" err="1" smtClean="0"/>
              <a:t>MiFID</a:t>
            </a:r>
            <a:r>
              <a:rPr lang="en-US" dirty="0" smtClean="0"/>
              <a:t> II will extend some of the information to clients and conflict of interest requirements to insurance-based investment products by amending the Insurance Mediation Directive 2002/92/EC.</a:t>
            </a:r>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rtlCol="0">
            <a:normAutofit/>
          </a:bodyPr>
          <a:lstStyle/>
          <a:p>
            <a:pPr fontAlgn="auto">
              <a:spcAft>
                <a:spcPts val="0"/>
              </a:spcAft>
              <a:defRPr/>
            </a:pPr>
            <a:r>
              <a:rPr lang="it-IT" dirty="0" err="1" smtClean="0"/>
              <a:t>Rules</a:t>
            </a:r>
            <a:r>
              <a:rPr lang="it-IT" dirty="0" smtClean="0"/>
              <a:t> </a:t>
            </a:r>
            <a:r>
              <a:rPr lang="it-IT" dirty="0" err="1" smtClean="0"/>
              <a:t>for</a:t>
            </a:r>
            <a:r>
              <a:rPr lang="it-IT" dirty="0" smtClean="0"/>
              <a:t> </a:t>
            </a:r>
            <a:r>
              <a:rPr lang="it-IT" dirty="0" err="1" smtClean="0"/>
              <a:t>investment</a:t>
            </a:r>
            <a:r>
              <a:rPr lang="it-IT" dirty="0" smtClean="0"/>
              <a:t> </a:t>
            </a:r>
            <a:r>
              <a:rPr lang="it-IT" dirty="0" err="1" smtClean="0"/>
              <a:t>advice</a:t>
            </a:r>
            <a:r>
              <a:rPr lang="it-IT" dirty="0" smtClean="0"/>
              <a:t> </a:t>
            </a:r>
            <a:endParaRPr lang="it-IT" dirty="0"/>
          </a:p>
        </p:txBody>
      </p:sp>
      <p:sp>
        <p:nvSpPr>
          <p:cNvPr id="3" name="Segnaposto contenuto 2"/>
          <p:cNvSpPr>
            <a:spLocks noGrp="1"/>
          </p:cNvSpPr>
          <p:nvPr>
            <p:ph idx="1"/>
          </p:nvPr>
        </p:nvSpPr>
        <p:spPr>
          <a:xfrm>
            <a:off x="457200" y="1600200"/>
            <a:ext cx="8229600" cy="4965853"/>
          </a:xfrm>
          <a:ln/>
        </p:spPr>
        <p:style>
          <a:lnRef idx="0">
            <a:scrgbClr r="0" g="0" b="0"/>
          </a:lnRef>
          <a:fillRef idx="1002">
            <a:schemeClr val="lt1"/>
          </a:fillRef>
          <a:effectRef idx="0">
            <a:scrgbClr r="0" g="0" b="0"/>
          </a:effectRef>
          <a:fontRef idx="major"/>
        </p:style>
        <p:txBody>
          <a:bodyPr rtlCol="0">
            <a:normAutofit fontScale="70000" lnSpcReduction="20000"/>
          </a:bodyPr>
          <a:lstStyle/>
          <a:p>
            <a:pPr algn="just" fontAlgn="auto">
              <a:spcAft>
                <a:spcPts val="0"/>
              </a:spcAft>
              <a:buFont typeface="Arial"/>
              <a:buChar char="•"/>
              <a:defRPr/>
            </a:pPr>
            <a:r>
              <a:rPr lang="en-US" sz="3400" dirty="0" smtClean="0"/>
              <a:t>The rules for investment advice are improved both when advice is provided on an independent basis and in the long term. </a:t>
            </a:r>
          </a:p>
          <a:p>
            <a:pPr algn="just" fontAlgn="auto">
              <a:spcAft>
                <a:spcPts val="0"/>
              </a:spcAft>
              <a:buFont typeface="Arial"/>
              <a:buNone/>
              <a:defRPr/>
            </a:pPr>
            <a:endParaRPr lang="en-US" sz="3400" dirty="0" smtClean="0"/>
          </a:p>
          <a:p>
            <a:pPr algn="just" fontAlgn="auto">
              <a:spcAft>
                <a:spcPts val="0"/>
              </a:spcAft>
              <a:buFont typeface="Arial"/>
              <a:buChar char="•"/>
              <a:defRPr/>
            </a:pPr>
            <a:r>
              <a:rPr lang="en-US" sz="3400" dirty="0" smtClean="0"/>
              <a:t>Advisers declaring themselves as </a:t>
            </a:r>
            <a:r>
              <a:rPr lang="en-US" sz="3400" b="1" dirty="0" smtClean="0"/>
              <a:t>independent</a:t>
            </a:r>
            <a:r>
              <a:rPr lang="en-US" sz="3400" dirty="0" smtClean="0"/>
              <a:t> will need to match the client's profile and interests against a broad array of products available in the market and say whether they will provide the client with a </a:t>
            </a:r>
            <a:r>
              <a:rPr lang="en-US" sz="3400" b="1" dirty="0" smtClean="0"/>
              <a:t>periodic assessment</a:t>
            </a:r>
            <a:r>
              <a:rPr lang="en-US" sz="3400" dirty="0" smtClean="0"/>
              <a:t> of the suitability of advised products. </a:t>
            </a:r>
          </a:p>
          <a:p>
            <a:pPr algn="just" fontAlgn="auto">
              <a:spcAft>
                <a:spcPts val="0"/>
              </a:spcAft>
              <a:buFont typeface="Arial"/>
              <a:buChar char="•"/>
              <a:defRPr/>
            </a:pPr>
            <a:endParaRPr lang="en-US" sz="3400" dirty="0" smtClean="0"/>
          </a:p>
          <a:p>
            <a:pPr algn="just" fontAlgn="auto">
              <a:spcAft>
                <a:spcPts val="0"/>
              </a:spcAft>
              <a:buFont typeface="Arial"/>
              <a:buChar char="•"/>
              <a:defRPr/>
            </a:pPr>
            <a:r>
              <a:rPr lang="en-US" sz="3400" dirty="0" smtClean="0"/>
              <a:t>Independent investment advisers and portfolio managers will be required to </a:t>
            </a:r>
            <a:r>
              <a:rPr lang="en-US" sz="3400" b="1" dirty="0" smtClean="0"/>
              <a:t>transfer</a:t>
            </a:r>
            <a:r>
              <a:rPr lang="en-US" sz="3400" dirty="0" smtClean="0"/>
              <a:t> all fees, commissions or any monetary benefits paid or provided by a third party </a:t>
            </a:r>
            <a:r>
              <a:rPr lang="en-US" sz="3400" b="1" dirty="0" smtClean="0"/>
              <a:t>to the client </a:t>
            </a:r>
            <a:r>
              <a:rPr lang="en-US" sz="3400" dirty="0" smtClean="0"/>
              <a:t>who should be accurately informed about all such commissions. </a:t>
            </a:r>
          </a:p>
          <a:p>
            <a:pPr algn="just" fontAlgn="auto">
              <a:spcAft>
                <a:spcPts val="0"/>
              </a:spcAft>
              <a:buFont typeface="Arial"/>
              <a:buNone/>
              <a:defRPr/>
            </a:pPr>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rtlCol="0">
            <a:normAutofit fontScale="90000"/>
          </a:bodyPr>
          <a:lstStyle/>
          <a:p>
            <a:pPr fontAlgn="auto">
              <a:spcAft>
                <a:spcPts val="0"/>
              </a:spcAft>
              <a:defRPr/>
            </a:pPr>
            <a:r>
              <a:rPr lang="en-US" sz="3200" dirty="0" smtClean="0"/>
              <a:t/>
            </a:r>
            <a:br>
              <a:rPr lang="en-US" sz="3200" dirty="0" smtClean="0"/>
            </a:br>
            <a:r>
              <a:rPr lang="en-US" sz="3200" dirty="0" smtClean="0"/>
              <a:t>MiFID2:Product governance </a:t>
            </a:r>
            <a:br>
              <a:rPr lang="en-US" sz="3200" dirty="0" smtClean="0"/>
            </a:br>
            <a:endParaRPr lang="en-US" sz="3200" dirty="0"/>
          </a:p>
        </p:txBody>
      </p:sp>
      <p:sp>
        <p:nvSpPr>
          <p:cNvPr id="3" name="Content Placeholder 2"/>
          <p:cNvSpPr>
            <a:spLocks noGrp="1"/>
          </p:cNvSpPr>
          <p:nvPr>
            <p:ph idx="1"/>
          </p:nvPr>
        </p:nvSpPr>
        <p:spPr>
          <a:xfrm>
            <a:off x="457200" y="1600200"/>
            <a:ext cx="8229600" cy="4855684"/>
          </a:xfrm>
          <a:ln/>
        </p:spPr>
        <p:style>
          <a:lnRef idx="0">
            <a:scrgbClr r="0" g="0" b="0"/>
          </a:lnRef>
          <a:fillRef idx="1002">
            <a:schemeClr val="lt1"/>
          </a:fillRef>
          <a:effectRef idx="0">
            <a:scrgbClr r="0" g="0" b="0"/>
          </a:effectRef>
          <a:fontRef idx="major"/>
        </p:style>
        <p:txBody>
          <a:bodyPr rtlCol="0">
            <a:normAutofit/>
          </a:bodyPr>
          <a:lstStyle/>
          <a:p>
            <a:pPr algn="just" fontAlgn="auto">
              <a:spcAft>
                <a:spcPts val="0"/>
              </a:spcAft>
              <a:buFont typeface="Arial"/>
              <a:buChar char="•"/>
              <a:defRPr/>
            </a:pPr>
            <a:r>
              <a:rPr lang="en-US" sz="3600" dirty="0" smtClean="0"/>
              <a:t>The involvement of senior management in the design of the firm's policies as to how products and services may be sold or provided to their clients and the adoption of adequate internal controls is consolidated. </a:t>
            </a:r>
          </a:p>
          <a:p>
            <a:pPr fontAlgn="auto">
              <a:spcAft>
                <a:spcPts val="0"/>
              </a:spcAft>
              <a:buFont typeface="Arial"/>
              <a:buChar char="•"/>
              <a:defRPr/>
            </a:pPr>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rtlCol="0">
            <a:normAutofit/>
          </a:bodyPr>
          <a:lstStyle/>
          <a:p>
            <a:pPr fontAlgn="auto">
              <a:spcAft>
                <a:spcPts val="0"/>
              </a:spcAft>
              <a:defRPr/>
            </a:pPr>
            <a:r>
              <a:rPr lang="en-US" dirty="0" err="1" smtClean="0"/>
              <a:t>MiFID</a:t>
            </a:r>
            <a:r>
              <a:rPr lang="en-US" dirty="0" smtClean="0"/>
              <a:t> and European Authorities</a:t>
            </a:r>
            <a:endParaRPr lang="en-US" dirty="0"/>
          </a:p>
        </p:txBody>
      </p:sp>
      <p:sp>
        <p:nvSpPr>
          <p:cNvPr id="3" name="Content Placeholder 2"/>
          <p:cNvSpPr>
            <a:spLocks noGrp="1"/>
          </p:cNvSpPr>
          <p:nvPr>
            <p:ph idx="1"/>
          </p:nvPr>
        </p:nvSpPr>
        <p:spPr>
          <a:xfrm>
            <a:off x="457200" y="1600200"/>
            <a:ext cx="8229600" cy="4723482"/>
          </a:xfrm>
          <a:ln/>
        </p:spPr>
        <p:style>
          <a:lnRef idx="0">
            <a:scrgbClr r="0" g="0" b="0"/>
          </a:lnRef>
          <a:fillRef idx="1002">
            <a:schemeClr val="lt1"/>
          </a:fillRef>
          <a:effectRef idx="0">
            <a:scrgbClr r="0" g="0" b="0"/>
          </a:effectRef>
          <a:fontRef idx="major"/>
        </p:style>
        <p:txBody>
          <a:bodyPr rtlCol="0">
            <a:normAutofit lnSpcReduction="10000"/>
          </a:bodyPr>
          <a:lstStyle/>
          <a:p>
            <a:pPr algn="just" fontAlgn="auto">
              <a:spcAft>
                <a:spcPts val="0"/>
              </a:spcAft>
              <a:buFont typeface="Arial"/>
              <a:buChar char="•"/>
              <a:defRPr/>
            </a:pPr>
            <a:r>
              <a:rPr lang="en-US" dirty="0" err="1" smtClean="0"/>
              <a:t>MiFID</a:t>
            </a:r>
            <a:r>
              <a:rPr lang="en-US" dirty="0" smtClean="0"/>
              <a:t> II introduces </a:t>
            </a:r>
            <a:r>
              <a:rPr lang="en-US" dirty="0" err="1" smtClean="0"/>
              <a:t>harmonised</a:t>
            </a:r>
            <a:r>
              <a:rPr lang="en-US" dirty="0" smtClean="0"/>
              <a:t> powers and conditions for national competent authorities, the European Securities and Markets Authority (ESMA) and the European Banking Authority (EBA) [</a:t>
            </a:r>
            <a:r>
              <a:rPr lang="en-US" dirty="0" smtClean="0">
                <a:solidFill>
                  <a:srgbClr val="FF0000"/>
                </a:solidFill>
              </a:rPr>
              <a:t>EIOPA?</a:t>
            </a:r>
            <a:r>
              <a:rPr lang="en-US" dirty="0" smtClean="0"/>
              <a:t>] to </a:t>
            </a:r>
            <a:r>
              <a:rPr lang="en-US" b="1" dirty="0" smtClean="0"/>
              <a:t>prohibit</a:t>
            </a:r>
            <a:r>
              <a:rPr lang="en-US" dirty="0" smtClean="0"/>
              <a:t> or </a:t>
            </a:r>
            <a:r>
              <a:rPr lang="en-US" b="1" dirty="0" smtClean="0"/>
              <a:t>restrict</a:t>
            </a:r>
            <a:r>
              <a:rPr lang="en-US" dirty="0" smtClean="0"/>
              <a:t> the marketing and distribution of certain financial instruments and structured deposits, financial activities or practices in case of threats to investor protection, financial stability or the orderly functioning of markets.</a:t>
            </a:r>
          </a:p>
          <a:p>
            <a:pPr fontAlgn="auto">
              <a:spcAft>
                <a:spcPts val="0"/>
              </a:spcAft>
              <a:buFont typeface="Arial"/>
              <a:buChar char="•"/>
              <a:defRPr/>
            </a:pPr>
            <a:endParaRPr lang="en-US"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400</TotalTime>
  <Words>446</Words>
  <Application>Microsoft Office PowerPoint</Application>
  <PresentationFormat>On-screen Show (4:3)</PresentationFormat>
  <Paragraphs>43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Tema di Office</vt:lpstr>
      <vt:lpstr>The insurance investment products within the regulatory framework of the IMD2 proposal  Athens - 8 May 2014  </vt:lpstr>
      <vt:lpstr>Where Do You Get the Rules on IIP? </vt:lpstr>
      <vt:lpstr> A direct reference to PRIPs Regulation:  Definition of IIP as IP under PRIPs </vt:lpstr>
      <vt:lpstr>An indirect reference to PRIPs Regulation: Documentation (KID) for retail investors</vt:lpstr>
      <vt:lpstr>MiFID and IMD2: Are they the mother and daughter? </vt:lpstr>
      <vt:lpstr>MiFID2: Business conduct rules</vt:lpstr>
      <vt:lpstr>Rules for investment advice </vt:lpstr>
      <vt:lpstr> MiFID2:Product governance  </vt:lpstr>
      <vt:lpstr>MiFID and European Authorities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iMac</dc:creator>
  <cp:lastModifiedBy>User</cp:lastModifiedBy>
  <cp:revision>46</cp:revision>
  <dcterms:created xsi:type="dcterms:W3CDTF">2014-05-06T14:14:30Z</dcterms:created>
  <dcterms:modified xsi:type="dcterms:W3CDTF">2014-05-19T15:03:36Z</dcterms:modified>
</cp:coreProperties>
</file>