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9" d="100"/>
          <a:sy n="79" d="100"/>
        </p:scale>
        <p:origin x="-90" y="-73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45BA90-2E4E-4590-A577-B03CADF6726F}" type="datetimeFigureOut">
              <a:rPr lang="en-GB" smtClean="0"/>
              <a:pPr/>
              <a:t>28/04/2014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2BAACC-8C82-40AA-BC4D-4E4D5F17F0FC}" type="slidenum">
              <a:rPr lang="en-GB" smtClean="0"/>
              <a:pPr/>
              <a:t>‹#›</a:t>
            </a:fld>
            <a:endParaRPr lang="en-GB"/>
          </a:p>
        </p:txBody>
      </p:sp>
    </p:spTree>
    <p:extLst>
      <p:ext uri="{BB962C8B-B14F-4D97-AF65-F5344CB8AC3E}">
        <p14:creationId xmlns:p14="http://schemas.microsoft.com/office/powerpoint/2010/main" xmlns="" val="3471014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12BAACC-8C82-40AA-BC4D-4E4D5F17F0FC}" type="slidenum">
              <a:rPr lang="en-GB" smtClean="0"/>
              <a:pPr/>
              <a:t>1</a:t>
            </a:fld>
            <a:endParaRPr lang="en-GB"/>
          </a:p>
        </p:txBody>
      </p:sp>
    </p:spTree>
    <p:extLst>
      <p:ext uri="{BB962C8B-B14F-4D97-AF65-F5344CB8AC3E}">
        <p14:creationId xmlns:p14="http://schemas.microsoft.com/office/powerpoint/2010/main" xmlns="" val="42405819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cstate="print">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5247D3B9-A9F8-4B71-AB4E-036CDBC380B9}" type="datetime1">
              <a:rPr lang="en-GB" smtClean="0"/>
              <a:pPr/>
              <a:t>28/04/2014</a:t>
            </a:fld>
            <a:endParaRPr lang="en-GB"/>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GB"/>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518E3237-8A22-4F15-BD6E-B4C548AB58DE}" type="slidenum">
              <a:rPr lang="en-GB" smtClean="0"/>
              <a:pPr/>
              <a:t>‹#›</a:t>
            </a:fld>
            <a:endParaRPr lang="en-GB"/>
          </a:p>
        </p:txBody>
      </p:sp>
    </p:spTree>
    <p:extLst>
      <p:ext uri="{BB962C8B-B14F-4D97-AF65-F5344CB8AC3E}">
        <p14:creationId xmlns:p14="http://schemas.microsoft.com/office/powerpoint/2010/main" xmlns="" val="331934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cstate="print">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74D877-20B4-43B1-828E-5EB64D9ABCCA}" type="datetime1">
              <a:rPr lang="en-GB" smtClean="0"/>
              <a:pPr/>
              <a:t>28/04/2014</a:t>
            </a:fld>
            <a:endParaRPr lang="en-GB"/>
          </a:p>
        </p:txBody>
      </p:sp>
      <p:sp>
        <p:nvSpPr>
          <p:cNvPr id="6" name="Footer Placeholder 5"/>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18E3237-8A22-4F15-BD6E-B4C548AB58DE}" type="slidenum">
              <a:rPr lang="en-GB" smtClean="0"/>
              <a:pPr/>
              <a:t>‹#›</a:t>
            </a:fld>
            <a:endParaRPr lang="en-GB"/>
          </a:p>
        </p:txBody>
      </p:sp>
    </p:spTree>
    <p:extLst>
      <p:ext uri="{BB962C8B-B14F-4D97-AF65-F5344CB8AC3E}">
        <p14:creationId xmlns:p14="http://schemas.microsoft.com/office/powerpoint/2010/main" xmlns="" val="217552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cstate="print">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B0A439-0563-4EB0-9429-A0DD3508D6E6}" type="datetime1">
              <a:rPr lang="en-GB" smtClean="0"/>
              <a:pPr/>
              <a:t>28/04/2014</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18E3237-8A22-4F15-BD6E-B4C548AB58DE}" type="slidenum">
              <a:rPr lang="en-GB" smtClean="0"/>
              <a:pPr/>
              <a:t>‹#›</a:t>
            </a:fld>
            <a:endParaRPr lang="en-GB"/>
          </a:p>
        </p:txBody>
      </p:sp>
    </p:spTree>
    <p:extLst>
      <p:ext uri="{BB962C8B-B14F-4D97-AF65-F5344CB8AC3E}">
        <p14:creationId xmlns:p14="http://schemas.microsoft.com/office/powerpoint/2010/main" xmlns="" val="3833910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cstate="print">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A8D366-44FB-4A75-8916-CBB24E8FA454}" type="datetime1">
              <a:rPr lang="en-GB" smtClean="0"/>
              <a:pPr/>
              <a:t>28/04/2014</a:t>
            </a:fld>
            <a:endParaRPr lang="en-GB"/>
          </a:p>
        </p:txBody>
      </p:sp>
      <p:sp>
        <p:nvSpPr>
          <p:cNvPr id="5" name="Footer Placeholder 4"/>
          <p:cNvSpPr>
            <a:spLocks noGrp="1"/>
          </p:cNvSpPr>
          <p:nvPr>
            <p:ph type="ftr" sz="quarter" idx="11"/>
          </p:nvPr>
        </p:nvSpPr>
        <p:spPr/>
        <p:txBody>
          <a:bodyPr/>
          <a:lstStyle/>
          <a:p>
            <a:endParaRPr lang="en-GB"/>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18E3237-8A22-4F15-BD6E-B4C548AB58DE}" type="slidenum">
              <a:rPr lang="en-GB" smtClean="0"/>
              <a:pPr/>
              <a:t>‹#›</a:t>
            </a:fld>
            <a:endParaRPr lang="en-GB"/>
          </a:p>
        </p:txBody>
      </p:sp>
    </p:spTree>
    <p:extLst>
      <p:ext uri="{BB962C8B-B14F-4D97-AF65-F5344CB8AC3E}">
        <p14:creationId xmlns:p14="http://schemas.microsoft.com/office/powerpoint/2010/main" xmlns="" val="9460516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cstate="print">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99E4BD-93EA-486B-BE19-4F57E884737E}" type="datetime1">
              <a:rPr lang="en-GB" smtClean="0"/>
              <a:pPr/>
              <a:t>28/04/2014</a:t>
            </a:fld>
            <a:endParaRPr lang="en-GB"/>
          </a:p>
        </p:txBody>
      </p:sp>
      <p:sp>
        <p:nvSpPr>
          <p:cNvPr id="5" name="Footer Placeholder 4"/>
          <p:cNvSpPr>
            <a:spLocks noGrp="1"/>
          </p:cNvSpPr>
          <p:nvPr>
            <p:ph type="ftr" sz="quarter" idx="11"/>
          </p:nvPr>
        </p:nvSpPr>
        <p:spPr/>
        <p:txBody>
          <a:bodyPr/>
          <a:lstStyle/>
          <a:p>
            <a:endParaRPr lang="en-GB"/>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18E3237-8A22-4F15-BD6E-B4C548AB58DE}" type="slidenum">
              <a:rPr lang="en-GB" smtClean="0"/>
              <a:pPr/>
              <a:t>‹#›</a:t>
            </a:fld>
            <a:endParaRPr lang="en-GB"/>
          </a:p>
        </p:txBody>
      </p:sp>
    </p:spTree>
    <p:extLst>
      <p:ext uri="{BB962C8B-B14F-4D97-AF65-F5344CB8AC3E}">
        <p14:creationId xmlns:p14="http://schemas.microsoft.com/office/powerpoint/2010/main" xmlns="" val="2911909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70B87CB-1CBB-492C-8E9B-56C9C651542E}" type="datetime1">
              <a:rPr lang="en-GB" smtClean="0"/>
              <a:pPr/>
              <a:t>28/04/2014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18E3237-8A22-4F15-BD6E-B4C548AB58DE}" type="slidenum">
              <a:rPr lang="en-GB" smtClean="0"/>
              <a:pPr/>
              <a:t>‹#›</a:t>
            </a:fld>
            <a:endParaRPr lang="en-GB"/>
          </a:p>
        </p:txBody>
      </p:sp>
    </p:spTree>
    <p:extLst>
      <p:ext uri="{BB962C8B-B14F-4D97-AF65-F5344CB8AC3E}">
        <p14:creationId xmlns:p14="http://schemas.microsoft.com/office/powerpoint/2010/main" xmlns="" val="5458873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3F6CA3E-7472-4EAB-A4EB-6C6D5DB5F385}" type="datetime1">
              <a:rPr lang="en-GB" smtClean="0"/>
              <a:pPr/>
              <a:t>28/04/2014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18E3237-8A22-4F15-BD6E-B4C548AB58DE}" type="slidenum">
              <a:rPr lang="en-GB" smtClean="0"/>
              <a:pPr/>
              <a:t>‹#›</a:t>
            </a:fld>
            <a:endParaRPr lang="en-GB"/>
          </a:p>
        </p:txBody>
      </p:sp>
    </p:spTree>
    <p:extLst>
      <p:ext uri="{BB962C8B-B14F-4D97-AF65-F5344CB8AC3E}">
        <p14:creationId xmlns:p14="http://schemas.microsoft.com/office/powerpoint/2010/main" xmlns="" val="36765520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832E254-AF9F-4F75-AFF5-274A8369594F}" type="datetime1">
              <a:rPr lang="en-GB" smtClean="0"/>
              <a:pPr/>
              <a:t>28/04/2014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8E3237-8A22-4F15-BD6E-B4C548AB58DE}" type="slidenum">
              <a:rPr lang="en-GB" smtClean="0"/>
              <a:pPr/>
              <a:t>‹#›</a:t>
            </a:fld>
            <a:endParaRPr lang="en-GB"/>
          </a:p>
        </p:txBody>
      </p:sp>
    </p:spTree>
    <p:extLst>
      <p:ext uri="{BB962C8B-B14F-4D97-AF65-F5344CB8AC3E}">
        <p14:creationId xmlns:p14="http://schemas.microsoft.com/office/powerpoint/2010/main" xmlns="" val="8013736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cstate="print">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768FDB-7AD5-464A-BDDF-9248A74A23C4}" type="datetime1">
              <a:rPr lang="en-GB" smtClean="0"/>
              <a:pPr/>
              <a:t>28/04/2014</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18E3237-8A22-4F15-BD6E-B4C548AB58DE}" type="slidenum">
              <a:rPr lang="en-GB" smtClean="0"/>
              <a:pPr/>
              <a:t>‹#›</a:t>
            </a:fld>
            <a:endParaRPr lang="en-GB"/>
          </a:p>
        </p:txBody>
      </p:sp>
    </p:spTree>
    <p:extLst>
      <p:ext uri="{BB962C8B-B14F-4D97-AF65-F5344CB8AC3E}">
        <p14:creationId xmlns:p14="http://schemas.microsoft.com/office/powerpoint/2010/main" xmlns="" val="3884662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B0DD6F-2C9E-4644-AC99-DF608F9A8D18}" type="datetime1">
              <a:rPr lang="en-GB" smtClean="0"/>
              <a:pPr/>
              <a:t>28/04/2014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8E3237-8A22-4F15-BD6E-B4C548AB58DE}" type="slidenum">
              <a:rPr lang="en-GB" smtClean="0"/>
              <a:pPr/>
              <a:t>‹#›</a:t>
            </a:fld>
            <a:endParaRPr lang="en-GB"/>
          </a:p>
        </p:txBody>
      </p:sp>
    </p:spTree>
    <p:extLst>
      <p:ext uri="{BB962C8B-B14F-4D97-AF65-F5344CB8AC3E}">
        <p14:creationId xmlns:p14="http://schemas.microsoft.com/office/powerpoint/2010/main" xmlns="" val="3760455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cstate="print">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B3AC52-1BAE-4D93-A77C-28B5A2EB5DA9}" type="datetime1">
              <a:rPr lang="en-GB" smtClean="0"/>
              <a:pPr/>
              <a:t>28/04/2014</a:t>
            </a:fld>
            <a:endParaRPr lang="en-GB"/>
          </a:p>
        </p:txBody>
      </p:sp>
      <p:sp>
        <p:nvSpPr>
          <p:cNvPr id="5" name="Footer Placeholder 4"/>
          <p:cNvSpPr>
            <a:spLocks noGrp="1"/>
          </p:cNvSpPr>
          <p:nvPr>
            <p:ph type="ftr" sz="quarter" idx="11"/>
          </p:nvPr>
        </p:nvSpPr>
        <p:spPr/>
        <p:txBody>
          <a:bodyPr/>
          <a:lstStyle/>
          <a:p>
            <a:endParaRPr lang="en-GB"/>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18E3237-8A22-4F15-BD6E-B4C548AB58DE}" type="slidenum">
              <a:rPr lang="en-GB" smtClean="0"/>
              <a:pPr/>
              <a:t>‹#›</a:t>
            </a:fld>
            <a:endParaRPr lang="en-GB"/>
          </a:p>
        </p:txBody>
      </p:sp>
    </p:spTree>
    <p:extLst>
      <p:ext uri="{BB962C8B-B14F-4D97-AF65-F5344CB8AC3E}">
        <p14:creationId xmlns:p14="http://schemas.microsoft.com/office/powerpoint/2010/main" xmlns="" val="668977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4EC38B-69E3-49D9-92AD-006F12153AB4}" type="datetime1">
              <a:rPr lang="en-GB" smtClean="0"/>
              <a:pPr/>
              <a:t>28/04/2014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8E3237-8A22-4F15-BD6E-B4C548AB58DE}" type="slidenum">
              <a:rPr lang="en-GB" smtClean="0"/>
              <a:pPr/>
              <a:t>‹#›</a:t>
            </a:fld>
            <a:endParaRPr lang="en-GB"/>
          </a:p>
        </p:txBody>
      </p:sp>
    </p:spTree>
    <p:extLst>
      <p:ext uri="{BB962C8B-B14F-4D97-AF65-F5344CB8AC3E}">
        <p14:creationId xmlns:p14="http://schemas.microsoft.com/office/powerpoint/2010/main" xmlns="" val="197031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DB44D0D-3C9C-494D-9206-8B51C5A2FA62}" type="datetime1">
              <a:rPr lang="en-GB" smtClean="0"/>
              <a:pPr/>
              <a:t>28/04/2014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18E3237-8A22-4F15-BD6E-B4C548AB58DE}" type="slidenum">
              <a:rPr lang="en-GB" smtClean="0"/>
              <a:pPr/>
              <a:t>‹#›</a:t>
            </a:fld>
            <a:endParaRPr lang="en-GB"/>
          </a:p>
        </p:txBody>
      </p:sp>
    </p:spTree>
    <p:extLst>
      <p:ext uri="{BB962C8B-B14F-4D97-AF65-F5344CB8AC3E}">
        <p14:creationId xmlns:p14="http://schemas.microsoft.com/office/powerpoint/2010/main" xmlns="" val="71746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3C10A41-7CF5-44D9-829B-D99C6B162A05}" type="datetime1">
              <a:rPr lang="en-GB" smtClean="0"/>
              <a:pPr/>
              <a:t>28/04/2014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18E3237-8A22-4F15-BD6E-B4C548AB58DE}" type="slidenum">
              <a:rPr lang="en-GB" smtClean="0"/>
              <a:pPr/>
              <a:t>‹#›</a:t>
            </a:fld>
            <a:endParaRPr lang="en-GB"/>
          </a:p>
        </p:txBody>
      </p:sp>
    </p:spTree>
    <p:extLst>
      <p:ext uri="{BB962C8B-B14F-4D97-AF65-F5344CB8AC3E}">
        <p14:creationId xmlns:p14="http://schemas.microsoft.com/office/powerpoint/2010/main" xmlns="" val="1640182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06DCBA-A655-4274-81D0-712A5BDC175C}" type="datetime1">
              <a:rPr lang="en-GB" smtClean="0"/>
              <a:pPr/>
              <a:t>28/04/2014</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518E3237-8A22-4F15-BD6E-B4C548AB58DE}" type="slidenum">
              <a:rPr lang="en-GB" smtClean="0"/>
              <a:pPr/>
              <a:t>‹#›</a:t>
            </a:fld>
            <a:endParaRPr lang="en-GB"/>
          </a:p>
        </p:txBody>
      </p:sp>
    </p:spTree>
    <p:extLst>
      <p:ext uri="{BB962C8B-B14F-4D97-AF65-F5344CB8AC3E}">
        <p14:creationId xmlns:p14="http://schemas.microsoft.com/office/powerpoint/2010/main" xmlns="" val="2851263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cstate="print">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8A0C93-8FC6-46E6-9CDE-CD013BC8049F}" type="datetime1">
              <a:rPr lang="en-GB" smtClean="0"/>
              <a:pPr/>
              <a:t>28/04/2014</a:t>
            </a:fld>
            <a:endParaRPr lang="en-GB"/>
          </a:p>
        </p:txBody>
      </p:sp>
      <p:sp>
        <p:nvSpPr>
          <p:cNvPr id="6" name="Footer Placeholder 5"/>
          <p:cNvSpPr>
            <a:spLocks noGrp="1"/>
          </p:cNvSpPr>
          <p:nvPr>
            <p:ph type="ftr" sz="quarter" idx="11"/>
          </p:nvPr>
        </p:nvSpPr>
        <p:spPr/>
        <p:txBody>
          <a:bodyPr/>
          <a:lstStyle/>
          <a:p>
            <a:endParaRPr lang="en-GB"/>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18E3237-8A22-4F15-BD6E-B4C548AB58DE}" type="slidenum">
              <a:rPr lang="en-GB" smtClean="0"/>
              <a:pPr/>
              <a:t>‹#›</a:t>
            </a:fld>
            <a:endParaRPr lang="en-GB"/>
          </a:p>
        </p:txBody>
      </p:sp>
    </p:spTree>
    <p:extLst>
      <p:ext uri="{BB962C8B-B14F-4D97-AF65-F5344CB8AC3E}">
        <p14:creationId xmlns:p14="http://schemas.microsoft.com/office/powerpoint/2010/main" xmlns="" val="104531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cstate="print">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B392D9-E354-40FB-9B04-4344A9382275}" type="datetime1">
              <a:rPr lang="en-GB" smtClean="0"/>
              <a:pPr/>
              <a:t>28/04/2014</a:t>
            </a:fld>
            <a:endParaRPr lang="en-GB"/>
          </a:p>
        </p:txBody>
      </p:sp>
      <p:sp>
        <p:nvSpPr>
          <p:cNvPr id="6" name="Footer Placeholder 5"/>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18E3237-8A22-4F15-BD6E-B4C548AB58DE}" type="slidenum">
              <a:rPr lang="en-GB" smtClean="0"/>
              <a:pPr/>
              <a:t>‹#›</a:t>
            </a:fld>
            <a:endParaRPr lang="en-GB"/>
          </a:p>
        </p:txBody>
      </p:sp>
    </p:spTree>
    <p:extLst>
      <p:ext uri="{BB962C8B-B14F-4D97-AF65-F5344CB8AC3E}">
        <p14:creationId xmlns:p14="http://schemas.microsoft.com/office/powerpoint/2010/main" xmlns="" val="1715327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cstate="print">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5930B104-5F4E-48F6-AF73-58B97959E95C}" type="datetime1">
              <a:rPr lang="en-GB" smtClean="0"/>
              <a:pPr/>
              <a:t>28/04/2014</a:t>
            </a:fld>
            <a:endParaRPr lang="en-GB"/>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GB"/>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518E3237-8A22-4F15-BD6E-B4C548AB58DE}" type="slidenum">
              <a:rPr lang="en-GB" smtClean="0"/>
              <a:pPr/>
              <a:t>‹#›</a:t>
            </a:fld>
            <a:endParaRPr lang="en-GB"/>
          </a:p>
        </p:txBody>
      </p:sp>
    </p:spTree>
    <p:extLst>
      <p:ext uri="{BB962C8B-B14F-4D97-AF65-F5344CB8AC3E}">
        <p14:creationId xmlns:p14="http://schemas.microsoft.com/office/powerpoint/2010/main" xmlns="" val="2579938575"/>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 id="2147483902" r:id="rId14"/>
    <p:sldLayoutId id="2147483903" r:id="rId15"/>
    <p:sldLayoutId id="2147483904" r:id="rId16"/>
    <p:sldLayoutId id="2147483905" r:id="rId17"/>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apaolini@dacbeachcroft.com" TargetMode="External"/><Relationship Id="rId2" Type="http://schemas.openxmlformats.org/officeDocument/2006/relationships/hyperlink" Target="mailto:Adolfo.Paolini@Buckingham.ac.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64922" y="993913"/>
            <a:ext cx="8825658" cy="2757750"/>
          </a:xfrm>
        </p:spPr>
        <p:txBody>
          <a:bodyPr>
            <a:normAutofit fontScale="90000"/>
          </a:bodyPr>
          <a:lstStyle/>
          <a:p>
            <a:r>
              <a:rPr lang="en-GB" sz="4800" dirty="0" smtClean="0"/>
              <a:t>The Insured Rights to recover for sums paid and costs incurred : actual or arguable Liability ? </a:t>
            </a:r>
            <a:endParaRPr lang="en-GB" sz="4800" dirty="0"/>
          </a:p>
        </p:txBody>
      </p:sp>
      <p:sp>
        <p:nvSpPr>
          <p:cNvPr id="3" name="Subtitle 2"/>
          <p:cNvSpPr>
            <a:spLocks noGrp="1"/>
          </p:cNvSpPr>
          <p:nvPr>
            <p:ph type="subTitle" idx="1"/>
          </p:nvPr>
        </p:nvSpPr>
        <p:spPr>
          <a:xfrm>
            <a:off x="1164922" y="4149227"/>
            <a:ext cx="8825658" cy="861420"/>
          </a:xfrm>
        </p:spPr>
        <p:txBody>
          <a:bodyPr>
            <a:normAutofit fontScale="25000" lnSpcReduction="20000"/>
          </a:bodyPr>
          <a:lstStyle/>
          <a:p>
            <a:r>
              <a:rPr lang="en-GB" dirty="0" smtClean="0"/>
              <a:t>By </a:t>
            </a:r>
          </a:p>
          <a:p>
            <a:pPr algn="ctr"/>
            <a:r>
              <a:rPr lang="en-GB" sz="8000" dirty="0" smtClean="0"/>
              <a:t>Dr Adolfo Paolini</a:t>
            </a:r>
          </a:p>
          <a:p>
            <a:pPr algn="ctr"/>
            <a:r>
              <a:rPr lang="en-GB" sz="8000" dirty="0" smtClean="0"/>
              <a:t>University of Buckingham, UK</a:t>
            </a:r>
          </a:p>
          <a:p>
            <a:pPr algn="ctr"/>
            <a:r>
              <a:rPr lang="en-GB" sz="8000" dirty="0" smtClean="0"/>
              <a:t>And </a:t>
            </a:r>
          </a:p>
          <a:p>
            <a:pPr algn="ctr"/>
            <a:r>
              <a:rPr lang="en-GB" sz="8000" dirty="0" smtClean="0"/>
              <a:t>DACBeachcroft LLP, London </a:t>
            </a:r>
            <a:endParaRPr lang="en-GB" sz="8000" dirty="0"/>
          </a:p>
        </p:txBody>
      </p:sp>
      <p:sp>
        <p:nvSpPr>
          <p:cNvPr id="4" name="Slide Number Placeholder 3"/>
          <p:cNvSpPr>
            <a:spLocks noGrp="1"/>
          </p:cNvSpPr>
          <p:nvPr>
            <p:ph type="sldNum" sz="quarter" idx="12"/>
          </p:nvPr>
        </p:nvSpPr>
        <p:spPr/>
        <p:txBody>
          <a:bodyPr/>
          <a:lstStyle/>
          <a:p>
            <a:fld id="{518E3237-8A22-4F15-BD6E-B4C548AB58DE}" type="slidenum">
              <a:rPr lang="en-GB" smtClean="0"/>
              <a:pPr/>
              <a:t>1</a:t>
            </a:fld>
            <a:endParaRPr lang="en-GB"/>
          </a:p>
        </p:txBody>
      </p:sp>
    </p:spTree>
    <p:extLst>
      <p:ext uri="{BB962C8B-B14F-4D97-AF65-F5344CB8AC3E}">
        <p14:creationId xmlns:p14="http://schemas.microsoft.com/office/powerpoint/2010/main" xmlns="" val="4821023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rPr>
              <a:t>Astrazeneca v. XL and ACE: The Dispute/ Issue Two</a:t>
            </a:r>
          </a:p>
        </p:txBody>
      </p:sp>
      <p:sp>
        <p:nvSpPr>
          <p:cNvPr id="3" name="Content Placeholder 2"/>
          <p:cNvSpPr>
            <a:spLocks noGrp="1"/>
          </p:cNvSpPr>
          <p:nvPr>
            <p:ph idx="1"/>
          </p:nvPr>
        </p:nvSpPr>
        <p:spPr/>
        <p:txBody>
          <a:bodyPr/>
          <a:lstStyle/>
          <a:p>
            <a:r>
              <a:rPr lang="en-GB" i="1" dirty="0" smtClean="0"/>
              <a:t>Wyeth v. Cigna</a:t>
            </a:r>
            <a:r>
              <a:rPr lang="en-GB" dirty="0" smtClean="0"/>
              <a:t>: “ DC only arises when the claim falls within the terms of the primary insuring clause”</a:t>
            </a:r>
          </a:p>
          <a:p>
            <a:r>
              <a:rPr lang="en-GB" dirty="0" smtClean="0"/>
              <a:t>When Insurers’ consent is needed, DC cover is triggered when such consent is obtained, and the claim falls within cover. </a:t>
            </a:r>
            <a:r>
              <a:rPr lang="en-GB" i="1" dirty="0" smtClean="0"/>
              <a:t>Thornton Springer v. NEM</a:t>
            </a:r>
          </a:p>
          <a:p>
            <a:r>
              <a:rPr lang="en-GB" i="1" dirty="0" smtClean="0"/>
              <a:t>Poole Harbour Yacht Club Marina Ltd v. Excess Insurance Co</a:t>
            </a:r>
            <a:r>
              <a:rPr lang="en-GB" dirty="0" smtClean="0"/>
              <a:t>: “ claimant was entitled to DC incurred with insurers’ consent, in the absence of express exclusions in regard to such DC”</a:t>
            </a:r>
          </a:p>
          <a:p>
            <a:r>
              <a:rPr lang="en-GB" dirty="0" smtClean="0"/>
              <a:t>In general, parties are free to decide but all depends on policy construction. </a:t>
            </a:r>
            <a:endParaRPr lang="en-GB" dirty="0"/>
          </a:p>
        </p:txBody>
      </p:sp>
      <p:sp>
        <p:nvSpPr>
          <p:cNvPr id="4" name="Slide Number Placeholder 3"/>
          <p:cNvSpPr>
            <a:spLocks noGrp="1"/>
          </p:cNvSpPr>
          <p:nvPr>
            <p:ph type="sldNum" sz="quarter" idx="12"/>
          </p:nvPr>
        </p:nvSpPr>
        <p:spPr/>
        <p:txBody>
          <a:bodyPr/>
          <a:lstStyle/>
          <a:p>
            <a:fld id="{518E3237-8A22-4F15-BD6E-B4C548AB58DE}" type="slidenum">
              <a:rPr lang="en-GB" smtClean="0"/>
              <a:pPr/>
              <a:t>10</a:t>
            </a:fld>
            <a:endParaRPr lang="en-GB"/>
          </a:p>
        </p:txBody>
      </p:sp>
    </p:spTree>
    <p:extLst>
      <p:ext uri="{BB962C8B-B14F-4D97-AF65-F5344CB8AC3E}">
        <p14:creationId xmlns:p14="http://schemas.microsoft.com/office/powerpoint/2010/main" xmlns="" val="42524476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Conclusions</a:t>
            </a:r>
            <a:endParaRPr lang="en-GB" dirty="0"/>
          </a:p>
        </p:txBody>
      </p:sp>
      <p:sp>
        <p:nvSpPr>
          <p:cNvPr id="3" name="Content Placeholder 2"/>
          <p:cNvSpPr>
            <a:spLocks noGrp="1"/>
          </p:cNvSpPr>
          <p:nvPr>
            <p:ph idx="1"/>
          </p:nvPr>
        </p:nvSpPr>
        <p:spPr/>
        <p:txBody>
          <a:bodyPr/>
          <a:lstStyle/>
          <a:p>
            <a:r>
              <a:rPr lang="en-GB" dirty="0" smtClean="0"/>
              <a:t>Actual Liability at Law</a:t>
            </a:r>
          </a:p>
          <a:p>
            <a:r>
              <a:rPr lang="en-GB" dirty="0" smtClean="0"/>
              <a:t>One word matters: England or New York State Law!</a:t>
            </a:r>
          </a:p>
          <a:p>
            <a:r>
              <a:rPr lang="en-GB" dirty="0" smtClean="0"/>
              <a:t>Defence Costs follows the fortunes of the substantive cover</a:t>
            </a:r>
          </a:p>
          <a:p>
            <a:r>
              <a:rPr lang="en-GB" dirty="0" smtClean="0"/>
              <a:t>DC could be a free standing agreement</a:t>
            </a:r>
          </a:p>
          <a:p>
            <a:r>
              <a:rPr lang="en-GB" dirty="0" smtClean="0"/>
              <a:t>There may be  insurmountable  obstacles to have the right to recover in class actions cases</a:t>
            </a:r>
          </a:p>
          <a:p>
            <a:r>
              <a:rPr lang="en-GB" dirty="0" smtClean="0"/>
              <a:t>Careful drafting, translations and negotiations are paramount</a:t>
            </a:r>
          </a:p>
          <a:p>
            <a:endParaRPr lang="en-GB" dirty="0"/>
          </a:p>
          <a:p>
            <a:pPr marL="0" indent="0">
              <a:buNone/>
            </a:pPr>
            <a:endParaRPr lang="en-GB" dirty="0" smtClean="0"/>
          </a:p>
          <a:p>
            <a:pPr marL="0" indent="0">
              <a:buNone/>
            </a:pPr>
            <a:endParaRPr lang="en-GB" dirty="0" smtClean="0"/>
          </a:p>
          <a:p>
            <a:pPr marL="0" indent="0">
              <a:buNone/>
            </a:pPr>
            <a:endParaRPr lang="en-GB" dirty="0" smtClean="0"/>
          </a:p>
          <a:p>
            <a:endParaRPr lang="en-GB" dirty="0" smtClean="0"/>
          </a:p>
        </p:txBody>
      </p:sp>
      <p:sp>
        <p:nvSpPr>
          <p:cNvPr id="4" name="Slide Number Placeholder 3"/>
          <p:cNvSpPr>
            <a:spLocks noGrp="1"/>
          </p:cNvSpPr>
          <p:nvPr>
            <p:ph type="sldNum" sz="quarter" idx="12"/>
          </p:nvPr>
        </p:nvSpPr>
        <p:spPr/>
        <p:txBody>
          <a:bodyPr/>
          <a:lstStyle/>
          <a:p>
            <a:fld id="{518E3237-8A22-4F15-BD6E-B4C548AB58DE}" type="slidenum">
              <a:rPr lang="en-GB" smtClean="0"/>
              <a:pPr/>
              <a:t>11</a:t>
            </a:fld>
            <a:endParaRPr lang="en-GB"/>
          </a:p>
        </p:txBody>
      </p:sp>
    </p:spTree>
    <p:extLst>
      <p:ext uri="{BB962C8B-B14F-4D97-AF65-F5344CB8AC3E}">
        <p14:creationId xmlns:p14="http://schemas.microsoft.com/office/powerpoint/2010/main" xmlns="" val="21081782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Thank You</a:t>
            </a:r>
            <a:endParaRPr lang="en-GB" dirty="0"/>
          </a:p>
        </p:txBody>
      </p:sp>
      <p:sp>
        <p:nvSpPr>
          <p:cNvPr id="3" name="Content Placeholder 2"/>
          <p:cNvSpPr>
            <a:spLocks noGrp="1"/>
          </p:cNvSpPr>
          <p:nvPr>
            <p:ph idx="1"/>
          </p:nvPr>
        </p:nvSpPr>
        <p:spPr/>
        <p:txBody>
          <a:bodyPr/>
          <a:lstStyle/>
          <a:p>
            <a:endParaRPr lang="en-GB" dirty="0" smtClean="0"/>
          </a:p>
          <a:p>
            <a:pPr marL="0" indent="0">
              <a:buNone/>
            </a:pPr>
            <a:endParaRPr lang="en-GB" dirty="0" smtClean="0"/>
          </a:p>
          <a:p>
            <a:pPr marL="0" indent="0">
              <a:buNone/>
            </a:pPr>
            <a:endParaRPr lang="en-GB" dirty="0"/>
          </a:p>
          <a:p>
            <a:pPr marL="0" indent="0" algn="ctr">
              <a:buNone/>
            </a:pPr>
            <a:r>
              <a:rPr lang="en-GB" dirty="0" smtClean="0"/>
              <a:t>Dr Adolfo Paolini</a:t>
            </a:r>
          </a:p>
          <a:p>
            <a:pPr marL="0" indent="0" algn="ctr">
              <a:buNone/>
            </a:pPr>
            <a:endParaRPr lang="en-GB" dirty="0" smtClean="0">
              <a:hlinkClick r:id="rId2"/>
            </a:endParaRPr>
          </a:p>
          <a:p>
            <a:pPr marL="0" indent="0" algn="ctr">
              <a:buNone/>
            </a:pPr>
            <a:r>
              <a:rPr lang="en-GB" dirty="0" smtClean="0">
                <a:solidFill>
                  <a:schemeClr val="tx1"/>
                </a:solidFill>
                <a:hlinkClick r:id="rId2"/>
              </a:rPr>
              <a:t>adolfo.paolini@buckingham.ac.uk</a:t>
            </a:r>
            <a:endParaRPr lang="en-GB" dirty="0" smtClean="0">
              <a:solidFill>
                <a:schemeClr val="tx1"/>
              </a:solidFill>
            </a:endParaRPr>
          </a:p>
          <a:p>
            <a:pPr marL="0" indent="0" algn="ctr">
              <a:buNone/>
            </a:pPr>
            <a:r>
              <a:rPr lang="en-GB" dirty="0" smtClean="0">
                <a:solidFill>
                  <a:schemeClr val="tx1"/>
                </a:solidFill>
                <a:hlinkClick r:id="rId3"/>
              </a:rPr>
              <a:t>apaolini@dacbeachcroft.com</a:t>
            </a:r>
            <a:r>
              <a:rPr lang="en-GB" dirty="0" smtClean="0">
                <a:solidFill>
                  <a:schemeClr val="tx1"/>
                </a:solidFill>
              </a:rPr>
              <a:t> </a:t>
            </a:r>
            <a:endParaRPr lang="en-GB" dirty="0">
              <a:solidFill>
                <a:schemeClr val="tx1"/>
              </a:solidFill>
            </a:endParaRPr>
          </a:p>
        </p:txBody>
      </p:sp>
      <p:sp>
        <p:nvSpPr>
          <p:cNvPr id="4" name="Slide Number Placeholder 3"/>
          <p:cNvSpPr>
            <a:spLocks noGrp="1"/>
          </p:cNvSpPr>
          <p:nvPr>
            <p:ph type="sldNum" sz="quarter" idx="12"/>
          </p:nvPr>
        </p:nvSpPr>
        <p:spPr/>
        <p:txBody>
          <a:bodyPr/>
          <a:lstStyle/>
          <a:p>
            <a:fld id="{518E3237-8A22-4F15-BD6E-B4C548AB58DE}" type="slidenum">
              <a:rPr lang="en-GB" smtClean="0"/>
              <a:pPr/>
              <a:t>12</a:t>
            </a:fld>
            <a:endParaRPr lang="en-GB"/>
          </a:p>
        </p:txBody>
      </p:sp>
    </p:spTree>
    <p:extLst>
      <p:ext uri="{BB962C8B-B14F-4D97-AF65-F5344CB8AC3E}">
        <p14:creationId xmlns:p14="http://schemas.microsoft.com/office/powerpoint/2010/main" xmlns="" val="2453041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The Scope of Liability Policies</a:t>
            </a:r>
            <a:endParaRPr lang="en-GB" dirty="0"/>
          </a:p>
        </p:txBody>
      </p:sp>
      <p:sp>
        <p:nvSpPr>
          <p:cNvPr id="3" name="Content Placeholder 2"/>
          <p:cNvSpPr>
            <a:spLocks noGrp="1"/>
          </p:cNvSpPr>
          <p:nvPr>
            <p:ph idx="1"/>
          </p:nvPr>
        </p:nvSpPr>
        <p:spPr/>
        <p:txBody>
          <a:bodyPr>
            <a:normAutofit/>
          </a:bodyPr>
          <a:lstStyle/>
          <a:p>
            <a:r>
              <a:rPr lang="en-GB" dirty="0" smtClean="0"/>
              <a:t>Liability at Law: is there a loss? </a:t>
            </a:r>
          </a:p>
          <a:p>
            <a:r>
              <a:rPr lang="en-GB" dirty="0" smtClean="0"/>
              <a:t>Potential Liability to pay damages could amount  to a detriment / insurable Interest</a:t>
            </a:r>
          </a:p>
          <a:p>
            <a:r>
              <a:rPr lang="en-GB" dirty="0" smtClean="0"/>
              <a:t>Old approach: nothing but payment as proof of loss/pay to be paid</a:t>
            </a:r>
          </a:p>
          <a:p>
            <a:r>
              <a:rPr lang="en-GB" dirty="0" smtClean="0"/>
              <a:t>New approach: right accrues as soon as insured’s liability is ascertained by judgement, award or binding settlement. Post Office v Norwich Union [1967]</a:t>
            </a:r>
          </a:p>
          <a:p>
            <a:r>
              <a:rPr lang="en-GB" dirty="0" smtClean="0"/>
              <a:t>Consequently: the right to be indemnified accrues when such liability is established and not when the event happened in the past or when payment is made in the future.</a:t>
            </a:r>
            <a:endParaRPr lang="en-GB" dirty="0"/>
          </a:p>
        </p:txBody>
      </p:sp>
      <p:sp>
        <p:nvSpPr>
          <p:cNvPr id="4" name="Slide Number Placeholder 3"/>
          <p:cNvSpPr>
            <a:spLocks noGrp="1"/>
          </p:cNvSpPr>
          <p:nvPr>
            <p:ph type="sldNum" sz="quarter" idx="12"/>
          </p:nvPr>
        </p:nvSpPr>
        <p:spPr/>
        <p:txBody>
          <a:bodyPr/>
          <a:lstStyle/>
          <a:p>
            <a:fld id="{518E3237-8A22-4F15-BD6E-B4C548AB58DE}" type="slidenum">
              <a:rPr lang="en-GB" smtClean="0"/>
              <a:pPr/>
              <a:t>2</a:t>
            </a:fld>
            <a:endParaRPr lang="en-GB"/>
          </a:p>
        </p:txBody>
      </p:sp>
    </p:spTree>
    <p:extLst>
      <p:ext uri="{BB962C8B-B14F-4D97-AF65-F5344CB8AC3E}">
        <p14:creationId xmlns:p14="http://schemas.microsoft.com/office/powerpoint/2010/main" xmlns="" val="14351122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Omega Proteins v Aspen Insurance</a:t>
            </a:r>
            <a:endParaRPr lang="en-GB" dirty="0"/>
          </a:p>
        </p:txBody>
      </p:sp>
      <p:sp>
        <p:nvSpPr>
          <p:cNvPr id="3" name="Content Placeholder 2"/>
          <p:cNvSpPr>
            <a:spLocks noGrp="1"/>
          </p:cNvSpPr>
          <p:nvPr>
            <p:ph idx="1"/>
          </p:nvPr>
        </p:nvSpPr>
        <p:spPr/>
        <p:txBody>
          <a:bodyPr>
            <a:normAutofit fontScale="85000" lnSpcReduction="20000"/>
          </a:bodyPr>
          <a:lstStyle/>
          <a:p>
            <a:pPr marL="514350" indent="-514350">
              <a:buAutoNum type="arabicPeriod"/>
            </a:pPr>
            <a:r>
              <a:rPr lang="en-GB" dirty="0" smtClean="0"/>
              <a:t>The insured must establish that it has suffered a loss which is covered </a:t>
            </a:r>
          </a:p>
          <a:p>
            <a:pPr marL="514350" indent="-514350">
              <a:buAutoNum type="arabicPeriod"/>
            </a:pPr>
            <a:r>
              <a:rPr lang="en-GB" dirty="0" smtClean="0"/>
              <a:t>How: by showing a judgement, award or agreement to pay</a:t>
            </a:r>
          </a:p>
          <a:p>
            <a:pPr marL="514350" indent="-514350">
              <a:buAutoNum type="arabicPeriod"/>
            </a:pPr>
            <a:r>
              <a:rPr lang="en-GB" dirty="0" smtClean="0"/>
              <a:t>The loss must be within the scope of the cover</a:t>
            </a:r>
          </a:p>
          <a:p>
            <a:pPr marL="514350" indent="-514350">
              <a:buAutoNum type="arabicPeriod"/>
            </a:pPr>
            <a:r>
              <a:rPr lang="en-GB" dirty="0" smtClean="0"/>
              <a:t>The judgement, award or agreement, must settled the question as to whether the loss is covered by the policy</a:t>
            </a:r>
          </a:p>
          <a:p>
            <a:pPr marL="514350" indent="-514350">
              <a:buAutoNum type="arabicPeriod"/>
            </a:pPr>
            <a:r>
              <a:rPr lang="en-GB" dirty="0" smtClean="0"/>
              <a:t>Neither the judgement </a:t>
            </a:r>
            <a:r>
              <a:rPr lang="en-GB" dirty="0" smtClean="0"/>
              <a:t>nor </a:t>
            </a:r>
            <a:r>
              <a:rPr lang="en-GB" dirty="0" smtClean="0"/>
              <a:t>the agreement are determinative of whether or not the loss is covered by the policy ( assuming that the insurer is not a party/ No agreement to be bound</a:t>
            </a:r>
          </a:p>
          <a:p>
            <a:pPr marL="514350" indent="-514350">
              <a:buAutoNum type="arabicPeriod"/>
            </a:pPr>
            <a:r>
              <a:rPr lang="en-GB" dirty="0" smtClean="0"/>
              <a:t>It is open to insurers to dispute that the insured was liable/ exclusions</a:t>
            </a:r>
          </a:p>
          <a:p>
            <a:pPr marL="514350" indent="-514350">
              <a:buAutoNum type="arabicPeriod"/>
            </a:pPr>
            <a:r>
              <a:rPr lang="en-GB" dirty="0" smtClean="0"/>
              <a:t>Insurers have the right to enquire as to the real nature of insured’s liability</a:t>
            </a:r>
          </a:p>
          <a:p>
            <a:pPr marL="514350" indent="-514350">
              <a:buAutoNum type="arabicPeriod"/>
            </a:pPr>
            <a:r>
              <a:rPr lang="en-GB" dirty="0" err="1" smtClean="0"/>
              <a:t>Insureds</a:t>
            </a:r>
            <a:r>
              <a:rPr lang="en-GB" dirty="0" smtClean="0"/>
              <a:t> do also have the right to dispute the nature of liability with insurers as to secure cover. </a:t>
            </a:r>
            <a:endParaRPr lang="en-GB" dirty="0"/>
          </a:p>
        </p:txBody>
      </p:sp>
      <p:sp>
        <p:nvSpPr>
          <p:cNvPr id="4" name="Slide Number Placeholder 3"/>
          <p:cNvSpPr>
            <a:spLocks noGrp="1"/>
          </p:cNvSpPr>
          <p:nvPr>
            <p:ph type="sldNum" sz="quarter" idx="12"/>
          </p:nvPr>
        </p:nvSpPr>
        <p:spPr/>
        <p:txBody>
          <a:bodyPr/>
          <a:lstStyle/>
          <a:p>
            <a:fld id="{518E3237-8A22-4F15-BD6E-B4C548AB58DE}" type="slidenum">
              <a:rPr lang="en-GB" smtClean="0"/>
              <a:pPr/>
              <a:t>3</a:t>
            </a:fld>
            <a:endParaRPr lang="en-GB"/>
          </a:p>
        </p:txBody>
      </p:sp>
    </p:spTree>
    <p:extLst>
      <p:ext uri="{BB962C8B-B14F-4D97-AF65-F5344CB8AC3E}">
        <p14:creationId xmlns:p14="http://schemas.microsoft.com/office/powerpoint/2010/main" xmlns="" val="20982633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Astrazeneca v. XL and ACE: The Facts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Product Liability claim/ class action</a:t>
            </a:r>
          </a:p>
          <a:p>
            <a:r>
              <a:rPr lang="en-GB" dirty="0" smtClean="0"/>
              <a:t>Product: antipsychotic drug ‘Seroquel’ which contained information about weight gain and diabetes. USA and Canadian Manufacturer/The Group of Companies (AZ) </a:t>
            </a:r>
          </a:p>
          <a:p>
            <a:r>
              <a:rPr lang="en-GB" dirty="0" smtClean="0"/>
              <a:t>Putative class action was filed in  Florida on the ground that Seroquel caused personal injury, it was defective and failure to provide adequate warning</a:t>
            </a:r>
          </a:p>
          <a:p>
            <a:r>
              <a:rPr lang="en-GB" dirty="0" smtClean="0"/>
              <a:t>The US manufacturer issued the claimants with a notice of integrated occurrence in accordance with the insurance policy</a:t>
            </a:r>
          </a:p>
          <a:p>
            <a:r>
              <a:rPr lang="en-GB" dirty="0" smtClean="0"/>
              <a:t>The insurer settled claims £83.5 ( only one case was litigated) and several dismissed</a:t>
            </a:r>
          </a:p>
          <a:p>
            <a:r>
              <a:rPr lang="en-GB" dirty="0" smtClean="0"/>
              <a:t>Also paid £ 786 million in defence costs/ average £ 20000 per claim.</a:t>
            </a:r>
          </a:p>
          <a:p>
            <a:endParaRPr lang="en-GB" dirty="0" smtClean="0"/>
          </a:p>
          <a:p>
            <a:endParaRPr lang="en-GB" dirty="0"/>
          </a:p>
        </p:txBody>
      </p:sp>
      <p:sp>
        <p:nvSpPr>
          <p:cNvPr id="4" name="Slide Number Placeholder 3"/>
          <p:cNvSpPr>
            <a:spLocks noGrp="1"/>
          </p:cNvSpPr>
          <p:nvPr>
            <p:ph type="sldNum" sz="quarter" idx="12"/>
          </p:nvPr>
        </p:nvSpPr>
        <p:spPr/>
        <p:txBody>
          <a:bodyPr/>
          <a:lstStyle/>
          <a:p>
            <a:fld id="{518E3237-8A22-4F15-BD6E-B4C548AB58DE}" type="slidenum">
              <a:rPr lang="en-GB" smtClean="0"/>
              <a:pPr/>
              <a:t>4</a:t>
            </a:fld>
            <a:endParaRPr lang="en-GB"/>
          </a:p>
        </p:txBody>
      </p:sp>
    </p:spTree>
    <p:extLst>
      <p:ext uri="{BB962C8B-B14F-4D97-AF65-F5344CB8AC3E}">
        <p14:creationId xmlns:p14="http://schemas.microsoft.com/office/powerpoint/2010/main" xmlns="" val="2676627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rPr>
              <a:t>Astrazeneca v. XL and ACE: The </a:t>
            </a:r>
            <a:r>
              <a:rPr lang="en-GB" dirty="0" smtClean="0">
                <a:solidFill>
                  <a:schemeClr val="bg1"/>
                </a:solidFill>
              </a:rPr>
              <a:t>Policy</a:t>
            </a:r>
            <a:endParaRPr lang="en-GB" dirty="0">
              <a:solidFill>
                <a:schemeClr val="bg1"/>
              </a:solidFill>
            </a:endParaRPr>
          </a:p>
        </p:txBody>
      </p:sp>
      <p:sp>
        <p:nvSpPr>
          <p:cNvPr id="3" name="Content Placeholder 2"/>
          <p:cNvSpPr>
            <a:spLocks noGrp="1"/>
          </p:cNvSpPr>
          <p:nvPr>
            <p:ph idx="1"/>
          </p:nvPr>
        </p:nvSpPr>
        <p:spPr/>
        <p:txBody>
          <a:bodyPr>
            <a:normAutofit fontScale="92500" lnSpcReduction="10000"/>
          </a:bodyPr>
          <a:lstStyle/>
          <a:p>
            <a:r>
              <a:rPr lang="en-GB" dirty="0" smtClean="0"/>
              <a:t>Astrazeneca Captive Insurance for the manufacturing group </a:t>
            </a:r>
          </a:p>
          <a:p>
            <a:r>
              <a:rPr lang="en-GB" dirty="0" smtClean="0"/>
              <a:t>Policy/ Bermuda Form</a:t>
            </a:r>
          </a:p>
          <a:p>
            <a:r>
              <a:rPr lang="en-GB" dirty="0" smtClean="0"/>
              <a:t>Governed by English Law</a:t>
            </a:r>
          </a:p>
          <a:p>
            <a:r>
              <a:rPr lang="en-GB" dirty="0" smtClean="0"/>
              <a:t>Insurer has no duty to defend</a:t>
            </a:r>
          </a:p>
          <a:p>
            <a:r>
              <a:rPr lang="en-GB" dirty="0" smtClean="0"/>
              <a:t>Did not have a follow the settlements clause</a:t>
            </a:r>
          </a:p>
          <a:p>
            <a:r>
              <a:rPr lang="en-GB" dirty="0" smtClean="0"/>
              <a:t>Occurrence reported policy</a:t>
            </a:r>
          </a:p>
          <a:p>
            <a:r>
              <a:rPr lang="en-GB" dirty="0" smtClean="0"/>
              <a:t>Also provided the aggregation of personal injuries into one occurrence</a:t>
            </a:r>
          </a:p>
          <a:p>
            <a:r>
              <a:rPr lang="en-GB" dirty="0" smtClean="0"/>
              <a:t>Defence Costs were included within and not in addition to the policy limits</a:t>
            </a:r>
          </a:p>
          <a:p>
            <a:r>
              <a:rPr lang="en-GB" dirty="0" smtClean="0"/>
              <a:t>XL and ACE were the reinsurers </a:t>
            </a:r>
          </a:p>
          <a:p>
            <a:endParaRPr lang="en-GB" dirty="0"/>
          </a:p>
        </p:txBody>
      </p:sp>
      <p:sp>
        <p:nvSpPr>
          <p:cNvPr id="4" name="Slide Number Placeholder 3"/>
          <p:cNvSpPr>
            <a:spLocks noGrp="1"/>
          </p:cNvSpPr>
          <p:nvPr>
            <p:ph type="sldNum" sz="quarter" idx="12"/>
          </p:nvPr>
        </p:nvSpPr>
        <p:spPr/>
        <p:txBody>
          <a:bodyPr/>
          <a:lstStyle/>
          <a:p>
            <a:fld id="{518E3237-8A22-4F15-BD6E-B4C548AB58DE}" type="slidenum">
              <a:rPr lang="en-GB" smtClean="0"/>
              <a:pPr/>
              <a:t>5</a:t>
            </a:fld>
            <a:endParaRPr lang="en-GB"/>
          </a:p>
        </p:txBody>
      </p:sp>
    </p:spTree>
    <p:extLst>
      <p:ext uri="{BB962C8B-B14F-4D97-AF65-F5344CB8AC3E}">
        <p14:creationId xmlns:p14="http://schemas.microsoft.com/office/powerpoint/2010/main" xmlns="" val="20129862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rPr>
              <a:t>Astrazeneca v. XL and ACE: The </a:t>
            </a:r>
            <a:r>
              <a:rPr lang="en-GB" dirty="0" smtClean="0">
                <a:solidFill>
                  <a:schemeClr val="bg1"/>
                </a:solidFill>
              </a:rPr>
              <a:t>Dispute/ Issue One</a:t>
            </a:r>
            <a:endParaRPr lang="en-GB" dirty="0">
              <a:solidFill>
                <a:schemeClr val="bg1"/>
              </a:solidFill>
            </a:endParaRPr>
          </a:p>
        </p:txBody>
      </p:sp>
      <p:sp>
        <p:nvSpPr>
          <p:cNvPr id="3" name="Content Placeholder 2"/>
          <p:cNvSpPr>
            <a:spLocks noGrp="1"/>
          </p:cNvSpPr>
          <p:nvPr>
            <p:ph idx="1"/>
          </p:nvPr>
        </p:nvSpPr>
        <p:spPr/>
        <p:txBody>
          <a:bodyPr>
            <a:normAutofit/>
          </a:bodyPr>
          <a:lstStyle/>
          <a:p>
            <a:pPr marL="514350" indent="-514350">
              <a:buAutoNum type="arabicPeriod"/>
            </a:pPr>
            <a:r>
              <a:rPr lang="en-GB" dirty="0" smtClean="0"/>
              <a:t>Applicable Law as to the interpretation of the agreement: English v. New York State.</a:t>
            </a:r>
          </a:p>
          <a:p>
            <a:pPr marL="514350" indent="-514350">
              <a:buAutoNum type="arabicPeriod"/>
            </a:pPr>
            <a:r>
              <a:rPr lang="en-GB" dirty="0" smtClean="0"/>
              <a:t>Bermuda Forms/ English Arbitrators and New York State Law.</a:t>
            </a:r>
          </a:p>
          <a:p>
            <a:pPr marL="514350" indent="-514350">
              <a:buAutoNum type="arabicPeriod"/>
            </a:pPr>
            <a:r>
              <a:rPr lang="en-GB" dirty="0" smtClean="0"/>
              <a:t>AZ policy contained a choice of English Law and not arbitrators</a:t>
            </a:r>
          </a:p>
          <a:p>
            <a:pPr marL="514350" indent="-514350">
              <a:buAutoNum type="arabicPeriod"/>
            </a:pPr>
            <a:r>
              <a:rPr lang="en-GB" dirty="0" smtClean="0"/>
              <a:t>Reinsurers denied cover on the grounds that according to English Law, liability must be actual and not merely arguable</a:t>
            </a:r>
          </a:p>
          <a:p>
            <a:pPr marL="514350" indent="-514350">
              <a:buAutoNum type="arabicPeriod"/>
            </a:pPr>
            <a:r>
              <a:rPr lang="en-GB" dirty="0" smtClean="0"/>
              <a:t>The claimant argued that the contract contained several indications that what the parties really wanted was to applied New York Law which accepted ‘arguable liability’ as the basis for indemnity</a:t>
            </a:r>
          </a:p>
          <a:p>
            <a:pPr marL="514350" indent="-514350">
              <a:buAutoNum type="arabicPeriod"/>
            </a:pPr>
            <a:endParaRPr lang="en-GB" dirty="0" smtClean="0"/>
          </a:p>
        </p:txBody>
      </p:sp>
      <p:sp>
        <p:nvSpPr>
          <p:cNvPr id="4" name="Slide Number Placeholder 3"/>
          <p:cNvSpPr>
            <a:spLocks noGrp="1"/>
          </p:cNvSpPr>
          <p:nvPr>
            <p:ph type="sldNum" sz="quarter" idx="12"/>
          </p:nvPr>
        </p:nvSpPr>
        <p:spPr/>
        <p:txBody>
          <a:bodyPr/>
          <a:lstStyle/>
          <a:p>
            <a:fld id="{518E3237-8A22-4F15-BD6E-B4C548AB58DE}" type="slidenum">
              <a:rPr lang="en-GB" smtClean="0"/>
              <a:pPr/>
              <a:t>6</a:t>
            </a:fld>
            <a:endParaRPr lang="en-GB"/>
          </a:p>
        </p:txBody>
      </p:sp>
    </p:spTree>
    <p:extLst>
      <p:ext uri="{BB962C8B-B14F-4D97-AF65-F5344CB8AC3E}">
        <p14:creationId xmlns:p14="http://schemas.microsoft.com/office/powerpoint/2010/main" xmlns="" val="74787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rPr>
              <a:t>Astrazeneca v. XL and ACE: The Dispute/ Issue One</a:t>
            </a:r>
          </a:p>
        </p:txBody>
      </p:sp>
      <p:sp>
        <p:nvSpPr>
          <p:cNvPr id="3" name="Content Placeholder 2"/>
          <p:cNvSpPr>
            <a:spLocks noGrp="1"/>
          </p:cNvSpPr>
          <p:nvPr>
            <p:ph idx="1"/>
          </p:nvPr>
        </p:nvSpPr>
        <p:spPr/>
        <p:txBody>
          <a:bodyPr/>
          <a:lstStyle/>
          <a:p>
            <a:r>
              <a:rPr lang="en-GB" dirty="0" smtClean="0"/>
              <a:t>Claim failed/ English Law requires actual liability</a:t>
            </a:r>
          </a:p>
          <a:p>
            <a:r>
              <a:rPr lang="en-GB" dirty="0" smtClean="0"/>
              <a:t>Express choice of English Law forces the construction of the policy according to English Law</a:t>
            </a:r>
          </a:p>
          <a:p>
            <a:r>
              <a:rPr lang="en-GB" dirty="0" smtClean="0"/>
              <a:t>“ to indemnify the insured for </a:t>
            </a:r>
            <a:r>
              <a:rPr lang="en-GB" u="sng" dirty="0" smtClean="0"/>
              <a:t>ultimate net loss </a:t>
            </a:r>
            <a:r>
              <a:rPr lang="en-GB" dirty="0" smtClean="0"/>
              <a:t>the insured pays by reason of liability imposed by law for </a:t>
            </a:r>
            <a:r>
              <a:rPr lang="en-GB" u="sng" dirty="0" smtClean="0"/>
              <a:t>damages</a:t>
            </a:r>
            <a:r>
              <a:rPr lang="en-GB" dirty="0" smtClean="0"/>
              <a:t> on account of personal injury”       (emphasis added) </a:t>
            </a:r>
          </a:p>
          <a:p>
            <a:r>
              <a:rPr lang="en-GB" dirty="0" smtClean="0"/>
              <a:t>The policy required actual liability to trigger the insurer’s duty to indemnify</a:t>
            </a:r>
          </a:p>
          <a:p>
            <a:pPr marL="0" indent="0">
              <a:buNone/>
            </a:pPr>
            <a:endParaRPr lang="en-GB" dirty="0" smtClean="0"/>
          </a:p>
          <a:p>
            <a:endParaRPr lang="en-GB" dirty="0"/>
          </a:p>
        </p:txBody>
      </p:sp>
      <p:sp>
        <p:nvSpPr>
          <p:cNvPr id="4" name="Slide Number Placeholder 3"/>
          <p:cNvSpPr>
            <a:spLocks noGrp="1"/>
          </p:cNvSpPr>
          <p:nvPr>
            <p:ph type="sldNum" sz="quarter" idx="12"/>
          </p:nvPr>
        </p:nvSpPr>
        <p:spPr/>
        <p:txBody>
          <a:bodyPr/>
          <a:lstStyle/>
          <a:p>
            <a:fld id="{518E3237-8A22-4F15-BD6E-B4C548AB58DE}" type="slidenum">
              <a:rPr lang="en-GB" smtClean="0"/>
              <a:pPr/>
              <a:t>7</a:t>
            </a:fld>
            <a:endParaRPr lang="en-GB"/>
          </a:p>
        </p:txBody>
      </p:sp>
    </p:spTree>
    <p:extLst>
      <p:ext uri="{BB962C8B-B14F-4D97-AF65-F5344CB8AC3E}">
        <p14:creationId xmlns:p14="http://schemas.microsoft.com/office/powerpoint/2010/main" xmlns="" val="8215966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rPr>
              <a:t>Astrazeneca v. XL and ACE: The Dispute/ </a:t>
            </a:r>
            <a:r>
              <a:rPr lang="en-GB" dirty="0" smtClean="0">
                <a:solidFill>
                  <a:schemeClr val="bg1"/>
                </a:solidFill>
              </a:rPr>
              <a:t>Issue Two</a:t>
            </a:r>
            <a:endParaRPr lang="en-GB" dirty="0">
              <a:solidFill>
                <a:schemeClr val="bg1"/>
              </a:solidFill>
            </a:endParaRPr>
          </a:p>
        </p:txBody>
      </p:sp>
      <p:sp>
        <p:nvSpPr>
          <p:cNvPr id="3" name="Content Placeholder 2"/>
          <p:cNvSpPr>
            <a:spLocks noGrp="1"/>
          </p:cNvSpPr>
          <p:nvPr>
            <p:ph idx="1"/>
          </p:nvPr>
        </p:nvSpPr>
        <p:spPr/>
        <p:txBody>
          <a:bodyPr/>
          <a:lstStyle/>
          <a:p>
            <a:pPr marL="514350" lvl="0" indent="-514350">
              <a:buFont typeface="Arial" panose="020B0604020202020204" pitchFamily="34" charset="0"/>
              <a:buAutoNum type="arabicPeriod"/>
            </a:pPr>
            <a:r>
              <a:rPr lang="en-GB" dirty="0">
                <a:solidFill>
                  <a:prstClr val="black"/>
                </a:solidFill>
              </a:rPr>
              <a:t>Whether the defence cost cover was within and not  a free-standing </a:t>
            </a:r>
            <a:r>
              <a:rPr lang="en-GB" dirty="0" smtClean="0">
                <a:solidFill>
                  <a:prstClr val="black"/>
                </a:solidFill>
              </a:rPr>
              <a:t>right</a:t>
            </a:r>
          </a:p>
          <a:p>
            <a:pPr marL="514350" lvl="0" indent="-514350">
              <a:buFont typeface="Arial" panose="020B0604020202020204" pitchFamily="34" charset="0"/>
              <a:buAutoNum type="arabicPeriod"/>
            </a:pPr>
            <a:r>
              <a:rPr lang="en-GB" dirty="0" smtClean="0">
                <a:solidFill>
                  <a:prstClr val="black"/>
                </a:solidFill>
              </a:rPr>
              <a:t>“ </a:t>
            </a:r>
            <a:r>
              <a:rPr lang="en-GB" dirty="0" err="1" smtClean="0">
                <a:solidFill>
                  <a:prstClr val="black"/>
                </a:solidFill>
              </a:rPr>
              <a:t>Defense</a:t>
            </a:r>
            <a:r>
              <a:rPr lang="en-GB" dirty="0" smtClean="0">
                <a:solidFill>
                  <a:prstClr val="black"/>
                </a:solidFill>
              </a:rPr>
              <a:t> Costs means reasonable legal costs and other expenses incurred by or on behalf of the insured in connection with the </a:t>
            </a:r>
            <a:r>
              <a:rPr lang="en-GB" dirty="0" err="1" smtClean="0">
                <a:solidFill>
                  <a:prstClr val="black"/>
                </a:solidFill>
              </a:rPr>
              <a:t>defense</a:t>
            </a:r>
            <a:r>
              <a:rPr lang="en-GB" dirty="0" smtClean="0">
                <a:solidFill>
                  <a:prstClr val="black"/>
                </a:solidFill>
              </a:rPr>
              <a:t> of any actual or </a:t>
            </a:r>
            <a:r>
              <a:rPr lang="en-GB" u="sng" dirty="0" smtClean="0">
                <a:solidFill>
                  <a:prstClr val="black"/>
                </a:solidFill>
              </a:rPr>
              <a:t>anticipated</a:t>
            </a:r>
            <a:r>
              <a:rPr lang="en-GB" dirty="0" smtClean="0">
                <a:solidFill>
                  <a:prstClr val="black"/>
                </a:solidFill>
              </a:rPr>
              <a:t> claim” ( emphasis added) </a:t>
            </a:r>
          </a:p>
          <a:p>
            <a:pPr marL="514350" lvl="0" indent="-514350">
              <a:buFont typeface="Arial" panose="020B0604020202020204" pitchFamily="34" charset="0"/>
              <a:buAutoNum type="arabicPeriod"/>
            </a:pPr>
            <a:r>
              <a:rPr lang="en-GB" dirty="0" smtClean="0">
                <a:solidFill>
                  <a:prstClr val="black"/>
                </a:solidFill>
              </a:rPr>
              <a:t>Procedural and Substantive Trigger of Liability</a:t>
            </a:r>
          </a:p>
          <a:p>
            <a:pPr marL="514350" lvl="0" indent="-514350">
              <a:buFont typeface="Arial" panose="020B0604020202020204" pitchFamily="34" charset="0"/>
              <a:buAutoNum type="arabicPeriod"/>
            </a:pPr>
            <a:r>
              <a:rPr lang="en-GB" dirty="0" smtClean="0">
                <a:solidFill>
                  <a:prstClr val="black"/>
                </a:solidFill>
              </a:rPr>
              <a:t>“Damages means all forms of compensatory damages…. </a:t>
            </a:r>
            <a:r>
              <a:rPr lang="en-GB" dirty="0">
                <a:solidFill>
                  <a:prstClr val="black"/>
                </a:solidFill>
              </a:rPr>
              <a:t> </a:t>
            </a:r>
            <a:r>
              <a:rPr lang="en-GB" dirty="0" smtClean="0">
                <a:solidFill>
                  <a:prstClr val="black"/>
                </a:solidFill>
              </a:rPr>
              <a:t> and shall include </a:t>
            </a:r>
            <a:r>
              <a:rPr lang="en-GB" dirty="0" err="1" smtClean="0">
                <a:solidFill>
                  <a:prstClr val="black"/>
                </a:solidFill>
              </a:rPr>
              <a:t>Defense</a:t>
            </a:r>
            <a:r>
              <a:rPr lang="en-GB" dirty="0" smtClean="0">
                <a:solidFill>
                  <a:prstClr val="black"/>
                </a:solidFill>
              </a:rPr>
              <a:t> Costs”</a:t>
            </a:r>
            <a:endParaRPr lang="en-GB" dirty="0">
              <a:solidFill>
                <a:prstClr val="black"/>
              </a:solidFill>
            </a:endParaRPr>
          </a:p>
          <a:p>
            <a:endParaRPr lang="en-GB" dirty="0"/>
          </a:p>
        </p:txBody>
      </p:sp>
      <p:sp>
        <p:nvSpPr>
          <p:cNvPr id="4" name="Slide Number Placeholder 3"/>
          <p:cNvSpPr>
            <a:spLocks noGrp="1"/>
          </p:cNvSpPr>
          <p:nvPr>
            <p:ph type="sldNum" sz="quarter" idx="12"/>
          </p:nvPr>
        </p:nvSpPr>
        <p:spPr/>
        <p:txBody>
          <a:bodyPr/>
          <a:lstStyle/>
          <a:p>
            <a:fld id="{518E3237-8A22-4F15-BD6E-B4C548AB58DE}" type="slidenum">
              <a:rPr lang="en-GB" smtClean="0"/>
              <a:pPr/>
              <a:t>8</a:t>
            </a:fld>
            <a:endParaRPr lang="en-GB"/>
          </a:p>
        </p:txBody>
      </p:sp>
    </p:spTree>
    <p:extLst>
      <p:ext uri="{BB962C8B-B14F-4D97-AF65-F5344CB8AC3E}">
        <p14:creationId xmlns:p14="http://schemas.microsoft.com/office/powerpoint/2010/main" xmlns="" val="14059978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rPr>
              <a:t>Astrazeneca v. XL and ACE: The Dispute/ Issue Two</a:t>
            </a:r>
          </a:p>
        </p:txBody>
      </p:sp>
      <p:sp>
        <p:nvSpPr>
          <p:cNvPr id="3" name="Content Placeholder 2"/>
          <p:cNvSpPr>
            <a:spLocks noGrp="1"/>
          </p:cNvSpPr>
          <p:nvPr>
            <p:ph idx="1"/>
          </p:nvPr>
        </p:nvSpPr>
        <p:spPr/>
        <p:txBody>
          <a:bodyPr/>
          <a:lstStyle/>
          <a:p>
            <a:r>
              <a:rPr lang="en-GB" dirty="0" smtClean="0"/>
              <a:t>Claim failed/ Defence Costs was not a free-standing agreement yet part of the aggregate limit of indemnity</a:t>
            </a:r>
          </a:p>
          <a:p>
            <a:r>
              <a:rPr lang="en-GB" dirty="0" smtClean="0"/>
              <a:t>When “Defence Costs is included as part of the losses, it complements the core insuring clause. It does not have independent existence and follows the fortunes of that clause” AP, DN</a:t>
            </a:r>
          </a:p>
          <a:p>
            <a:r>
              <a:rPr lang="en-GB" i="1" dirty="0" err="1" smtClean="0"/>
              <a:t>Silberman</a:t>
            </a:r>
            <a:r>
              <a:rPr lang="en-GB" i="1" dirty="0"/>
              <a:t> </a:t>
            </a:r>
            <a:r>
              <a:rPr lang="en-GB" i="1" dirty="0" smtClean="0"/>
              <a:t>v. CGU Insurance Ltd</a:t>
            </a:r>
            <a:r>
              <a:rPr lang="en-GB" dirty="0" smtClean="0"/>
              <a:t>: a dishonesty exclusion relieved the insurer of liability not only for the substantive cover but also DC</a:t>
            </a:r>
          </a:p>
          <a:p>
            <a:r>
              <a:rPr lang="en-GB" i="1" dirty="0" err="1" smtClean="0"/>
              <a:t>Wilkie</a:t>
            </a:r>
            <a:r>
              <a:rPr lang="en-GB" i="1" dirty="0" smtClean="0"/>
              <a:t> v. Gordian </a:t>
            </a:r>
            <a:r>
              <a:rPr lang="en-GB" i="1" dirty="0" err="1" smtClean="0"/>
              <a:t>RunOff</a:t>
            </a:r>
            <a:r>
              <a:rPr lang="en-GB" i="1" dirty="0" smtClean="0"/>
              <a:t>  Ltd: </a:t>
            </a:r>
            <a:r>
              <a:rPr lang="en-GB" dirty="0" smtClean="0"/>
              <a:t>DC formed part of a single undertaking so an exclusion clause affects both substantive and DC cover</a:t>
            </a:r>
          </a:p>
          <a:p>
            <a:endParaRPr lang="en-GB" dirty="0"/>
          </a:p>
        </p:txBody>
      </p:sp>
      <p:sp>
        <p:nvSpPr>
          <p:cNvPr id="4" name="Slide Number Placeholder 3"/>
          <p:cNvSpPr>
            <a:spLocks noGrp="1"/>
          </p:cNvSpPr>
          <p:nvPr>
            <p:ph type="sldNum" sz="quarter" idx="12"/>
          </p:nvPr>
        </p:nvSpPr>
        <p:spPr/>
        <p:txBody>
          <a:bodyPr/>
          <a:lstStyle/>
          <a:p>
            <a:fld id="{518E3237-8A22-4F15-BD6E-B4C548AB58DE}" type="slidenum">
              <a:rPr lang="en-GB" smtClean="0"/>
              <a:pPr/>
              <a:t>9</a:t>
            </a:fld>
            <a:endParaRPr lang="en-GB"/>
          </a:p>
        </p:txBody>
      </p:sp>
    </p:spTree>
    <p:extLst>
      <p:ext uri="{BB962C8B-B14F-4D97-AF65-F5344CB8AC3E}">
        <p14:creationId xmlns:p14="http://schemas.microsoft.com/office/powerpoint/2010/main" xmlns="" val="24158087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463</TotalTime>
  <Words>1020</Words>
  <Application>Microsoft Office PowerPoint</Application>
  <PresentationFormat>Custom</PresentationFormat>
  <Paragraphs>95</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Ion Boardroom</vt:lpstr>
      <vt:lpstr>The Insured Rights to recover for sums paid and costs incurred : actual or arguable Liability ? </vt:lpstr>
      <vt:lpstr>The Scope of Liability Policies</vt:lpstr>
      <vt:lpstr>Omega Proteins v Aspen Insurance</vt:lpstr>
      <vt:lpstr>Astrazeneca v. XL and ACE: The Facts</vt:lpstr>
      <vt:lpstr>Astrazeneca v. XL and ACE: The Policy</vt:lpstr>
      <vt:lpstr>Astrazeneca v. XL and ACE: The Dispute/ Issue One</vt:lpstr>
      <vt:lpstr>Astrazeneca v. XL and ACE: The Dispute/ Issue One</vt:lpstr>
      <vt:lpstr>Astrazeneca v. XL and ACE: The Dispute/ Issue Two</vt:lpstr>
      <vt:lpstr>Astrazeneca v. XL and ACE: The Dispute/ Issue Two</vt:lpstr>
      <vt:lpstr>Astrazeneca v. XL and ACE: The Dispute/ Issue Two</vt:lpstr>
      <vt:lpstr>Conclusions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Insured Rights to recover for sums paid and costs incurred : actual or disputable Liability ?</dc:title>
  <dc:creator>Adolfo Paolini</dc:creator>
  <cp:lastModifiedBy>adolfo.paolini</cp:lastModifiedBy>
  <cp:revision>26</cp:revision>
  <dcterms:created xsi:type="dcterms:W3CDTF">2014-04-25T09:49:38Z</dcterms:created>
  <dcterms:modified xsi:type="dcterms:W3CDTF">2014-04-28T12:42:45Z</dcterms:modified>
</cp:coreProperties>
</file>