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sldIdLst>
    <p:sldId id="256" r:id="rId2"/>
    <p:sldId id="257"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339" r:id="rId31"/>
    <p:sldId id="340" r:id="rId32"/>
    <p:sldId id="341" r:id="rId33"/>
    <p:sldId id="342" r:id="rId34"/>
    <p:sldId id="343" r:id="rId35"/>
    <p:sldId id="344" r:id="rId36"/>
    <p:sldId id="345" r:id="rId37"/>
    <p:sldId id="346" r:id="rId38"/>
    <p:sldId id="347" r:id="rId39"/>
    <p:sldId id="348" r:id="rId40"/>
    <p:sldId id="264" r:id="rId41"/>
    <p:sldId id="261" r:id="rId42"/>
    <p:sldId id="269" r:id="rId43"/>
    <p:sldId id="270" r:id="rId44"/>
    <p:sldId id="271" r:id="rId45"/>
    <p:sldId id="272" r:id="rId46"/>
    <p:sldId id="273" r:id="rId47"/>
    <p:sldId id="274" r:id="rId48"/>
    <p:sldId id="276" r:id="rId49"/>
    <p:sldId id="275" r:id="rId50"/>
    <p:sldId id="262"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64" r:id="rId66"/>
    <p:sldId id="365" r:id="rId67"/>
    <p:sldId id="366" r:id="rId68"/>
    <p:sldId id="266" r:id="rId69"/>
    <p:sldId id="263" r:id="rId70"/>
    <p:sldId id="313" r:id="rId71"/>
    <p:sldId id="314" r:id="rId72"/>
    <p:sldId id="315" r:id="rId73"/>
    <p:sldId id="316" r:id="rId74"/>
    <p:sldId id="317" r:id="rId75"/>
    <p:sldId id="318" r:id="rId76"/>
    <p:sldId id="319" r:id="rId77"/>
    <p:sldId id="320" r:id="rId78"/>
    <p:sldId id="321" r:id="rId79"/>
    <p:sldId id="322" r:id="rId80"/>
    <p:sldId id="323" r:id="rId81"/>
    <p:sldId id="267" r:id="rId82"/>
    <p:sldId id="268"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AA35DA-339D-4068-A508-BF66A7B645E0}"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it-IT"/>
        </a:p>
      </dgm:t>
    </dgm:pt>
    <dgm:pt modelId="{7E473B1D-6BD0-4943-9F1F-0522FBC8C3CA}">
      <dgm:prSet phldrT="[Testo]" custT="1"/>
      <dgm:spPr/>
      <dgm:t>
        <a:bodyPr/>
        <a:lstStyle/>
        <a:p>
          <a:r>
            <a:rPr lang="it-IT" sz="3400" b="1" baseline="0" dirty="0" err="1" smtClean="0">
              <a:solidFill>
                <a:schemeClr val="tx2">
                  <a:lumMod val="75000"/>
                </a:schemeClr>
              </a:solidFill>
            </a:rPr>
            <a:t>Insurer</a:t>
          </a:r>
          <a:r>
            <a:rPr lang="it-IT" sz="3400" b="1" baseline="0" dirty="0" smtClean="0">
              <a:solidFill>
                <a:schemeClr val="tx2">
                  <a:lumMod val="75000"/>
                </a:schemeClr>
              </a:solidFill>
            </a:rPr>
            <a:t> 1</a:t>
          </a:r>
          <a:endParaRPr lang="it-IT" sz="3400" b="1" baseline="0" dirty="0">
            <a:solidFill>
              <a:schemeClr val="tx2">
                <a:lumMod val="75000"/>
              </a:schemeClr>
            </a:solidFill>
          </a:endParaRPr>
        </a:p>
      </dgm:t>
    </dgm:pt>
    <dgm:pt modelId="{0A73E4F8-328E-4BB0-8C40-034CD8AB34F1}" type="parTrans" cxnId="{BF0CC543-C67B-40C1-B257-58ABE87AE3BF}">
      <dgm:prSet/>
      <dgm:spPr/>
      <dgm:t>
        <a:bodyPr/>
        <a:lstStyle/>
        <a:p>
          <a:endParaRPr lang="it-IT"/>
        </a:p>
      </dgm:t>
    </dgm:pt>
    <dgm:pt modelId="{D47FABBF-E34C-4D97-B261-6B71C48B5DE8}" type="sibTrans" cxnId="{BF0CC543-C67B-40C1-B257-58ABE87AE3BF}">
      <dgm:prSet/>
      <dgm:spPr/>
      <dgm:t>
        <a:bodyPr/>
        <a:lstStyle/>
        <a:p>
          <a:endParaRPr lang="it-IT"/>
        </a:p>
      </dgm:t>
    </dgm:pt>
    <dgm:pt modelId="{429A9610-25BB-48B1-A56B-2DD2A0F7FBB8}">
      <dgm:prSet phldrT="[Testo]"/>
      <dgm:spPr/>
      <dgm:t>
        <a:bodyPr/>
        <a:lstStyle/>
        <a:p>
          <a:r>
            <a:rPr lang="it-IT" dirty="0" smtClean="0"/>
            <a:t>40%</a:t>
          </a:r>
          <a:endParaRPr lang="it-IT" dirty="0"/>
        </a:p>
      </dgm:t>
    </dgm:pt>
    <dgm:pt modelId="{CCB1FF64-3EB4-4F87-85EF-7160DBEE1B2F}" type="parTrans" cxnId="{738A2466-98D0-46E8-927A-29E00B93D08B}">
      <dgm:prSet/>
      <dgm:spPr/>
      <dgm:t>
        <a:bodyPr/>
        <a:lstStyle/>
        <a:p>
          <a:endParaRPr lang="it-IT"/>
        </a:p>
      </dgm:t>
    </dgm:pt>
    <dgm:pt modelId="{A6B1A6D0-56CE-4887-9202-2DAE77F609D1}" type="sibTrans" cxnId="{738A2466-98D0-46E8-927A-29E00B93D08B}">
      <dgm:prSet/>
      <dgm:spPr/>
      <dgm:t>
        <a:bodyPr/>
        <a:lstStyle/>
        <a:p>
          <a:endParaRPr lang="it-IT"/>
        </a:p>
      </dgm:t>
    </dgm:pt>
    <dgm:pt modelId="{B8004530-337D-44BD-883D-33F4D2BA228F}">
      <dgm:prSet phldrT="[Testo]" custT="1"/>
      <dgm:spPr/>
      <dgm:t>
        <a:bodyPr/>
        <a:lstStyle/>
        <a:p>
          <a:r>
            <a:rPr lang="it-IT" sz="3400" b="1" baseline="0" dirty="0" err="1" smtClean="0">
              <a:solidFill>
                <a:schemeClr val="tx2">
                  <a:lumMod val="75000"/>
                </a:schemeClr>
              </a:solidFill>
            </a:rPr>
            <a:t>Insurer</a:t>
          </a:r>
          <a:r>
            <a:rPr lang="it-IT" sz="3400" b="1" baseline="0" dirty="0" smtClean="0">
              <a:solidFill>
                <a:schemeClr val="tx2">
                  <a:lumMod val="75000"/>
                </a:schemeClr>
              </a:solidFill>
            </a:rPr>
            <a:t> 2</a:t>
          </a:r>
          <a:endParaRPr lang="it-IT" sz="3400" b="1" baseline="0" dirty="0">
            <a:solidFill>
              <a:schemeClr val="tx2">
                <a:lumMod val="75000"/>
              </a:schemeClr>
            </a:solidFill>
          </a:endParaRPr>
        </a:p>
      </dgm:t>
    </dgm:pt>
    <dgm:pt modelId="{D20DA4E6-C1A4-486F-B798-39E569BD63C8}" type="parTrans" cxnId="{5A55F577-E949-474B-A1E1-72DFC067B4F7}">
      <dgm:prSet/>
      <dgm:spPr/>
      <dgm:t>
        <a:bodyPr/>
        <a:lstStyle/>
        <a:p>
          <a:endParaRPr lang="it-IT"/>
        </a:p>
      </dgm:t>
    </dgm:pt>
    <dgm:pt modelId="{9A64E0DA-30A1-4C63-B964-630AC5E840B6}" type="sibTrans" cxnId="{5A55F577-E949-474B-A1E1-72DFC067B4F7}">
      <dgm:prSet/>
      <dgm:spPr/>
      <dgm:t>
        <a:bodyPr/>
        <a:lstStyle/>
        <a:p>
          <a:endParaRPr lang="it-IT"/>
        </a:p>
      </dgm:t>
    </dgm:pt>
    <dgm:pt modelId="{1F1802AB-164F-47C3-AAF6-210EA78ED810}">
      <dgm:prSet phldrT="[Testo]"/>
      <dgm:spPr/>
      <dgm:t>
        <a:bodyPr/>
        <a:lstStyle/>
        <a:p>
          <a:r>
            <a:rPr lang="it-IT" dirty="0" smtClean="0"/>
            <a:t>35%</a:t>
          </a:r>
          <a:endParaRPr lang="it-IT" dirty="0"/>
        </a:p>
      </dgm:t>
    </dgm:pt>
    <dgm:pt modelId="{B1A80B1A-89EC-437D-8CC6-D09C8DDECEC4}" type="parTrans" cxnId="{0FC9EEAA-D828-4DDF-8514-63314D8CB79D}">
      <dgm:prSet/>
      <dgm:spPr/>
      <dgm:t>
        <a:bodyPr/>
        <a:lstStyle/>
        <a:p>
          <a:endParaRPr lang="it-IT"/>
        </a:p>
      </dgm:t>
    </dgm:pt>
    <dgm:pt modelId="{9AC3B979-3900-421F-BC9B-476F4B1DEA82}" type="sibTrans" cxnId="{0FC9EEAA-D828-4DDF-8514-63314D8CB79D}">
      <dgm:prSet/>
      <dgm:spPr/>
      <dgm:t>
        <a:bodyPr/>
        <a:lstStyle/>
        <a:p>
          <a:endParaRPr lang="it-IT"/>
        </a:p>
      </dgm:t>
    </dgm:pt>
    <dgm:pt modelId="{66306F61-F97C-4578-89EC-F8A9BB3DEE7E}">
      <dgm:prSet phldrT="[Testo]" custT="1"/>
      <dgm:spPr/>
      <dgm:t>
        <a:bodyPr/>
        <a:lstStyle/>
        <a:p>
          <a:r>
            <a:rPr lang="it-IT" sz="3400" b="1" baseline="0" dirty="0" err="1" smtClean="0">
              <a:solidFill>
                <a:schemeClr val="tx2">
                  <a:lumMod val="75000"/>
                </a:schemeClr>
              </a:solidFill>
            </a:rPr>
            <a:t>Insurer</a:t>
          </a:r>
          <a:r>
            <a:rPr lang="it-IT" sz="3400" b="1" baseline="0" dirty="0" smtClean="0">
              <a:solidFill>
                <a:schemeClr val="tx2">
                  <a:lumMod val="75000"/>
                </a:schemeClr>
              </a:solidFill>
            </a:rPr>
            <a:t> 3</a:t>
          </a:r>
          <a:endParaRPr lang="it-IT" sz="3400" b="1" baseline="0" dirty="0">
            <a:solidFill>
              <a:schemeClr val="tx2">
                <a:lumMod val="75000"/>
              </a:schemeClr>
            </a:solidFill>
          </a:endParaRPr>
        </a:p>
      </dgm:t>
    </dgm:pt>
    <dgm:pt modelId="{73BF0565-C3F0-4006-BADC-E4E5F47F66DF}" type="parTrans" cxnId="{0EBB04F0-8675-478E-95F0-61D69D2E7AC5}">
      <dgm:prSet/>
      <dgm:spPr/>
      <dgm:t>
        <a:bodyPr/>
        <a:lstStyle/>
        <a:p>
          <a:endParaRPr lang="it-IT"/>
        </a:p>
      </dgm:t>
    </dgm:pt>
    <dgm:pt modelId="{A48B8DFA-FB7E-41A6-B17B-4E7A12ABA3FF}" type="sibTrans" cxnId="{0EBB04F0-8675-478E-95F0-61D69D2E7AC5}">
      <dgm:prSet/>
      <dgm:spPr/>
      <dgm:t>
        <a:bodyPr/>
        <a:lstStyle/>
        <a:p>
          <a:endParaRPr lang="it-IT"/>
        </a:p>
      </dgm:t>
    </dgm:pt>
    <dgm:pt modelId="{B641FC47-978A-4007-AD4D-31121860CE8B}">
      <dgm:prSet phldrT="[Testo]"/>
      <dgm:spPr/>
      <dgm:t>
        <a:bodyPr/>
        <a:lstStyle/>
        <a:p>
          <a:r>
            <a:rPr lang="it-IT" dirty="0" smtClean="0"/>
            <a:t>25%</a:t>
          </a:r>
          <a:endParaRPr lang="it-IT" dirty="0"/>
        </a:p>
      </dgm:t>
    </dgm:pt>
    <dgm:pt modelId="{284D3FE1-A755-487E-8CBA-44EF5BBB12CE}" type="parTrans" cxnId="{A253F815-06B5-4A56-877F-01164B6F0458}">
      <dgm:prSet/>
      <dgm:spPr/>
      <dgm:t>
        <a:bodyPr/>
        <a:lstStyle/>
        <a:p>
          <a:endParaRPr lang="it-IT"/>
        </a:p>
      </dgm:t>
    </dgm:pt>
    <dgm:pt modelId="{79B66074-7237-48EC-99A0-CDF6D0121E05}" type="sibTrans" cxnId="{A253F815-06B5-4A56-877F-01164B6F0458}">
      <dgm:prSet/>
      <dgm:spPr/>
      <dgm:t>
        <a:bodyPr/>
        <a:lstStyle/>
        <a:p>
          <a:endParaRPr lang="it-IT"/>
        </a:p>
      </dgm:t>
    </dgm:pt>
    <dgm:pt modelId="{EE55BA04-F178-468A-8B80-E693293A45BF}" type="pres">
      <dgm:prSet presAssocID="{2DAA35DA-339D-4068-A508-BF66A7B645E0}" presName="theList" presStyleCnt="0">
        <dgm:presLayoutVars>
          <dgm:dir/>
          <dgm:animLvl val="lvl"/>
          <dgm:resizeHandles val="exact"/>
        </dgm:presLayoutVars>
      </dgm:prSet>
      <dgm:spPr/>
      <dgm:t>
        <a:bodyPr/>
        <a:lstStyle/>
        <a:p>
          <a:endParaRPr lang="it-IT"/>
        </a:p>
      </dgm:t>
    </dgm:pt>
    <dgm:pt modelId="{A1B1769B-1D67-49C2-A7F0-E955AAB2754E}" type="pres">
      <dgm:prSet presAssocID="{7E473B1D-6BD0-4943-9F1F-0522FBC8C3CA}" presName="compNode" presStyleCnt="0"/>
      <dgm:spPr/>
    </dgm:pt>
    <dgm:pt modelId="{DD40F2CC-892E-4851-BA3B-82CF0988D0E2}" type="pres">
      <dgm:prSet presAssocID="{7E473B1D-6BD0-4943-9F1F-0522FBC8C3CA}" presName="aNode" presStyleLbl="bgShp" presStyleIdx="0" presStyleCnt="3"/>
      <dgm:spPr/>
      <dgm:t>
        <a:bodyPr/>
        <a:lstStyle/>
        <a:p>
          <a:endParaRPr lang="it-IT"/>
        </a:p>
      </dgm:t>
    </dgm:pt>
    <dgm:pt modelId="{75D9EE87-6567-41F4-BB11-38E335FD67F9}" type="pres">
      <dgm:prSet presAssocID="{7E473B1D-6BD0-4943-9F1F-0522FBC8C3CA}" presName="textNode" presStyleLbl="bgShp" presStyleIdx="0" presStyleCnt="3"/>
      <dgm:spPr/>
      <dgm:t>
        <a:bodyPr/>
        <a:lstStyle/>
        <a:p>
          <a:endParaRPr lang="it-IT"/>
        </a:p>
      </dgm:t>
    </dgm:pt>
    <dgm:pt modelId="{198D768C-198E-4640-843C-D72AB0DAD4F4}" type="pres">
      <dgm:prSet presAssocID="{7E473B1D-6BD0-4943-9F1F-0522FBC8C3CA}" presName="compChildNode" presStyleCnt="0"/>
      <dgm:spPr/>
    </dgm:pt>
    <dgm:pt modelId="{1FE04A0D-8839-4813-B974-7E84010B5709}" type="pres">
      <dgm:prSet presAssocID="{7E473B1D-6BD0-4943-9F1F-0522FBC8C3CA}" presName="theInnerList" presStyleCnt="0"/>
      <dgm:spPr/>
    </dgm:pt>
    <dgm:pt modelId="{45B41447-70D7-4FCA-8732-D22598FF7E64}" type="pres">
      <dgm:prSet presAssocID="{429A9610-25BB-48B1-A56B-2DD2A0F7FBB8}" presName="childNode" presStyleLbl="node1" presStyleIdx="0" presStyleCnt="3">
        <dgm:presLayoutVars>
          <dgm:bulletEnabled val="1"/>
        </dgm:presLayoutVars>
      </dgm:prSet>
      <dgm:spPr/>
      <dgm:t>
        <a:bodyPr/>
        <a:lstStyle/>
        <a:p>
          <a:endParaRPr lang="it-IT"/>
        </a:p>
      </dgm:t>
    </dgm:pt>
    <dgm:pt modelId="{25F963F5-C34E-4E15-92A2-2043E5A1EB49}" type="pres">
      <dgm:prSet presAssocID="{7E473B1D-6BD0-4943-9F1F-0522FBC8C3CA}" presName="aSpace" presStyleCnt="0"/>
      <dgm:spPr/>
    </dgm:pt>
    <dgm:pt modelId="{39032914-A9E5-41B4-888B-35891D8E50F6}" type="pres">
      <dgm:prSet presAssocID="{B8004530-337D-44BD-883D-33F4D2BA228F}" presName="compNode" presStyleCnt="0"/>
      <dgm:spPr/>
    </dgm:pt>
    <dgm:pt modelId="{A27BEB86-1E7C-4BD9-AD92-79215867BEC6}" type="pres">
      <dgm:prSet presAssocID="{B8004530-337D-44BD-883D-33F4D2BA228F}" presName="aNode" presStyleLbl="bgShp" presStyleIdx="1" presStyleCnt="3"/>
      <dgm:spPr/>
      <dgm:t>
        <a:bodyPr/>
        <a:lstStyle/>
        <a:p>
          <a:endParaRPr lang="it-IT"/>
        </a:p>
      </dgm:t>
    </dgm:pt>
    <dgm:pt modelId="{960A5B35-063C-4FE4-A8EA-93940498D774}" type="pres">
      <dgm:prSet presAssocID="{B8004530-337D-44BD-883D-33F4D2BA228F}" presName="textNode" presStyleLbl="bgShp" presStyleIdx="1" presStyleCnt="3"/>
      <dgm:spPr/>
      <dgm:t>
        <a:bodyPr/>
        <a:lstStyle/>
        <a:p>
          <a:endParaRPr lang="it-IT"/>
        </a:p>
      </dgm:t>
    </dgm:pt>
    <dgm:pt modelId="{A36D8D94-B2D4-4571-914F-88998BCD0545}" type="pres">
      <dgm:prSet presAssocID="{B8004530-337D-44BD-883D-33F4D2BA228F}" presName="compChildNode" presStyleCnt="0"/>
      <dgm:spPr/>
    </dgm:pt>
    <dgm:pt modelId="{AF0E25B9-72DF-4082-924F-CECF3AF9E4A2}" type="pres">
      <dgm:prSet presAssocID="{B8004530-337D-44BD-883D-33F4D2BA228F}" presName="theInnerList" presStyleCnt="0"/>
      <dgm:spPr/>
    </dgm:pt>
    <dgm:pt modelId="{4527188B-D75C-4FCE-888B-8D3D784212B1}" type="pres">
      <dgm:prSet presAssocID="{1F1802AB-164F-47C3-AAF6-210EA78ED810}" presName="childNode" presStyleLbl="node1" presStyleIdx="1" presStyleCnt="3">
        <dgm:presLayoutVars>
          <dgm:bulletEnabled val="1"/>
        </dgm:presLayoutVars>
      </dgm:prSet>
      <dgm:spPr/>
      <dgm:t>
        <a:bodyPr/>
        <a:lstStyle/>
        <a:p>
          <a:endParaRPr lang="it-IT"/>
        </a:p>
      </dgm:t>
    </dgm:pt>
    <dgm:pt modelId="{485B9DF4-F4F0-4143-B4A5-77B9C5CD19C4}" type="pres">
      <dgm:prSet presAssocID="{B8004530-337D-44BD-883D-33F4D2BA228F}" presName="aSpace" presStyleCnt="0"/>
      <dgm:spPr/>
    </dgm:pt>
    <dgm:pt modelId="{69906D4F-DE76-428A-AAF4-09303FF514A2}" type="pres">
      <dgm:prSet presAssocID="{66306F61-F97C-4578-89EC-F8A9BB3DEE7E}" presName="compNode" presStyleCnt="0"/>
      <dgm:spPr/>
    </dgm:pt>
    <dgm:pt modelId="{5898B201-176D-4C10-A2E5-06913DC68EA6}" type="pres">
      <dgm:prSet presAssocID="{66306F61-F97C-4578-89EC-F8A9BB3DEE7E}" presName="aNode" presStyleLbl="bgShp" presStyleIdx="2" presStyleCnt="3"/>
      <dgm:spPr/>
      <dgm:t>
        <a:bodyPr/>
        <a:lstStyle/>
        <a:p>
          <a:endParaRPr lang="it-IT"/>
        </a:p>
      </dgm:t>
    </dgm:pt>
    <dgm:pt modelId="{B721ED2C-BCC8-49D9-AC9D-A716B1E63343}" type="pres">
      <dgm:prSet presAssocID="{66306F61-F97C-4578-89EC-F8A9BB3DEE7E}" presName="textNode" presStyleLbl="bgShp" presStyleIdx="2" presStyleCnt="3"/>
      <dgm:spPr/>
      <dgm:t>
        <a:bodyPr/>
        <a:lstStyle/>
        <a:p>
          <a:endParaRPr lang="it-IT"/>
        </a:p>
      </dgm:t>
    </dgm:pt>
    <dgm:pt modelId="{CCAE052D-5F7C-4D2F-B101-AE5BD989FFA1}" type="pres">
      <dgm:prSet presAssocID="{66306F61-F97C-4578-89EC-F8A9BB3DEE7E}" presName="compChildNode" presStyleCnt="0"/>
      <dgm:spPr/>
    </dgm:pt>
    <dgm:pt modelId="{D0F92091-288C-448F-BCC3-790A887394C6}" type="pres">
      <dgm:prSet presAssocID="{66306F61-F97C-4578-89EC-F8A9BB3DEE7E}" presName="theInnerList" presStyleCnt="0"/>
      <dgm:spPr/>
    </dgm:pt>
    <dgm:pt modelId="{0F319CF5-B8C9-4C6E-8910-BFCBBFBB36B4}" type="pres">
      <dgm:prSet presAssocID="{B641FC47-978A-4007-AD4D-31121860CE8B}" presName="childNode" presStyleLbl="node1" presStyleIdx="2" presStyleCnt="3">
        <dgm:presLayoutVars>
          <dgm:bulletEnabled val="1"/>
        </dgm:presLayoutVars>
      </dgm:prSet>
      <dgm:spPr/>
      <dgm:t>
        <a:bodyPr/>
        <a:lstStyle/>
        <a:p>
          <a:endParaRPr lang="it-IT"/>
        </a:p>
      </dgm:t>
    </dgm:pt>
  </dgm:ptLst>
  <dgm:cxnLst>
    <dgm:cxn modelId="{0EBB04F0-8675-478E-95F0-61D69D2E7AC5}" srcId="{2DAA35DA-339D-4068-A508-BF66A7B645E0}" destId="{66306F61-F97C-4578-89EC-F8A9BB3DEE7E}" srcOrd="2" destOrd="0" parTransId="{73BF0565-C3F0-4006-BADC-E4E5F47F66DF}" sibTransId="{A48B8DFA-FB7E-41A6-B17B-4E7A12ABA3FF}"/>
    <dgm:cxn modelId="{B101CDD2-2B0A-49BC-BA84-260D0610A680}" type="presOf" srcId="{66306F61-F97C-4578-89EC-F8A9BB3DEE7E}" destId="{5898B201-176D-4C10-A2E5-06913DC68EA6}" srcOrd="0" destOrd="0" presId="urn:microsoft.com/office/officeart/2005/8/layout/lProcess2"/>
    <dgm:cxn modelId="{738A2466-98D0-46E8-927A-29E00B93D08B}" srcId="{7E473B1D-6BD0-4943-9F1F-0522FBC8C3CA}" destId="{429A9610-25BB-48B1-A56B-2DD2A0F7FBB8}" srcOrd="0" destOrd="0" parTransId="{CCB1FF64-3EB4-4F87-85EF-7160DBEE1B2F}" sibTransId="{A6B1A6D0-56CE-4887-9202-2DAE77F609D1}"/>
    <dgm:cxn modelId="{BF0CC543-C67B-40C1-B257-58ABE87AE3BF}" srcId="{2DAA35DA-339D-4068-A508-BF66A7B645E0}" destId="{7E473B1D-6BD0-4943-9F1F-0522FBC8C3CA}" srcOrd="0" destOrd="0" parTransId="{0A73E4F8-328E-4BB0-8C40-034CD8AB34F1}" sibTransId="{D47FABBF-E34C-4D97-B261-6B71C48B5DE8}"/>
    <dgm:cxn modelId="{0FC9EEAA-D828-4DDF-8514-63314D8CB79D}" srcId="{B8004530-337D-44BD-883D-33F4D2BA228F}" destId="{1F1802AB-164F-47C3-AAF6-210EA78ED810}" srcOrd="0" destOrd="0" parTransId="{B1A80B1A-89EC-437D-8CC6-D09C8DDECEC4}" sibTransId="{9AC3B979-3900-421F-BC9B-476F4B1DEA82}"/>
    <dgm:cxn modelId="{82E8E90C-7F6D-48D1-906D-B7DFFF1EEC43}" type="presOf" srcId="{429A9610-25BB-48B1-A56B-2DD2A0F7FBB8}" destId="{45B41447-70D7-4FCA-8732-D22598FF7E64}" srcOrd="0" destOrd="0" presId="urn:microsoft.com/office/officeart/2005/8/layout/lProcess2"/>
    <dgm:cxn modelId="{7949911A-9012-42D3-968B-19D43B38D4AE}" type="presOf" srcId="{66306F61-F97C-4578-89EC-F8A9BB3DEE7E}" destId="{B721ED2C-BCC8-49D9-AC9D-A716B1E63343}" srcOrd="1" destOrd="0" presId="urn:microsoft.com/office/officeart/2005/8/layout/lProcess2"/>
    <dgm:cxn modelId="{B7F8BFD0-A944-492E-903A-6C08EC5D3B83}" type="presOf" srcId="{7E473B1D-6BD0-4943-9F1F-0522FBC8C3CA}" destId="{DD40F2CC-892E-4851-BA3B-82CF0988D0E2}" srcOrd="0" destOrd="0" presId="urn:microsoft.com/office/officeart/2005/8/layout/lProcess2"/>
    <dgm:cxn modelId="{31608FF2-4AED-48EB-A60D-3FC07C872291}" type="presOf" srcId="{7E473B1D-6BD0-4943-9F1F-0522FBC8C3CA}" destId="{75D9EE87-6567-41F4-BB11-38E335FD67F9}" srcOrd="1" destOrd="0" presId="urn:microsoft.com/office/officeart/2005/8/layout/lProcess2"/>
    <dgm:cxn modelId="{922C85B5-AE33-469A-8A65-9172EFFD4883}" type="presOf" srcId="{B641FC47-978A-4007-AD4D-31121860CE8B}" destId="{0F319CF5-B8C9-4C6E-8910-BFCBBFBB36B4}" srcOrd="0" destOrd="0" presId="urn:microsoft.com/office/officeart/2005/8/layout/lProcess2"/>
    <dgm:cxn modelId="{A253F815-06B5-4A56-877F-01164B6F0458}" srcId="{66306F61-F97C-4578-89EC-F8A9BB3DEE7E}" destId="{B641FC47-978A-4007-AD4D-31121860CE8B}" srcOrd="0" destOrd="0" parTransId="{284D3FE1-A755-487E-8CBA-44EF5BBB12CE}" sibTransId="{79B66074-7237-48EC-99A0-CDF6D0121E05}"/>
    <dgm:cxn modelId="{3386856B-FF0A-477D-A668-E0A50B323DB4}" type="presOf" srcId="{B8004530-337D-44BD-883D-33F4D2BA228F}" destId="{A27BEB86-1E7C-4BD9-AD92-79215867BEC6}" srcOrd="0" destOrd="0" presId="urn:microsoft.com/office/officeart/2005/8/layout/lProcess2"/>
    <dgm:cxn modelId="{50E3EC8B-34EC-4B4D-A08C-A45FD8769BA8}" type="presOf" srcId="{B8004530-337D-44BD-883D-33F4D2BA228F}" destId="{960A5B35-063C-4FE4-A8EA-93940498D774}" srcOrd="1" destOrd="0" presId="urn:microsoft.com/office/officeart/2005/8/layout/lProcess2"/>
    <dgm:cxn modelId="{5A55F577-E949-474B-A1E1-72DFC067B4F7}" srcId="{2DAA35DA-339D-4068-A508-BF66A7B645E0}" destId="{B8004530-337D-44BD-883D-33F4D2BA228F}" srcOrd="1" destOrd="0" parTransId="{D20DA4E6-C1A4-486F-B798-39E569BD63C8}" sibTransId="{9A64E0DA-30A1-4C63-B964-630AC5E840B6}"/>
    <dgm:cxn modelId="{E688F4C6-1976-4C86-A24A-117041580FAF}" type="presOf" srcId="{1F1802AB-164F-47C3-AAF6-210EA78ED810}" destId="{4527188B-D75C-4FCE-888B-8D3D784212B1}" srcOrd="0" destOrd="0" presId="urn:microsoft.com/office/officeart/2005/8/layout/lProcess2"/>
    <dgm:cxn modelId="{AF99CC3B-4E04-4B7E-B7D6-68F2C6A6E09B}" type="presOf" srcId="{2DAA35DA-339D-4068-A508-BF66A7B645E0}" destId="{EE55BA04-F178-468A-8B80-E693293A45BF}" srcOrd="0" destOrd="0" presId="urn:microsoft.com/office/officeart/2005/8/layout/lProcess2"/>
    <dgm:cxn modelId="{7272EEF1-9778-4100-9A7B-018CE896EE58}" type="presParOf" srcId="{EE55BA04-F178-468A-8B80-E693293A45BF}" destId="{A1B1769B-1D67-49C2-A7F0-E955AAB2754E}" srcOrd="0" destOrd="0" presId="urn:microsoft.com/office/officeart/2005/8/layout/lProcess2"/>
    <dgm:cxn modelId="{E43AC7FB-1598-4E9A-BFA5-60F936C160A9}" type="presParOf" srcId="{A1B1769B-1D67-49C2-A7F0-E955AAB2754E}" destId="{DD40F2CC-892E-4851-BA3B-82CF0988D0E2}" srcOrd="0" destOrd="0" presId="urn:microsoft.com/office/officeart/2005/8/layout/lProcess2"/>
    <dgm:cxn modelId="{2CC8480C-0E85-4697-B1C6-4D0D48175E8C}" type="presParOf" srcId="{A1B1769B-1D67-49C2-A7F0-E955AAB2754E}" destId="{75D9EE87-6567-41F4-BB11-38E335FD67F9}" srcOrd="1" destOrd="0" presId="urn:microsoft.com/office/officeart/2005/8/layout/lProcess2"/>
    <dgm:cxn modelId="{BE4AE54A-8FD4-4E56-A835-9030EBE914F9}" type="presParOf" srcId="{A1B1769B-1D67-49C2-A7F0-E955AAB2754E}" destId="{198D768C-198E-4640-843C-D72AB0DAD4F4}" srcOrd="2" destOrd="0" presId="urn:microsoft.com/office/officeart/2005/8/layout/lProcess2"/>
    <dgm:cxn modelId="{61AB181D-DBDE-4DE0-85F0-5ACF40FFDFF1}" type="presParOf" srcId="{198D768C-198E-4640-843C-D72AB0DAD4F4}" destId="{1FE04A0D-8839-4813-B974-7E84010B5709}" srcOrd="0" destOrd="0" presId="urn:microsoft.com/office/officeart/2005/8/layout/lProcess2"/>
    <dgm:cxn modelId="{A22AAB31-106C-4394-8B52-A2A2BE38C4DC}" type="presParOf" srcId="{1FE04A0D-8839-4813-B974-7E84010B5709}" destId="{45B41447-70D7-4FCA-8732-D22598FF7E64}" srcOrd="0" destOrd="0" presId="urn:microsoft.com/office/officeart/2005/8/layout/lProcess2"/>
    <dgm:cxn modelId="{7FE5248A-C628-41EA-A96C-8B9615A310CF}" type="presParOf" srcId="{EE55BA04-F178-468A-8B80-E693293A45BF}" destId="{25F963F5-C34E-4E15-92A2-2043E5A1EB49}" srcOrd="1" destOrd="0" presId="urn:microsoft.com/office/officeart/2005/8/layout/lProcess2"/>
    <dgm:cxn modelId="{069C069B-7ED9-4CDF-9ADC-FB4B64D789D7}" type="presParOf" srcId="{EE55BA04-F178-468A-8B80-E693293A45BF}" destId="{39032914-A9E5-41B4-888B-35891D8E50F6}" srcOrd="2" destOrd="0" presId="urn:microsoft.com/office/officeart/2005/8/layout/lProcess2"/>
    <dgm:cxn modelId="{DE2782ED-A7A4-4EBC-B290-4E11DCFD26B8}" type="presParOf" srcId="{39032914-A9E5-41B4-888B-35891D8E50F6}" destId="{A27BEB86-1E7C-4BD9-AD92-79215867BEC6}" srcOrd="0" destOrd="0" presId="urn:microsoft.com/office/officeart/2005/8/layout/lProcess2"/>
    <dgm:cxn modelId="{2392A4D0-C87F-4255-98D4-C83D369DC6A1}" type="presParOf" srcId="{39032914-A9E5-41B4-888B-35891D8E50F6}" destId="{960A5B35-063C-4FE4-A8EA-93940498D774}" srcOrd="1" destOrd="0" presId="urn:microsoft.com/office/officeart/2005/8/layout/lProcess2"/>
    <dgm:cxn modelId="{9BF1DF4D-5B3F-4CF9-AFB7-E4898C0E8780}" type="presParOf" srcId="{39032914-A9E5-41B4-888B-35891D8E50F6}" destId="{A36D8D94-B2D4-4571-914F-88998BCD0545}" srcOrd="2" destOrd="0" presId="urn:microsoft.com/office/officeart/2005/8/layout/lProcess2"/>
    <dgm:cxn modelId="{CA4A47E9-D21D-4A20-8BE4-F055B45C9DB7}" type="presParOf" srcId="{A36D8D94-B2D4-4571-914F-88998BCD0545}" destId="{AF0E25B9-72DF-4082-924F-CECF3AF9E4A2}" srcOrd="0" destOrd="0" presId="urn:microsoft.com/office/officeart/2005/8/layout/lProcess2"/>
    <dgm:cxn modelId="{5F16E130-06DA-4887-9412-30E1F86D9712}" type="presParOf" srcId="{AF0E25B9-72DF-4082-924F-CECF3AF9E4A2}" destId="{4527188B-D75C-4FCE-888B-8D3D784212B1}" srcOrd="0" destOrd="0" presId="urn:microsoft.com/office/officeart/2005/8/layout/lProcess2"/>
    <dgm:cxn modelId="{E44A5AE8-A620-4D24-A3A0-F4D645D98B76}" type="presParOf" srcId="{EE55BA04-F178-468A-8B80-E693293A45BF}" destId="{485B9DF4-F4F0-4143-B4A5-77B9C5CD19C4}" srcOrd="3" destOrd="0" presId="urn:microsoft.com/office/officeart/2005/8/layout/lProcess2"/>
    <dgm:cxn modelId="{7456E971-657C-43F4-A8CA-8FEE0A9F0E59}" type="presParOf" srcId="{EE55BA04-F178-468A-8B80-E693293A45BF}" destId="{69906D4F-DE76-428A-AAF4-09303FF514A2}" srcOrd="4" destOrd="0" presId="urn:microsoft.com/office/officeart/2005/8/layout/lProcess2"/>
    <dgm:cxn modelId="{BAFEEC8C-5962-4AC5-9732-3961CC1DB859}" type="presParOf" srcId="{69906D4F-DE76-428A-AAF4-09303FF514A2}" destId="{5898B201-176D-4C10-A2E5-06913DC68EA6}" srcOrd="0" destOrd="0" presId="urn:microsoft.com/office/officeart/2005/8/layout/lProcess2"/>
    <dgm:cxn modelId="{CA328250-FCC4-472E-B67C-ABC5230F4D4F}" type="presParOf" srcId="{69906D4F-DE76-428A-AAF4-09303FF514A2}" destId="{B721ED2C-BCC8-49D9-AC9D-A716B1E63343}" srcOrd="1" destOrd="0" presId="urn:microsoft.com/office/officeart/2005/8/layout/lProcess2"/>
    <dgm:cxn modelId="{CF0AD1A1-4E9D-404B-98D5-35B018326736}" type="presParOf" srcId="{69906D4F-DE76-428A-AAF4-09303FF514A2}" destId="{CCAE052D-5F7C-4D2F-B101-AE5BD989FFA1}" srcOrd="2" destOrd="0" presId="urn:microsoft.com/office/officeart/2005/8/layout/lProcess2"/>
    <dgm:cxn modelId="{A6E0F628-5B4E-4816-9B8B-651448B26B35}" type="presParOf" srcId="{CCAE052D-5F7C-4D2F-B101-AE5BD989FFA1}" destId="{D0F92091-288C-448F-BCC3-790A887394C6}" srcOrd="0" destOrd="0" presId="urn:microsoft.com/office/officeart/2005/8/layout/lProcess2"/>
    <dgm:cxn modelId="{E42A1AF0-977A-4FFF-8DE3-DE41F620F41A}" type="presParOf" srcId="{D0F92091-288C-448F-BCC3-790A887394C6}" destId="{0F319CF5-B8C9-4C6E-8910-BFCBBFBB36B4}" srcOrd="0"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AA35DA-339D-4068-A508-BF66A7B645E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it-IT"/>
        </a:p>
      </dgm:t>
    </dgm:pt>
    <dgm:pt modelId="{7E473B1D-6BD0-4943-9F1F-0522FBC8C3CA}">
      <dgm:prSet phldrT="[Testo]" custT="1"/>
      <dgm:spPr/>
      <dgm:t>
        <a:bodyPr/>
        <a:lstStyle/>
        <a:p>
          <a:pPr>
            <a:lnSpc>
              <a:spcPct val="100000"/>
            </a:lnSpc>
            <a:spcAft>
              <a:spcPts val="0"/>
            </a:spcAft>
          </a:pPr>
          <a:r>
            <a:rPr lang="it-IT" sz="3000" b="1" baseline="0" dirty="0" smtClean="0">
              <a:solidFill>
                <a:schemeClr val="bg1"/>
              </a:solidFill>
            </a:rPr>
            <a:t>Second </a:t>
          </a:r>
          <a:r>
            <a:rPr lang="it-IT" sz="3000" b="1" baseline="0" dirty="0" err="1" smtClean="0">
              <a:solidFill>
                <a:schemeClr val="bg1"/>
              </a:solidFill>
            </a:rPr>
            <a:t>excess</a:t>
          </a:r>
          <a:endParaRPr lang="it-IT" sz="3000" b="1" baseline="0" dirty="0" smtClean="0">
            <a:solidFill>
              <a:schemeClr val="bg1"/>
            </a:solidFill>
          </a:endParaRPr>
        </a:p>
        <a:p>
          <a:pPr>
            <a:lnSpc>
              <a:spcPct val="100000"/>
            </a:lnSpc>
            <a:spcAft>
              <a:spcPts val="0"/>
            </a:spcAft>
          </a:pPr>
          <a:r>
            <a:rPr lang="it-IT" sz="3000" b="1" baseline="0" dirty="0" smtClean="0">
              <a:solidFill>
                <a:schemeClr val="bg1"/>
              </a:solidFill>
            </a:rPr>
            <a:t>(</a:t>
          </a:r>
          <a:r>
            <a:rPr lang="it-IT" sz="2200" b="1" baseline="0" dirty="0" smtClean="0">
              <a:solidFill>
                <a:schemeClr val="bg1"/>
              </a:solidFill>
            </a:rPr>
            <a:t>€15mn XS €22.5mn)</a:t>
          </a:r>
          <a:endParaRPr lang="it-IT" sz="2200" b="1" baseline="0" dirty="0">
            <a:solidFill>
              <a:schemeClr val="bg1"/>
            </a:solidFill>
          </a:endParaRPr>
        </a:p>
      </dgm:t>
    </dgm:pt>
    <dgm:pt modelId="{0A73E4F8-328E-4BB0-8C40-034CD8AB34F1}" type="parTrans" cxnId="{BF0CC543-C67B-40C1-B257-58ABE87AE3BF}">
      <dgm:prSet/>
      <dgm:spPr/>
      <dgm:t>
        <a:bodyPr/>
        <a:lstStyle/>
        <a:p>
          <a:endParaRPr lang="it-IT"/>
        </a:p>
      </dgm:t>
    </dgm:pt>
    <dgm:pt modelId="{D47FABBF-E34C-4D97-B261-6B71C48B5DE8}" type="sibTrans" cxnId="{BF0CC543-C67B-40C1-B257-58ABE87AE3BF}">
      <dgm:prSet/>
      <dgm:spPr/>
      <dgm:t>
        <a:bodyPr/>
        <a:lstStyle/>
        <a:p>
          <a:endParaRPr lang="it-IT"/>
        </a:p>
      </dgm:t>
    </dgm:pt>
    <dgm:pt modelId="{429A9610-25BB-48B1-A56B-2DD2A0F7FBB8}">
      <dgm:prSet phldrT="[Testo]" custT="1"/>
      <dgm:spPr/>
      <dgm:t>
        <a:bodyPr lIns="36000"/>
        <a:lstStyle/>
        <a:p>
          <a:pPr algn="l"/>
          <a:r>
            <a:rPr lang="it-IT" sz="3600" b="1" baseline="0" dirty="0" err="1" smtClean="0">
              <a:solidFill>
                <a:schemeClr val="tx2">
                  <a:lumMod val="75000"/>
                </a:schemeClr>
              </a:solidFill>
            </a:rPr>
            <a:t>Insurer</a:t>
          </a:r>
          <a:r>
            <a:rPr lang="it-IT" sz="3600" b="1" baseline="0" dirty="0" smtClean="0">
              <a:solidFill>
                <a:schemeClr val="tx2">
                  <a:lumMod val="75000"/>
                </a:schemeClr>
              </a:solidFill>
            </a:rPr>
            <a:t> 3</a:t>
          </a:r>
          <a:endParaRPr lang="it-IT" sz="3600" b="1" dirty="0"/>
        </a:p>
      </dgm:t>
    </dgm:pt>
    <dgm:pt modelId="{CCB1FF64-3EB4-4F87-85EF-7160DBEE1B2F}" type="parTrans" cxnId="{738A2466-98D0-46E8-927A-29E00B93D08B}">
      <dgm:prSet/>
      <dgm:spPr/>
      <dgm:t>
        <a:bodyPr/>
        <a:lstStyle/>
        <a:p>
          <a:endParaRPr lang="it-IT"/>
        </a:p>
      </dgm:t>
    </dgm:pt>
    <dgm:pt modelId="{A6B1A6D0-56CE-4887-9202-2DAE77F609D1}" type="sibTrans" cxnId="{738A2466-98D0-46E8-927A-29E00B93D08B}">
      <dgm:prSet/>
      <dgm:spPr/>
      <dgm:t>
        <a:bodyPr/>
        <a:lstStyle/>
        <a:p>
          <a:endParaRPr lang="it-IT"/>
        </a:p>
      </dgm:t>
    </dgm:pt>
    <dgm:pt modelId="{B8004530-337D-44BD-883D-33F4D2BA228F}">
      <dgm:prSet phldrT="[Testo]" custT="1"/>
      <dgm:spPr/>
      <dgm:t>
        <a:bodyPr/>
        <a:lstStyle/>
        <a:p>
          <a:pPr>
            <a:lnSpc>
              <a:spcPct val="100000"/>
            </a:lnSpc>
            <a:spcAft>
              <a:spcPts val="0"/>
            </a:spcAft>
          </a:pPr>
          <a:r>
            <a:rPr lang="it-IT" sz="3000" b="1" baseline="0" dirty="0" smtClean="0">
              <a:solidFill>
                <a:schemeClr val="bg1"/>
              </a:solidFill>
            </a:rPr>
            <a:t>First </a:t>
          </a:r>
          <a:r>
            <a:rPr lang="it-IT" sz="3000" b="1" baseline="0" dirty="0" err="1" smtClean="0">
              <a:solidFill>
                <a:schemeClr val="bg1"/>
              </a:solidFill>
            </a:rPr>
            <a:t>excess</a:t>
          </a:r>
          <a:endParaRPr lang="it-IT" sz="3000" b="1" baseline="0" dirty="0" smtClean="0">
            <a:solidFill>
              <a:schemeClr val="bg1"/>
            </a:solidFill>
          </a:endParaRPr>
        </a:p>
        <a:p>
          <a:pPr>
            <a:lnSpc>
              <a:spcPct val="100000"/>
            </a:lnSpc>
            <a:spcAft>
              <a:spcPts val="0"/>
            </a:spcAft>
          </a:pPr>
          <a:r>
            <a:rPr lang="it-IT" sz="2200" b="1" baseline="0" dirty="0" smtClean="0">
              <a:solidFill>
                <a:schemeClr val="bg1"/>
              </a:solidFill>
            </a:rPr>
            <a:t>(€12.5mn XS €10mn)</a:t>
          </a:r>
          <a:endParaRPr lang="it-IT" sz="2200" b="1" baseline="0" dirty="0">
            <a:solidFill>
              <a:schemeClr val="bg1"/>
            </a:solidFill>
          </a:endParaRPr>
        </a:p>
      </dgm:t>
    </dgm:pt>
    <dgm:pt modelId="{D20DA4E6-C1A4-486F-B798-39E569BD63C8}" type="parTrans" cxnId="{5A55F577-E949-474B-A1E1-72DFC067B4F7}">
      <dgm:prSet/>
      <dgm:spPr/>
      <dgm:t>
        <a:bodyPr/>
        <a:lstStyle/>
        <a:p>
          <a:endParaRPr lang="it-IT"/>
        </a:p>
      </dgm:t>
    </dgm:pt>
    <dgm:pt modelId="{9A64E0DA-30A1-4C63-B964-630AC5E840B6}" type="sibTrans" cxnId="{5A55F577-E949-474B-A1E1-72DFC067B4F7}">
      <dgm:prSet/>
      <dgm:spPr/>
      <dgm:t>
        <a:bodyPr/>
        <a:lstStyle/>
        <a:p>
          <a:endParaRPr lang="it-IT"/>
        </a:p>
      </dgm:t>
    </dgm:pt>
    <dgm:pt modelId="{1F1802AB-164F-47C3-AAF6-210EA78ED810}">
      <dgm:prSet phldrT="[Testo]" custT="1"/>
      <dgm:spPr/>
      <dgm:t>
        <a:bodyPr lIns="72000"/>
        <a:lstStyle/>
        <a:p>
          <a:pPr algn="l"/>
          <a:r>
            <a:rPr lang="it-IT" sz="3600" b="1" baseline="0" dirty="0" err="1" smtClean="0">
              <a:solidFill>
                <a:schemeClr val="tx2">
                  <a:lumMod val="75000"/>
                </a:schemeClr>
              </a:solidFill>
            </a:rPr>
            <a:t>Insurer</a:t>
          </a:r>
          <a:r>
            <a:rPr lang="it-IT" sz="3600" b="1" baseline="0" dirty="0" smtClean="0">
              <a:solidFill>
                <a:schemeClr val="tx2">
                  <a:lumMod val="75000"/>
                </a:schemeClr>
              </a:solidFill>
            </a:rPr>
            <a:t> 2</a:t>
          </a:r>
          <a:endParaRPr lang="it-IT" sz="3600" b="1" dirty="0"/>
        </a:p>
      </dgm:t>
    </dgm:pt>
    <dgm:pt modelId="{B1A80B1A-89EC-437D-8CC6-D09C8DDECEC4}" type="parTrans" cxnId="{0FC9EEAA-D828-4DDF-8514-63314D8CB79D}">
      <dgm:prSet/>
      <dgm:spPr/>
      <dgm:t>
        <a:bodyPr/>
        <a:lstStyle/>
        <a:p>
          <a:endParaRPr lang="it-IT"/>
        </a:p>
      </dgm:t>
    </dgm:pt>
    <dgm:pt modelId="{9AC3B979-3900-421F-BC9B-476F4B1DEA82}" type="sibTrans" cxnId="{0FC9EEAA-D828-4DDF-8514-63314D8CB79D}">
      <dgm:prSet/>
      <dgm:spPr/>
      <dgm:t>
        <a:bodyPr/>
        <a:lstStyle/>
        <a:p>
          <a:endParaRPr lang="it-IT"/>
        </a:p>
      </dgm:t>
    </dgm:pt>
    <dgm:pt modelId="{66306F61-F97C-4578-89EC-F8A9BB3DEE7E}">
      <dgm:prSet phldrT="[Testo]" custT="1"/>
      <dgm:spPr/>
      <dgm:t>
        <a:bodyPr/>
        <a:lstStyle/>
        <a:p>
          <a:pPr>
            <a:lnSpc>
              <a:spcPct val="100000"/>
            </a:lnSpc>
            <a:spcAft>
              <a:spcPts val="0"/>
            </a:spcAft>
          </a:pPr>
          <a:r>
            <a:rPr lang="it-IT" sz="3000" b="1" baseline="0" dirty="0" err="1" smtClean="0">
              <a:solidFill>
                <a:schemeClr val="bg1"/>
              </a:solidFill>
            </a:rPr>
            <a:t>Primary</a:t>
          </a:r>
          <a:r>
            <a:rPr lang="it-IT" sz="3000" b="1" baseline="0" dirty="0" smtClean="0">
              <a:solidFill>
                <a:schemeClr val="bg1"/>
              </a:solidFill>
            </a:rPr>
            <a:t> </a:t>
          </a:r>
        </a:p>
        <a:p>
          <a:pPr>
            <a:lnSpc>
              <a:spcPct val="100000"/>
            </a:lnSpc>
            <a:spcAft>
              <a:spcPts val="0"/>
            </a:spcAft>
          </a:pPr>
          <a:r>
            <a:rPr lang="it-IT" sz="2200" b="1" baseline="0" dirty="0" smtClean="0">
              <a:solidFill>
                <a:schemeClr val="bg1"/>
              </a:solidFill>
            </a:rPr>
            <a:t>(€10mn </a:t>
          </a:r>
          <a:r>
            <a:rPr lang="it-IT" sz="2200" b="1" baseline="0" dirty="0" err="1" smtClean="0">
              <a:solidFill>
                <a:schemeClr val="bg1"/>
              </a:solidFill>
            </a:rPr>
            <a:t>limits</a:t>
          </a:r>
          <a:r>
            <a:rPr lang="it-IT" sz="2200" b="1" baseline="0" dirty="0" smtClean="0">
              <a:solidFill>
                <a:schemeClr val="bg1"/>
              </a:solidFill>
            </a:rPr>
            <a:t>)</a:t>
          </a:r>
          <a:endParaRPr lang="it-IT" sz="2200" b="1" baseline="0" dirty="0">
            <a:solidFill>
              <a:schemeClr val="bg1"/>
            </a:solidFill>
          </a:endParaRPr>
        </a:p>
      </dgm:t>
    </dgm:pt>
    <dgm:pt modelId="{73BF0565-C3F0-4006-BADC-E4E5F47F66DF}" type="parTrans" cxnId="{0EBB04F0-8675-478E-95F0-61D69D2E7AC5}">
      <dgm:prSet/>
      <dgm:spPr/>
      <dgm:t>
        <a:bodyPr/>
        <a:lstStyle/>
        <a:p>
          <a:endParaRPr lang="it-IT"/>
        </a:p>
      </dgm:t>
    </dgm:pt>
    <dgm:pt modelId="{A48B8DFA-FB7E-41A6-B17B-4E7A12ABA3FF}" type="sibTrans" cxnId="{0EBB04F0-8675-478E-95F0-61D69D2E7AC5}">
      <dgm:prSet/>
      <dgm:spPr/>
      <dgm:t>
        <a:bodyPr/>
        <a:lstStyle/>
        <a:p>
          <a:endParaRPr lang="it-IT"/>
        </a:p>
      </dgm:t>
    </dgm:pt>
    <dgm:pt modelId="{B641FC47-978A-4007-AD4D-31121860CE8B}">
      <dgm:prSet phldrT="[Testo]" custT="1"/>
      <dgm:spPr/>
      <dgm:t>
        <a:bodyPr lIns="36000"/>
        <a:lstStyle/>
        <a:p>
          <a:pPr algn="l"/>
          <a:r>
            <a:rPr lang="it-IT" sz="3600" b="1" baseline="0" dirty="0" err="1" smtClean="0">
              <a:solidFill>
                <a:schemeClr val="tx2">
                  <a:lumMod val="75000"/>
                </a:schemeClr>
              </a:solidFill>
            </a:rPr>
            <a:t>Insurer</a:t>
          </a:r>
          <a:r>
            <a:rPr lang="it-IT" sz="3600" b="1" baseline="0" dirty="0" smtClean="0">
              <a:solidFill>
                <a:schemeClr val="tx2">
                  <a:lumMod val="75000"/>
                </a:schemeClr>
              </a:solidFill>
            </a:rPr>
            <a:t> 1</a:t>
          </a:r>
          <a:endParaRPr lang="it-IT" sz="3600" b="1" baseline="0" dirty="0">
            <a:solidFill>
              <a:schemeClr val="tx2">
                <a:lumMod val="75000"/>
              </a:schemeClr>
            </a:solidFill>
          </a:endParaRPr>
        </a:p>
      </dgm:t>
    </dgm:pt>
    <dgm:pt modelId="{284D3FE1-A755-487E-8CBA-44EF5BBB12CE}" type="parTrans" cxnId="{A253F815-06B5-4A56-877F-01164B6F0458}">
      <dgm:prSet/>
      <dgm:spPr/>
      <dgm:t>
        <a:bodyPr/>
        <a:lstStyle/>
        <a:p>
          <a:endParaRPr lang="it-IT"/>
        </a:p>
      </dgm:t>
    </dgm:pt>
    <dgm:pt modelId="{79B66074-7237-48EC-99A0-CDF6D0121E05}" type="sibTrans" cxnId="{A253F815-06B5-4A56-877F-01164B6F0458}">
      <dgm:prSet/>
      <dgm:spPr/>
      <dgm:t>
        <a:bodyPr/>
        <a:lstStyle/>
        <a:p>
          <a:endParaRPr lang="it-IT"/>
        </a:p>
      </dgm:t>
    </dgm:pt>
    <dgm:pt modelId="{68F67E58-E152-4101-99AC-99AE8F727B48}" type="pres">
      <dgm:prSet presAssocID="{2DAA35DA-339D-4068-A508-BF66A7B645E0}" presName="Name0" presStyleCnt="0">
        <dgm:presLayoutVars>
          <dgm:dir/>
          <dgm:animLvl val="lvl"/>
          <dgm:resizeHandles val="exact"/>
        </dgm:presLayoutVars>
      </dgm:prSet>
      <dgm:spPr/>
      <dgm:t>
        <a:bodyPr/>
        <a:lstStyle/>
        <a:p>
          <a:endParaRPr lang="it-IT"/>
        </a:p>
      </dgm:t>
    </dgm:pt>
    <dgm:pt modelId="{9921519E-8203-46F6-9D23-A0DD62AD0A45}" type="pres">
      <dgm:prSet presAssocID="{7E473B1D-6BD0-4943-9F1F-0522FBC8C3CA}" presName="linNode" presStyleCnt="0"/>
      <dgm:spPr/>
    </dgm:pt>
    <dgm:pt modelId="{D07B8CB3-2F0E-4B63-8803-9D5FDD3E7DA4}" type="pres">
      <dgm:prSet presAssocID="{7E473B1D-6BD0-4943-9F1F-0522FBC8C3CA}" presName="parentText" presStyleLbl="node1" presStyleIdx="0" presStyleCnt="3" custScaleX="164447">
        <dgm:presLayoutVars>
          <dgm:chMax val="1"/>
          <dgm:bulletEnabled val="1"/>
        </dgm:presLayoutVars>
      </dgm:prSet>
      <dgm:spPr/>
      <dgm:t>
        <a:bodyPr/>
        <a:lstStyle/>
        <a:p>
          <a:endParaRPr lang="it-IT"/>
        </a:p>
      </dgm:t>
    </dgm:pt>
    <dgm:pt modelId="{C26BB34E-8299-4EE9-8EB8-CF2EBDE09048}" type="pres">
      <dgm:prSet presAssocID="{7E473B1D-6BD0-4943-9F1F-0522FBC8C3CA}" presName="descendantText" presStyleLbl="alignAccFollowNode1" presStyleIdx="0" presStyleCnt="3">
        <dgm:presLayoutVars>
          <dgm:bulletEnabled val="1"/>
        </dgm:presLayoutVars>
      </dgm:prSet>
      <dgm:spPr/>
      <dgm:t>
        <a:bodyPr/>
        <a:lstStyle/>
        <a:p>
          <a:endParaRPr lang="it-IT"/>
        </a:p>
      </dgm:t>
    </dgm:pt>
    <dgm:pt modelId="{EA5377A4-8276-4C0C-8DEB-5C60CC05A5DF}" type="pres">
      <dgm:prSet presAssocID="{D47FABBF-E34C-4D97-B261-6B71C48B5DE8}" presName="sp" presStyleCnt="0"/>
      <dgm:spPr/>
    </dgm:pt>
    <dgm:pt modelId="{DBF2B95B-5616-42FD-8654-0345E55A2ED8}" type="pres">
      <dgm:prSet presAssocID="{B8004530-337D-44BD-883D-33F4D2BA228F}" presName="linNode" presStyleCnt="0"/>
      <dgm:spPr/>
    </dgm:pt>
    <dgm:pt modelId="{FC07F190-8F48-4F58-8D9B-A82CF6E0EA2E}" type="pres">
      <dgm:prSet presAssocID="{B8004530-337D-44BD-883D-33F4D2BA228F}" presName="parentText" presStyleLbl="node1" presStyleIdx="1" presStyleCnt="3" custScaleX="162708">
        <dgm:presLayoutVars>
          <dgm:chMax val="1"/>
          <dgm:bulletEnabled val="1"/>
        </dgm:presLayoutVars>
      </dgm:prSet>
      <dgm:spPr/>
      <dgm:t>
        <a:bodyPr/>
        <a:lstStyle/>
        <a:p>
          <a:endParaRPr lang="it-IT"/>
        </a:p>
      </dgm:t>
    </dgm:pt>
    <dgm:pt modelId="{ED4E486D-9523-4D1B-A772-329E99C30AB7}" type="pres">
      <dgm:prSet presAssocID="{B8004530-337D-44BD-883D-33F4D2BA228F}" presName="descendantText" presStyleLbl="alignAccFollowNode1" presStyleIdx="1" presStyleCnt="3">
        <dgm:presLayoutVars>
          <dgm:bulletEnabled val="1"/>
        </dgm:presLayoutVars>
      </dgm:prSet>
      <dgm:spPr/>
      <dgm:t>
        <a:bodyPr/>
        <a:lstStyle/>
        <a:p>
          <a:endParaRPr lang="it-IT"/>
        </a:p>
      </dgm:t>
    </dgm:pt>
    <dgm:pt modelId="{539E0626-F840-41FA-BD82-708DAE680CE1}" type="pres">
      <dgm:prSet presAssocID="{9A64E0DA-30A1-4C63-B964-630AC5E840B6}" presName="sp" presStyleCnt="0"/>
      <dgm:spPr/>
    </dgm:pt>
    <dgm:pt modelId="{83772F99-B9AA-4A88-B2A5-30FF49A2C0B4}" type="pres">
      <dgm:prSet presAssocID="{66306F61-F97C-4578-89EC-F8A9BB3DEE7E}" presName="linNode" presStyleCnt="0"/>
      <dgm:spPr/>
    </dgm:pt>
    <dgm:pt modelId="{FEF42741-1341-4430-A423-03190D6BED66}" type="pres">
      <dgm:prSet presAssocID="{66306F61-F97C-4578-89EC-F8A9BB3DEE7E}" presName="parentText" presStyleLbl="node1" presStyleIdx="2" presStyleCnt="3" custScaleX="162447">
        <dgm:presLayoutVars>
          <dgm:chMax val="1"/>
          <dgm:bulletEnabled val="1"/>
        </dgm:presLayoutVars>
      </dgm:prSet>
      <dgm:spPr/>
      <dgm:t>
        <a:bodyPr/>
        <a:lstStyle/>
        <a:p>
          <a:endParaRPr lang="it-IT"/>
        </a:p>
      </dgm:t>
    </dgm:pt>
    <dgm:pt modelId="{2D4A2FC3-51EC-4B7F-9040-46ED33FE55E3}" type="pres">
      <dgm:prSet presAssocID="{66306F61-F97C-4578-89EC-F8A9BB3DEE7E}" presName="descendantText" presStyleLbl="alignAccFollowNode1" presStyleIdx="2" presStyleCnt="3">
        <dgm:presLayoutVars>
          <dgm:bulletEnabled val="1"/>
        </dgm:presLayoutVars>
      </dgm:prSet>
      <dgm:spPr/>
      <dgm:t>
        <a:bodyPr/>
        <a:lstStyle/>
        <a:p>
          <a:endParaRPr lang="it-IT"/>
        </a:p>
      </dgm:t>
    </dgm:pt>
  </dgm:ptLst>
  <dgm:cxnLst>
    <dgm:cxn modelId="{327EC77A-E905-428E-84AE-C3F72A5FEAFD}" type="presOf" srcId="{429A9610-25BB-48B1-A56B-2DD2A0F7FBB8}" destId="{C26BB34E-8299-4EE9-8EB8-CF2EBDE09048}" srcOrd="0" destOrd="0" presId="urn:microsoft.com/office/officeart/2005/8/layout/vList5"/>
    <dgm:cxn modelId="{738A2466-98D0-46E8-927A-29E00B93D08B}" srcId="{7E473B1D-6BD0-4943-9F1F-0522FBC8C3CA}" destId="{429A9610-25BB-48B1-A56B-2DD2A0F7FBB8}" srcOrd="0" destOrd="0" parTransId="{CCB1FF64-3EB4-4F87-85EF-7160DBEE1B2F}" sibTransId="{A6B1A6D0-56CE-4887-9202-2DAE77F609D1}"/>
    <dgm:cxn modelId="{54697D24-A597-4FBA-94DA-02071B71B41C}" type="presOf" srcId="{1F1802AB-164F-47C3-AAF6-210EA78ED810}" destId="{ED4E486D-9523-4D1B-A772-329E99C30AB7}" srcOrd="0" destOrd="0" presId="urn:microsoft.com/office/officeart/2005/8/layout/vList5"/>
    <dgm:cxn modelId="{0EBB04F0-8675-478E-95F0-61D69D2E7AC5}" srcId="{2DAA35DA-339D-4068-A508-BF66A7B645E0}" destId="{66306F61-F97C-4578-89EC-F8A9BB3DEE7E}" srcOrd="2" destOrd="0" parTransId="{73BF0565-C3F0-4006-BADC-E4E5F47F66DF}" sibTransId="{A48B8DFA-FB7E-41A6-B17B-4E7A12ABA3FF}"/>
    <dgm:cxn modelId="{07B24D21-6FD0-41CE-BEDE-4961B352CC4F}" type="presOf" srcId="{B8004530-337D-44BD-883D-33F4D2BA228F}" destId="{FC07F190-8F48-4F58-8D9B-A82CF6E0EA2E}" srcOrd="0" destOrd="0" presId="urn:microsoft.com/office/officeart/2005/8/layout/vList5"/>
    <dgm:cxn modelId="{5A55F577-E949-474B-A1E1-72DFC067B4F7}" srcId="{2DAA35DA-339D-4068-A508-BF66A7B645E0}" destId="{B8004530-337D-44BD-883D-33F4D2BA228F}" srcOrd="1" destOrd="0" parTransId="{D20DA4E6-C1A4-486F-B798-39E569BD63C8}" sibTransId="{9A64E0DA-30A1-4C63-B964-630AC5E840B6}"/>
    <dgm:cxn modelId="{A253F815-06B5-4A56-877F-01164B6F0458}" srcId="{66306F61-F97C-4578-89EC-F8A9BB3DEE7E}" destId="{B641FC47-978A-4007-AD4D-31121860CE8B}" srcOrd="0" destOrd="0" parTransId="{284D3FE1-A755-487E-8CBA-44EF5BBB12CE}" sibTransId="{79B66074-7237-48EC-99A0-CDF6D0121E05}"/>
    <dgm:cxn modelId="{206508C8-1962-4DFA-ACDD-CB2D2E554227}" type="presOf" srcId="{B641FC47-978A-4007-AD4D-31121860CE8B}" destId="{2D4A2FC3-51EC-4B7F-9040-46ED33FE55E3}" srcOrd="0" destOrd="0" presId="urn:microsoft.com/office/officeart/2005/8/layout/vList5"/>
    <dgm:cxn modelId="{07819C39-7D8F-4AFE-A066-35A746E2DD40}" type="presOf" srcId="{7E473B1D-6BD0-4943-9F1F-0522FBC8C3CA}" destId="{D07B8CB3-2F0E-4B63-8803-9D5FDD3E7DA4}" srcOrd="0" destOrd="0" presId="urn:microsoft.com/office/officeart/2005/8/layout/vList5"/>
    <dgm:cxn modelId="{505350F4-8DA5-471F-AF4B-1D01FF7B1EB0}" type="presOf" srcId="{2DAA35DA-339D-4068-A508-BF66A7B645E0}" destId="{68F67E58-E152-4101-99AC-99AE8F727B48}" srcOrd="0" destOrd="0" presId="urn:microsoft.com/office/officeart/2005/8/layout/vList5"/>
    <dgm:cxn modelId="{0FC9EEAA-D828-4DDF-8514-63314D8CB79D}" srcId="{B8004530-337D-44BD-883D-33F4D2BA228F}" destId="{1F1802AB-164F-47C3-AAF6-210EA78ED810}" srcOrd="0" destOrd="0" parTransId="{B1A80B1A-89EC-437D-8CC6-D09C8DDECEC4}" sibTransId="{9AC3B979-3900-421F-BC9B-476F4B1DEA82}"/>
    <dgm:cxn modelId="{A76C909D-3626-474E-840C-8FB9155F8F9F}" type="presOf" srcId="{66306F61-F97C-4578-89EC-F8A9BB3DEE7E}" destId="{FEF42741-1341-4430-A423-03190D6BED66}" srcOrd="0" destOrd="0" presId="urn:microsoft.com/office/officeart/2005/8/layout/vList5"/>
    <dgm:cxn modelId="{BF0CC543-C67B-40C1-B257-58ABE87AE3BF}" srcId="{2DAA35DA-339D-4068-A508-BF66A7B645E0}" destId="{7E473B1D-6BD0-4943-9F1F-0522FBC8C3CA}" srcOrd="0" destOrd="0" parTransId="{0A73E4F8-328E-4BB0-8C40-034CD8AB34F1}" sibTransId="{D47FABBF-E34C-4D97-B261-6B71C48B5DE8}"/>
    <dgm:cxn modelId="{CE4C2585-1803-4201-BB2E-D4EA87739723}" type="presParOf" srcId="{68F67E58-E152-4101-99AC-99AE8F727B48}" destId="{9921519E-8203-46F6-9D23-A0DD62AD0A45}" srcOrd="0" destOrd="0" presId="urn:microsoft.com/office/officeart/2005/8/layout/vList5"/>
    <dgm:cxn modelId="{4EC0DA1D-0E3C-4776-8C2E-3AA776640FC0}" type="presParOf" srcId="{9921519E-8203-46F6-9D23-A0DD62AD0A45}" destId="{D07B8CB3-2F0E-4B63-8803-9D5FDD3E7DA4}" srcOrd="0" destOrd="0" presId="urn:microsoft.com/office/officeart/2005/8/layout/vList5"/>
    <dgm:cxn modelId="{163D7884-4C24-4E32-A2DC-EBD7001FE44A}" type="presParOf" srcId="{9921519E-8203-46F6-9D23-A0DD62AD0A45}" destId="{C26BB34E-8299-4EE9-8EB8-CF2EBDE09048}" srcOrd="1" destOrd="0" presId="urn:microsoft.com/office/officeart/2005/8/layout/vList5"/>
    <dgm:cxn modelId="{672F55A0-23D7-4875-8206-BB1182B84452}" type="presParOf" srcId="{68F67E58-E152-4101-99AC-99AE8F727B48}" destId="{EA5377A4-8276-4C0C-8DEB-5C60CC05A5DF}" srcOrd="1" destOrd="0" presId="urn:microsoft.com/office/officeart/2005/8/layout/vList5"/>
    <dgm:cxn modelId="{2ACBB143-4772-4788-86C5-4088F9A824B0}" type="presParOf" srcId="{68F67E58-E152-4101-99AC-99AE8F727B48}" destId="{DBF2B95B-5616-42FD-8654-0345E55A2ED8}" srcOrd="2" destOrd="0" presId="urn:microsoft.com/office/officeart/2005/8/layout/vList5"/>
    <dgm:cxn modelId="{47B2AD8C-B020-42E1-A78E-5A8A3BFFE5CD}" type="presParOf" srcId="{DBF2B95B-5616-42FD-8654-0345E55A2ED8}" destId="{FC07F190-8F48-4F58-8D9B-A82CF6E0EA2E}" srcOrd="0" destOrd="0" presId="urn:microsoft.com/office/officeart/2005/8/layout/vList5"/>
    <dgm:cxn modelId="{EA31BDFC-9EFE-4FA3-BC35-80EE28034E47}" type="presParOf" srcId="{DBF2B95B-5616-42FD-8654-0345E55A2ED8}" destId="{ED4E486D-9523-4D1B-A772-329E99C30AB7}" srcOrd="1" destOrd="0" presId="urn:microsoft.com/office/officeart/2005/8/layout/vList5"/>
    <dgm:cxn modelId="{AA5B0FF7-B29A-444F-A46F-C48D82CFB9DC}" type="presParOf" srcId="{68F67E58-E152-4101-99AC-99AE8F727B48}" destId="{539E0626-F840-41FA-BD82-708DAE680CE1}" srcOrd="3" destOrd="0" presId="urn:microsoft.com/office/officeart/2005/8/layout/vList5"/>
    <dgm:cxn modelId="{D6F128F4-7DBA-4E3D-90E1-906FBFBCA47B}" type="presParOf" srcId="{68F67E58-E152-4101-99AC-99AE8F727B48}" destId="{83772F99-B9AA-4A88-B2A5-30FF49A2C0B4}" srcOrd="4" destOrd="0" presId="urn:microsoft.com/office/officeart/2005/8/layout/vList5"/>
    <dgm:cxn modelId="{86E8250C-BAEE-4BD3-A8C6-3C53FBC3AA32}" type="presParOf" srcId="{83772F99-B9AA-4A88-B2A5-30FF49A2C0B4}" destId="{FEF42741-1341-4430-A423-03190D6BED66}" srcOrd="0" destOrd="0" presId="urn:microsoft.com/office/officeart/2005/8/layout/vList5"/>
    <dgm:cxn modelId="{42E191C9-9301-4183-9A2F-56A167BE01C7}" type="presParOf" srcId="{83772F99-B9AA-4A88-B2A5-30FF49A2C0B4}" destId="{2D4A2FC3-51EC-4B7F-9040-46ED33FE55E3}"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AA35DA-339D-4068-A508-BF66A7B645E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it-IT"/>
        </a:p>
      </dgm:t>
    </dgm:pt>
    <dgm:pt modelId="{7E473B1D-6BD0-4943-9F1F-0522FBC8C3CA}">
      <dgm:prSet phldrT="[Testo]" custT="1"/>
      <dgm:spPr/>
      <dgm:t>
        <a:bodyPr/>
        <a:lstStyle/>
        <a:p>
          <a:pPr>
            <a:lnSpc>
              <a:spcPct val="100000"/>
            </a:lnSpc>
            <a:spcAft>
              <a:spcPts val="0"/>
            </a:spcAft>
          </a:pPr>
          <a:r>
            <a:rPr lang="it-IT" sz="3000" b="1" baseline="0" dirty="0" smtClean="0">
              <a:solidFill>
                <a:schemeClr val="bg1"/>
              </a:solidFill>
            </a:rPr>
            <a:t>Second </a:t>
          </a:r>
          <a:r>
            <a:rPr lang="it-IT" sz="3000" b="1" baseline="0" dirty="0" err="1" smtClean="0">
              <a:solidFill>
                <a:schemeClr val="bg1"/>
              </a:solidFill>
            </a:rPr>
            <a:t>excess</a:t>
          </a:r>
          <a:endParaRPr lang="it-IT" sz="3000" b="1" baseline="0" dirty="0" smtClean="0">
            <a:solidFill>
              <a:schemeClr val="bg1"/>
            </a:solidFill>
          </a:endParaRPr>
        </a:p>
        <a:p>
          <a:pPr>
            <a:lnSpc>
              <a:spcPct val="100000"/>
            </a:lnSpc>
            <a:spcAft>
              <a:spcPts val="0"/>
            </a:spcAft>
          </a:pPr>
          <a:r>
            <a:rPr lang="it-IT" sz="3000" b="1" baseline="0" dirty="0" smtClean="0">
              <a:solidFill>
                <a:schemeClr val="bg1"/>
              </a:solidFill>
            </a:rPr>
            <a:t>(</a:t>
          </a:r>
          <a:r>
            <a:rPr lang="it-IT" sz="2200" b="1" baseline="0" dirty="0" smtClean="0">
              <a:solidFill>
                <a:schemeClr val="bg1"/>
              </a:solidFill>
            </a:rPr>
            <a:t>€15mn XS €22.5mn)</a:t>
          </a:r>
          <a:endParaRPr lang="it-IT" sz="2200" b="1" baseline="0" dirty="0">
            <a:solidFill>
              <a:schemeClr val="bg1"/>
            </a:solidFill>
          </a:endParaRPr>
        </a:p>
      </dgm:t>
    </dgm:pt>
    <dgm:pt modelId="{0A73E4F8-328E-4BB0-8C40-034CD8AB34F1}" type="parTrans" cxnId="{BF0CC543-C67B-40C1-B257-58ABE87AE3BF}">
      <dgm:prSet/>
      <dgm:spPr/>
      <dgm:t>
        <a:bodyPr/>
        <a:lstStyle/>
        <a:p>
          <a:endParaRPr lang="it-IT"/>
        </a:p>
      </dgm:t>
    </dgm:pt>
    <dgm:pt modelId="{D47FABBF-E34C-4D97-B261-6B71C48B5DE8}" type="sibTrans" cxnId="{BF0CC543-C67B-40C1-B257-58ABE87AE3BF}">
      <dgm:prSet/>
      <dgm:spPr/>
      <dgm:t>
        <a:bodyPr/>
        <a:lstStyle/>
        <a:p>
          <a:endParaRPr lang="it-IT"/>
        </a:p>
      </dgm:t>
    </dgm:pt>
    <dgm:pt modelId="{429A9610-25BB-48B1-A56B-2DD2A0F7FBB8}">
      <dgm:prSet phldrT="[Testo]" custT="1"/>
      <dgm:spPr/>
      <dgm:t>
        <a:bodyPr lIns="36000"/>
        <a:lstStyle/>
        <a:p>
          <a:r>
            <a:rPr lang="it-IT" sz="2600" b="1" baseline="0" dirty="0" err="1" smtClean="0">
              <a:solidFill>
                <a:schemeClr val="tx2">
                  <a:lumMod val="75000"/>
                </a:schemeClr>
              </a:solidFill>
            </a:rPr>
            <a:t>Insurer</a:t>
          </a:r>
          <a:r>
            <a:rPr lang="it-IT" sz="2600" b="1" baseline="0" dirty="0" smtClean="0">
              <a:solidFill>
                <a:schemeClr val="tx2">
                  <a:lumMod val="75000"/>
                </a:schemeClr>
              </a:solidFill>
            </a:rPr>
            <a:t> 5 </a:t>
          </a:r>
          <a:r>
            <a:rPr lang="it-IT" sz="2600" baseline="0" dirty="0" smtClean="0">
              <a:solidFill>
                <a:schemeClr val="tx2">
                  <a:lumMod val="75000"/>
                </a:schemeClr>
              </a:solidFill>
            </a:rPr>
            <a:t>(50%) + </a:t>
          </a:r>
          <a:r>
            <a:rPr lang="it-IT" sz="2600" b="1" baseline="0" dirty="0" err="1" smtClean="0">
              <a:solidFill>
                <a:schemeClr val="tx2">
                  <a:lumMod val="75000"/>
                </a:schemeClr>
              </a:solidFill>
            </a:rPr>
            <a:t>Insurer</a:t>
          </a:r>
          <a:r>
            <a:rPr lang="it-IT" sz="2600" b="1" baseline="0" dirty="0" smtClean="0">
              <a:solidFill>
                <a:schemeClr val="tx2">
                  <a:lumMod val="75000"/>
                </a:schemeClr>
              </a:solidFill>
            </a:rPr>
            <a:t> 6 </a:t>
          </a:r>
          <a:r>
            <a:rPr lang="it-IT" sz="2600" b="0" baseline="0" dirty="0" smtClean="0">
              <a:solidFill>
                <a:schemeClr val="tx2">
                  <a:lumMod val="75000"/>
                </a:schemeClr>
              </a:solidFill>
            </a:rPr>
            <a:t>(</a:t>
          </a:r>
          <a:r>
            <a:rPr lang="it-IT" sz="2600" baseline="0" dirty="0" smtClean="0">
              <a:solidFill>
                <a:schemeClr val="tx2">
                  <a:lumMod val="75000"/>
                </a:schemeClr>
              </a:solidFill>
            </a:rPr>
            <a:t>50%)</a:t>
          </a:r>
          <a:endParaRPr lang="it-IT" sz="2600" dirty="0"/>
        </a:p>
      </dgm:t>
    </dgm:pt>
    <dgm:pt modelId="{CCB1FF64-3EB4-4F87-85EF-7160DBEE1B2F}" type="parTrans" cxnId="{738A2466-98D0-46E8-927A-29E00B93D08B}">
      <dgm:prSet/>
      <dgm:spPr/>
      <dgm:t>
        <a:bodyPr/>
        <a:lstStyle/>
        <a:p>
          <a:endParaRPr lang="it-IT"/>
        </a:p>
      </dgm:t>
    </dgm:pt>
    <dgm:pt modelId="{A6B1A6D0-56CE-4887-9202-2DAE77F609D1}" type="sibTrans" cxnId="{738A2466-98D0-46E8-927A-29E00B93D08B}">
      <dgm:prSet/>
      <dgm:spPr/>
      <dgm:t>
        <a:bodyPr/>
        <a:lstStyle/>
        <a:p>
          <a:endParaRPr lang="it-IT"/>
        </a:p>
      </dgm:t>
    </dgm:pt>
    <dgm:pt modelId="{B8004530-337D-44BD-883D-33F4D2BA228F}">
      <dgm:prSet phldrT="[Testo]" custT="1"/>
      <dgm:spPr/>
      <dgm:t>
        <a:bodyPr/>
        <a:lstStyle/>
        <a:p>
          <a:pPr>
            <a:lnSpc>
              <a:spcPct val="100000"/>
            </a:lnSpc>
            <a:spcAft>
              <a:spcPts val="0"/>
            </a:spcAft>
          </a:pPr>
          <a:r>
            <a:rPr lang="it-IT" sz="3000" b="1" baseline="0" dirty="0" smtClean="0">
              <a:solidFill>
                <a:schemeClr val="bg1"/>
              </a:solidFill>
            </a:rPr>
            <a:t>First </a:t>
          </a:r>
          <a:r>
            <a:rPr lang="it-IT" sz="3000" b="1" baseline="0" dirty="0" err="1" smtClean="0">
              <a:solidFill>
                <a:schemeClr val="bg1"/>
              </a:solidFill>
            </a:rPr>
            <a:t>excess</a:t>
          </a:r>
          <a:endParaRPr lang="it-IT" sz="3000" b="1" baseline="0" dirty="0" smtClean="0">
            <a:solidFill>
              <a:schemeClr val="bg1"/>
            </a:solidFill>
          </a:endParaRPr>
        </a:p>
        <a:p>
          <a:pPr>
            <a:lnSpc>
              <a:spcPct val="100000"/>
            </a:lnSpc>
            <a:spcAft>
              <a:spcPts val="0"/>
            </a:spcAft>
          </a:pPr>
          <a:r>
            <a:rPr lang="it-IT" sz="2200" b="1" baseline="0" dirty="0" smtClean="0">
              <a:solidFill>
                <a:schemeClr val="bg1"/>
              </a:solidFill>
            </a:rPr>
            <a:t>(€12.5mn XS €10mn)</a:t>
          </a:r>
          <a:endParaRPr lang="it-IT" sz="2200" b="1" baseline="0" dirty="0">
            <a:solidFill>
              <a:schemeClr val="bg1"/>
            </a:solidFill>
          </a:endParaRPr>
        </a:p>
      </dgm:t>
    </dgm:pt>
    <dgm:pt modelId="{D20DA4E6-C1A4-486F-B798-39E569BD63C8}" type="parTrans" cxnId="{5A55F577-E949-474B-A1E1-72DFC067B4F7}">
      <dgm:prSet/>
      <dgm:spPr/>
      <dgm:t>
        <a:bodyPr/>
        <a:lstStyle/>
        <a:p>
          <a:endParaRPr lang="it-IT"/>
        </a:p>
      </dgm:t>
    </dgm:pt>
    <dgm:pt modelId="{9A64E0DA-30A1-4C63-B964-630AC5E840B6}" type="sibTrans" cxnId="{5A55F577-E949-474B-A1E1-72DFC067B4F7}">
      <dgm:prSet/>
      <dgm:spPr/>
      <dgm:t>
        <a:bodyPr/>
        <a:lstStyle/>
        <a:p>
          <a:endParaRPr lang="it-IT"/>
        </a:p>
      </dgm:t>
    </dgm:pt>
    <dgm:pt modelId="{1F1802AB-164F-47C3-AAF6-210EA78ED810}">
      <dgm:prSet phldrT="[Testo]" custT="1"/>
      <dgm:spPr/>
      <dgm:t>
        <a:bodyPr lIns="72000"/>
        <a:lstStyle/>
        <a:p>
          <a:r>
            <a:rPr lang="it-IT" sz="2600" b="1" baseline="0" dirty="0" err="1" smtClean="0">
              <a:solidFill>
                <a:schemeClr val="tx2">
                  <a:lumMod val="75000"/>
                </a:schemeClr>
              </a:solidFill>
            </a:rPr>
            <a:t>Insurer</a:t>
          </a:r>
          <a:r>
            <a:rPr lang="it-IT" sz="2600" b="1" baseline="0" dirty="0" smtClean="0">
              <a:solidFill>
                <a:schemeClr val="tx2">
                  <a:lumMod val="75000"/>
                </a:schemeClr>
              </a:solidFill>
            </a:rPr>
            <a:t> 3 </a:t>
          </a:r>
          <a:r>
            <a:rPr lang="it-IT" sz="2600" b="0" baseline="0" dirty="0" smtClean="0">
              <a:solidFill>
                <a:schemeClr val="tx2">
                  <a:lumMod val="75000"/>
                </a:schemeClr>
              </a:solidFill>
            </a:rPr>
            <a:t>(60%) + </a:t>
          </a:r>
          <a:r>
            <a:rPr lang="it-IT" sz="2600" b="1" baseline="0" dirty="0" err="1" smtClean="0">
              <a:solidFill>
                <a:schemeClr val="tx2">
                  <a:lumMod val="75000"/>
                </a:schemeClr>
              </a:solidFill>
            </a:rPr>
            <a:t>Insurer</a:t>
          </a:r>
          <a:r>
            <a:rPr lang="it-IT" sz="2600" b="1" baseline="0" dirty="0" smtClean="0">
              <a:solidFill>
                <a:schemeClr val="tx2">
                  <a:lumMod val="75000"/>
                </a:schemeClr>
              </a:solidFill>
            </a:rPr>
            <a:t> 4 </a:t>
          </a:r>
          <a:r>
            <a:rPr lang="it-IT" sz="2600" b="0" baseline="0" dirty="0" smtClean="0">
              <a:solidFill>
                <a:schemeClr val="tx2">
                  <a:lumMod val="75000"/>
                </a:schemeClr>
              </a:solidFill>
            </a:rPr>
            <a:t>(40%)</a:t>
          </a:r>
          <a:endParaRPr lang="it-IT" sz="2600" dirty="0"/>
        </a:p>
      </dgm:t>
    </dgm:pt>
    <dgm:pt modelId="{B1A80B1A-89EC-437D-8CC6-D09C8DDECEC4}" type="parTrans" cxnId="{0FC9EEAA-D828-4DDF-8514-63314D8CB79D}">
      <dgm:prSet/>
      <dgm:spPr/>
      <dgm:t>
        <a:bodyPr/>
        <a:lstStyle/>
        <a:p>
          <a:endParaRPr lang="it-IT"/>
        </a:p>
      </dgm:t>
    </dgm:pt>
    <dgm:pt modelId="{9AC3B979-3900-421F-BC9B-476F4B1DEA82}" type="sibTrans" cxnId="{0FC9EEAA-D828-4DDF-8514-63314D8CB79D}">
      <dgm:prSet/>
      <dgm:spPr/>
      <dgm:t>
        <a:bodyPr/>
        <a:lstStyle/>
        <a:p>
          <a:endParaRPr lang="it-IT"/>
        </a:p>
      </dgm:t>
    </dgm:pt>
    <dgm:pt modelId="{66306F61-F97C-4578-89EC-F8A9BB3DEE7E}">
      <dgm:prSet phldrT="[Testo]" custT="1"/>
      <dgm:spPr/>
      <dgm:t>
        <a:bodyPr/>
        <a:lstStyle/>
        <a:p>
          <a:pPr>
            <a:lnSpc>
              <a:spcPct val="100000"/>
            </a:lnSpc>
            <a:spcAft>
              <a:spcPts val="0"/>
            </a:spcAft>
          </a:pPr>
          <a:r>
            <a:rPr lang="it-IT" sz="3000" b="1" baseline="0" dirty="0" err="1" smtClean="0">
              <a:solidFill>
                <a:schemeClr val="bg1"/>
              </a:solidFill>
            </a:rPr>
            <a:t>Primary</a:t>
          </a:r>
          <a:r>
            <a:rPr lang="it-IT" sz="3000" b="1" baseline="0" dirty="0" smtClean="0">
              <a:solidFill>
                <a:schemeClr val="bg1"/>
              </a:solidFill>
            </a:rPr>
            <a:t> </a:t>
          </a:r>
        </a:p>
        <a:p>
          <a:pPr>
            <a:lnSpc>
              <a:spcPct val="100000"/>
            </a:lnSpc>
            <a:spcAft>
              <a:spcPts val="0"/>
            </a:spcAft>
          </a:pPr>
          <a:r>
            <a:rPr lang="it-IT" sz="2200" b="1" baseline="0" dirty="0" smtClean="0">
              <a:solidFill>
                <a:schemeClr val="bg1"/>
              </a:solidFill>
            </a:rPr>
            <a:t>(€10mn </a:t>
          </a:r>
          <a:r>
            <a:rPr lang="it-IT" sz="2200" b="1" baseline="0" dirty="0" err="1" smtClean="0">
              <a:solidFill>
                <a:schemeClr val="bg1"/>
              </a:solidFill>
            </a:rPr>
            <a:t>limits</a:t>
          </a:r>
          <a:r>
            <a:rPr lang="it-IT" sz="2200" b="1" baseline="0" dirty="0" smtClean="0">
              <a:solidFill>
                <a:schemeClr val="bg1"/>
              </a:solidFill>
            </a:rPr>
            <a:t>)</a:t>
          </a:r>
          <a:endParaRPr lang="it-IT" sz="2200" b="1" baseline="0" dirty="0">
            <a:solidFill>
              <a:schemeClr val="bg1"/>
            </a:solidFill>
          </a:endParaRPr>
        </a:p>
      </dgm:t>
    </dgm:pt>
    <dgm:pt modelId="{73BF0565-C3F0-4006-BADC-E4E5F47F66DF}" type="parTrans" cxnId="{0EBB04F0-8675-478E-95F0-61D69D2E7AC5}">
      <dgm:prSet/>
      <dgm:spPr/>
      <dgm:t>
        <a:bodyPr/>
        <a:lstStyle/>
        <a:p>
          <a:endParaRPr lang="it-IT"/>
        </a:p>
      </dgm:t>
    </dgm:pt>
    <dgm:pt modelId="{A48B8DFA-FB7E-41A6-B17B-4E7A12ABA3FF}" type="sibTrans" cxnId="{0EBB04F0-8675-478E-95F0-61D69D2E7AC5}">
      <dgm:prSet/>
      <dgm:spPr/>
      <dgm:t>
        <a:bodyPr/>
        <a:lstStyle/>
        <a:p>
          <a:endParaRPr lang="it-IT"/>
        </a:p>
      </dgm:t>
    </dgm:pt>
    <dgm:pt modelId="{B641FC47-978A-4007-AD4D-31121860CE8B}">
      <dgm:prSet phldrT="[Testo]" custT="1"/>
      <dgm:spPr/>
      <dgm:t>
        <a:bodyPr lIns="36000"/>
        <a:lstStyle/>
        <a:p>
          <a:r>
            <a:rPr lang="it-IT" sz="2600" b="1" baseline="0" dirty="0" err="1" smtClean="0">
              <a:solidFill>
                <a:schemeClr val="tx2">
                  <a:lumMod val="75000"/>
                </a:schemeClr>
              </a:solidFill>
            </a:rPr>
            <a:t>Insurer</a:t>
          </a:r>
          <a:r>
            <a:rPr lang="it-IT" sz="2600" b="1" baseline="0" dirty="0" smtClean="0">
              <a:solidFill>
                <a:schemeClr val="tx2">
                  <a:lumMod val="75000"/>
                </a:schemeClr>
              </a:solidFill>
            </a:rPr>
            <a:t> 1 </a:t>
          </a:r>
          <a:r>
            <a:rPr lang="it-IT" sz="2600" b="0" baseline="0" dirty="0" smtClean="0">
              <a:solidFill>
                <a:schemeClr val="tx2">
                  <a:lumMod val="75000"/>
                </a:schemeClr>
              </a:solidFill>
            </a:rPr>
            <a:t>(55%) + </a:t>
          </a:r>
          <a:r>
            <a:rPr lang="it-IT" sz="2600" b="1" baseline="0" dirty="0" err="1" smtClean="0">
              <a:solidFill>
                <a:schemeClr val="tx2">
                  <a:lumMod val="75000"/>
                </a:schemeClr>
              </a:solidFill>
            </a:rPr>
            <a:t>Insurer</a:t>
          </a:r>
          <a:r>
            <a:rPr lang="it-IT" sz="2600" b="1" baseline="0" dirty="0" smtClean="0">
              <a:solidFill>
                <a:schemeClr val="tx2">
                  <a:lumMod val="75000"/>
                </a:schemeClr>
              </a:solidFill>
            </a:rPr>
            <a:t> 2 </a:t>
          </a:r>
          <a:r>
            <a:rPr lang="it-IT" sz="2600" b="0" baseline="0" dirty="0" smtClean="0">
              <a:solidFill>
                <a:schemeClr val="tx2">
                  <a:lumMod val="75000"/>
                </a:schemeClr>
              </a:solidFill>
            </a:rPr>
            <a:t>(45%)</a:t>
          </a:r>
          <a:endParaRPr lang="it-IT" sz="2600" b="0" baseline="0" dirty="0">
            <a:solidFill>
              <a:schemeClr val="tx2">
                <a:lumMod val="75000"/>
              </a:schemeClr>
            </a:solidFill>
          </a:endParaRPr>
        </a:p>
      </dgm:t>
    </dgm:pt>
    <dgm:pt modelId="{284D3FE1-A755-487E-8CBA-44EF5BBB12CE}" type="parTrans" cxnId="{A253F815-06B5-4A56-877F-01164B6F0458}">
      <dgm:prSet/>
      <dgm:spPr/>
      <dgm:t>
        <a:bodyPr/>
        <a:lstStyle/>
        <a:p>
          <a:endParaRPr lang="it-IT"/>
        </a:p>
      </dgm:t>
    </dgm:pt>
    <dgm:pt modelId="{79B66074-7237-48EC-99A0-CDF6D0121E05}" type="sibTrans" cxnId="{A253F815-06B5-4A56-877F-01164B6F0458}">
      <dgm:prSet/>
      <dgm:spPr/>
      <dgm:t>
        <a:bodyPr/>
        <a:lstStyle/>
        <a:p>
          <a:endParaRPr lang="it-IT"/>
        </a:p>
      </dgm:t>
    </dgm:pt>
    <dgm:pt modelId="{68F67E58-E152-4101-99AC-99AE8F727B48}" type="pres">
      <dgm:prSet presAssocID="{2DAA35DA-339D-4068-A508-BF66A7B645E0}" presName="Name0" presStyleCnt="0">
        <dgm:presLayoutVars>
          <dgm:dir/>
          <dgm:animLvl val="lvl"/>
          <dgm:resizeHandles val="exact"/>
        </dgm:presLayoutVars>
      </dgm:prSet>
      <dgm:spPr/>
      <dgm:t>
        <a:bodyPr/>
        <a:lstStyle/>
        <a:p>
          <a:endParaRPr lang="it-IT"/>
        </a:p>
      </dgm:t>
    </dgm:pt>
    <dgm:pt modelId="{9921519E-8203-46F6-9D23-A0DD62AD0A45}" type="pres">
      <dgm:prSet presAssocID="{7E473B1D-6BD0-4943-9F1F-0522FBC8C3CA}" presName="linNode" presStyleCnt="0"/>
      <dgm:spPr/>
    </dgm:pt>
    <dgm:pt modelId="{D07B8CB3-2F0E-4B63-8803-9D5FDD3E7DA4}" type="pres">
      <dgm:prSet presAssocID="{7E473B1D-6BD0-4943-9F1F-0522FBC8C3CA}" presName="parentText" presStyleLbl="node1" presStyleIdx="0" presStyleCnt="3">
        <dgm:presLayoutVars>
          <dgm:chMax val="1"/>
          <dgm:bulletEnabled val="1"/>
        </dgm:presLayoutVars>
      </dgm:prSet>
      <dgm:spPr/>
      <dgm:t>
        <a:bodyPr/>
        <a:lstStyle/>
        <a:p>
          <a:endParaRPr lang="it-IT"/>
        </a:p>
      </dgm:t>
    </dgm:pt>
    <dgm:pt modelId="{C26BB34E-8299-4EE9-8EB8-CF2EBDE09048}" type="pres">
      <dgm:prSet presAssocID="{7E473B1D-6BD0-4943-9F1F-0522FBC8C3CA}" presName="descendantText" presStyleLbl="alignAccFollowNode1" presStyleIdx="0" presStyleCnt="3">
        <dgm:presLayoutVars>
          <dgm:bulletEnabled val="1"/>
        </dgm:presLayoutVars>
      </dgm:prSet>
      <dgm:spPr/>
      <dgm:t>
        <a:bodyPr/>
        <a:lstStyle/>
        <a:p>
          <a:endParaRPr lang="it-IT"/>
        </a:p>
      </dgm:t>
    </dgm:pt>
    <dgm:pt modelId="{EA5377A4-8276-4C0C-8DEB-5C60CC05A5DF}" type="pres">
      <dgm:prSet presAssocID="{D47FABBF-E34C-4D97-B261-6B71C48B5DE8}" presName="sp" presStyleCnt="0"/>
      <dgm:spPr/>
    </dgm:pt>
    <dgm:pt modelId="{DBF2B95B-5616-42FD-8654-0345E55A2ED8}" type="pres">
      <dgm:prSet presAssocID="{B8004530-337D-44BD-883D-33F4D2BA228F}" presName="linNode" presStyleCnt="0"/>
      <dgm:spPr/>
    </dgm:pt>
    <dgm:pt modelId="{FC07F190-8F48-4F58-8D9B-A82CF6E0EA2E}" type="pres">
      <dgm:prSet presAssocID="{B8004530-337D-44BD-883D-33F4D2BA228F}" presName="parentText" presStyleLbl="node1" presStyleIdx="1" presStyleCnt="3">
        <dgm:presLayoutVars>
          <dgm:chMax val="1"/>
          <dgm:bulletEnabled val="1"/>
        </dgm:presLayoutVars>
      </dgm:prSet>
      <dgm:spPr/>
      <dgm:t>
        <a:bodyPr/>
        <a:lstStyle/>
        <a:p>
          <a:endParaRPr lang="it-IT"/>
        </a:p>
      </dgm:t>
    </dgm:pt>
    <dgm:pt modelId="{ED4E486D-9523-4D1B-A772-329E99C30AB7}" type="pres">
      <dgm:prSet presAssocID="{B8004530-337D-44BD-883D-33F4D2BA228F}" presName="descendantText" presStyleLbl="alignAccFollowNode1" presStyleIdx="1" presStyleCnt="3">
        <dgm:presLayoutVars>
          <dgm:bulletEnabled val="1"/>
        </dgm:presLayoutVars>
      </dgm:prSet>
      <dgm:spPr/>
      <dgm:t>
        <a:bodyPr/>
        <a:lstStyle/>
        <a:p>
          <a:endParaRPr lang="it-IT"/>
        </a:p>
      </dgm:t>
    </dgm:pt>
    <dgm:pt modelId="{539E0626-F840-41FA-BD82-708DAE680CE1}" type="pres">
      <dgm:prSet presAssocID="{9A64E0DA-30A1-4C63-B964-630AC5E840B6}" presName="sp" presStyleCnt="0"/>
      <dgm:spPr/>
    </dgm:pt>
    <dgm:pt modelId="{83772F99-B9AA-4A88-B2A5-30FF49A2C0B4}" type="pres">
      <dgm:prSet presAssocID="{66306F61-F97C-4578-89EC-F8A9BB3DEE7E}" presName="linNode" presStyleCnt="0"/>
      <dgm:spPr/>
    </dgm:pt>
    <dgm:pt modelId="{FEF42741-1341-4430-A423-03190D6BED66}" type="pres">
      <dgm:prSet presAssocID="{66306F61-F97C-4578-89EC-F8A9BB3DEE7E}" presName="parentText" presStyleLbl="node1" presStyleIdx="2" presStyleCnt="3">
        <dgm:presLayoutVars>
          <dgm:chMax val="1"/>
          <dgm:bulletEnabled val="1"/>
        </dgm:presLayoutVars>
      </dgm:prSet>
      <dgm:spPr/>
      <dgm:t>
        <a:bodyPr/>
        <a:lstStyle/>
        <a:p>
          <a:endParaRPr lang="it-IT"/>
        </a:p>
      </dgm:t>
    </dgm:pt>
    <dgm:pt modelId="{2D4A2FC3-51EC-4B7F-9040-46ED33FE55E3}" type="pres">
      <dgm:prSet presAssocID="{66306F61-F97C-4578-89EC-F8A9BB3DEE7E}" presName="descendantText" presStyleLbl="alignAccFollowNode1" presStyleIdx="2" presStyleCnt="3">
        <dgm:presLayoutVars>
          <dgm:bulletEnabled val="1"/>
        </dgm:presLayoutVars>
      </dgm:prSet>
      <dgm:spPr/>
      <dgm:t>
        <a:bodyPr/>
        <a:lstStyle/>
        <a:p>
          <a:endParaRPr lang="it-IT"/>
        </a:p>
      </dgm:t>
    </dgm:pt>
  </dgm:ptLst>
  <dgm:cxnLst>
    <dgm:cxn modelId="{738A2466-98D0-46E8-927A-29E00B93D08B}" srcId="{7E473B1D-6BD0-4943-9F1F-0522FBC8C3CA}" destId="{429A9610-25BB-48B1-A56B-2DD2A0F7FBB8}" srcOrd="0" destOrd="0" parTransId="{CCB1FF64-3EB4-4F87-85EF-7160DBEE1B2F}" sibTransId="{A6B1A6D0-56CE-4887-9202-2DAE77F609D1}"/>
    <dgm:cxn modelId="{44F749B6-3E12-4F73-A75C-E3AB426022E6}" type="presOf" srcId="{1F1802AB-164F-47C3-AAF6-210EA78ED810}" destId="{ED4E486D-9523-4D1B-A772-329E99C30AB7}" srcOrd="0" destOrd="0" presId="urn:microsoft.com/office/officeart/2005/8/layout/vList5"/>
    <dgm:cxn modelId="{0EBB04F0-8675-478E-95F0-61D69D2E7AC5}" srcId="{2DAA35DA-339D-4068-A508-BF66A7B645E0}" destId="{66306F61-F97C-4578-89EC-F8A9BB3DEE7E}" srcOrd="2" destOrd="0" parTransId="{73BF0565-C3F0-4006-BADC-E4E5F47F66DF}" sibTransId="{A48B8DFA-FB7E-41A6-B17B-4E7A12ABA3FF}"/>
    <dgm:cxn modelId="{E0B2DC74-8B49-462E-A87F-2670E6A106D8}" type="presOf" srcId="{2DAA35DA-339D-4068-A508-BF66A7B645E0}" destId="{68F67E58-E152-4101-99AC-99AE8F727B48}" srcOrd="0" destOrd="0" presId="urn:microsoft.com/office/officeart/2005/8/layout/vList5"/>
    <dgm:cxn modelId="{94497B7C-C251-492B-B0AC-2DE923224745}" type="presOf" srcId="{B8004530-337D-44BD-883D-33F4D2BA228F}" destId="{FC07F190-8F48-4F58-8D9B-A82CF6E0EA2E}" srcOrd="0" destOrd="0" presId="urn:microsoft.com/office/officeart/2005/8/layout/vList5"/>
    <dgm:cxn modelId="{47B6EE22-3CE5-42AF-9BCD-14BAB24C3DC4}" type="presOf" srcId="{B641FC47-978A-4007-AD4D-31121860CE8B}" destId="{2D4A2FC3-51EC-4B7F-9040-46ED33FE55E3}" srcOrd="0" destOrd="0" presId="urn:microsoft.com/office/officeart/2005/8/layout/vList5"/>
    <dgm:cxn modelId="{2786CA9E-A07B-4A86-8509-5013036A3351}" type="presOf" srcId="{66306F61-F97C-4578-89EC-F8A9BB3DEE7E}" destId="{FEF42741-1341-4430-A423-03190D6BED66}" srcOrd="0" destOrd="0" presId="urn:microsoft.com/office/officeart/2005/8/layout/vList5"/>
    <dgm:cxn modelId="{5A55F577-E949-474B-A1E1-72DFC067B4F7}" srcId="{2DAA35DA-339D-4068-A508-BF66A7B645E0}" destId="{B8004530-337D-44BD-883D-33F4D2BA228F}" srcOrd="1" destOrd="0" parTransId="{D20DA4E6-C1A4-486F-B798-39E569BD63C8}" sibTransId="{9A64E0DA-30A1-4C63-B964-630AC5E840B6}"/>
    <dgm:cxn modelId="{A253F815-06B5-4A56-877F-01164B6F0458}" srcId="{66306F61-F97C-4578-89EC-F8A9BB3DEE7E}" destId="{B641FC47-978A-4007-AD4D-31121860CE8B}" srcOrd="0" destOrd="0" parTransId="{284D3FE1-A755-487E-8CBA-44EF5BBB12CE}" sibTransId="{79B66074-7237-48EC-99A0-CDF6D0121E05}"/>
    <dgm:cxn modelId="{6A8AD8F0-B72F-48F8-87A4-6A64F90DC070}" type="presOf" srcId="{7E473B1D-6BD0-4943-9F1F-0522FBC8C3CA}" destId="{D07B8CB3-2F0E-4B63-8803-9D5FDD3E7DA4}" srcOrd="0" destOrd="0" presId="urn:microsoft.com/office/officeart/2005/8/layout/vList5"/>
    <dgm:cxn modelId="{0FC9EEAA-D828-4DDF-8514-63314D8CB79D}" srcId="{B8004530-337D-44BD-883D-33F4D2BA228F}" destId="{1F1802AB-164F-47C3-AAF6-210EA78ED810}" srcOrd="0" destOrd="0" parTransId="{B1A80B1A-89EC-437D-8CC6-D09C8DDECEC4}" sibTransId="{9AC3B979-3900-421F-BC9B-476F4B1DEA82}"/>
    <dgm:cxn modelId="{E261AF56-5818-49BE-BA67-26960496B30B}" type="presOf" srcId="{429A9610-25BB-48B1-A56B-2DD2A0F7FBB8}" destId="{C26BB34E-8299-4EE9-8EB8-CF2EBDE09048}" srcOrd="0" destOrd="0" presId="urn:microsoft.com/office/officeart/2005/8/layout/vList5"/>
    <dgm:cxn modelId="{BF0CC543-C67B-40C1-B257-58ABE87AE3BF}" srcId="{2DAA35DA-339D-4068-A508-BF66A7B645E0}" destId="{7E473B1D-6BD0-4943-9F1F-0522FBC8C3CA}" srcOrd="0" destOrd="0" parTransId="{0A73E4F8-328E-4BB0-8C40-034CD8AB34F1}" sibTransId="{D47FABBF-E34C-4D97-B261-6B71C48B5DE8}"/>
    <dgm:cxn modelId="{89971AB8-1803-482F-9DA7-CA53CFC619AC}" type="presParOf" srcId="{68F67E58-E152-4101-99AC-99AE8F727B48}" destId="{9921519E-8203-46F6-9D23-A0DD62AD0A45}" srcOrd="0" destOrd="0" presId="urn:microsoft.com/office/officeart/2005/8/layout/vList5"/>
    <dgm:cxn modelId="{AA751D52-AFFF-4D5B-994B-106DF28DB4B1}" type="presParOf" srcId="{9921519E-8203-46F6-9D23-A0DD62AD0A45}" destId="{D07B8CB3-2F0E-4B63-8803-9D5FDD3E7DA4}" srcOrd="0" destOrd="0" presId="urn:microsoft.com/office/officeart/2005/8/layout/vList5"/>
    <dgm:cxn modelId="{48525D95-057F-4648-972B-1C79FF036940}" type="presParOf" srcId="{9921519E-8203-46F6-9D23-A0DD62AD0A45}" destId="{C26BB34E-8299-4EE9-8EB8-CF2EBDE09048}" srcOrd="1" destOrd="0" presId="urn:microsoft.com/office/officeart/2005/8/layout/vList5"/>
    <dgm:cxn modelId="{5C00266E-C6C8-4489-9073-3B8F30612E38}" type="presParOf" srcId="{68F67E58-E152-4101-99AC-99AE8F727B48}" destId="{EA5377A4-8276-4C0C-8DEB-5C60CC05A5DF}" srcOrd="1" destOrd="0" presId="urn:microsoft.com/office/officeart/2005/8/layout/vList5"/>
    <dgm:cxn modelId="{7FC97261-29E6-401C-A292-8AE70554C020}" type="presParOf" srcId="{68F67E58-E152-4101-99AC-99AE8F727B48}" destId="{DBF2B95B-5616-42FD-8654-0345E55A2ED8}" srcOrd="2" destOrd="0" presId="urn:microsoft.com/office/officeart/2005/8/layout/vList5"/>
    <dgm:cxn modelId="{914ACEBE-9926-47AB-A833-BD7BB2961021}" type="presParOf" srcId="{DBF2B95B-5616-42FD-8654-0345E55A2ED8}" destId="{FC07F190-8F48-4F58-8D9B-A82CF6E0EA2E}" srcOrd="0" destOrd="0" presId="urn:microsoft.com/office/officeart/2005/8/layout/vList5"/>
    <dgm:cxn modelId="{9B6777EF-15B9-4700-9EC9-99F4AB5CCEF1}" type="presParOf" srcId="{DBF2B95B-5616-42FD-8654-0345E55A2ED8}" destId="{ED4E486D-9523-4D1B-A772-329E99C30AB7}" srcOrd="1" destOrd="0" presId="urn:microsoft.com/office/officeart/2005/8/layout/vList5"/>
    <dgm:cxn modelId="{44719E9C-A3F7-450E-A068-8575EA685D41}" type="presParOf" srcId="{68F67E58-E152-4101-99AC-99AE8F727B48}" destId="{539E0626-F840-41FA-BD82-708DAE680CE1}" srcOrd="3" destOrd="0" presId="urn:microsoft.com/office/officeart/2005/8/layout/vList5"/>
    <dgm:cxn modelId="{38F3225E-A95A-4B84-9B33-E91BA8B5B926}" type="presParOf" srcId="{68F67E58-E152-4101-99AC-99AE8F727B48}" destId="{83772F99-B9AA-4A88-B2A5-30FF49A2C0B4}" srcOrd="4" destOrd="0" presId="urn:microsoft.com/office/officeart/2005/8/layout/vList5"/>
    <dgm:cxn modelId="{CF16AC08-5A89-4342-87C3-13A04916EAD4}" type="presParOf" srcId="{83772F99-B9AA-4A88-B2A5-30FF49A2C0B4}" destId="{FEF42741-1341-4430-A423-03190D6BED66}" srcOrd="0" destOrd="0" presId="urn:microsoft.com/office/officeart/2005/8/layout/vList5"/>
    <dgm:cxn modelId="{727CE397-0180-41E2-B60C-5A98E69A8370}" type="presParOf" srcId="{83772F99-B9AA-4A88-B2A5-30FF49A2C0B4}" destId="{2D4A2FC3-51EC-4B7F-9040-46ED33FE55E3}"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0F2CC-892E-4851-BA3B-82CF0988D0E2}">
      <dsp:nvSpPr>
        <dsp:cNvPr id="0" name=""/>
        <dsp:cNvSpPr/>
      </dsp:nvSpPr>
      <dsp:spPr>
        <a:xfrm>
          <a:off x="1004" y="0"/>
          <a:ext cx="2611933" cy="406531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it-IT" sz="3400" b="1" kern="1200" baseline="0" dirty="0" err="1" smtClean="0">
              <a:solidFill>
                <a:schemeClr val="tx2">
                  <a:lumMod val="75000"/>
                </a:schemeClr>
              </a:solidFill>
            </a:rPr>
            <a:t>Insurer</a:t>
          </a:r>
          <a:r>
            <a:rPr lang="it-IT" sz="3400" b="1" kern="1200" baseline="0" dirty="0" smtClean="0">
              <a:solidFill>
                <a:schemeClr val="tx2">
                  <a:lumMod val="75000"/>
                </a:schemeClr>
              </a:solidFill>
            </a:rPr>
            <a:t> 1</a:t>
          </a:r>
          <a:endParaRPr lang="it-IT" sz="3400" b="1" kern="1200" baseline="0" dirty="0">
            <a:solidFill>
              <a:schemeClr val="tx2">
                <a:lumMod val="75000"/>
              </a:schemeClr>
            </a:solidFill>
          </a:endParaRPr>
        </a:p>
      </dsp:txBody>
      <dsp:txXfrm>
        <a:off x="1004" y="0"/>
        <a:ext cx="2611933" cy="1219594"/>
      </dsp:txXfrm>
    </dsp:sp>
    <dsp:sp modelId="{45B41447-70D7-4FCA-8732-D22598FF7E64}">
      <dsp:nvSpPr>
        <dsp:cNvPr id="0" name=""/>
        <dsp:cNvSpPr/>
      </dsp:nvSpPr>
      <dsp:spPr>
        <a:xfrm>
          <a:off x="262197" y="1219594"/>
          <a:ext cx="2089546" cy="26424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r>
            <a:rPr lang="it-IT" sz="6500" kern="1200" dirty="0" smtClean="0"/>
            <a:t>40%</a:t>
          </a:r>
          <a:endParaRPr lang="it-IT" sz="6500" kern="1200" dirty="0"/>
        </a:p>
      </dsp:txBody>
      <dsp:txXfrm>
        <a:off x="323398" y="1280795"/>
        <a:ext cx="1967144" cy="2520052"/>
      </dsp:txXfrm>
    </dsp:sp>
    <dsp:sp modelId="{A27BEB86-1E7C-4BD9-AD92-79215867BEC6}">
      <dsp:nvSpPr>
        <dsp:cNvPr id="0" name=""/>
        <dsp:cNvSpPr/>
      </dsp:nvSpPr>
      <dsp:spPr>
        <a:xfrm>
          <a:off x="2808833" y="0"/>
          <a:ext cx="2611933" cy="406531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it-IT" sz="3400" b="1" kern="1200" baseline="0" dirty="0" err="1" smtClean="0">
              <a:solidFill>
                <a:schemeClr val="tx2">
                  <a:lumMod val="75000"/>
                </a:schemeClr>
              </a:solidFill>
            </a:rPr>
            <a:t>Insurer</a:t>
          </a:r>
          <a:r>
            <a:rPr lang="it-IT" sz="3400" b="1" kern="1200" baseline="0" dirty="0" smtClean="0">
              <a:solidFill>
                <a:schemeClr val="tx2">
                  <a:lumMod val="75000"/>
                </a:schemeClr>
              </a:solidFill>
            </a:rPr>
            <a:t> 2</a:t>
          </a:r>
          <a:endParaRPr lang="it-IT" sz="3400" b="1" kern="1200" baseline="0" dirty="0">
            <a:solidFill>
              <a:schemeClr val="tx2">
                <a:lumMod val="75000"/>
              </a:schemeClr>
            </a:solidFill>
          </a:endParaRPr>
        </a:p>
      </dsp:txBody>
      <dsp:txXfrm>
        <a:off x="2808833" y="0"/>
        <a:ext cx="2611933" cy="1219594"/>
      </dsp:txXfrm>
    </dsp:sp>
    <dsp:sp modelId="{4527188B-D75C-4FCE-888B-8D3D784212B1}">
      <dsp:nvSpPr>
        <dsp:cNvPr id="0" name=""/>
        <dsp:cNvSpPr/>
      </dsp:nvSpPr>
      <dsp:spPr>
        <a:xfrm>
          <a:off x="3070026" y="1219594"/>
          <a:ext cx="2089546" cy="26424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r>
            <a:rPr lang="it-IT" sz="6500" kern="1200" dirty="0" smtClean="0"/>
            <a:t>35%</a:t>
          </a:r>
          <a:endParaRPr lang="it-IT" sz="6500" kern="1200" dirty="0"/>
        </a:p>
      </dsp:txBody>
      <dsp:txXfrm>
        <a:off x="3131227" y="1280795"/>
        <a:ext cx="1967144" cy="2520052"/>
      </dsp:txXfrm>
    </dsp:sp>
    <dsp:sp modelId="{5898B201-176D-4C10-A2E5-06913DC68EA6}">
      <dsp:nvSpPr>
        <dsp:cNvPr id="0" name=""/>
        <dsp:cNvSpPr/>
      </dsp:nvSpPr>
      <dsp:spPr>
        <a:xfrm>
          <a:off x="5616661" y="0"/>
          <a:ext cx="2611933" cy="406531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it-IT" sz="3400" b="1" kern="1200" baseline="0" dirty="0" err="1" smtClean="0">
              <a:solidFill>
                <a:schemeClr val="tx2">
                  <a:lumMod val="75000"/>
                </a:schemeClr>
              </a:solidFill>
            </a:rPr>
            <a:t>Insurer</a:t>
          </a:r>
          <a:r>
            <a:rPr lang="it-IT" sz="3400" b="1" kern="1200" baseline="0" dirty="0" smtClean="0">
              <a:solidFill>
                <a:schemeClr val="tx2">
                  <a:lumMod val="75000"/>
                </a:schemeClr>
              </a:solidFill>
            </a:rPr>
            <a:t> 3</a:t>
          </a:r>
          <a:endParaRPr lang="it-IT" sz="3400" b="1" kern="1200" baseline="0" dirty="0">
            <a:solidFill>
              <a:schemeClr val="tx2">
                <a:lumMod val="75000"/>
              </a:schemeClr>
            </a:solidFill>
          </a:endParaRPr>
        </a:p>
      </dsp:txBody>
      <dsp:txXfrm>
        <a:off x="5616661" y="0"/>
        <a:ext cx="2611933" cy="1219594"/>
      </dsp:txXfrm>
    </dsp:sp>
    <dsp:sp modelId="{0F319CF5-B8C9-4C6E-8910-BFCBBFBB36B4}">
      <dsp:nvSpPr>
        <dsp:cNvPr id="0" name=""/>
        <dsp:cNvSpPr/>
      </dsp:nvSpPr>
      <dsp:spPr>
        <a:xfrm>
          <a:off x="5877855" y="1219594"/>
          <a:ext cx="2089546" cy="26424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r>
            <a:rPr lang="it-IT" sz="6500" kern="1200" dirty="0" smtClean="0"/>
            <a:t>25%</a:t>
          </a:r>
          <a:endParaRPr lang="it-IT" sz="6500" kern="1200" dirty="0"/>
        </a:p>
      </dsp:txBody>
      <dsp:txXfrm>
        <a:off x="5939056" y="1280795"/>
        <a:ext cx="1967144" cy="25200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6BB34E-8299-4EE9-8EB8-CF2EBDE09048}">
      <dsp:nvSpPr>
        <dsp:cNvPr id="0" name=""/>
        <dsp:cNvSpPr/>
      </dsp:nvSpPr>
      <dsp:spPr>
        <a:xfrm rot="5400000">
          <a:off x="5869392" y="-1631891"/>
          <a:ext cx="946792" cy="44508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000" tIns="123825" rIns="247650" bIns="123825" numCol="1" spcCol="1270" anchor="ctr" anchorCtr="0">
          <a:noAutofit/>
        </a:bodyPr>
        <a:lstStyle/>
        <a:p>
          <a:pPr marL="285750" lvl="1" indent="-285750" algn="l" defTabSz="1600200">
            <a:lnSpc>
              <a:spcPct val="90000"/>
            </a:lnSpc>
            <a:spcBef>
              <a:spcPct val="0"/>
            </a:spcBef>
            <a:spcAft>
              <a:spcPct val="15000"/>
            </a:spcAft>
            <a:buChar char="••"/>
          </a:pPr>
          <a:r>
            <a:rPr lang="it-IT" sz="3600" b="1" kern="1200" baseline="0" dirty="0" err="1" smtClean="0">
              <a:solidFill>
                <a:schemeClr val="tx2">
                  <a:lumMod val="75000"/>
                </a:schemeClr>
              </a:solidFill>
            </a:rPr>
            <a:t>Insurer</a:t>
          </a:r>
          <a:r>
            <a:rPr lang="it-IT" sz="3600" b="1" kern="1200" baseline="0" dirty="0" smtClean="0">
              <a:solidFill>
                <a:schemeClr val="tx2">
                  <a:lumMod val="75000"/>
                </a:schemeClr>
              </a:solidFill>
            </a:rPr>
            <a:t> 3</a:t>
          </a:r>
          <a:endParaRPr lang="it-IT" sz="3600" b="1" kern="1200" dirty="0"/>
        </a:p>
      </dsp:txBody>
      <dsp:txXfrm rot="-5400000">
        <a:off x="4117359" y="166361"/>
        <a:ext cx="4404641" cy="854354"/>
      </dsp:txXfrm>
    </dsp:sp>
    <dsp:sp modelId="{D07B8CB3-2F0E-4B63-8803-9D5FDD3E7DA4}">
      <dsp:nvSpPr>
        <dsp:cNvPr id="0" name=""/>
        <dsp:cNvSpPr/>
      </dsp:nvSpPr>
      <dsp:spPr>
        <a:xfrm>
          <a:off x="249" y="1793"/>
          <a:ext cx="4117109" cy="1183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100000"/>
            </a:lnSpc>
            <a:spcBef>
              <a:spcPct val="0"/>
            </a:spcBef>
            <a:spcAft>
              <a:spcPts val="0"/>
            </a:spcAft>
          </a:pPr>
          <a:r>
            <a:rPr lang="it-IT" sz="3000" b="1" kern="1200" baseline="0" dirty="0" smtClean="0">
              <a:solidFill>
                <a:schemeClr val="bg1"/>
              </a:solidFill>
            </a:rPr>
            <a:t>Second </a:t>
          </a:r>
          <a:r>
            <a:rPr lang="it-IT" sz="3000" b="1" kern="1200" baseline="0" dirty="0" err="1" smtClean="0">
              <a:solidFill>
                <a:schemeClr val="bg1"/>
              </a:solidFill>
            </a:rPr>
            <a:t>excess</a:t>
          </a:r>
          <a:endParaRPr lang="it-IT" sz="3000" b="1" kern="1200" baseline="0" dirty="0" smtClean="0">
            <a:solidFill>
              <a:schemeClr val="bg1"/>
            </a:solidFill>
          </a:endParaRPr>
        </a:p>
        <a:p>
          <a:pPr lvl="0" algn="ctr" defTabSz="1333500">
            <a:lnSpc>
              <a:spcPct val="100000"/>
            </a:lnSpc>
            <a:spcBef>
              <a:spcPct val="0"/>
            </a:spcBef>
            <a:spcAft>
              <a:spcPts val="0"/>
            </a:spcAft>
          </a:pPr>
          <a:r>
            <a:rPr lang="it-IT" sz="3000" b="1" kern="1200" baseline="0" dirty="0" smtClean="0">
              <a:solidFill>
                <a:schemeClr val="bg1"/>
              </a:solidFill>
            </a:rPr>
            <a:t>(</a:t>
          </a:r>
          <a:r>
            <a:rPr lang="it-IT" sz="2200" b="1" kern="1200" baseline="0" dirty="0" smtClean="0">
              <a:solidFill>
                <a:schemeClr val="bg1"/>
              </a:solidFill>
            </a:rPr>
            <a:t>€15mn XS €22.5mn)</a:t>
          </a:r>
          <a:endParaRPr lang="it-IT" sz="2200" b="1" kern="1200" baseline="0" dirty="0">
            <a:solidFill>
              <a:schemeClr val="bg1"/>
            </a:solidFill>
          </a:endParaRPr>
        </a:p>
      </dsp:txBody>
      <dsp:txXfrm>
        <a:off x="58022" y="59566"/>
        <a:ext cx="4001563" cy="1067944"/>
      </dsp:txXfrm>
    </dsp:sp>
    <dsp:sp modelId="{ED4E486D-9523-4D1B-A772-329E99C30AB7}">
      <dsp:nvSpPr>
        <dsp:cNvPr id="0" name=""/>
        <dsp:cNvSpPr/>
      </dsp:nvSpPr>
      <dsp:spPr>
        <a:xfrm rot="5400000">
          <a:off x="5856175" y="-399938"/>
          <a:ext cx="946792" cy="447228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000" tIns="123825" rIns="247650" bIns="123825" numCol="1" spcCol="1270" anchor="ctr" anchorCtr="0">
          <a:noAutofit/>
        </a:bodyPr>
        <a:lstStyle/>
        <a:p>
          <a:pPr marL="285750" lvl="1" indent="-285750" algn="l" defTabSz="1600200">
            <a:lnSpc>
              <a:spcPct val="90000"/>
            </a:lnSpc>
            <a:spcBef>
              <a:spcPct val="0"/>
            </a:spcBef>
            <a:spcAft>
              <a:spcPct val="15000"/>
            </a:spcAft>
            <a:buChar char="••"/>
          </a:pPr>
          <a:r>
            <a:rPr lang="it-IT" sz="3600" b="1" kern="1200" baseline="0" dirty="0" err="1" smtClean="0">
              <a:solidFill>
                <a:schemeClr val="tx2">
                  <a:lumMod val="75000"/>
                </a:schemeClr>
              </a:solidFill>
            </a:rPr>
            <a:t>Insurer</a:t>
          </a:r>
          <a:r>
            <a:rPr lang="it-IT" sz="3600" b="1" kern="1200" baseline="0" dirty="0" smtClean="0">
              <a:solidFill>
                <a:schemeClr val="tx2">
                  <a:lumMod val="75000"/>
                </a:schemeClr>
              </a:solidFill>
            </a:rPr>
            <a:t> 2</a:t>
          </a:r>
          <a:endParaRPr lang="it-IT" sz="3600" b="1" kern="1200" dirty="0"/>
        </a:p>
      </dsp:txBody>
      <dsp:txXfrm rot="-5400000">
        <a:off x="4093430" y="1409026"/>
        <a:ext cx="4426065" cy="854354"/>
      </dsp:txXfrm>
    </dsp:sp>
    <dsp:sp modelId="{FC07F190-8F48-4F58-8D9B-A82CF6E0EA2E}">
      <dsp:nvSpPr>
        <dsp:cNvPr id="0" name=""/>
        <dsp:cNvSpPr/>
      </dsp:nvSpPr>
      <dsp:spPr>
        <a:xfrm>
          <a:off x="249" y="1244458"/>
          <a:ext cx="4093180" cy="1183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100000"/>
            </a:lnSpc>
            <a:spcBef>
              <a:spcPct val="0"/>
            </a:spcBef>
            <a:spcAft>
              <a:spcPts val="0"/>
            </a:spcAft>
          </a:pPr>
          <a:r>
            <a:rPr lang="it-IT" sz="3000" b="1" kern="1200" baseline="0" dirty="0" smtClean="0">
              <a:solidFill>
                <a:schemeClr val="bg1"/>
              </a:solidFill>
            </a:rPr>
            <a:t>First </a:t>
          </a:r>
          <a:r>
            <a:rPr lang="it-IT" sz="3000" b="1" kern="1200" baseline="0" dirty="0" err="1" smtClean="0">
              <a:solidFill>
                <a:schemeClr val="bg1"/>
              </a:solidFill>
            </a:rPr>
            <a:t>excess</a:t>
          </a:r>
          <a:endParaRPr lang="it-IT" sz="3000" b="1" kern="1200" baseline="0" dirty="0" smtClean="0">
            <a:solidFill>
              <a:schemeClr val="bg1"/>
            </a:solidFill>
          </a:endParaRPr>
        </a:p>
        <a:p>
          <a:pPr lvl="0" algn="ctr" defTabSz="1333500">
            <a:lnSpc>
              <a:spcPct val="100000"/>
            </a:lnSpc>
            <a:spcBef>
              <a:spcPct val="0"/>
            </a:spcBef>
            <a:spcAft>
              <a:spcPts val="0"/>
            </a:spcAft>
          </a:pPr>
          <a:r>
            <a:rPr lang="it-IT" sz="2200" b="1" kern="1200" baseline="0" dirty="0" smtClean="0">
              <a:solidFill>
                <a:schemeClr val="bg1"/>
              </a:solidFill>
            </a:rPr>
            <a:t>(€12.5mn XS €10mn)</a:t>
          </a:r>
          <a:endParaRPr lang="it-IT" sz="2200" b="1" kern="1200" baseline="0" dirty="0">
            <a:solidFill>
              <a:schemeClr val="bg1"/>
            </a:solidFill>
          </a:endParaRPr>
        </a:p>
      </dsp:txBody>
      <dsp:txXfrm>
        <a:off x="58022" y="1302231"/>
        <a:ext cx="3977634" cy="1067944"/>
      </dsp:txXfrm>
    </dsp:sp>
    <dsp:sp modelId="{2D4A2FC3-51EC-4B7F-9040-46ED33FE55E3}">
      <dsp:nvSpPr>
        <dsp:cNvPr id="0" name=""/>
        <dsp:cNvSpPr/>
      </dsp:nvSpPr>
      <dsp:spPr>
        <a:xfrm rot="5400000">
          <a:off x="5857181" y="840049"/>
          <a:ext cx="946792" cy="447764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000" tIns="123825" rIns="247650" bIns="123825" numCol="1" spcCol="1270" anchor="ctr" anchorCtr="0">
          <a:noAutofit/>
        </a:bodyPr>
        <a:lstStyle/>
        <a:p>
          <a:pPr marL="285750" lvl="1" indent="-285750" algn="l" defTabSz="1600200">
            <a:lnSpc>
              <a:spcPct val="90000"/>
            </a:lnSpc>
            <a:spcBef>
              <a:spcPct val="0"/>
            </a:spcBef>
            <a:spcAft>
              <a:spcPct val="15000"/>
            </a:spcAft>
            <a:buChar char="••"/>
          </a:pPr>
          <a:r>
            <a:rPr lang="it-IT" sz="3600" b="1" kern="1200" baseline="0" dirty="0" err="1" smtClean="0">
              <a:solidFill>
                <a:schemeClr val="tx2">
                  <a:lumMod val="75000"/>
                </a:schemeClr>
              </a:solidFill>
            </a:rPr>
            <a:t>Insurer</a:t>
          </a:r>
          <a:r>
            <a:rPr lang="it-IT" sz="3600" b="1" kern="1200" baseline="0" dirty="0" smtClean="0">
              <a:solidFill>
                <a:schemeClr val="tx2">
                  <a:lumMod val="75000"/>
                </a:schemeClr>
              </a:solidFill>
            </a:rPr>
            <a:t> 1</a:t>
          </a:r>
          <a:endParaRPr lang="it-IT" sz="3600" b="1" kern="1200" baseline="0" dirty="0">
            <a:solidFill>
              <a:schemeClr val="tx2">
                <a:lumMod val="75000"/>
              </a:schemeClr>
            </a:solidFill>
          </a:endParaRPr>
        </a:p>
      </dsp:txBody>
      <dsp:txXfrm rot="-5400000">
        <a:off x="4091758" y="2651692"/>
        <a:ext cx="4431421" cy="854354"/>
      </dsp:txXfrm>
    </dsp:sp>
    <dsp:sp modelId="{FEF42741-1341-4430-A423-03190D6BED66}">
      <dsp:nvSpPr>
        <dsp:cNvPr id="0" name=""/>
        <dsp:cNvSpPr/>
      </dsp:nvSpPr>
      <dsp:spPr>
        <a:xfrm>
          <a:off x="249" y="2487123"/>
          <a:ext cx="4091508" cy="1183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100000"/>
            </a:lnSpc>
            <a:spcBef>
              <a:spcPct val="0"/>
            </a:spcBef>
            <a:spcAft>
              <a:spcPts val="0"/>
            </a:spcAft>
          </a:pPr>
          <a:r>
            <a:rPr lang="it-IT" sz="3000" b="1" kern="1200" baseline="0" dirty="0" err="1" smtClean="0">
              <a:solidFill>
                <a:schemeClr val="bg1"/>
              </a:solidFill>
            </a:rPr>
            <a:t>Primary</a:t>
          </a:r>
          <a:r>
            <a:rPr lang="it-IT" sz="3000" b="1" kern="1200" baseline="0" dirty="0" smtClean="0">
              <a:solidFill>
                <a:schemeClr val="bg1"/>
              </a:solidFill>
            </a:rPr>
            <a:t> </a:t>
          </a:r>
        </a:p>
        <a:p>
          <a:pPr lvl="0" algn="ctr" defTabSz="1333500">
            <a:lnSpc>
              <a:spcPct val="100000"/>
            </a:lnSpc>
            <a:spcBef>
              <a:spcPct val="0"/>
            </a:spcBef>
            <a:spcAft>
              <a:spcPts val="0"/>
            </a:spcAft>
          </a:pPr>
          <a:r>
            <a:rPr lang="it-IT" sz="2200" b="1" kern="1200" baseline="0" dirty="0" smtClean="0">
              <a:solidFill>
                <a:schemeClr val="bg1"/>
              </a:solidFill>
            </a:rPr>
            <a:t>(€10mn </a:t>
          </a:r>
          <a:r>
            <a:rPr lang="it-IT" sz="2200" b="1" kern="1200" baseline="0" dirty="0" err="1" smtClean="0">
              <a:solidFill>
                <a:schemeClr val="bg1"/>
              </a:solidFill>
            </a:rPr>
            <a:t>limits</a:t>
          </a:r>
          <a:r>
            <a:rPr lang="it-IT" sz="2200" b="1" kern="1200" baseline="0" dirty="0" smtClean="0">
              <a:solidFill>
                <a:schemeClr val="bg1"/>
              </a:solidFill>
            </a:rPr>
            <a:t>)</a:t>
          </a:r>
          <a:endParaRPr lang="it-IT" sz="2200" b="1" kern="1200" baseline="0" dirty="0">
            <a:solidFill>
              <a:schemeClr val="bg1"/>
            </a:solidFill>
          </a:endParaRPr>
        </a:p>
      </dsp:txBody>
      <dsp:txXfrm>
        <a:off x="58022" y="2544896"/>
        <a:ext cx="3975962" cy="10679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6BB34E-8299-4EE9-8EB8-CF2EBDE09048}">
      <dsp:nvSpPr>
        <dsp:cNvPr id="0" name=""/>
        <dsp:cNvSpPr/>
      </dsp:nvSpPr>
      <dsp:spPr>
        <a:xfrm rot="5400000">
          <a:off x="5377573" y="-2178350"/>
          <a:ext cx="899572" cy="548457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00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it-IT" sz="2600" b="1" kern="1200" baseline="0" dirty="0" err="1" smtClean="0">
              <a:solidFill>
                <a:schemeClr val="tx2">
                  <a:lumMod val="75000"/>
                </a:schemeClr>
              </a:solidFill>
            </a:rPr>
            <a:t>Insurer</a:t>
          </a:r>
          <a:r>
            <a:rPr lang="it-IT" sz="2600" b="1" kern="1200" baseline="0" dirty="0" smtClean="0">
              <a:solidFill>
                <a:schemeClr val="tx2">
                  <a:lumMod val="75000"/>
                </a:schemeClr>
              </a:solidFill>
            </a:rPr>
            <a:t> 5 </a:t>
          </a:r>
          <a:r>
            <a:rPr lang="it-IT" sz="2600" kern="1200" baseline="0" dirty="0" smtClean="0">
              <a:solidFill>
                <a:schemeClr val="tx2">
                  <a:lumMod val="75000"/>
                </a:schemeClr>
              </a:solidFill>
            </a:rPr>
            <a:t>(50%) + </a:t>
          </a:r>
          <a:r>
            <a:rPr lang="it-IT" sz="2600" b="1" kern="1200" baseline="0" dirty="0" err="1" smtClean="0">
              <a:solidFill>
                <a:schemeClr val="tx2">
                  <a:lumMod val="75000"/>
                </a:schemeClr>
              </a:solidFill>
            </a:rPr>
            <a:t>Insurer</a:t>
          </a:r>
          <a:r>
            <a:rPr lang="it-IT" sz="2600" b="1" kern="1200" baseline="0" dirty="0" smtClean="0">
              <a:solidFill>
                <a:schemeClr val="tx2">
                  <a:lumMod val="75000"/>
                </a:schemeClr>
              </a:solidFill>
            </a:rPr>
            <a:t> 6 </a:t>
          </a:r>
          <a:r>
            <a:rPr lang="it-IT" sz="2600" b="0" kern="1200" baseline="0" dirty="0" smtClean="0">
              <a:solidFill>
                <a:schemeClr val="tx2">
                  <a:lumMod val="75000"/>
                </a:schemeClr>
              </a:solidFill>
            </a:rPr>
            <a:t>(</a:t>
          </a:r>
          <a:r>
            <a:rPr lang="it-IT" sz="2600" kern="1200" baseline="0" dirty="0" smtClean="0">
              <a:solidFill>
                <a:schemeClr val="tx2">
                  <a:lumMod val="75000"/>
                </a:schemeClr>
              </a:solidFill>
            </a:rPr>
            <a:t>50%)</a:t>
          </a:r>
          <a:endParaRPr lang="it-IT" sz="2600" kern="1200" dirty="0"/>
        </a:p>
      </dsp:txBody>
      <dsp:txXfrm rot="-5400000">
        <a:off x="3085073" y="158063"/>
        <a:ext cx="5440661" cy="811746"/>
      </dsp:txXfrm>
    </dsp:sp>
    <dsp:sp modelId="{D07B8CB3-2F0E-4B63-8803-9D5FDD3E7DA4}">
      <dsp:nvSpPr>
        <dsp:cNvPr id="0" name=""/>
        <dsp:cNvSpPr/>
      </dsp:nvSpPr>
      <dsp:spPr>
        <a:xfrm>
          <a:off x="0" y="1703"/>
          <a:ext cx="3085072" cy="11244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100000"/>
            </a:lnSpc>
            <a:spcBef>
              <a:spcPct val="0"/>
            </a:spcBef>
            <a:spcAft>
              <a:spcPts val="0"/>
            </a:spcAft>
          </a:pPr>
          <a:r>
            <a:rPr lang="it-IT" sz="3000" b="1" kern="1200" baseline="0" dirty="0" smtClean="0">
              <a:solidFill>
                <a:schemeClr val="bg1"/>
              </a:solidFill>
            </a:rPr>
            <a:t>Second </a:t>
          </a:r>
          <a:r>
            <a:rPr lang="it-IT" sz="3000" b="1" kern="1200" baseline="0" dirty="0" err="1" smtClean="0">
              <a:solidFill>
                <a:schemeClr val="bg1"/>
              </a:solidFill>
            </a:rPr>
            <a:t>excess</a:t>
          </a:r>
          <a:endParaRPr lang="it-IT" sz="3000" b="1" kern="1200" baseline="0" dirty="0" smtClean="0">
            <a:solidFill>
              <a:schemeClr val="bg1"/>
            </a:solidFill>
          </a:endParaRPr>
        </a:p>
        <a:p>
          <a:pPr lvl="0" algn="ctr" defTabSz="1333500">
            <a:lnSpc>
              <a:spcPct val="100000"/>
            </a:lnSpc>
            <a:spcBef>
              <a:spcPct val="0"/>
            </a:spcBef>
            <a:spcAft>
              <a:spcPts val="0"/>
            </a:spcAft>
          </a:pPr>
          <a:r>
            <a:rPr lang="it-IT" sz="3000" b="1" kern="1200" baseline="0" dirty="0" smtClean="0">
              <a:solidFill>
                <a:schemeClr val="bg1"/>
              </a:solidFill>
            </a:rPr>
            <a:t>(</a:t>
          </a:r>
          <a:r>
            <a:rPr lang="it-IT" sz="2200" b="1" kern="1200" baseline="0" dirty="0" smtClean="0">
              <a:solidFill>
                <a:schemeClr val="bg1"/>
              </a:solidFill>
            </a:rPr>
            <a:t>€15mn XS €22.5mn)</a:t>
          </a:r>
          <a:endParaRPr lang="it-IT" sz="2200" b="1" kern="1200" baseline="0" dirty="0">
            <a:solidFill>
              <a:schemeClr val="bg1"/>
            </a:solidFill>
          </a:endParaRPr>
        </a:p>
      </dsp:txBody>
      <dsp:txXfrm>
        <a:off x="54892" y="56595"/>
        <a:ext cx="2975288" cy="1014681"/>
      </dsp:txXfrm>
    </dsp:sp>
    <dsp:sp modelId="{ED4E486D-9523-4D1B-A772-329E99C30AB7}">
      <dsp:nvSpPr>
        <dsp:cNvPr id="0" name=""/>
        <dsp:cNvSpPr/>
      </dsp:nvSpPr>
      <dsp:spPr>
        <a:xfrm rot="5400000">
          <a:off x="5377573" y="-997661"/>
          <a:ext cx="899572" cy="548457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00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it-IT" sz="2600" b="1" kern="1200" baseline="0" dirty="0" err="1" smtClean="0">
              <a:solidFill>
                <a:schemeClr val="tx2">
                  <a:lumMod val="75000"/>
                </a:schemeClr>
              </a:solidFill>
            </a:rPr>
            <a:t>Insurer</a:t>
          </a:r>
          <a:r>
            <a:rPr lang="it-IT" sz="2600" b="1" kern="1200" baseline="0" dirty="0" smtClean="0">
              <a:solidFill>
                <a:schemeClr val="tx2">
                  <a:lumMod val="75000"/>
                </a:schemeClr>
              </a:solidFill>
            </a:rPr>
            <a:t> 3 </a:t>
          </a:r>
          <a:r>
            <a:rPr lang="it-IT" sz="2600" b="0" kern="1200" baseline="0" dirty="0" smtClean="0">
              <a:solidFill>
                <a:schemeClr val="tx2">
                  <a:lumMod val="75000"/>
                </a:schemeClr>
              </a:solidFill>
            </a:rPr>
            <a:t>(60%) + </a:t>
          </a:r>
          <a:r>
            <a:rPr lang="it-IT" sz="2600" b="1" kern="1200" baseline="0" dirty="0" err="1" smtClean="0">
              <a:solidFill>
                <a:schemeClr val="tx2">
                  <a:lumMod val="75000"/>
                </a:schemeClr>
              </a:solidFill>
            </a:rPr>
            <a:t>Insurer</a:t>
          </a:r>
          <a:r>
            <a:rPr lang="it-IT" sz="2600" b="1" kern="1200" baseline="0" dirty="0" smtClean="0">
              <a:solidFill>
                <a:schemeClr val="tx2">
                  <a:lumMod val="75000"/>
                </a:schemeClr>
              </a:solidFill>
            </a:rPr>
            <a:t> 4 </a:t>
          </a:r>
          <a:r>
            <a:rPr lang="it-IT" sz="2600" b="0" kern="1200" baseline="0" dirty="0" smtClean="0">
              <a:solidFill>
                <a:schemeClr val="tx2">
                  <a:lumMod val="75000"/>
                </a:schemeClr>
              </a:solidFill>
            </a:rPr>
            <a:t>(40%)</a:t>
          </a:r>
          <a:endParaRPr lang="it-IT" sz="2600" kern="1200" dirty="0"/>
        </a:p>
      </dsp:txBody>
      <dsp:txXfrm rot="-5400000">
        <a:off x="3085073" y="1338752"/>
        <a:ext cx="5440661" cy="811746"/>
      </dsp:txXfrm>
    </dsp:sp>
    <dsp:sp modelId="{FC07F190-8F48-4F58-8D9B-A82CF6E0EA2E}">
      <dsp:nvSpPr>
        <dsp:cNvPr id="0" name=""/>
        <dsp:cNvSpPr/>
      </dsp:nvSpPr>
      <dsp:spPr>
        <a:xfrm>
          <a:off x="0" y="1182392"/>
          <a:ext cx="3085072" cy="11244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100000"/>
            </a:lnSpc>
            <a:spcBef>
              <a:spcPct val="0"/>
            </a:spcBef>
            <a:spcAft>
              <a:spcPts val="0"/>
            </a:spcAft>
          </a:pPr>
          <a:r>
            <a:rPr lang="it-IT" sz="3000" b="1" kern="1200" baseline="0" dirty="0" smtClean="0">
              <a:solidFill>
                <a:schemeClr val="bg1"/>
              </a:solidFill>
            </a:rPr>
            <a:t>First </a:t>
          </a:r>
          <a:r>
            <a:rPr lang="it-IT" sz="3000" b="1" kern="1200" baseline="0" dirty="0" err="1" smtClean="0">
              <a:solidFill>
                <a:schemeClr val="bg1"/>
              </a:solidFill>
            </a:rPr>
            <a:t>excess</a:t>
          </a:r>
          <a:endParaRPr lang="it-IT" sz="3000" b="1" kern="1200" baseline="0" dirty="0" smtClean="0">
            <a:solidFill>
              <a:schemeClr val="bg1"/>
            </a:solidFill>
          </a:endParaRPr>
        </a:p>
        <a:p>
          <a:pPr lvl="0" algn="ctr" defTabSz="1333500">
            <a:lnSpc>
              <a:spcPct val="100000"/>
            </a:lnSpc>
            <a:spcBef>
              <a:spcPct val="0"/>
            </a:spcBef>
            <a:spcAft>
              <a:spcPts val="0"/>
            </a:spcAft>
          </a:pPr>
          <a:r>
            <a:rPr lang="it-IT" sz="2200" b="1" kern="1200" baseline="0" dirty="0" smtClean="0">
              <a:solidFill>
                <a:schemeClr val="bg1"/>
              </a:solidFill>
            </a:rPr>
            <a:t>(€12.5mn XS €10mn)</a:t>
          </a:r>
          <a:endParaRPr lang="it-IT" sz="2200" b="1" kern="1200" baseline="0" dirty="0">
            <a:solidFill>
              <a:schemeClr val="bg1"/>
            </a:solidFill>
          </a:endParaRPr>
        </a:p>
      </dsp:txBody>
      <dsp:txXfrm>
        <a:off x="54892" y="1237284"/>
        <a:ext cx="2975288" cy="1014681"/>
      </dsp:txXfrm>
    </dsp:sp>
    <dsp:sp modelId="{2D4A2FC3-51EC-4B7F-9040-46ED33FE55E3}">
      <dsp:nvSpPr>
        <dsp:cNvPr id="0" name=""/>
        <dsp:cNvSpPr/>
      </dsp:nvSpPr>
      <dsp:spPr>
        <a:xfrm rot="5400000">
          <a:off x="5377573" y="183027"/>
          <a:ext cx="899572" cy="548457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00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it-IT" sz="2600" b="1" kern="1200" baseline="0" dirty="0" err="1" smtClean="0">
              <a:solidFill>
                <a:schemeClr val="tx2">
                  <a:lumMod val="75000"/>
                </a:schemeClr>
              </a:solidFill>
            </a:rPr>
            <a:t>Insurer</a:t>
          </a:r>
          <a:r>
            <a:rPr lang="it-IT" sz="2600" b="1" kern="1200" baseline="0" dirty="0" smtClean="0">
              <a:solidFill>
                <a:schemeClr val="tx2">
                  <a:lumMod val="75000"/>
                </a:schemeClr>
              </a:solidFill>
            </a:rPr>
            <a:t> 1 </a:t>
          </a:r>
          <a:r>
            <a:rPr lang="it-IT" sz="2600" b="0" kern="1200" baseline="0" dirty="0" smtClean="0">
              <a:solidFill>
                <a:schemeClr val="tx2">
                  <a:lumMod val="75000"/>
                </a:schemeClr>
              </a:solidFill>
            </a:rPr>
            <a:t>(55%) + </a:t>
          </a:r>
          <a:r>
            <a:rPr lang="it-IT" sz="2600" b="1" kern="1200" baseline="0" dirty="0" err="1" smtClean="0">
              <a:solidFill>
                <a:schemeClr val="tx2">
                  <a:lumMod val="75000"/>
                </a:schemeClr>
              </a:solidFill>
            </a:rPr>
            <a:t>Insurer</a:t>
          </a:r>
          <a:r>
            <a:rPr lang="it-IT" sz="2600" b="1" kern="1200" baseline="0" dirty="0" smtClean="0">
              <a:solidFill>
                <a:schemeClr val="tx2">
                  <a:lumMod val="75000"/>
                </a:schemeClr>
              </a:solidFill>
            </a:rPr>
            <a:t> 2 </a:t>
          </a:r>
          <a:r>
            <a:rPr lang="it-IT" sz="2600" b="0" kern="1200" baseline="0" dirty="0" smtClean="0">
              <a:solidFill>
                <a:schemeClr val="tx2">
                  <a:lumMod val="75000"/>
                </a:schemeClr>
              </a:solidFill>
            </a:rPr>
            <a:t>(45%)</a:t>
          </a:r>
          <a:endParaRPr lang="it-IT" sz="2600" b="0" kern="1200" baseline="0" dirty="0">
            <a:solidFill>
              <a:schemeClr val="tx2">
                <a:lumMod val="75000"/>
              </a:schemeClr>
            </a:solidFill>
          </a:endParaRPr>
        </a:p>
      </dsp:txBody>
      <dsp:txXfrm rot="-5400000">
        <a:off x="3085073" y="2519441"/>
        <a:ext cx="5440661" cy="811746"/>
      </dsp:txXfrm>
    </dsp:sp>
    <dsp:sp modelId="{FEF42741-1341-4430-A423-03190D6BED66}">
      <dsp:nvSpPr>
        <dsp:cNvPr id="0" name=""/>
        <dsp:cNvSpPr/>
      </dsp:nvSpPr>
      <dsp:spPr>
        <a:xfrm>
          <a:off x="0" y="2363081"/>
          <a:ext cx="3085072" cy="11244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100000"/>
            </a:lnSpc>
            <a:spcBef>
              <a:spcPct val="0"/>
            </a:spcBef>
            <a:spcAft>
              <a:spcPts val="0"/>
            </a:spcAft>
          </a:pPr>
          <a:r>
            <a:rPr lang="it-IT" sz="3000" b="1" kern="1200" baseline="0" dirty="0" err="1" smtClean="0">
              <a:solidFill>
                <a:schemeClr val="bg1"/>
              </a:solidFill>
            </a:rPr>
            <a:t>Primary</a:t>
          </a:r>
          <a:r>
            <a:rPr lang="it-IT" sz="3000" b="1" kern="1200" baseline="0" dirty="0" smtClean="0">
              <a:solidFill>
                <a:schemeClr val="bg1"/>
              </a:solidFill>
            </a:rPr>
            <a:t> </a:t>
          </a:r>
        </a:p>
        <a:p>
          <a:pPr lvl="0" algn="ctr" defTabSz="1333500">
            <a:lnSpc>
              <a:spcPct val="100000"/>
            </a:lnSpc>
            <a:spcBef>
              <a:spcPct val="0"/>
            </a:spcBef>
            <a:spcAft>
              <a:spcPts val="0"/>
            </a:spcAft>
          </a:pPr>
          <a:r>
            <a:rPr lang="it-IT" sz="2200" b="1" kern="1200" baseline="0" dirty="0" smtClean="0">
              <a:solidFill>
                <a:schemeClr val="bg1"/>
              </a:solidFill>
            </a:rPr>
            <a:t>(€10mn </a:t>
          </a:r>
          <a:r>
            <a:rPr lang="it-IT" sz="2200" b="1" kern="1200" baseline="0" dirty="0" err="1" smtClean="0">
              <a:solidFill>
                <a:schemeClr val="bg1"/>
              </a:solidFill>
            </a:rPr>
            <a:t>limits</a:t>
          </a:r>
          <a:r>
            <a:rPr lang="it-IT" sz="2200" b="1" kern="1200" baseline="0" dirty="0" smtClean="0">
              <a:solidFill>
                <a:schemeClr val="bg1"/>
              </a:solidFill>
            </a:rPr>
            <a:t>)</a:t>
          </a:r>
          <a:endParaRPr lang="it-IT" sz="2200" b="1" kern="1200" baseline="0" dirty="0">
            <a:solidFill>
              <a:schemeClr val="bg1"/>
            </a:solidFill>
          </a:endParaRPr>
        </a:p>
      </dsp:txBody>
      <dsp:txXfrm>
        <a:off x="54892" y="2417973"/>
        <a:ext cx="2975288" cy="1014681"/>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21CA5C-C205-40C4-805D-1896E3EABB7E}" type="datetimeFigureOut">
              <a:rPr lang="en-GB" smtClean="0"/>
              <a:t>05/06/2013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916AF6-2A87-4BA5-A8C7-DB4EB11B1751}" type="slidenum">
              <a:rPr lang="en-GB" smtClean="0"/>
              <a:t>‹#›</a:t>
            </a:fld>
            <a:endParaRPr lang="en-GB"/>
          </a:p>
        </p:txBody>
      </p:sp>
    </p:spTree>
    <p:extLst>
      <p:ext uri="{BB962C8B-B14F-4D97-AF65-F5344CB8AC3E}">
        <p14:creationId xmlns:p14="http://schemas.microsoft.com/office/powerpoint/2010/main" val="3575756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D29AFCA1-9254-4D2A-98CB-171A0001819D}" type="slidenum">
              <a:rPr lang="it-IT" smtClean="0"/>
              <a:pPr>
                <a:defRPr/>
              </a:pPr>
              <a:t>4</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1F1A75B3-7228-42BB-8D85-086DD505EA1D}" type="slidenum">
              <a:rPr lang="it-IT" smtClean="0"/>
              <a:pPr>
                <a:defRPr/>
              </a:pPr>
              <a:t>13</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1F1A75B3-7228-42BB-8D85-086DD505EA1D}" type="slidenum">
              <a:rPr lang="it-IT" smtClean="0"/>
              <a:pPr>
                <a:defRPr/>
              </a:pPr>
              <a:t>14</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1F1A75B3-7228-42BB-8D85-086DD505EA1D}" type="slidenum">
              <a:rPr lang="it-IT" smtClean="0"/>
              <a:pPr>
                <a:defRPr/>
              </a:pPr>
              <a:t>15</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1F1A75B3-7228-42BB-8D85-086DD505EA1D}" type="slidenum">
              <a:rPr lang="it-IT" smtClean="0"/>
              <a:pPr>
                <a:defRPr/>
              </a:pPr>
              <a:t>16</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p:spPr>
        <p:txBody>
          <a:bodyPr/>
          <a:lstStyle/>
          <a:p>
            <a:fld id="{E699E2E8-42F1-446A-B735-26BAC8ABA72F}" type="slidenum">
              <a:rPr lang="de-DE" smtClean="0"/>
              <a:pPr/>
              <a:t>51</a:t>
            </a:fld>
            <a:endParaRPr lang="de-DE" smtClean="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eaLnBrk="1" hangingPunct="1">
              <a:lnSpc>
                <a:spcPct val="80000"/>
              </a:lnSpc>
            </a:pPr>
            <a:endParaRPr lang="de-DE"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A86B9C1-C3BE-40F6-906D-CC20CD3E9C79}" type="slidenum">
              <a:rPr lang="de-DE" smtClean="0"/>
              <a:pPr>
                <a:defRPr/>
              </a:pPr>
              <a:t>52</a:t>
            </a:fld>
            <a:endParaRPr lang="de-DE"/>
          </a:p>
        </p:txBody>
      </p:sp>
    </p:spTree>
    <p:extLst>
      <p:ext uri="{BB962C8B-B14F-4D97-AF65-F5344CB8AC3E}">
        <p14:creationId xmlns:p14="http://schemas.microsoft.com/office/powerpoint/2010/main" val="1579828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A86B9C1-C3BE-40F6-906D-CC20CD3E9C79}" type="slidenum">
              <a:rPr lang="de-DE" smtClean="0"/>
              <a:pPr>
                <a:defRPr/>
              </a:pPr>
              <a:t>53</a:t>
            </a:fld>
            <a:endParaRPr lang="de-DE"/>
          </a:p>
        </p:txBody>
      </p:sp>
    </p:spTree>
    <p:extLst>
      <p:ext uri="{BB962C8B-B14F-4D97-AF65-F5344CB8AC3E}">
        <p14:creationId xmlns:p14="http://schemas.microsoft.com/office/powerpoint/2010/main" val="1579828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A86B9C1-C3BE-40F6-906D-CC20CD3E9C79}" type="slidenum">
              <a:rPr lang="de-DE" smtClean="0"/>
              <a:pPr>
                <a:defRPr/>
              </a:pPr>
              <a:t>54</a:t>
            </a:fld>
            <a:endParaRPr lang="de-DE"/>
          </a:p>
        </p:txBody>
      </p:sp>
    </p:spTree>
    <p:extLst>
      <p:ext uri="{BB962C8B-B14F-4D97-AF65-F5344CB8AC3E}">
        <p14:creationId xmlns:p14="http://schemas.microsoft.com/office/powerpoint/2010/main" val="21435291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A86B9C1-C3BE-40F6-906D-CC20CD3E9C79}" type="slidenum">
              <a:rPr lang="de-DE" smtClean="0"/>
              <a:pPr>
                <a:defRPr/>
              </a:pPr>
              <a:t>56</a:t>
            </a:fld>
            <a:endParaRPr lang="de-DE"/>
          </a:p>
        </p:txBody>
      </p:sp>
    </p:spTree>
    <p:extLst>
      <p:ext uri="{BB962C8B-B14F-4D97-AF65-F5344CB8AC3E}">
        <p14:creationId xmlns:p14="http://schemas.microsoft.com/office/powerpoint/2010/main" val="3493756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sz="1100" i="1" dirty="0"/>
          </a:p>
        </p:txBody>
      </p:sp>
      <p:sp>
        <p:nvSpPr>
          <p:cNvPr id="4" name="Foliennummernplatzhalter 3"/>
          <p:cNvSpPr>
            <a:spLocks noGrp="1"/>
          </p:cNvSpPr>
          <p:nvPr>
            <p:ph type="sldNum" sz="quarter" idx="10"/>
          </p:nvPr>
        </p:nvSpPr>
        <p:spPr/>
        <p:txBody>
          <a:bodyPr/>
          <a:lstStyle/>
          <a:p>
            <a:pPr>
              <a:defRPr/>
            </a:pPr>
            <a:fld id="{DA86B9C1-C3BE-40F6-906D-CC20CD3E9C79}" type="slidenum">
              <a:rPr lang="de-DE" smtClean="0"/>
              <a:pPr>
                <a:defRPr/>
              </a:pPr>
              <a:t>61</a:t>
            </a:fld>
            <a:endParaRPr lang="de-DE"/>
          </a:p>
        </p:txBody>
      </p:sp>
    </p:spTree>
    <p:extLst>
      <p:ext uri="{BB962C8B-B14F-4D97-AF65-F5344CB8AC3E}">
        <p14:creationId xmlns:p14="http://schemas.microsoft.com/office/powerpoint/2010/main" val="2464384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811E0717-F928-47A1-B3C6-3D46DF620DBC}" type="slidenum">
              <a:rPr lang="it-IT" smtClean="0"/>
              <a:pPr>
                <a:defRPr/>
              </a:pPr>
              <a:t>5</a:t>
            </a:fld>
            <a:endParaRPr 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A86B9C1-C3BE-40F6-906D-CC20CD3E9C79}" type="slidenum">
              <a:rPr lang="de-DE" smtClean="0"/>
              <a:pPr>
                <a:defRPr/>
              </a:pPr>
              <a:t>62</a:t>
            </a:fld>
            <a:endParaRPr lang="de-DE"/>
          </a:p>
        </p:txBody>
      </p:sp>
    </p:spTree>
    <p:extLst>
      <p:ext uri="{BB962C8B-B14F-4D97-AF65-F5344CB8AC3E}">
        <p14:creationId xmlns:p14="http://schemas.microsoft.com/office/powerpoint/2010/main" val="2464384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A86B9C1-C3BE-40F6-906D-CC20CD3E9C79}" type="slidenum">
              <a:rPr lang="de-DE" smtClean="0"/>
              <a:pPr>
                <a:defRPr/>
              </a:pPr>
              <a:t>63</a:t>
            </a:fld>
            <a:endParaRPr lang="de-DE"/>
          </a:p>
        </p:txBody>
      </p:sp>
    </p:spTree>
    <p:extLst>
      <p:ext uri="{BB962C8B-B14F-4D97-AF65-F5344CB8AC3E}">
        <p14:creationId xmlns:p14="http://schemas.microsoft.com/office/powerpoint/2010/main" val="2464384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7133" y="8688049"/>
            <a:ext cx="2970868"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nchor="b"/>
          <a:lstStyle>
            <a:lvl1pPr algn="ctr" defTabSz="915988">
              <a:defRPr sz="900" b="1">
                <a:solidFill>
                  <a:srgbClr val="EAEAEA"/>
                </a:solidFill>
                <a:latin typeface="Arial" pitchFamily="34" charset="0"/>
                <a:ea typeface="ＭＳ Ｐゴシック" pitchFamily="34" charset="-128"/>
              </a:defRPr>
            </a:lvl1pPr>
            <a:lvl2pPr marL="744538" indent="-287338" algn="ctr" defTabSz="915988">
              <a:defRPr sz="900" b="1">
                <a:solidFill>
                  <a:srgbClr val="EAEAEA"/>
                </a:solidFill>
                <a:latin typeface="Arial" pitchFamily="34" charset="0"/>
                <a:ea typeface="ＭＳ Ｐゴシック" pitchFamily="34" charset="-128"/>
              </a:defRPr>
            </a:lvl2pPr>
            <a:lvl3pPr marL="1144588" indent="-228600" algn="ctr" defTabSz="915988">
              <a:defRPr sz="900" b="1">
                <a:solidFill>
                  <a:srgbClr val="EAEAEA"/>
                </a:solidFill>
                <a:latin typeface="Arial" pitchFamily="34" charset="0"/>
                <a:ea typeface="ＭＳ Ｐゴシック" pitchFamily="34" charset="-128"/>
              </a:defRPr>
            </a:lvl3pPr>
            <a:lvl4pPr marL="1603375" indent="-230188" algn="ctr" defTabSz="915988">
              <a:defRPr sz="900" b="1">
                <a:solidFill>
                  <a:srgbClr val="EAEAEA"/>
                </a:solidFill>
                <a:latin typeface="Arial" pitchFamily="34" charset="0"/>
                <a:ea typeface="ＭＳ Ｐゴシック" pitchFamily="34" charset="-128"/>
              </a:defRPr>
            </a:lvl4pPr>
            <a:lvl5pPr marL="2060575" indent="-228600" algn="ctr" defTabSz="915988">
              <a:defRPr sz="900" b="1">
                <a:solidFill>
                  <a:srgbClr val="EAEAEA"/>
                </a:solidFill>
                <a:latin typeface="Arial" pitchFamily="34" charset="0"/>
                <a:ea typeface="ＭＳ Ｐゴシック" pitchFamily="34" charset="-128"/>
              </a:defRPr>
            </a:lvl5pPr>
            <a:lvl6pPr marL="2517775"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6pPr>
            <a:lvl7pPr marL="2974975"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7pPr>
            <a:lvl8pPr marL="3432175"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8pPr>
            <a:lvl9pPr marL="3889375"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9pPr>
          </a:lstStyle>
          <a:p>
            <a:pPr algn="r"/>
            <a:fld id="{1939359D-FBD6-418C-BC79-3F820478FDD5}" type="slidenum">
              <a:rPr lang="en-US" sz="1200" b="0">
                <a:solidFill>
                  <a:schemeClr val="tx1"/>
                </a:solidFill>
                <a:latin typeface="Times New Roman" pitchFamily="18" charset="0"/>
              </a:rPr>
              <a:pPr algn="r"/>
              <a:t>65</a:t>
            </a:fld>
            <a:endParaRPr lang="en-US" sz="1200" b="0">
              <a:solidFill>
                <a:schemeClr val="tx1"/>
              </a:solidFill>
              <a:latin typeface="Times New Roman" pitchFamily="18" charset="0"/>
            </a:endParaRPr>
          </a:p>
        </p:txBody>
      </p:sp>
      <p:sp>
        <p:nvSpPr>
          <p:cNvPr id="49155" name="Rectangle 2"/>
          <p:cNvSpPr>
            <a:spLocks noGrp="1" noRot="1" noChangeAspect="1" noChangeArrowheads="1" noTextEdit="1"/>
          </p:cNvSpPr>
          <p:nvPr>
            <p:ph type="sldImg"/>
          </p:nvPr>
        </p:nvSpPr>
        <p:spPr>
          <a:xfrm>
            <a:off x="1143000" y="687388"/>
            <a:ext cx="4572000" cy="3429000"/>
          </a:xfrm>
          <a:ln/>
        </p:spPr>
      </p:sp>
      <p:sp>
        <p:nvSpPr>
          <p:cNvPr id="49156" name="Rectangle 3"/>
          <p:cNvSpPr>
            <a:spLocks noGrp="1" noChangeArrowheads="1"/>
          </p:cNvSpPr>
          <p:nvPr>
            <p:ph type="body" idx="1"/>
          </p:nvPr>
        </p:nvSpPr>
        <p:spPr>
          <a:xfrm>
            <a:off x="914711" y="4344025"/>
            <a:ext cx="5028579" cy="411292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lstStyle/>
          <a:p>
            <a:endParaRPr lang="en-US"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887133" y="8688049"/>
            <a:ext cx="2970868"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nchor="b"/>
          <a:lstStyle>
            <a:lvl1pPr algn="ctr" defTabSz="915988">
              <a:defRPr sz="900" b="1">
                <a:solidFill>
                  <a:srgbClr val="EAEAEA"/>
                </a:solidFill>
                <a:latin typeface="Arial" pitchFamily="34" charset="0"/>
                <a:ea typeface="ＭＳ Ｐゴシック" pitchFamily="34" charset="-128"/>
              </a:defRPr>
            </a:lvl1pPr>
            <a:lvl2pPr marL="742950" indent="-285750" algn="ctr" defTabSz="915988">
              <a:defRPr sz="900" b="1">
                <a:solidFill>
                  <a:srgbClr val="EAEAEA"/>
                </a:solidFill>
                <a:latin typeface="Arial" pitchFamily="34" charset="0"/>
                <a:ea typeface="ＭＳ Ｐゴシック" pitchFamily="34" charset="-128"/>
              </a:defRPr>
            </a:lvl2pPr>
            <a:lvl3pPr marL="1143000" indent="-228600" algn="ctr" defTabSz="915988">
              <a:defRPr sz="900" b="1">
                <a:solidFill>
                  <a:srgbClr val="EAEAEA"/>
                </a:solidFill>
                <a:latin typeface="Arial" pitchFamily="34" charset="0"/>
                <a:ea typeface="ＭＳ Ｐゴシック" pitchFamily="34" charset="-128"/>
              </a:defRPr>
            </a:lvl3pPr>
            <a:lvl4pPr marL="1600200" indent="-228600" algn="ctr" defTabSz="915988">
              <a:defRPr sz="900" b="1">
                <a:solidFill>
                  <a:srgbClr val="EAEAEA"/>
                </a:solidFill>
                <a:latin typeface="Arial" pitchFamily="34" charset="0"/>
                <a:ea typeface="ＭＳ Ｐゴシック" pitchFamily="34" charset="-128"/>
              </a:defRPr>
            </a:lvl4pPr>
            <a:lvl5pPr marL="2057400" indent="-228600" algn="ctr" defTabSz="915988">
              <a:defRPr sz="900" b="1">
                <a:solidFill>
                  <a:srgbClr val="EAEAEA"/>
                </a:solidFill>
                <a:latin typeface="Arial" pitchFamily="34" charset="0"/>
                <a:ea typeface="ＭＳ Ｐゴシック" pitchFamily="34" charset="-128"/>
              </a:defRPr>
            </a:lvl5pPr>
            <a:lvl6pPr marL="2514600"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defTabSz="915988" fontAlgn="base">
              <a:spcBef>
                <a:spcPct val="0"/>
              </a:spcBef>
              <a:spcAft>
                <a:spcPct val="0"/>
              </a:spcAft>
              <a:defRPr sz="900" b="1">
                <a:solidFill>
                  <a:srgbClr val="EAEAEA"/>
                </a:solidFill>
                <a:latin typeface="Arial" pitchFamily="34" charset="0"/>
                <a:ea typeface="ＭＳ Ｐゴシック" pitchFamily="34" charset="-128"/>
              </a:defRPr>
            </a:lvl9pPr>
          </a:lstStyle>
          <a:p>
            <a:pPr algn="r"/>
            <a:fld id="{DFDBB8CA-4106-4F88-B789-C5ACC9357710}" type="slidenum">
              <a:rPr lang="en-US" sz="1200">
                <a:solidFill>
                  <a:schemeClr val="tx1"/>
                </a:solidFill>
                <a:latin typeface="Times New Roman" pitchFamily="18" charset="0"/>
              </a:rPr>
              <a:pPr algn="r"/>
              <a:t>66</a:t>
            </a:fld>
            <a:endParaRPr lang="en-US" sz="1200">
              <a:solidFill>
                <a:schemeClr val="tx1"/>
              </a:solidFill>
              <a:latin typeface="Times New Roman" pitchFamily="18" charset="0"/>
            </a:endParaRPr>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xfrm>
            <a:off x="914711" y="4344025"/>
            <a:ext cx="5028579" cy="411292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p:cNvSpPr>
            <a:spLocks noGrp="1" noRot="1" noChangeAspect="1" noTextEdit="1"/>
          </p:cNvSpPr>
          <p:nvPr>
            <p:ph type="sldImg"/>
          </p:nvPr>
        </p:nvSpPr>
        <p:spPr>
          <a:ln/>
        </p:spPr>
      </p:sp>
      <p:sp>
        <p:nvSpPr>
          <p:cNvPr id="15363"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15364"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D5A20E19-D3B9-420D-A0D5-5F44A0D4C62E}" type="slidenum">
              <a:rPr lang="en-US" sz="1200" smtClean="0">
                <a:solidFill>
                  <a:schemeClr val="tx1"/>
                </a:solidFill>
              </a:rPr>
              <a:pPr/>
              <a:t>70</a:t>
            </a:fld>
            <a:endParaRPr lang="en-US" sz="1200" smtClean="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p:cNvSpPr>
            <a:spLocks noGrp="1" noRot="1" noChangeAspect="1" noTextEdit="1"/>
          </p:cNvSpPr>
          <p:nvPr>
            <p:ph type="sldImg"/>
          </p:nvPr>
        </p:nvSpPr>
        <p:spPr>
          <a:ln/>
        </p:spPr>
      </p:sp>
      <p:sp>
        <p:nvSpPr>
          <p:cNvPr id="16387"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16388"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89CF4DB2-A647-4DD4-A414-651B52B2CDF4}" type="slidenum">
              <a:rPr lang="en-US" sz="1200" smtClean="0">
                <a:solidFill>
                  <a:schemeClr val="tx1"/>
                </a:solidFill>
              </a:rPr>
              <a:pPr/>
              <a:t>71</a:t>
            </a:fld>
            <a:endParaRPr lang="en-US" sz="1200" smtClean="0">
              <a:solidFill>
                <a:schemeClr val="tx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p:cNvSpPr>
            <a:spLocks noGrp="1" noRot="1" noChangeAspect="1" noTextEdit="1"/>
          </p:cNvSpPr>
          <p:nvPr>
            <p:ph type="sldImg"/>
          </p:nvPr>
        </p:nvSpPr>
        <p:spPr>
          <a:ln/>
        </p:spPr>
      </p:sp>
      <p:sp>
        <p:nvSpPr>
          <p:cNvPr id="17411"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17412"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1B30D360-3DEB-471C-934D-B582EBA0BA50}" type="slidenum">
              <a:rPr lang="en-US" sz="1200" smtClean="0">
                <a:solidFill>
                  <a:schemeClr val="tx1"/>
                </a:solidFill>
              </a:rPr>
              <a:pPr/>
              <a:t>72</a:t>
            </a:fld>
            <a:endParaRPr lang="en-US" sz="1200" smtClean="0">
              <a:solidFill>
                <a:schemeClr val="tx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p:cNvSpPr>
            <a:spLocks noGrp="1" noRot="1" noChangeAspect="1" noTextEdit="1"/>
          </p:cNvSpPr>
          <p:nvPr>
            <p:ph type="sldImg"/>
          </p:nvPr>
        </p:nvSpPr>
        <p:spPr>
          <a:ln/>
        </p:spPr>
      </p:sp>
      <p:sp>
        <p:nvSpPr>
          <p:cNvPr id="18435"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18436"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F77D74EB-18C5-4D5D-805F-DA9059120FE1}" type="slidenum">
              <a:rPr lang="en-US" sz="1200" smtClean="0">
                <a:solidFill>
                  <a:schemeClr val="tx1"/>
                </a:solidFill>
              </a:rPr>
              <a:pPr/>
              <a:t>73</a:t>
            </a:fld>
            <a:endParaRPr lang="en-US" sz="1200" smtClean="0">
              <a:solidFill>
                <a:schemeClr val="tx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19460"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CA03A2AD-4F8D-4145-BD69-DF89AAE7FB77}" type="slidenum">
              <a:rPr lang="en-US" sz="1200" smtClean="0">
                <a:solidFill>
                  <a:schemeClr val="tx1"/>
                </a:solidFill>
              </a:rPr>
              <a:pPr/>
              <a:t>74</a:t>
            </a:fld>
            <a:endParaRPr lang="en-US" sz="1200" smtClean="0">
              <a:solidFill>
                <a:schemeClr val="tx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20484"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93289249-1CF0-445C-AAA7-EAF56D501824}" type="slidenum">
              <a:rPr lang="en-US" sz="1200" smtClean="0">
                <a:solidFill>
                  <a:schemeClr val="tx1"/>
                </a:solidFill>
              </a:rPr>
              <a:pPr/>
              <a:t>75</a:t>
            </a:fld>
            <a:endParaRPr lang="en-US" sz="1200" smtClean="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CB2EA694-C0A3-4D3F-8B48-0F78A08A14A7}" type="slidenum">
              <a:rPr lang="it-IT" smtClean="0"/>
              <a:pPr>
                <a:defRPr/>
              </a:pPr>
              <a:t>6</a:t>
            </a:fld>
            <a:endParaRPr lang="it-I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21508"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6DA21AED-8E96-4736-9D26-D749F3765988}" type="slidenum">
              <a:rPr lang="en-US" sz="1200" smtClean="0">
                <a:solidFill>
                  <a:schemeClr val="tx1"/>
                </a:solidFill>
              </a:rPr>
              <a:pPr/>
              <a:t>76</a:t>
            </a:fld>
            <a:endParaRPr lang="en-US" sz="1200" smtClean="0">
              <a:solidFill>
                <a:schemeClr val="tx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86E42B59-86F1-44AC-8777-6AB3BA813DAA}" type="slidenum">
              <a:rPr lang="en-US" sz="1200" smtClean="0">
                <a:solidFill>
                  <a:schemeClr val="tx1"/>
                </a:solidFill>
              </a:rPr>
              <a:pPr/>
              <a:t>77</a:t>
            </a:fld>
            <a:endParaRPr lang="en-US" sz="1200" smtClean="0">
              <a:solidFill>
                <a:schemeClr val="tx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23556"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EBAD4AC5-3ADF-4FB0-9EB2-A56A58D544D8}" type="slidenum">
              <a:rPr lang="en-US" sz="1200" smtClean="0">
                <a:solidFill>
                  <a:schemeClr val="tx1"/>
                </a:solidFill>
              </a:rPr>
              <a:pPr/>
              <a:t>78</a:t>
            </a:fld>
            <a:endParaRPr lang="en-US" sz="1200" smtClean="0">
              <a:solidFill>
                <a:schemeClr val="tx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p:cNvSpPr>
            <a:spLocks noGrp="1" noRot="1" noChangeAspect="1" noTextEdit="1"/>
          </p:cNvSpPr>
          <p:nvPr>
            <p:ph type="sldImg"/>
          </p:nvPr>
        </p:nvSpPr>
        <p:spPr>
          <a:ln/>
        </p:spPr>
      </p:sp>
      <p:sp>
        <p:nvSpPr>
          <p:cNvPr id="24579"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24580"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3BECCACA-D869-46D1-A6BA-8E52D2EFBDD6}" type="slidenum">
              <a:rPr lang="en-US" sz="1200" smtClean="0">
                <a:solidFill>
                  <a:schemeClr val="tx1"/>
                </a:solidFill>
              </a:rPr>
              <a:pPr/>
              <a:t>79</a:t>
            </a:fld>
            <a:endParaRPr lang="en-US" sz="1200" smtClean="0">
              <a:solidFill>
                <a:schemeClr val="tx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ln/>
        </p:spPr>
      </p:sp>
      <p:sp>
        <p:nvSpPr>
          <p:cNvPr id="25603" name="Espace réservé des commentaires 2"/>
          <p:cNvSpPr>
            <a:spLocks noGrp="1"/>
          </p:cNvSpPr>
          <p:nvPr>
            <p:ph type="body" idx="1"/>
          </p:nvPr>
        </p:nvSpPr>
        <p:spPr>
          <a:noFill/>
        </p:spPr>
        <p:txBody>
          <a:bodyPr/>
          <a:lstStyle/>
          <a:p>
            <a:endParaRPr lang="fr-FR" smtClean="0">
              <a:latin typeface="Arial" pitchFamily="34" charset="0"/>
            </a:endParaRPr>
          </a:p>
        </p:txBody>
      </p:sp>
      <p:sp>
        <p:nvSpPr>
          <p:cNvPr id="25604" name="Espace réservé du numéro de diapositive 3"/>
          <p:cNvSpPr>
            <a:spLocks noGrp="1"/>
          </p:cNvSpPr>
          <p:nvPr>
            <p:ph type="sldNum" sz="quarter" idx="5"/>
          </p:nvPr>
        </p:nvSpPr>
        <p:spPr>
          <a:noFill/>
        </p:spPr>
        <p:txBody>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fld id="{16BE8F4B-0055-4C51-944E-F0413237BA84}" type="slidenum">
              <a:rPr lang="en-US" sz="1200" smtClean="0">
                <a:solidFill>
                  <a:schemeClr val="tx1"/>
                </a:solidFill>
              </a:rPr>
              <a:pPr/>
              <a:t>80</a:t>
            </a:fld>
            <a:endParaRPr lang="en-US" sz="1200" smtClean="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219D44A9-FCF3-4576-8348-04823C10883A}" type="slidenum">
              <a:rPr lang="it-IT" smtClean="0"/>
              <a:pPr>
                <a:defRPr/>
              </a:pPr>
              <a:t>7</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CFB4B21B-1362-42A7-BA4B-EDBEF250B531}" type="slidenum">
              <a:rPr lang="it-IT" smtClean="0"/>
              <a:pPr>
                <a:defRPr/>
              </a:pPr>
              <a:t>8</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B595D22A-48CB-4EE6-9288-662F64550C89}" type="slidenum">
              <a:rPr lang="it-IT" smtClean="0"/>
              <a:pPr>
                <a:defRPr/>
              </a:pPr>
              <a:t>9</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24DAECDC-FA25-4ABA-BB60-22C8FF2DBB8F}" type="slidenum">
              <a:rPr lang="it-IT" smtClean="0"/>
              <a:pPr>
                <a:defRPr/>
              </a:pPr>
              <a:t>10</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24DAECDC-FA25-4ABA-BB60-22C8FF2DBB8F}" type="slidenum">
              <a:rPr lang="it-IT" smtClean="0"/>
              <a:pPr>
                <a:defRPr/>
              </a:pPr>
              <a:t>11</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smtClean="0"/>
          </a:p>
        </p:txBody>
      </p:sp>
      <p:sp>
        <p:nvSpPr>
          <p:cNvPr id="4" name="Segnaposto numero diapositiva 3"/>
          <p:cNvSpPr>
            <a:spLocks noGrp="1"/>
          </p:cNvSpPr>
          <p:nvPr>
            <p:ph type="sldNum" sz="quarter" idx="5"/>
          </p:nvPr>
        </p:nvSpPr>
        <p:spPr/>
        <p:txBody>
          <a:bodyPr/>
          <a:lstStyle/>
          <a:p>
            <a:pPr>
              <a:defRPr/>
            </a:pPr>
            <a:fld id="{1F1A75B3-7228-42BB-8D85-086DD505EA1D}" type="slidenum">
              <a:rPr lang="it-IT" smtClean="0"/>
              <a:pPr>
                <a:defRPr/>
              </a:pPr>
              <a:t>12</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2005966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810220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35142764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65F826CE-A45C-4782-B77B-33E614AF571A}" type="slidenum">
              <a:rPr lang="en-US"/>
              <a:pPr>
                <a:defRPr/>
              </a:pPr>
              <a:t>‹#›</a:t>
            </a:fld>
            <a:endParaRPr lang="en-US"/>
          </a:p>
        </p:txBody>
      </p:sp>
    </p:spTree>
    <p:extLst>
      <p:ext uri="{BB962C8B-B14F-4D97-AF65-F5344CB8AC3E}">
        <p14:creationId xmlns:p14="http://schemas.microsoft.com/office/powerpoint/2010/main" val="108768183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3928813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800827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4102644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1366021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3804192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2597907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893586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414C76-4D4E-46D8-905D-6B1BDB299082}" type="slidenum">
              <a:rPr lang="en-GB" smtClean="0"/>
              <a:t>‹#›</a:t>
            </a:fld>
            <a:endParaRPr lang="en-GB"/>
          </a:p>
        </p:txBody>
      </p:sp>
    </p:spTree>
    <p:extLst>
      <p:ext uri="{BB962C8B-B14F-4D97-AF65-F5344CB8AC3E}">
        <p14:creationId xmlns:p14="http://schemas.microsoft.com/office/powerpoint/2010/main" val="3099442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414C76-4D4E-46D8-905D-6B1BDB299082}" type="slidenum">
              <a:rPr lang="en-GB" smtClean="0"/>
              <a:t>‹#›</a:t>
            </a:fld>
            <a:endParaRPr lang="en-GB"/>
          </a:p>
        </p:txBody>
      </p:sp>
    </p:spTree>
    <p:extLst>
      <p:ext uri="{BB962C8B-B14F-4D97-AF65-F5344CB8AC3E}">
        <p14:creationId xmlns:p14="http://schemas.microsoft.com/office/powerpoint/2010/main" val="216907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png"/></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INTRODUCTION</a:t>
            </a:r>
            <a:endParaRPr lang="en-GB" dirty="0"/>
          </a:p>
        </p:txBody>
      </p:sp>
      <p:sp>
        <p:nvSpPr>
          <p:cNvPr id="3" name="Subtitle 2"/>
          <p:cNvSpPr>
            <a:spLocks noGrp="1"/>
          </p:cNvSpPr>
          <p:nvPr>
            <p:ph type="subTitle" idx="1"/>
          </p:nvPr>
        </p:nvSpPr>
        <p:spPr/>
        <p:txBody>
          <a:bodyPr/>
          <a:lstStyle/>
          <a:p>
            <a:r>
              <a:rPr lang="en-GB" dirty="0" smtClean="0"/>
              <a:t>Colin Croly – AIDA Europe Chairman</a:t>
            </a:r>
          </a:p>
          <a:p>
            <a:r>
              <a:rPr lang="en-GB" dirty="0" smtClean="0"/>
              <a:t>Jorge Luzzi – FERMA President	</a:t>
            </a:r>
            <a:endParaRPr lang="en-GB" dirty="0"/>
          </a:p>
        </p:txBody>
      </p:sp>
      <p:sp>
        <p:nvSpPr>
          <p:cNvPr id="4" name="Footer Placeholder 3"/>
          <p:cNvSpPr>
            <a:spLocks noGrp="1"/>
          </p:cNvSpPr>
          <p:nvPr>
            <p:ph type="ftr" sz="quarter" idx="11"/>
          </p:nvPr>
        </p:nvSpPr>
        <p:spPr>
          <a:xfrm>
            <a:off x="467544" y="5874630"/>
            <a:ext cx="8352928" cy="846846"/>
          </a:xfrm>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5861114"/>
            <a:ext cx="6449194" cy="883451"/>
          </a:xfrm>
          <a:prstGeom prst="rect">
            <a:avLst/>
          </a:prstGeom>
        </p:spPr>
      </p:pic>
    </p:spTree>
    <p:extLst>
      <p:ext uri="{BB962C8B-B14F-4D97-AF65-F5344CB8AC3E}">
        <p14:creationId xmlns:p14="http://schemas.microsoft.com/office/powerpoint/2010/main" val="4201490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p>
          <a:p>
            <a:pPr eaLnBrk="1" hangingPunct="1">
              <a:defRPr/>
            </a:pPr>
            <a:r>
              <a:rPr lang="en-US" sz="3600" i="1" dirty="0" smtClean="0">
                <a:solidFill>
                  <a:schemeClr val="accent1"/>
                </a:solidFill>
                <a:latin typeface="+mn-lt"/>
              </a:rPr>
              <a:t>Legal rules and definitions</a:t>
            </a:r>
          </a:p>
        </p:txBody>
      </p:sp>
      <p:sp>
        <p:nvSpPr>
          <p:cNvPr id="8196" name="Segnaposto contenuto 11"/>
          <p:cNvSpPr>
            <a:spLocks noGrp="1"/>
          </p:cNvSpPr>
          <p:nvPr>
            <p:ph idx="1"/>
          </p:nvPr>
        </p:nvSpPr>
        <p:spPr>
          <a:xfrm>
            <a:off x="457200" y="2060575"/>
            <a:ext cx="8229600" cy="4176713"/>
          </a:xfrm>
        </p:spPr>
        <p:txBody>
          <a:bodyPr>
            <a:normAutofit lnSpcReduction="10000"/>
          </a:bodyPr>
          <a:lstStyle/>
          <a:p>
            <a:pPr marL="0" indent="0" algn="ctr" eaLnBrk="1" hangingPunct="1">
              <a:lnSpc>
                <a:spcPct val="85000"/>
              </a:lnSpc>
              <a:spcBef>
                <a:spcPts val="600"/>
              </a:spcBef>
              <a:spcAft>
                <a:spcPts val="1800"/>
              </a:spcAft>
              <a:buFont typeface="Arial" charset="0"/>
              <a:buNone/>
              <a:defRPr/>
            </a:pPr>
            <a:r>
              <a:rPr lang="en-US" sz="3400" dirty="0" smtClean="0">
                <a:cs typeface="Arial" charset="0"/>
              </a:rPr>
              <a:t>European Union law</a:t>
            </a:r>
          </a:p>
          <a:p>
            <a:pPr eaLnBrk="1" hangingPunct="1">
              <a:lnSpc>
                <a:spcPct val="85000"/>
              </a:lnSpc>
              <a:spcBef>
                <a:spcPts val="600"/>
              </a:spcBef>
              <a:spcAft>
                <a:spcPts val="600"/>
              </a:spcAft>
              <a:defRPr/>
            </a:pPr>
            <a:r>
              <a:rPr lang="en-US" sz="3400" b="1" dirty="0" smtClean="0">
                <a:cs typeface="Arial" charset="0"/>
              </a:rPr>
              <a:t> Community co-insurance</a:t>
            </a:r>
            <a:endParaRPr lang="en-US" sz="3400" b="1" i="1" dirty="0" smtClean="0">
              <a:cs typeface="Arial" charset="0"/>
            </a:endParaRPr>
          </a:p>
          <a:p>
            <a:pPr marL="457200" lvl="1" indent="0" eaLnBrk="1" hangingPunct="1">
              <a:lnSpc>
                <a:spcPct val="85000"/>
              </a:lnSpc>
              <a:spcBef>
                <a:spcPts val="600"/>
              </a:spcBef>
              <a:spcAft>
                <a:spcPts val="600"/>
              </a:spcAft>
              <a:buFont typeface="Arial" charset="0"/>
              <a:buNone/>
              <a:defRPr/>
            </a:pPr>
            <a:r>
              <a:rPr lang="en-US" dirty="0" smtClean="0">
                <a:cs typeface="Arial" charset="0"/>
              </a:rPr>
              <a:t>First step towards market liberalization (1978)</a:t>
            </a:r>
          </a:p>
          <a:p>
            <a:pPr lvl="1" eaLnBrk="1" hangingPunct="1">
              <a:lnSpc>
                <a:spcPct val="85000"/>
              </a:lnSpc>
              <a:spcBef>
                <a:spcPts val="600"/>
              </a:spcBef>
              <a:spcAft>
                <a:spcPts val="600"/>
              </a:spcAft>
              <a:defRPr/>
            </a:pPr>
            <a:r>
              <a:rPr lang="en-US" dirty="0" smtClean="0">
                <a:cs typeface="Arial" charset="0"/>
              </a:rPr>
              <a:t>Directive 1978/473 </a:t>
            </a:r>
            <a:r>
              <a:rPr lang="en-US" dirty="0">
                <a:cs typeface="Arial" charset="0"/>
              </a:rPr>
              <a:t>(Article 2)</a:t>
            </a:r>
          </a:p>
          <a:p>
            <a:pPr lvl="1" eaLnBrk="1" hangingPunct="1">
              <a:lnSpc>
                <a:spcPct val="85000"/>
              </a:lnSpc>
              <a:spcBef>
                <a:spcPts val="600"/>
              </a:spcBef>
              <a:spcAft>
                <a:spcPts val="600"/>
              </a:spcAft>
              <a:defRPr/>
            </a:pPr>
            <a:r>
              <a:rPr lang="en-US" dirty="0">
                <a:cs typeface="Arial" charset="0"/>
              </a:rPr>
              <a:t>Directive </a:t>
            </a:r>
            <a:r>
              <a:rPr lang="en-US" dirty="0" smtClean="0">
                <a:cs typeface="Arial" charset="0"/>
              </a:rPr>
              <a:t>2009/138 [Solvency II] (Article 190)</a:t>
            </a:r>
          </a:p>
          <a:p>
            <a:pPr eaLnBrk="1" hangingPunct="1">
              <a:lnSpc>
                <a:spcPct val="85000"/>
              </a:lnSpc>
              <a:spcBef>
                <a:spcPts val="600"/>
              </a:spcBef>
              <a:spcAft>
                <a:spcPts val="600"/>
              </a:spcAft>
              <a:defRPr/>
            </a:pPr>
            <a:r>
              <a:rPr lang="en-US" sz="2800" dirty="0" smtClean="0">
                <a:cs typeface="Arial" charset="0"/>
              </a:rPr>
              <a:t>Large risks covered </a:t>
            </a:r>
            <a:r>
              <a:rPr lang="en-US" sz="2800" dirty="0">
                <a:cs typeface="Arial" charset="0"/>
              </a:rPr>
              <a:t>by a </a:t>
            </a:r>
            <a:r>
              <a:rPr lang="en-US" sz="2800" u="sng" dirty="0">
                <a:cs typeface="Arial" charset="0"/>
              </a:rPr>
              <a:t>single </a:t>
            </a:r>
            <a:r>
              <a:rPr lang="en-US" sz="2800" u="sng" dirty="0" smtClean="0">
                <a:cs typeface="Arial" charset="0"/>
              </a:rPr>
              <a:t>contract</a:t>
            </a:r>
          </a:p>
          <a:p>
            <a:pPr eaLnBrk="1" hangingPunct="1">
              <a:lnSpc>
                <a:spcPct val="85000"/>
              </a:lnSpc>
              <a:spcBef>
                <a:spcPts val="600"/>
              </a:spcBef>
              <a:spcAft>
                <a:spcPts val="600"/>
              </a:spcAft>
              <a:defRPr/>
            </a:pPr>
            <a:r>
              <a:rPr lang="en-US" sz="2800" dirty="0" smtClean="0">
                <a:cs typeface="Arial" charset="0"/>
              </a:rPr>
              <a:t>Role of </a:t>
            </a:r>
            <a:r>
              <a:rPr lang="en-US" sz="2800" i="1" dirty="0" smtClean="0">
                <a:cs typeface="Arial" charset="0"/>
              </a:rPr>
              <a:t>leading insurer </a:t>
            </a:r>
            <a:r>
              <a:rPr lang="en-US" sz="2800" dirty="0" smtClean="0">
                <a:cs typeface="Arial" charset="0"/>
              </a:rPr>
              <a:t>(fixing terms </a:t>
            </a:r>
            <a:r>
              <a:rPr lang="en-US" sz="2800" dirty="0">
                <a:cs typeface="Arial" charset="0"/>
              </a:rPr>
              <a:t>and </a:t>
            </a:r>
            <a:r>
              <a:rPr lang="en-US" sz="2800" dirty="0" smtClean="0">
                <a:cs typeface="Arial" charset="0"/>
              </a:rPr>
              <a:t>conditions of coverage </a:t>
            </a:r>
            <a:r>
              <a:rPr lang="en-US" sz="2800" u="sng" dirty="0" smtClean="0">
                <a:cs typeface="Arial" charset="0"/>
              </a:rPr>
              <a:t>and</a:t>
            </a:r>
            <a:r>
              <a:rPr lang="en-US" sz="2800" dirty="0" smtClean="0">
                <a:cs typeface="Arial" charset="0"/>
              </a:rPr>
              <a:t> premium)</a:t>
            </a:r>
            <a:endParaRPr lang="en-US" sz="2800" dirty="0">
              <a:cs typeface="Arial" charset="0"/>
            </a:endParaRPr>
          </a:p>
          <a:p>
            <a:pPr marL="457200" lvl="1" indent="0" eaLnBrk="1" hangingPunct="1">
              <a:lnSpc>
                <a:spcPct val="85000"/>
              </a:lnSpc>
              <a:spcBef>
                <a:spcPts val="600"/>
              </a:spcBef>
              <a:spcAft>
                <a:spcPts val="600"/>
              </a:spcAft>
              <a:buFont typeface="Arial" charset="0"/>
              <a:buNone/>
              <a:defRPr/>
            </a:pPr>
            <a:endParaRPr lang="en-US" dirty="0" smtClean="0">
              <a:cs typeface="Arial" charset="0"/>
            </a:endParaRPr>
          </a:p>
          <a:p>
            <a:pPr marL="457200" lvl="1" indent="0" eaLnBrk="1" hangingPunct="1">
              <a:lnSpc>
                <a:spcPct val="85000"/>
              </a:lnSpc>
              <a:spcBef>
                <a:spcPts val="600"/>
              </a:spcBef>
              <a:spcAft>
                <a:spcPts val="600"/>
              </a:spcAft>
              <a:buFont typeface="Arial" charset="0"/>
              <a:buNone/>
              <a:defRPr/>
            </a:pPr>
            <a:endParaRPr lang="en-US" dirty="0" smtClean="0">
              <a:solidFill>
                <a:schemeClr val="tx2">
                  <a:lumMod val="75000"/>
                </a:schemeClr>
              </a:solidFill>
              <a:latin typeface="Arial" charset="0"/>
              <a:cs typeface="Arial" charset="0"/>
            </a:endParaRP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9992" y="6134096"/>
            <a:ext cx="4456414" cy="610467"/>
          </a:xfrm>
          <a:prstGeom prst="rect">
            <a:avLst/>
          </a:prstGeom>
        </p:spPr>
      </p:pic>
    </p:spTree>
    <p:extLst>
      <p:ext uri="{BB962C8B-B14F-4D97-AF65-F5344CB8AC3E}">
        <p14:creationId xmlns:p14="http://schemas.microsoft.com/office/powerpoint/2010/main" val="210005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1" end="1"/>
                                            </p:txEl>
                                          </p:spTgt>
                                        </p:tgtEl>
                                        <p:attrNameLst>
                                          <p:attrName>style.visibility</p:attrName>
                                        </p:attrNameLst>
                                      </p:cBhvr>
                                      <p:to>
                                        <p:strVal val="visible"/>
                                      </p:to>
                                    </p:set>
                                    <p:animEffect transition="in" filter="fade">
                                      <p:cBhvr>
                                        <p:cTn id="7" dur="500"/>
                                        <p:tgtEl>
                                          <p:spTgt spid="819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196">
                                            <p:txEl>
                                              <p:pRg st="2" end="2"/>
                                            </p:txEl>
                                          </p:spTgt>
                                        </p:tgtEl>
                                        <p:attrNameLst>
                                          <p:attrName>style.visibility</p:attrName>
                                        </p:attrNameLst>
                                      </p:cBhvr>
                                      <p:to>
                                        <p:strVal val="visible"/>
                                      </p:to>
                                    </p:set>
                                    <p:animEffect transition="in" filter="fade">
                                      <p:cBhvr>
                                        <p:cTn id="10" dur="500"/>
                                        <p:tgtEl>
                                          <p:spTgt spid="819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196">
                                            <p:txEl>
                                              <p:pRg st="3" end="3"/>
                                            </p:txEl>
                                          </p:spTgt>
                                        </p:tgtEl>
                                        <p:attrNameLst>
                                          <p:attrName>style.visibility</p:attrName>
                                        </p:attrNameLst>
                                      </p:cBhvr>
                                      <p:to>
                                        <p:strVal val="visible"/>
                                      </p:to>
                                    </p:set>
                                    <p:animEffect transition="in" filter="fade">
                                      <p:cBhvr>
                                        <p:cTn id="15" dur="500"/>
                                        <p:tgtEl>
                                          <p:spTgt spid="8196">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196">
                                            <p:txEl>
                                              <p:pRg st="4" end="4"/>
                                            </p:txEl>
                                          </p:spTgt>
                                        </p:tgtEl>
                                        <p:attrNameLst>
                                          <p:attrName>style.visibility</p:attrName>
                                        </p:attrNameLst>
                                      </p:cBhvr>
                                      <p:to>
                                        <p:strVal val="visible"/>
                                      </p:to>
                                    </p:set>
                                    <p:animEffect transition="in" filter="fade">
                                      <p:cBhvr>
                                        <p:cTn id="18" dur="500"/>
                                        <p:tgtEl>
                                          <p:spTgt spid="819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196">
                                            <p:txEl>
                                              <p:pRg st="5" end="5"/>
                                            </p:txEl>
                                          </p:spTgt>
                                        </p:tgtEl>
                                        <p:attrNameLst>
                                          <p:attrName>style.visibility</p:attrName>
                                        </p:attrNameLst>
                                      </p:cBhvr>
                                      <p:to>
                                        <p:strVal val="visible"/>
                                      </p:to>
                                    </p:set>
                                    <p:animEffect transition="in" filter="fade">
                                      <p:cBhvr>
                                        <p:cTn id="23" dur="500"/>
                                        <p:tgtEl>
                                          <p:spTgt spid="8196">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196">
                                            <p:txEl>
                                              <p:pRg st="6" end="6"/>
                                            </p:txEl>
                                          </p:spTgt>
                                        </p:tgtEl>
                                        <p:attrNameLst>
                                          <p:attrName>style.visibility</p:attrName>
                                        </p:attrNameLst>
                                      </p:cBhvr>
                                      <p:to>
                                        <p:strVal val="visible"/>
                                      </p:to>
                                    </p:set>
                                    <p:animEffect transition="in" filter="fade">
                                      <p:cBhvr>
                                        <p:cTn id="26" dur="500"/>
                                        <p:tgtEl>
                                          <p:spTgt spid="819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p>
          <a:p>
            <a:pPr eaLnBrk="1" hangingPunct="1">
              <a:defRPr/>
            </a:pPr>
            <a:r>
              <a:rPr lang="en-US" sz="3600" i="1" dirty="0">
                <a:solidFill>
                  <a:schemeClr val="accent1"/>
                </a:solidFill>
                <a:latin typeface="+mn-lt"/>
              </a:rPr>
              <a:t>Legal rules and definitions</a:t>
            </a:r>
            <a:r>
              <a:rPr lang="en-US" sz="3200" i="1" dirty="0">
                <a:solidFill>
                  <a:schemeClr val="accent1"/>
                </a:solidFill>
                <a:latin typeface="+mn-lt"/>
              </a:rPr>
              <a:t> </a:t>
            </a:r>
            <a:r>
              <a:rPr lang="en-US" sz="2400" i="1" dirty="0">
                <a:solidFill>
                  <a:schemeClr val="accent1"/>
                </a:solidFill>
                <a:latin typeface="+mn-lt"/>
              </a:rPr>
              <a:t>(cont’d)</a:t>
            </a:r>
            <a:endParaRPr lang="en-US" sz="2400" i="1" dirty="0" smtClean="0">
              <a:solidFill>
                <a:schemeClr val="accent1"/>
              </a:solidFill>
              <a:latin typeface="+mn-lt"/>
            </a:endParaRPr>
          </a:p>
        </p:txBody>
      </p:sp>
      <p:sp>
        <p:nvSpPr>
          <p:cNvPr id="8196" name="Segnaposto contenuto 11"/>
          <p:cNvSpPr>
            <a:spLocks noGrp="1"/>
          </p:cNvSpPr>
          <p:nvPr>
            <p:ph idx="1"/>
          </p:nvPr>
        </p:nvSpPr>
        <p:spPr>
          <a:xfrm>
            <a:off x="457200" y="2060575"/>
            <a:ext cx="8229600" cy="4176713"/>
          </a:xfrm>
        </p:spPr>
        <p:txBody>
          <a:bodyPr/>
          <a:lstStyle/>
          <a:p>
            <a:pPr marL="0" indent="0" algn="ctr" eaLnBrk="1" hangingPunct="1">
              <a:lnSpc>
                <a:spcPct val="85000"/>
              </a:lnSpc>
              <a:spcBef>
                <a:spcPts val="600"/>
              </a:spcBef>
              <a:spcAft>
                <a:spcPts val="2400"/>
              </a:spcAft>
              <a:buNone/>
              <a:defRPr/>
            </a:pPr>
            <a:r>
              <a:rPr lang="en-US" sz="3400" dirty="0" smtClean="0">
                <a:cs typeface="Arial" charset="0"/>
              </a:rPr>
              <a:t>National laws (Europe)</a:t>
            </a:r>
          </a:p>
          <a:p>
            <a:pPr eaLnBrk="1" hangingPunct="1">
              <a:lnSpc>
                <a:spcPct val="85000"/>
              </a:lnSpc>
              <a:spcBef>
                <a:spcPts val="600"/>
              </a:spcBef>
              <a:spcAft>
                <a:spcPts val="1800"/>
              </a:spcAft>
              <a:defRPr/>
            </a:pPr>
            <a:r>
              <a:rPr lang="en-US" sz="3400" b="1" dirty="0" smtClean="0">
                <a:cs typeface="Arial" charset="0"/>
              </a:rPr>
              <a:t> </a:t>
            </a:r>
            <a:r>
              <a:rPr lang="en-US" sz="4000" b="1" dirty="0" smtClean="0">
                <a:cs typeface="Arial" charset="0"/>
              </a:rPr>
              <a:t>Lack of </a:t>
            </a:r>
            <a:r>
              <a:rPr lang="en-GB" sz="4000" b="1" dirty="0" smtClean="0">
                <a:cs typeface="Arial" charset="0"/>
              </a:rPr>
              <a:t>harmonisation</a:t>
            </a:r>
            <a:endParaRPr lang="en-GB" sz="4000" b="1" i="1" dirty="0" smtClean="0">
              <a:cs typeface="Arial" charset="0"/>
            </a:endParaRPr>
          </a:p>
          <a:p>
            <a:pPr lvl="1" eaLnBrk="1" hangingPunct="1">
              <a:lnSpc>
                <a:spcPct val="85000"/>
              </a:lnSpc>
              <a:spcBef>
                <a:spcPts val="1200"/>
              </a:spcBef>
              <a:spcAft>
                <a:spcPts val="1200"/>
              </a:spcAft>
              <a:defRPr/>
            </a:pPr>
            <a:r>
              <a:rPr lang="en-US" sz="4000" i="1" dirty="0" smtClean="0">
                <a:cs typeface="Arial" charset="0"/>
              </a:rPr>
              <a:t> Different legal regimes</a:t>
            </a:r>
            <a:endParaRPr lang="en-US" sz="4000" i="1" u="sng" dirty="0" smtClean="0">
              <a:cs typeface="Arial" charset="0"/>
            </a:endParaRPr>
          </a:p>
          <a:p>
            <a:pPr lvl="1" eaLnBrk="1" hangingPunct="1">
              <a:lnSpc>
                <a:spcPct val="85000"/>
              </a:lnSpc>
              <a:spcBef>
                <a:spcPts val="1200"/>
              </a:spcBef>
              <a:spcAft>
                <a:spcPts val="1200"/>
              </a:spcAft>
              <a:defRPr/>
            </a:pPr>
            <a:r>
              <a:rPr lang="en-US" sz="4000" i="1" dirty="0" smtClean="0">
                <a:cs typeface="Arial" charset="0"/>
              </a:rPr>
              <a:t> Different market practices</a:t>
            </a:r>
            <a:endParaRPr lang="en-US" sz="4000" i="1" dirty="0">
              <a:cs typeface="Arial" charset="0"/>
            </a:endParaRPr>
          </a:p>
          <a:p>
            <a:pPr marL="457200" lvl="1" indent="0" eaLnBrk="1" hangingPunct="1">
              <a:lnSpc>
                <a:spcPct val="85000"/>
              </a:lnSpc>
              <a:spcBef>
                <a:spcPts val="600"/>
              </a:spcBef>
              <a:spcAft>
                <a:spcPts val="600"/>
              </a:spcAft>
              <a:buFont typeface="Arial" charset="0"/>
              <a:buNone/>
              <a:defRPr/>
            </a:pPr>
            <a:endParaRPr lang="en-US" dirty="0" smtClean="0">
              <a:solidFill>
                <a:schemeClr val="tx2">
                  <a:lumMod val="75000"/>
                </a:schemeClr>
              </a:solidFill>
              <a:latin typeface="Arial" charset="0"/>
              <a:cs typeface="Arial" charset="0"/>
            </a:endParaRPr>
          </a:p>
          <a:p>
            <a:pPr marL="457200" lvl="1" indent="0" eaLnBrk="1" hangingPunct="1">
              <a:lnSpc>
                <a:spcPct val="85000"/>
              </a:lnSpc>
              <a:spcBef>
                <a:spcPts val="600"/>
              </a:spcBef>
              <a:spcAft>
                <a:spcPts val="600"/>
              </a:spcAft>
              <a:buFont typeface="Arial" charset="0"/>
              <a:buNone/>
              <a:defRPr/>
            </a:pPr>
            <a:endParaRPr lang="en-US" dirty="0" smtClean="0">
              <a:solidFill>
                <a:schemeClr val="tx2">
                  <a:lumMod val="75000"/>
                </a:schemeClr>
              </a:solidFill>
              <a:latin typeface="Arial" charset="0"/>
              <a:cs typeface="Arial" charset="0"/>
            </a:endParaRP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007" y="6153825"/>
            <a:ext cx="4312399" cy="590739"/>
          </a:xfrm>
          <a:prstGeom prst="rect">
            <a:avLst/>
          </a:prstGeom>
        </p:spPr>
      </p:pic>
    </p:spTree>
    <p:extLst>
      <p:ext uri="{BB962C8B-B14F-4D97-AF65-F5344CB8AC3E}">
        <p14:creationId xmlns:p14="http://schemas.microsoft.com/office/powerpoint/2010/main" val="25323104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Effect transition="in" filter="fade">
                                      <p:cBhvr>
                                        <p:cTn id="7" dur="500"/>
                                        <p:tgtEl>
                                          <p:spTgt spid="81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xEl>
                                              <p:pRg st="1" end="1"/>
                                            </p:txEl>
                                          </p:spTgt>
                                        </p:tgtEl>
                                        <p:attrNameLst>
                                          <p:attrName>style.visibility</p:attrName>
                                        </p:attrNameLst>
                                      </p:cBhvr>
                                      <p:to>
                                        <p:strVal val="visible"/>
                                      </p:to>
                                    </p:set>
                                    <p:animEffect transition="in" filter="fade">
                                      <p:cBhvr>
                                        <p:cTn id="12" dur="500"/>
                                        <p:tgtEl>
                                          <p:spTgt spid="819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196">
                                            <p:txEl>
                                              <p:pRg st="2" end="2"/>
                                            </p:txEl>
                                          </p:spTgt>
                                        </p:tgtEl>
                                        <p:attrNameLst>
                                          <p:attrName>style.visibility</p:attrName>
                                        </p:attrNameLst>
                                      </p:cBhvr>
                                      <p:to>
                                        <p:strVal val="visible"/>
                                      </p:to>
                                    </p:set>
                                    <p:animEffect transition="in" filter="barn(inVertical)">
                                      <p:cBhvr>
                                        <p:cTn id="17" dur="500"/>
                                        <p:tgtEl>
                                          <p:spTgt spid="8196">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8196">
                                            <p:txEl>
                                              <p:pRg st="3" end="3"/>
                                            </p:txEl>
                                          </p:spTgt>
                                        </p:tgtEl>
                                        <p:attrNameLst>
                                          <p:attrName>style.visibility</p:attrName>
                                        </p:attrNameLst>
                                      </p:cBhvr>
                                      <p:to>
                                        <p:strVal val="visible"/>
                                      </p:to>
                                    </p:set>
                                    <p:animEffect transition="in" filter="barn(inVertical)">
                                      <p:cBhvr>
                                        <p:cTn id="20" dur="500"/>
                                        <p:tgtEl>
                                          <p:spTgt spid="81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p>
          <a:p>
            <a:pPr eaLnBrk="1" hangingPunct="1">
              <a:defRPr/>
            </a:pPr>
            <a:r>
              <a:rPr lang="en-US" sz="3600" i="1" dirty="0" smtClean="0">
                <a:solidFill>
                  <a:schemeClr val="accent1"/>
                </a:solidFill>
                <a:latin typeface="+mn-lt"/>
              </a:rPr>
              <a:t>Legal rules and definitions</a:t>
            </a:r>
            <a:r>
              <a:rPr lang="en-US" sz="4000" i="1" dirty="0" smtClean="0">
                <a:solidFill>
                  <a:schemeClr val="accent1"/>
                </a:solidFill>
                <a:latin typeface="+mn-lt"/>
              </a:rPr>
              <a:t> </a:t>
            </a:r>
            <a:r>
              <a:rPr lang="en-US" sz="2400" i="1" dirty="0" smtClean="0">
                <a:solidFill>
                  <a:schemeClr val="accent1"/>
                </a:solidFill>
                <a:latin typeface="+mn-lt"/>
              </a:rPr>
              <a:t>(cont’d)</a:t>
            </a:r>
          </a:p>
        </p:txBody>
      </p:sp>
      <p:sp>
        <p:nvSpPr>
          <p:cNvPr id="8196" name="Segnaposto contenuto 11"/>
          <p:cNvSpPr>
            <a:spLocks noGrp="1"/>
          </p:cNvSpPr>
          <p:nvPr>
            <p:ph idx="1"/>
          </p:nvPr>
        </p:nvSpPr>
        <p:spPr>
          <a:xfrm>
            <a:off x="457200" y="2060575"/>
            <a:ext cx="8229600" cy="4176713"/>
          </a:xfrm>
        </p:spPr>
        <p:txBody>
          <a:bodyPr>
            <a:normAutofit lnSpcReduction="10000"/>
          </a:bodyPr>
          <a:lstStyle/>
          <a:p>
            <a:pPr marL="0" indent="0" algn="ctr" eaLnBrk="1" hangingPunct="1">
              <a:lnSpc>
                <a:spcPct val="85000"/>
              </a:lnSpc>
              <a:spcBef>
                <a:spcPts val="600"/>
              </a:spcBef>
              <a:spcAft>
                <a:spcPts val="1800"/>
              </a:spcAft>
              <a:buFont typeface="Arial" charset="0"/>
              <a:buNone/>
              <a:defRPr/>
            </a:pPr>
            <a:r>
              <a:rPr lang="en-US" sz="3400" dirty="0" smtClean="0">
                <a:cs typeface="Arial" charset="0"/>
              </a:rPr>
              <a:t>Italian law</a:t>
            </a:r>
          </a:p>
          <a:p>
            <a:pPr eaLnBrk="1" hangingPunct="1">
              <a:lnSpc>
                <a:spcPct val="85000"/>
              </a:lnSpc>
              <a:spcBef>
                <a:spcPts val="600"/>
              </a:spcBef>
              <a:spcAft>
                <a:spcPts val="600"/>
              </a:spcAft>
              <a:defRPr/>
            </a:pPr>
            <a:r>
              <a:rPr lang="en-US" sz="3400" b="1" dirty="0" smtClean="0">
                <a:cs typeface="Arial" charset="0"/>
              </a:rPr>
              <a:t> Community co-insurance</a:t>
            </a:r>
            <a:endParaRPr lang="en-US" sz="3400" b="1" i="1" dirty="0" smtClean="0">
              <a:cs typeface="Arial" charset="0"/>
            </a:endParaRPr>
          </a:p>
          <a:p>
            <a:pPr lvl="1" eaLnBrk="1" hangingPunct="1">
              <a:lnSpc>
                <a:spcPct val="85000"/>
              </a:lnSpc>
              <a:spcBef>
                <a:spcPts val="600"/>
              </a:spcBef>
              <a:spcAft>
                <a:spcPts val="600"/>
              </a:spcAft>
              <a:defRPr/>
            </a:pPr>
            <a:r>
              <a:rPr lang="en-US" dirty="0" smtClean="0">
                <a:cs typeface="Arial" charset="0"/>
              </a:rPr>
              <a:t>Articles 161-162 of the Italian Insurance Code</a:t>
            </a:r>
          </a:p>
          <a:p>
            <a:pPr eaLnBrk="1" hangingPunct="1">
              <a:lnSpc>
                <a:spcPct val="85000"/>
              </a:lnSpc>
              <a:spcBef>
                <a:spcPts val="600"/>
              </a:spcBef>
              <a:spcAft>
                <a:spcPts val="600"/>
              </a:spcAft>
              <a:defRPr/>
            </a:pPr>
            <a:r>
              <a:rPr lang="en-US" sz="2500" dirty="0" smtClean="0">
                <a:cs typeface="Arial" charset="0"/>
              </a:rPr>
              <a:t>Single contract </a:t>
            </a:r>
            <a:r>
              <a:rPr lang="en-US" sz="2500" i="1" dirty="0" smtClean="0">
                <a:cs typeface="Arial" charset="0"/>
              </a:rPr>
              <a:t>(same duration / global premium / signed by all co-insurers)</a:t>
            </a:r>
            <a:endParaRPr lang="en-US" sz="2500" i="1" u="sng" dirty="0" smtClean="0">
              <a:cs typeface="Arial" charset="0"/>
            </a:endParaRPr>
          </a:p>
          <a:p>
            <a:pPr eaLnBrk="1" hangingPunct="1">
              <a:lnSpc>
                <a:spcPct val="85000"/>
              </a:lnSpc>
              <a:spcBef>
                <a:spcPts val="600"/>
              </a:spcBef>
              <a:spcAft>
                <a:spcPts val="600"/>
              </a:spcAft>
              <a:defRPr/>
            </a:pPr>
            <a:r>
              <a:rPr lang="en-US" sz="2500" dirty="0" smtClean="0">
                <a:cs typeface="Arial" charset="0"/>
              </a:rPr>
              <a:t>Leadership clause for the </a:t>
            </a:r>
            <a:r>
              <a:rPr lang="en-US" sz="2500" i="1" dirty="0" smtClean="0">
                <a:cs typeface="Arial" charset="0"/>
              </a:rPr>
              <a:t>management </a:t>
            </a:r>
            <a:r>
              <a:rPr lang="en-US" sz="2500" dirty="0" smtClean="0">
                <a:cs typeface="Arial" charset="0"/>
              </a:rPr>
              <a:t>of the contract according to express terms and market practices</a:t>
            </a:r>
          </a:p>
          <a:p>
            <a:pPr eaLnBrk="1" hangingPunct="1">
              <a:lnSpc>
                <a:spcPct val="85000"/>
              </a:lnSpc>
              <a:spcBef>
                <a:spcPts val="600"/>
              </a:spcBef>
              <a:spcAft>
                <a:spcPts val="600"/>
              </a:spcAft>
              <a:defRPr/>
            </a:pPr>
            <a:r>
              <a:rPr lang="en-US" sz="2500" dirty="0" smtClean="0">
                <a:cs typeface="Arial" charset="0"/>
              </a:rPr>
              <a:t>Leading </a:t>
            </a:r>
            <a:r>
              <a:rPr lang="en-US" sz="2500" dirty="0">
                <a:cs typeface="Arial" charset="0"/>
              </a:rPr>
              <a:t>insurer </a:t>
            </a:r>
            <a:r>
              <a:rPr lang="en-US" sz="2500" dirty="0" smtClean="0">
                <a:cs typeface="Arial" charset="0"/>
              </a:rPr>
              <a:t>fixes </a:t>
            </a:r>
            <a:r>
              <a:rPr lang="en-US" sz="2500" dirty="0">
                <a:cs typeface="Arial" charset="0"/>
              </a:rPr>
              <a:t>terms and conditions of coverage </a:t>
            </a:r>
            <a:r>
              <a:rPr lang="en-US" sz="2500" u="sng" dirty="0">
                <a:cs typeface="Arial" charset="0"/>
              </a:rPr>
              <a:t>and</a:t>
            </a:r>
            <a:r>
              <a:rPr lang="en-US" sz="2500" dirty="0">
                <a:cs typeface="Arial" charset="0"/>
              </a:rPr>
              <a:t> </a:t>
            </a:r>
            <a:r>
              <a:rPr lang="en-US" sz="2500" dirty="0" smtClean="0">
                <a:cs typeface="Arial" charset="0"/>
              </a:rPr>
              <a:t>premium for all participating insurers</a:t>
            </a:r>
          </a:p>
          <a:p>
            <a:pPr eaLnBrk="1" hangingPunct="1">
              <a:lnSpc>
                <a:spcPct val="85000"/>
              </a:lnSpc>
              <a:spcBef>
                <a:spcPts val="600"/>
              </a:spcBef>
              <a:spcAft>
                <a:spcPts val="600"/>
              </a:spcAft>
              <a:defRPr/>
            </a:pPr>
            <a:endParaRPr lang="en-US" sz="2400" dirty="0" smtClean="0">
              <a:solidFill>
                <a:schemeClr val="tx2">
                  <a:lumMod val="75000"/>
                </a:schemeClr>
              </a:solidFill>
              <a:latin typeface="Arial" charset="0"/>
              <a:cs typeface="Arial" charset="0"/>
            </a:endParaRP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960" y="6086287"/>
            <a:ext cx="4744446" cy="649923"/>
          </a:xfrm>
          <a:prstGeom prst="rect">
            <a:avLst/>
          </a:prstGeom>
        </p:spPr>
      </p:pic>
    </p:spTree>
    <p:extLst>
      <p:ext uri="{BB962C8B-B14F-4D97-AF65-F5344CB8AC3E}">
        <p14:creationId xmlns:p14="http://schemas.microsoft.com/office/powerpoint/2010/main" val="19439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1" end="1"/>
                                            </p:txEl>
                                          </p:spTgt>
                                        </p:tgtEl>
                                        <p:attrNameLst>
                                          <p:attrName>style.visibility</p:attrName>
                                        </p:attrNameLst>
                                      </p:cBhvr>
                                      <p:to>
                                        <p:strVal val="visible"/>
                                      </p:to>
                                    </p:set>
                                    <p:animEffect transition="in" filter="fade">
                                      <p:cBhvr>
                                        <p:cTn id="7" dur="500"/>
                                        <p:tgtEl>
                                          <p:spTgt spid="819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196">
                                            <p:txEl>
                                              <p:pRg st="2" end="2"/>
                                            </p:txEl>
                                          </p:spTgt>
                                        </p:tgtEl>
                                        <p:attrNameLst>
                                          <p:attrName>style.visibility</p:attrName>
                                        </p:attrNameLst>
                                      </p:cBhvr>
                                      <p:to>
                                        <p:strVal val="visible"/>
                                      </p:to>
                                    </p:set>
                                    <p:animEffect transition="in" filter="fade">
                                      <p:cBhvr>
                                        <p:cTn id="10" dur="500"/>
                                        <p:tgtEl>
                                          <p:spTgt spid="819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196">
                                            <p:txEl>
                                              <p:pRg st="3" end="3"/>
                                            </p:txEl>
                                          </p:spTgt>
                                        </p:tgtEl>
                                        <p:attrNameLst>
                                          <p:attrName>style.visibility</p:attrName>
                                        </p:attrNameLst>
                                      </p:cBhvr>
                                      <p:to>
                                        <p:strVal val="visible"/>
                                      </p:to>
                                    </p:set>
                                    <p:animEffect transition="in" filter="fade">
                                      <p:cBhvr>
                                        <p:cTn id="15" dur="500"/>
                                        <p:tgtEl>
                                          <p:spTgt spid="819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196">
                                            <p:txEl>
                                              <p:pRg st="4" end="4"/>
                                            </p:txEl>
                                          </p:spTgt>
                                        </p:tgtEl>
                                        <p:attrNameLst>
                                          <p:attrName>style.visibility</p:attrName>
                                        </p:attrNameLst>
                                      </p:cBhvr>
                                      <p:to>
                                        <p:strVal val="visible"/>
                                      </p:to>
                                    </p:set>
                                    <p:animEffect transition="in" filter="fade">
                                      <p:cBhvr>
                                        <p:cTn id="20" dur="500"/>
                                        <p:tgtEl>
                                          <p:spTgt spid="819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196">
                                            <p:txEl>
                                              <p:pRg st="5" end="5"/>
                                            </p:txEl>
                                          </p:spTgt>
                                        </p:tgtEl>
                                        <p:attrNameLst>
                                          <p:attrName>style.visibility</p:attrName>
                                        </p:attrNameLst>
                                      </p:cBhvr>
                                      <p:to>
                                        <p:strVal val="visible"/>
                                      </p:to>
                                    </p:set>
                                    <p:animEffect transition="in" filter="fade">
                                      <p:cBhvr>
                                        <p:cTn id="25" dur="500"/>
                                        <p:tgtEl>
                                          <p:spTgt spid="819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p>
          <a:p>
            <a:pPr eaLnBrk="1" hangingPunct="1">
              <a:defRPr/>
            </a:pPr>
            <a:r>
              <a:rPr lang="en-US" sz="3600" i="1" dirty="0" smtClean="0">
                <a:solidFill>
                  <a:schemeClr val="accent1"/>
                </a:solidFill>
                <a:latin typeface="+mn-lt"/>
              </a:rPr>
              <a:t>Legal rules and definitions</a:t>
            </a:r>
            <a:r>
              <a:rPr lang="en-US" sz="4000" i="1" dirty="0" smtClean="0">
                <a:solidFill>
                  <a:schemeClr val="accent1"/>
                </a:solidFill>
                <a:latin typeface="+mn-lt"/>
              </a:rPr>
              <a:t> </a:t>
            </a:r>
            <a:r>
              <a:rPr lang="en-US" sz="2400" i="1" dirty="0" smtClean="0">
                <a:solidFill>
                  <a:schemeClr val="accent1"/>
                </a:solidFill>
                <a:latin typeface="+mn-lt"/>
              </a:rPr>
              <a:t>(cont’d)</a:t>
            </a:r>
          </a:p>
        </p:txBody>
      </p:sp>
      <p:sp>
        <p:nvSpPr>
          <p:cNvPr id="8196" name="Segnaposto contenuto 11"/>
          <p:cNvSpPr>
            <a:spLocks noGrp="1"/>
          </p:cNvSpPr>
          <p:nvPr>
            <p:ph idx="1"/>
          </p:nvPr>
        </p:nvSpPr>
        <p:spPr>
          <a:xfrm>
            <a:off x="323528" y="2060575"/>
            <a:ext cx="8363272" cy="4248745"/>
          </a:xfrm>
        </p:spPr>
        <p:txBody>
          <a:bodyPr>
            <a:normAutofit lnSpcReduction="10000"/>
          </a:bodyPr>
          <a:lstStyle/>
          <a:p>
            <a:pPr marL="0" indent="0" algn="ctr" eaLnBrk="1" hangingPunct="1">
              <a:lnSpc>
                <a:spcPct val="85000"/>
              </a:lnSpc>
              <a:spcBef>
                <a:spcPts val="600"/>
              </a:spcBef>
              <a:spcAft>
                <a:spcPts val="1800"/>
              </a:spcAft>
              <a:buFont typeface="Arial" charset="0"/>
              <a:buNone/>
              <a:defRPr/>
            </a:pPr>
            <a:r>
              <a:rPr lang="en-US" sz="3400" dirty="0" smtClean="0">
                <a:cs typeface="Arial" charset="0"/>
              </a:rPr>
              <a:t>Italian law</a:t>
            </a:r>
          </a:p>
          <a:p>
            <a:pPr eaLnBrk="1" hangingPunct="1">
              <a:lnSpc>
                <a:spcPct val="85000"/>
              </a:lnSpc>
              <a:spcBef>
                <a:spcPts val="600"/>
              </a:spcBef>
              <a:spcAft>
                <a:spcPts val="600"/>
              </a:spcAft>
              <a:defRPr/>
            </a:pPr>
            <a:r>
              <a:rPr lang="en-US" sz="3400" b="1" dirty="0" smtClean="0">
                <a:cs typeface="Arial" charset="0"/>
              </a:rPr>
              <a:t> Indirect co-insurance</a:t>
            </a:r>
            <a:endParaRPr lang="en-US" sz="3400" b="1" i="1" dirty="0" smtClean="0">
              <a:cs typeface="Arial" charset="0"/>
            </a:endParaRPr>
          </a:p>
          <a:p>
            <a:pPr lvl="1" eaLnBrk="1" hangingPunct="1">
              <a:lnSpc>
                <a:spcPct val="85000"/>
              </a:lnSpc>
              <a:spcBef>
                <a:spcPts val="600"/>
              </a:spcBef>
              <a:spcAft>
                <a:spcPts val="600"/>
              </a:spcAft>
              <a:defRPr/>
            </a:pPr>
            <a:r>
              <a:rPr lang="en-US" dirty="0" smtClean="0">
                <a:cs typeface="Arial" charset="0"/>
              </a:rPr>
              <a:t>Article 1910 of the Italian Civil Code</a:t>
            </a:r>
          </a:p>
          <a:p>
            <a:pPr eaLnBrk="1" hangingPunct="1">
              <a:lnSpc>
                <a:spcPct val="85000"/>
              </a:lnSpc>
              <a:spcBef>
                <a:spcPts val="600"/>
              </a:spcBef>
              <a:spcAft>
                <a:spcPts val="600"/>
              </a:spcAft>
              <a:defRPr/>
            </a:pPr>
            <a:r>
              <a:rPr lang="en-US" sz="2400" dirty="0" smtClean="0">
                <a:cs typeface="Arial" charset="0"/>
              </a:rPr>
              <a:t>Multiple independent contracts covering the same risk</a:t>
            </a:r>
          </a:p>
          <a:p>
            <a:pPr eaLnBrk="1" hangingPunct="1">
              <a:lnSpc>
                <a:spcPct val="85000"/>
              </a:lnSpc>
              <a:spcBef>
                <a:spcPts val="600"/>
              </a:spcBef>
              <a:spcAft>
                <a:spcPts val="600"/>
              </a:spcAft>
              <a:defRPr/>
            </a:pPr>
            <a:r>
              <a:rPr lang="en-US" sz="2400" dirty="0" smtClean="0">
                <a:cs typeface="Arial" charset="0"/>
                <a:sym typeface="Webdings"/>
              </a:rPr>
              <a:t>Duty </a:t>
            </a:r>
            <a:r>
              <a:rPr lang="en-US" sz="2400" dirty="0">
                <a:cs typeface="Arial" charset="0"/>
                <a:sym typeface="Webdings"/>
              </a:rPr>
              <a:t>to </a:t>
            </a:r>
            <a:r>
              <a:rPr lang="en-US" sz="2400" dirty="0" smtClean="0">
                <a:cs typeface="Arial" charset="0"/>
                <a:sym typeface="Webdings"/>
              </a:rPr>
              <a:t>disclose </a:t>
            </a:r>
            <a:r>
              <a:rPr lang="en-US" sz="2400" i="1" dirty="0" smtClean="0">
                <a:cs typeface="Arial" charset="0"/>
                <a:sym typeface="Webdings"/>
              </a:rPr>
              <a:t>(at all relevant times)</a:t>
            </a:r>
            <a:endParaRPr lang="en-US" sz="2400" i="1" dirty="0">
              <a:cs typeface="Arial" charset="0"/>
              <a:sym typeface="Webdings"/>
            </a:endParaRPr>
          </a:p>
          <a:p>
            <a:pPr eaLnBrk="1" hangingPunct="1">
              <a:lnSpc>
                <a:spcPct val="85000"/>
              </a:lnSpc>
              <a:spcBef>
                <a:spcPts val="600"/>
              </a:spcBef>
              <a:spcAft>
                <a:spcPts val="600"/>
              </a:spcAft>
              <a:defRPr/>
            </a:pPr>
            <a:r>
              <a:rPr lang="en-US" sz="2400" b="1" dirty="0" smtClean="0">
                <a:cs typeface="Arial" charset="0"/>
              </a:rPr>
              <a:t>Default rule</a:t>
            </a:r>
            <a:r>
              <a:rPr lang="en-US" sz="2400" dirty="0" smtClean="0">
                <a:cs typeface="Arial" charset="0"/>
              </a:rPr>
              <a:t>: each insurer is liable for the full extent of its contract </a:t>
            </a:r>
            <a:r>
              <a:rPr lang="en-US" sz="2400" i="1" dirty="0" smtClean="0">
                <a:cs typeface="Arial" charset="0"/>
              </a:rPr>
              <a:t>(</a:t>
            </a:r>
            <a:r>
              <a:rPr lang="en-US" sz="2400" i="1" u="sng" dirty="0" smtClean="0">
                <a:cs typeface="Arial" charset="0"/>
              </a:rPr>
              <a:t>limit</a:t>
            </a:r>
            <a:r>
              <a:rPr lang="en-US" sz="2400" i="1" dirty="0" smtClean="0">
                <a:cs typeface="Arial" charset="0"/>
              </a:rPr>
              <a:t> </a:t>
            </a:r>
            <a:r>
              <a:rPr lang="en-US" sz="2400" i="1" dirty="0" smtClean="0">
                <a:cs typeface="Arial" charset="0"/>
                <a:sym typeface="Webdings"/>
              </a:rPr>
              <a:t>Indemnity principle) </a:t>
            </a:r>
            <a:r>
              <a:rPr lang="en-US" sz="2400" dirty="0">
                <a:cs typeface="Arial" charset="0"/>
                <a:sym typeface="Webdings"/>
              </a:rPr>
              <a:t>/ </a:t>
            </a:r>
            <a:r>
              <a:rPr lang="en-US" sz="2400" u="sng" dirty="0" smtClean="0">
                <a:cs typeface="Arial" charset="0"/>
                <a:sym typeface="Webdings"/>
              </a:rPr>
              <a:t>Right </a:t>
            </a:r>
            <a:r>
              <a:rPr lang="en-US" sz="2400" u="sng" dirty="0">
                <a:cs typeface="Arial" charset="0"/>
                <a:sym typeface="Webdings"/>
              </a:rPr>
              <a:t>of contribution</a:t>
            </a:r>
            <a:endParaRPr lang="en-US" sz="2400" u="sng" dirty="0" smtClean="0">
              <a:cs typeface="Arial" charset="0"/>
              <a:sym typeface="Webdings"/>
            </a:endParaRPr>
          </a:p>
          <a:p>
            <a:pPr eaLnBrk="1" hangingPunct="1">
              <a:lnSpc>
                <a:spcPct val="85000"/>
              </a:lnSpc>
              <a:spcBef>
                <a:spcPts val="600"/>
              </a:spcBef>
              <a:spcAft>
                <a:spcPts val="600"/>
              </a:spcAft>
              <a:defRPr/>
            </a:pPr>
            <a:r>
              <a:rPr lang="en-US" sz="2400" dirty="0" smtClean="0">
                <a:cs typeface="Arial" charset="0"/>
                <a:sym typeface="Webdings"/>
              </a:rPr>
              <a:t>The rule can be derogated by contract </a:t>
            </a:r>
            <a:r>
              <a:rPr lang="en-US" sz="2400" i="1" dirty="0" smtClean="0">
                <a:cs typeface="Arial" charset="0"/>
                <a:sym typeface="Webdings"/>
              </a:rPr>
              <a:t>(proportional liability / excess coverage)</a:t>
            </a: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959" y="6094641"/>
            <a:ext cx="4744447" cy="649924"/>
          </a:xfrm>
          <a:prstGeom prst="rect">
            <a:avLst/>
          </a:prstGeom>
        </p:spPr>
      </p:pic>
    </p:spTree>
    <p:extLst>
      <p:ext uri="{BB962C8B-B14F-4D97-AF65-F5344CB8AC3E}">
        <p14:creationId xmlns:p14="http://schemas.microsoft.com/office/powerpoint/2010/main" val="107832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1" end="1"/>
                                            </p:txEl>
                                          </p:spTgt>
                                        </p:tgtEl>
                                        <p:attrNameLst>
                                          <p:attrName>style.visibility</p:attrName>
                                        </p:attrNameLst>
                                      </p:cBhvr>
                                      <p:to>
                                        <p:strVal val="visible"/>
                                      </p:to>
                                    </p:set>
                                    <p:animEffect transition="in" filter="fade">
                                      <p:cBhvr>
                                        <p:cTn id="7" dur="500"/>
                                        <p:tgtEl>
                                          <p:spTgt spid="819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196">
                                            <p:txEl>
                                              <p:pRg st="2" end="2"/>
                                            </p:txEl>
                                          </p:spTgt>
                                        </p:tgtEl>
                                        <p:attrNameLst>
                                          <p:attrName>style.visibility</p:attrName>
                                        </p:attrNameLst>
                                      </p:cBhvr>
                                      <p:to>
                                        <p:strVal val="visible"/>
                                      </p:to>
                                    </p:set>
                                    <p:animEffect transition="in" filter="fade">
                                      <p:cBhvr>
                                        <p:cTn id="10" dur="500"/>
                                        <p:tgtEl>
                                          <p:spTgt spid="819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196">
                                            <p:txEl>
                                              <p:pRg st="3" end="3"/>
                                            </p:txEl>
                                          </p:spTgt>
                                        </p:tgtEl>
                                        <p:attrNameLst>
                                          <p:attrName>style.visibility</p:attrName>
                                        </p:attrNameLst>
                                      </p:cBhvr>
                                      <p:to>
                                        <p:strVal val="visible"/>
                                      </p:to>
                                    </p:set>
                                    <p:animEffect transition="in" filter="fade">
                                      <p:cBhvr>
                                        <p:cTn id="15" dur="500"/>
                                        <p:tgtEl>
                                          <p:spTgt spid="819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196">
                                            <p:txEl>
                                              <p:pRg st="4" end="4"/>
                                            </p:txEl>
                                          </p:spTgt>
                                        </p:tgtEl>
                                        <p:attrNameLst>
                                          <p:attrName>style.visibility</p:attrName>
                                        </p:attrNameLst>
                                      </p:cBhvr>
                                      <p:to>
                                        <p:strVal val="visible"/>
                                      </p:to>
                                    </p:set>
                                    <p:animEffect transition="in" filter="fade">
                                      <p:cBhvr>
                                        <p:cTn id="20" dur="500"/>
                                        <p:tgtEl>
                                          <p:spTgt spid="819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196">
                                            <p:txEl>
                                              <p:pRg st="5" end="5"/>
                                            </p:txEl>
                                          </p:spTgt>
                                        </p:tgtEl>
                                        <p:attrNameLst>
                                          <p:attrName>style.visibility</p:attrName>
                                        </p:attrNameLst>
                                      </p:cBhvr>
                                      <p:to>
                                        <p:strVal val="visible"/>
                                      </p:to>
                                    </p:set>
                                    <p:animEffect transition="in" filter="fade">
                                      <p:cBhvr>
                                        <p:cTn id="25" dur="500"/>
                                        <p:tgtEl>
                                          <p:spTgt spid="8196">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8196">
                                            <p:txEl>
                                              <p:pRg st="6" end="6"/>
                                            </p:txEl>
                                          </p:spTgt>
                                        </p:tgtEl>
                                        <p:attrNameLst>
                                          <p:attrName>style.visibility</p:attrName>
                                        </p:attrNameLst>
                                      </p:cBhvr>
                                      <p:to>
                                        <p:strVal val="visible"/>
                                      </p:to>
                                    </p:set>
                                    <p:animEffect transition="in" filter="fade">
                                      <p:cBhvr>
                                        <p:cTn id="30" dur="1000"/>
                                        <p:tgtEl>
                                          <p:spTgt spid="8196">
                                            <p:txEl>
                                              <p:pRg st="6" end="6"/>
                                            </p:txEl>
                                          </p:spTgt>
                                        </p:tgtEl>
                                      </p:cBhvr>
                                    </p:animEffect>
                                    <p:anim calcmode="lin" valueType="num">
                                      <p:cBhvr>
                                        <p:cTn id="31" dur="1000" fill="hold"/>
                                        <p:tgtEl>
                                          <p:spTgt spid="8196">
                                            <p:txEl>
                                              <p:pRg st="6" end="6"/>
                                            </p:txEl>
                                          </p:spTgt>
                                        </p:tgtEl>
                                        <p:attrNameLst>
                                          <p:attrName>ppt_x</p:attrName>
                                        </p:attrNameLst>
                                      </p:cBhvr>
                                      <p:tavLst>
                                        <p:tav tm="0">
                                          <p:val>
                                            <p:strVal val="#ppt_x"/>
                                          </p:val>
                                        </p:tav>
                                        <p:tav tm="100000">
                                          <p:val>
                                            <p:strVal val="#ppt_x"/>
                                          </p:val>
                                        </p:tav>
                                      </p:tavLst>
                                    </p:anim>
                                    <p:anim calcmode="lin" valueType="num">
                                      <p:cBhvr>
                                        <p:cTn id="32" dur="1000" fill="hold"/>
                                        <p:tgtEl>
                                          <p:spTgt spid="819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p>
          <a:p>
            <a:pPr eaLnBrk="1" hangingPunct="1">
              <a:defRPr/>
            </a:pPr>
            <a:r>
              <a:rPr lang="en-US" sz="3600" i="1" dirty="0" smtClean="0">
                <a:solidFill>
                  <a:schemeClr val="accent1"/>
                </a:solidFill>
                <a:latin typeface="+mn-lt"/>
              </a:rPr>
              <a:t>Legal rules and definitions</a:t>
            </a:r>
            <a:r>
              <a:rPr lang="en-US" sz="4000" i="1" dirty="0" smtClean="0">
                <a:solidFill>
                  <a:schemeClr val="accent1"/>
                </a:solidFill>
                <a:latin typeface="+mn-lt"/>
              </a:rPr>
              <a:t> </a:t>
            </a:r>
            <a:r>
              <a:rPr lang="en-US" sz="2400" i="1" dirty="0" smtClean="0">
                <a:solidFill>
                  <a:schemeClr val="accent1"/>
                </a:solidFill>
                <a:latin typeface="+mn-lt"/>
              </a:rPr>
              <a:t>(cont’d)</a:t>
            </a:r>
          </a:p>
        </p:txBody>
      </p:sp>
      <p:sp>
        <p:nvSpPr>
          <p:cNvPr id="8196" name="Segnaposto contenuto 11"/>
          <p:cNvSpPr>
            <a:spLocks noGrp="1"/>
          </p:cNvSpPr>
          <p:nvPr>
            <p:ph idx="1"/>
          </p:nvPr>
        </p:nvSpPr>
        <p:spPr>
          <a:xfrm>
            <a:off x="457200" y="2060575"/>
            <a:ext cx="8229600" cy="4176713"/>
          </a:xfrm>
        </p:spPr>
        <p:txBody>
          <a:bodyPr/>
          <a:lstStyle/>
          <a:p>
            <a:pPr marL="0" indent="0" algn="ctr" eaLnBrk="1" hangingPunct="1">
              <a:lnSpc>
                <a:spcPct val="85000"/>
              </a:lnSpc>
              <a:spcBef>
                <a:spcPts val="600"/>
              </a:spcBef>
              <a:spcAft>
                <a:spcPts val="1800"/>
              </a:spcAft>
              <a:buFont typeface="Arial" charset="0"/>
              <a:buNone/>
              <a:defRPr/>
            </a:pPr>
            <a:r>
              <a:rPr lang="en-US" sz="3400" dirty="0" smtClean="0">
                <a:cs typeface="Arial" charset="0"/>
              </a:rPr>
              <a:t>Italian law</a:t>
            </a:r>
          </a:p>
          <a:p>
            <a:pPr eaLnBrk="1" hangingPunct="1">
              <a:lnSpc>
                <a:spcPct val="85000"/>
              </a:lnSpc>
              <a:spcBef>
                <a:spcPts val="600"/>
              </a:spcBef>
              <a:spcAft>
                <a:spcPts val="600"/>
              </a:spcAft>
              <a:defRPr/>
            </a:pPr>
            <a:r>
              <a:rPr lang="en-US" sz="3400" b="1" dirty="0" smtClean="0">
                <a:cs typeface="Arial" charset="0"/>
              </a:rPr>
              <a:t> Direct co-insurance</a:t>
            </a:r>
            <a:endParaRPr lang="en-US" sz="3400" b="1" i="1" dirty="0" smtClean="0">
              <a:cs typeface="Arial" charset="0"/>
            </a:endParaRPr>
          </a:p>
          <a:p>
            <a:pPr lvl="1" eaLnBrk="1" hangingPunct="1">
              <a:lnSpc>
                <a:spcPct val="85000"/>
              </a:lnSpc>
              <a:spcBef>
                <a:spcPts val="600"/>
              </a:spcBef>
              <a:spcAft>
                <a:spcPts val="600"/>
              </a:spcAft>
              <a:defRPr/>
            </a:pPr>
            <a:r>
              <a:rPr lang="en-US" dirty="0" smtClean="0">
                <a:cs typeface="Arial" charset="0"/>
              </a:rPr>
              <a:t>Article 1911 of the Italian Civil Code</a:t>
            </a:r>
          </a:p>
          <a:p>
            <a:pPr eaLnBrk="1" hangingPunct="1">
              <a:lnSpc>
                <a:spcPct val="85000"/>
              </a:lnSpc>
              <a:spcBef>
                <a:spcPts val="600"/>
              </a:spcBef>
              <a:spcAft>
                <a:spcPts val="600"/>
              </a:spcAft>
              <a:defRPr/>
            </a:pPr>
            <a:r>
              <a:rPr lang="en-US" sz="2800" dirty="0" smtClean="0">
                <a:cs typeface="Arial" charset="0"/>
              </a:rPr>
              <a:t>Focus on </a:t>
            </a:r>
            <a:r>
              <a:rPr lang="en-US" sz="2800" u="sng" dirty="0" smtClean="0">
                <a:cs typeface="Arial" charset="0"/>
              </a:rPr>
              <a:t>horizontal</a:t>
            </a:r>
            <a:r>
              <a:rPr lang="en-US" sz="2800" dirty="0" smtClean="0">
                <a:cs typeface="Arial" charset="0"/>
              </a:rPr>
              <a:t> </a:t>
            </a:r>
            <a:r>
              <a:rPr lang="en-US" sz="2800" dirty="0">
                <a:cs typeface="Arial" charset="0"/>
              </a:rPr>
              <a:t>risk </a:t>
            </a:r>
            <a:r>
              <a:rPr lang="en-US" sz="2800" dirty="0" smtClean="0">
                <a:cs typeface="Arial" charset="0"/>
              </a:rPr>
              <a:t>sharing</a:t>
            </a:r>
            <a:endParaRPr lang="en-US" sz="2800" u="sng" dirty="0" smtClean="0">
              <a:cs typeface="Arial" charset="0"/>
            </a:endParaRPr>
          </a:p>
          <a:p>
            <a:pPr eaLnBrk="1" hangingPunct="1">
              <a:lnSpc>
                <a:spcPct val="85000"/>
              </a:lnSpc>
              <a:spcBef>
                <a:spcPts val="600"/>
              </a:spcBef>
              <a:spcAft>
                <a:spcPts val="600"/>
              </a:spcAft>
              <a:defRPr/>
            </a:pPr>
            <a:r>
              <a:rPr lang="en-US" sz="2800" b="1" dirty="0" smtClean="0">
                <a:cs typeface="Arial" charset="0"/>
              </a:rPr>
              <a:t>Default rule</a:t>
            </a:r>
            <a:r>
              <a:rPr lang="en-US" sz="2800" dirty="0" smtClean="0">
                <a:cs typeface="Arial" charset="0"/>
              </a:rPr>
              <a:t>: each co-insurer liable for its own share </a:t>
            </a:r>
            <a:r>
              <a:rPr lang="en-US" sz="2800" u="sng" dirty="0" smtClean="0">
                <a:cs typeface="Arial" charset="0"/>
              </a:rPr>
              <a:t>only</a:t>
            </a:r>
            <a:r>
              <a:rPr lang="en-US" sz="2800" dirty="0" smtClean="0">
                <a:cs typeface="Arial" charset="0"/>
              </a:rPr>
              <a:t> </a:t>
            </a:r>
            <a:r>
              <a:rPr lang="en-US" sz="2200" i="1" dirty="0" smtClean="0">
                <a:cs typeface="Arial" charset="0"/>
              </a:rPr>
              <a:t>(even if a single contract is signed by all)</a:t>
            </a:r>
          </a:p>
          <a:p>
            <a:pPr eaLnBrk="1" hangingPunct="1">
              <a:lnSpc>
                <a:spcPct val="85000"/>
              </a:lnSpc>
              <a:spcBef>
                <a:spcPts val="600"/>
              </a:spcBef>
              <a:spcAft>
                <a:spcPts val="600"/>
              </a:spcAft>
              <a:defRPr/>
            </a:pPr>
            <a:r>
              <a:rPr lang="en-US" sz="2800" b="1" dirty="0" smtClean="0">
                <a:cs typeface="Arial" charset="0"/>
              </a:rPr>
              <a:t>Case law</a:t>
            </a:r>
            <a:r>
              <a:rPr lang="en-US" sz="2800" dirty="0" smtClean="0">
                <a:cs typeface="Arial" charset="0"/>
              </a:rPr>
              <a:t>: leadership agreement (“</a:t>
            </a:r>
            <a:r>
              <a:rPr lang="en-US" sz="2800" i="1" dirty="0" err="1" smtClean="0">
                <a:cs typeface="Arial" charset="0"/>
              </a:rPr>
              <a:t>clausola</a:t>
            </a:r>
            <a:r>
              <a:rPr lang="en-US" sz="2800" i="1" dirty="0" smtClean="0">
                <a:cs typeface="Arial" charset="0"/>
              </a:rPr>
              <a:t> di </a:t>
            </a:r>
            <a:r>
              <a:rPr lang="en-US" sz="2800" i="1" dirty="0" err="1" smtClean="0">
                <a:cs typeface="Arial" charset="0"/>
              </a:rPr>
              <a:t>delega</a:t>
            </a:r>
            <a:r>
              <a:rPr lang="en-US" sz="2800" dirty="0" smtClean="0">
                <a:cs typeface="Arial" charset="0"/>
              </a:rPr>
              <a:t>”) does </a:t>
            </a:r>
            <a:r>
              <a:rPr lang="en-US" sz="2800" u="sng" dirty="0" smtClean="0">
                <a:cs typeface="Arial" charset="0"/>
              </a:rPr>
              <a:t>not</a:t>
            </a:r>
            <a:r>
              <a:rPr lang="en-US" sz="2800" dirty="0" smtClean="0">
                <a:cs typeface="Arial" charset="0"/>
              </a:rPr>
              <a:t> change the default rule</a:t>
            </a:r>
            <a:endParaRPr lang="en-US" dirty="0" smtClean="0">
              <a:cs typeface="Arial" charset="0"/>
            </a:endParaRP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7545" y="6198212"/>
            <a:ext cx="4816455" cy="659788"/>
          </a:xfrm>
          <a:prstGeom prst="rect">
            <a:avLst/>
          </a:prstGeom>
        </p:spPr>
      </p:pic>
    </p:spTree>
    <p:extLst>
      <p:ext uri="{BB962C8B-B14F-4D97-AF65-F5344CB8AC3E}">
        <p14:creationId xmlns:p14="http://schemas.microsoft.com/office/powerpoint/2010/main" val="3155977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1" end="1"/>
                                            </p:txEl>
                                          </p:spTgt>
                                        </p:tgtEl>
                                        <p:attrNameLst>
                                          <p:attrName>style.visibility</p:attrName>
                                        </p:attrNameLst>
                                      </p:cBhvr>
                                      <p:to>
                                        <p:strVal val="visible"/>
                                      </p:to>
                                    </p:set>
                                    <p:animEffect transition="in" filter="fade">
                                      <p:cBhvr>
                                        <p:cTn id="7" dur="500"/>
                                        <p:tgtEl>
                                          <p:spTgt spid="8196">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xEl>
                                              <p:pRg st="2" end="2"/>
                                            </p:txEl>
                                          </p:spTgt>
                                        </p:tgtEl>
                                        <p:attrNameLst>
                                          <p:attrName>style.visibility</p:attrName>
                                        </p:attrNameLst>
                                      </p:cBhvr>
                                      <p:to>
                                        <p:strVal val="visible"/>
                                      </p:to>
                                    </p:set>
                                    <p:animEffect transition="in" filter="fade">
                                      <p:cBhvr>
                                        <p:cTn id="12" dur="500"/>
                                        <p:tgtEl>
                                          <p:spTgt spid="819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196">
                                            <p:txEl>
                                              <p:pRg st="3" end="3"/>
                                            </p:txEl>
                                          </p:spTgt>
                                        </p:tgtEl>
                                        <p:attrNameLst>
                                          <p:attrName>style.visibility</p:attrName>
                                        </p:attrNameLst>
                                      </p:cBhvr>
                                      <p:to>
                                        <p:strVal val="visible"/>
                                      </p:to>
                                    </p:set>
                                    <p:animEffect transition="in" filter="fade">
                                      <p:cBhvr>
                                        <p:cTn id="17" dur="500"/>
                                        <p:tgtEl>
                                          <p:spTgt spid="8196">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8196">
                                            <p:txEl>
                                              <p:pRg st="4" end="4"/>
                                            </p:txEl>
                                          </p:spTgt>
                                        </p:tgtEl>
                                        <p:attrNameLst>
                                          <p:attrName>style.visibility</p:attrName>
                                        </p:attrNameLst>
                                      </p:cBhvr>
                                      <p:to>
                                        <p:strVal val="visible"/>
                                      </p:to>
                                    </p:set>
                                    <p:animEffect transition="in" filter="fade">
                                      <p:cBhvr>
                                        <p:cTn id="22" dur="500"/>
                                        <p:tgtEl>
                                          <p:spTgt spid="8196">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8196">
                                            <p:txEl>
                                              <p:pRg st="5" end="5"/>
                                            </p:txEl>
                                          </p:spTgt>
                                        </p:tgtEl>
                                        <p:attrNameLst>
                                          <p:attrName>style.visibility</p:attrName>
                                        </p:attrNameLst>
                                      </p:cBhvr>
                                      <p:to>
                                        <p:strVal val="visible"/>
                                      </p:to>
                                    </p:set>
                                    <p:animEffect transition="in" filter="fade">
                                      <p:cBhvr>
                                        <p:cTn id="27" dur="500"/>
                                        <p:tgtEl>
                                          <p:spTgt spid="819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2"/>
            <a:ext cx="6769100" cy="16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endParaRPr lang="en-US" sz="2600" i="1" dirty="0" smtClean="0">
              <a:solidFill>
                <a:schemeClr val="accent1"/>
              </a:solidFill>
              <a:latin typeface="+mn-lt"/>
            </a:endParaRPr>
          </a:p>
          <a:p>
            <a:pPr eaLnBrk="1" hangingPunct="1">
              <a:defRPr/>
            </a:pPr>
            <a:r>
              <a:rPr lang="en-US" sz="3600" i="1" dirty="0" smtClean="0">
                <a:solidFill>
                  <a:schemeClr val="accent1"/>
                </a:solidFill>
                <a:latin typeface="+mn-lt"/>
              </a:rPr>
              <a:t>Issues of practical relevance </a:t>
            </a:r>
            <a:r>
              <a:rPr lang="en-US" sz="2400" i="1" dirty="0">
                <a:solidFill>
                  <a:schemeClr val="accent1"/>
                </a:solidFill>
                <a:latin typeface="+mn-lt"/>
              </a:rPr>
              <a:t>(Italian law)</a:t>
            </a:r>
            <a:endParaRPr lang="en-US" sz="2400" i="1" dirty="0" smtClean="0">
              <a:solidFill>
                <a:schemeClr val="accent1"/>
              </a:solidFill>
              <a:latin typeface="+mn-lt"/>
            </a:endParaRPr>
          </a:p>
        </p:txBody>
      </p:sp>
      <p:sp>
        <p:nvSpPr>
          <p:cNvPr id="8196" name="Segnaposto contenuto 11"/>
          <p:cNvSpPr>
            <a:spLocks noGrp="1"/>
          </p:cNvSpPr>
          <p:nvPr>
            <p:ph idx="1"/>
          </p:nvPr>
        </p:nvSpPr>
        <p:spPr>
          <a:xfrm>
            <a:off x="457200" y="2204864"/>
            <a:ext cx="8229600" cy="4032424"/>
          </a:xfrm>
        </p:spPr>
        <p:txBody>
          <a:bodyPr/>
          <a:lstStyle/>
          <a:p>
            <a:pPr marL="0" indent="0" eaLnBrk="1" hangingPunct="1">
              <a:lnSpc>
                <a:spcPct val="85000"/>
              </a:lnSpc>
              <a:spcBef>
                <a:spcPts val="600"/>
              </a:spcBef>
              <a:spcAft>
                <a:spcPts val="600"/>
              </a:spcAft>
              <a:buNone/>
              <a:defRPr/>
            </a:pPr>
            <a:r>
              <a:rPr lang="en-US" sz="3000" b="1" dirty="0" smtClean="0">
                <a:cs typeface="Arial" charset="0"/>
              </a:rPr>
              <a:t>Powers of leading insurer</a:t>
            </a:r>
            <a:r>
              <a:rPr lang="en-US" sz="3000" dirty="0" smtClean="0">
                <a:cs typeface="Arial" charset="0"/>
                <a:sym typeface="Webdings"/>
              </a:rPr>
              <a:t> depend on the leadership clause (“</a:t>
            </a:r>
            <a:r>
              <a:rPr lang="en-US" sz="3000" i="1" dirty="0" err="1" smtClean="0">
                <a:cs typeface="Arial" charset="0"/>
                <a:sym typeface="Webdings"/>
              </a:rPr>
              <a:t>clausola</a:t>
            </a:r>
            <a:r>
              <a:rPr lang="en-US" sz="3000" i="1" dirty="0" smtClean="0">
                <a:cs typeface="Arial" charset="0"/>
                <a:sym typeface="Webdings"/>
              </a:rPr>
              <a:t> di </a:t>
            </a:r>
            <a:r>
              <a:rPr lang="en-US" sz="3000" i="1" dirty="0" err="1" smtClean="0">
                <a:cs typeface="Arial" charset="0"/>
                <a:sym typeface="Webdings"/>
              </a:rPr>
              <a:t>delega</a:t>
            </a:r>
            <a:r>
              <a:rPr lang="en-US" sz="3000" dirty="0" smtClean="0">
                <a:cs typeface="Arial" charset="0"/>
                <a:sym typeface="Webdings"/>
              </a:rPr>
              <a:t>”):</a:t>
            </a:r>
            <a:endParaRPr lang="en-US" sz="3000" dirty="0" smtClean="0">
              <a:cs typeface="Arial" charset="0"/>
            </a:endParaRPr>
          </a:p>
          <a:p>
            <a:pPr eaLnBrk="1" hangingPunct="1">
              <a:lnSpc>
                <a:spcPct val="85000"/>
              </a:lnSpc>
              <a:spcBef>
                <a:spcPts val="600"/>
              </a:spcBef>
              <a:spcAft>
                <a:spcPts val="600"/>
              </a:spcAft>
              <a:defRPr/>
            </a:pPr>
            <a:r>
              <a:rPr lang="en-US" sz="2600" dirty="0">
                <a:cs typeface="Arial" charset="0"/>
              </a:rPr>
              <a:t>Authority to bind co-insurers at the time of conclusion of the contract </a:t>
            </a:r>
            <a:r>
              <a:rPr lang="en-US" sz="2600" dirty="0" smtClean="0">
                <a:cs typeface="Arial" charset="0"/>
              </a:rPr>
              <a:t>– requirements </a:t>
            </a:r>
            <a:r>
              <a:rPr lang="en-US" sz="2400" i="1" dirty="0" smtClean="0">
                <a:cs typeface="Arial" charset="0"/>
              </a:rPr>
              <a:t>(and </a:t>
            </a:r>
            <a:r>
              <a:rPr lang="en-US" sz="2400" i="1" dirty="0">
                <a:cs typeface="Arial" charset="0"/>
              </a:rPr>
              <a:t>effects of lack thereof)</a:t>
            </a:r>
          </a:p>
          <a:p>
            <a:pPr eaLnBrk="1" hangingPunct="1">
              <a:lnSpc>
                <a:spcPct val="85000"/>
              </a:lnSpc>
              <a:spcBef>
                <a:spcPts val="600"/>
              </a:spcBef>
              <a:spcAft>
                <a:spcPts val="600"/>
              </a:spcAft>
              <a:defRPr/>
            </a:pPr>
            <a:r>
              <a:rPr lang="en-US" sz="2600" dirty="0">
                <a:cs typeface="Arial" charset="0"/>
              </a:rPr>
              <a:t>Receipt of premium </a:t>
            </a:r>
            <a:r>
              <a:rPr lang="en-US" sz="2600" dirty="0" smtClean="0">
                <a:cs typeface="Arial" charset="0"/>
              </a:rPr>
              <a:t>payment, notices </a:t>
            </a:r>
            <a:r>
              <a:rPr lang="en-US" sz="2600" dirty="0">
                <a:cs typeface="Arial" charset="0"/>
              </a:rPr>
              <a:t>and </a:t>
            </a:r>
            <a:r>
              <a:rPr lang="en-US" sz="2600" dirty="0" smtClean="0">
                <a:cs typeface="Arial" charset="0"/>
              </a:rPr>
              <a:t>communications</a:t>
            </a:r>
          </a:p>
          <a:p>
            <a:pPr eaLnBrk="1" hangingPunct="1">
              <a:lnSpc>
                <a:spcPct val="85000"/>
              </a:lnSpc>
              <a:spcBef>
                <a:spcPts val="600"/>
              </a:spcBef>
              <a:spcAft>
                <a:spcPts val="600"/>
              </a:spcAft>
              <a:defRPr/>
            </a:pPr>
            <a:r>
              <a:rPr lang="en-US" sz="2600" dirty="0" smtClean="0">
                <a:cs typeface="Arial" charset="0"/>
              </a:rPr>
              <a:t>Coverage determinations and indemnity payment </a:t>
            </a:r>
            <a:r>
              <a:rPr lang="en-US" sz="2400" dirty="0" smtClean="0">
                <a:cs typeface="Arial" charset="0"/>
              </a:rPr>
              <a:t>(</a:t>
            </a:r>
            <a:r>
              <a:rPr lang="en-US" sz="2400" u="sng" dirty="0" smtClean="0">
                <a:cs typeface="Arial" charset="0"/>
              </a:rPr>
              <a:t>limits</a:t>
            </a:r>
            <a:r>
              <a:rPr lang="en-US" sz="2400" dirty="0" smtClean="0">
                <a:cs typeface="Arial" charset="0"/>
              </a:rPr>
              <a:t>: </a:t>
            </a:r>
            <a:r>
              <a:rPr lang="en-US" sz="2400" i="1" dirty="0" smtClean="0">
                <a:cs typeface="Arial" charset="0"/>
              </a:rPr>
              <a:t>good faith / </a:t>
            </a:r>
            <a:r>
              <a:rPr lang="en-US" sz="2400" dirty="0" smtClean="0">
                <a:cs typeface="Arial" charset="0"/>
              </a:rPr>
              <a:t>but also: </a:t>
            </a:r>
            <a:r>
              <a:rPr lang="en-US" sz="2400" i="1" dirty="0" smtClean="0">
                <a:cs typeface="Arial" charset="0"/>
              </a:rPr>
              <a:t>claims control </a:t>
            </a:r>
            <a:r>
              <a:rPr lang="en-US" sz="2400" dirty="0" smtClean="0">
                <a:cs typeface="Arial" charset="0"/>
              </a:rPr>
              <a:t>/ </a:t>
            </a:r>
            <a:r>
              <a:rPr lang="en-US" sz="2400" i="1" dirty="0" smtClean="0">
                <a:cs typeface="Arial" charset="0"/>
              </a:rPr>
              <a:t>claim cooperation clauses</a:t>
            </a:r>
            <a:r>
              <a:rPr lang="en-US" sz="2400" dirty="0" smtClean="0">
                <a:cs typeface="Arial" charset="0"/>
              </a:rPr>
              <a:t>)</a:t>
            </a:r>
          </a:p>
          <a:p>
            <a:pPr eaLnBrk="1" hangingPunct="1">
              <a:lnSpc>
                <a:spcPct val="85000"/>
              </a:lnSpc>
              <a:spcBef>
                <a:spcPts val="600"/>
              </a:spcBef>
              <a:spcAft>
                <a:spcPts val="600"/>
              </a:spcAft>
              <a:defRPr/>
            </a:pPr>
            <a:endParaRPr lang="en-US" dirty="0" smtClean="0">
              <a:solidFill>
                <a:schemeClr val="tx2">
                  <a:lumMod val="75000"/>
                </a:schemeClr>
              </a:solidFill>
              <a:latin typeface="Arial" charset="0"/>
              <a:cs typeface="Arial" charset="0"/>
            </a:endParaRP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6074913"/>
            <a:ext cx="4888462" cy="669651"/>
          </a:xfrm>
          <a:prstGeom prst="rect">
            <a:avLst/>
          </a:prstGeom>
        </p:spPr>
      </p:pic>
    </p:spTree>
    <p:extLst>
      <p:ext uri="{BB962C8B-B14F-4D97-AF65-F5344CB8AC3E}">
        <p14:creationId xmlns:p14="http://schemas.microsoft.com/office/powerpoint/2010/main" val="22637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1" end="1"/>
                                            </p:txEl>
                                          </p:spTgt>
                                        </p:tgtEl>
                                        <p:attrNameLst>
                                          <p:attrName>style.visibility</p:attrName>
                                        </p:attrNameLst>
                                      </p:cBhvr>
                                      <p:to>
                                        <p:strVal val="visible"/>
                                      </p:to>
                                    </p:set>
                                    <p:animEffect transition="in" filter="fade">
                                      <p:cBhvr>
                                        <p:cTn id="7" dur="500"/>
                                        <p:tgtEl>
                                          <p:spTgt spid="819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xEl>
                                              <p:pRg st="2" end="2"/>
                                            </p:txEl>
                                          </p:spTgt>
                                        </p:tgtEl>
                                        <p:attrNameLst>
                                          <p:attrName>style.visibility</p:attrName>
                                        </p:attrNameLst>
                                      </p:cBhvr>
                                      <p:to>
                                        <p:strVal val="visible"/>
                                      </p:to>
                                    </p:set>
                                    <p:animEffect transition="in" filter="fade">
                                      <p:cBhvr>
                                        <p:cTn id="12" dur="500"/>
                                        <p:tgtEl>
                                          <p:spTgt spid="819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6">
                                            <p:txEl>
                                              <p:pRg st="3" end="3"/>
                                            </p:txEl>
                                          </p:spTgt>
                                        </p:tgtEl>
                                        <p:attrNameLst>
                                          <p:attrName>style.visibility</p:attrName>
                                        </p:attrNameLst>
                                      </p:cBhvr>
                                      <p:to>
                                        <p:strVal val="visible"/>
                                      </p:to>
                                    </p:set>
                                    <p:animEffect transition="in" filter="fade">
                                      <p:cBhvr>
                                        <p:cTn id="17" dur="500"/>
                                        <p:tgtEl>
                                          <p:spTgt spid="81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2"/>
            <a:ext cx="6769100" cy="165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endParaRPr lang="en-US" sz="2600" i="1" dirty="0" smtClean="0">
              <a:solidFill>
                <a:schemeClr val="accent1"/>
              </a:solidFill>
              <a:latin typeface="+mn-lt"/>
            </a:endParaRPr>
          </a:p>
          <a:p>
            <a:pPr eaLnBrk="1" hangingPunct="1">
              <a:defRPr/>
            </a:pPr>
            <a:r>
              <a:rPr lang="en-US" sz="3600" i="1" dirty="0" smtClean="0">
                <a:solidFill>
                  <a:schemeClr val="accent1"/>
                </a:solidFill>
                <a:latin typeface="+mn-lt"/>
              </a:rPr>
              <a:t>Issues of practical relevance </a:t>
            </a:r>
            <a:r>
              <a:rPr lang="en-US" sz="2400" i="1" dirty="0">
                <a:solidFill>
                  <a:schemeClr val="accent1"/>
                </a:solidFill>
                <a:latin typeface="+mn-lt"/>
              </a:rPr>
              <a:t>(Italian </a:t>
            </a:r>
            <a:r>
              <a:rPr lang="en-US" sz="2400" i="1" dirty="0" smtClean="0">
                <a:solidFill>
                  <a:schemeClr val="accent1"/>
                </a:solidFill>
                <a:latin typeface="+mn-lt"/>
              </a:rPr>
              <a:t>law, cont’d)</a:t>
            </a:r>
          </a:p>
        </p:txBody>
      </p:sp>
      <p:sp>
        <p:nvSpPr>
          <p:cNvPr id="8196" name="Segnaposto contenuto 11"/>
          <p:cNvSpPr>
            <a:spLocks noGrp="1"/>
          </p:cNvSpPr>
          <p:nvPr>
            <p:ph idx="1"/>
          </p:nvPr>
        </p:nvSpPr>
        <p:spPr>
          <a:xfrm>
            <a:off x="457200" y="2276872"/>
            <a:ext cx="8229600" cy="3960416"/>
          </a:xfrm>
        </p:spPr>
        <p:txBody>
          <a:bodyPr>
            <a:normAutofit lnSpcReduction="10000"/>
          </a:bodyPr>
          <a:lstStyle/>
          <a:p>
            <a:pPr eaLnBrk="1" hangingPunct="1">
              <a:lnSpc>
                <a:spcPct val="85000"/>
              </a:lnSpc>
              <a:spcBef>
                <a:spcPts val="600"/>
              </a:spcBef>
              <a:spcAft>
                <a:spcPts val="600"/>
              </a:spcAft>
              <a:defRPr/>
            </a:pPr>
            <a:r>
              <a:rPr lang="en-US" sz="2800" b="1" dirty="0" smtClean="0">
                <a:cs typeface="Arial" charset="0"/>
              </a:rPr>
              <a:t>Statute of limitations</a:t>
            </a:r>
            <a:r>
              <a:rPr lang="en-US" sz="2800" dirty="0" smtClean="0">
                <a:cs typeface="Arial" charset="0"/>
              </a:rPr>
              <a:t>: </a:t>
            </a:r>
            <a:r>
              <a:rPr lang="en-US" sz="2400" dirty="0" smtClean="0">
                <a:cs typeface="Arial" charset="0"/>
              </a:rPr>
              <a:t>effects of notice to leading insurer </a:t>
            </a:r>
            <a:r>
              <a:rPr lang="en-US" sz="2400" u="sng" dirty="0" smtClean="0">
                <a:cs typeface="Arial" charset="0"/>
              </a:rPr>
              <a:t>only</a:t>
            </a:r>
          </a:p>
          <a:p>
            <a:pPr eaLnBrk="1" hangingPunct="1">
              <a:lnSpc>
                <a:spcPct val="85000"/>
              </a:lnSpc>
              <a:spcBef>
                <a:spcPts val="600"/>
              </a:spcBef>
              <a:spcAft>
                <a:spcPts val="600"/>
              </a:spcAft>
              <a:defRPr/>
            </a:pPr>
            <a:r>
              <a:rPr lang="en-US" sz="2800" b="1" dirty="0" smtClean="0">
                <a:cs typeface="Arial" charset="0"/>
              </a:rPr>
              <a:t>Standing </a:t>
            </a:r>
            <a:r>
              <a:rPr lang="en-US" sz="2800" b="1" u="sng" dirty="0" smtClean="0">
                <a:cs typeface="Arial" charset="0"/>
              </a:rPr>
              <a:t>to sue</a:t>
            </a:r>
            <a:r>
              <a:rPr lang="en-US" sz="2800" b="1" dirty="0" smtClean="0">
                <a:cs typeface="Arial" charset="0"/>
              </a:rPr>
              <a:t> of leading insurer</a:t>
            </a:r>
            <a:r>
              <a:rPr lang="en-US" sz="2800" dirty="0" smtClean="0">
                <a:cs typeface="Arial" charset="0"/>
              </a:rPr>
              <a:t>:</a:t>
            </a:r>
          </a:p>
          <a:p>
            <a:pPr lvl="1" eaLnBrk="1" hangingPunct="1">
              <a:lnSpc>
                <a:spcPct val="85000"/>
              </a:lnSpc>
              <a:spcBef>
                <a:spcPts val="600"/>
              </a:spcBef>
              <a:spcAft>
                <a:spcPts val="600"/>
              </a:spcAft>
              <a:defRPr/>
            </a:pPr>
            <a:r>
              <a:rPr lang="en-US" sz="2400" dirty="0" smtClean="0">
                <a:cs typeface="Arial" charset="0"/>
              </a:rPr>
              <a:t>action to recover premium </a:t>
            </a:r>
            <a:r>
              <a:rPr lang="en-US" sz="2200" i="1" dirty="0">
                <a:cs typeface="Arial" charset="0"/>
              </a:rPr>
              <a:t>(against </a:t>
            </a:r>
            <a:r>
              <a:rPr lang="en-US" sz="2200" i="1" dirty="0" smtClean="0">
                <a:cs typeface="Arial" charset="0"/>
              </a:rPr>
              <a:t>policyholder)</a:t>
            </a:r>
          </a:p>
          <a:p>
            <a:pPr lvl="1" eaLnBrk="1" hangingPunct="1">
              <a:lnSpc>
                <a:spcPct val="85000"/>
              </a:lnSpc>
              <a:spcBef>
                <a:spcPts val="600"/>
              </a:spcBef>
              <a:spcAft>
                <a:spcPts val="600"/>
              </a:spcAft>
              <a:defRPr/>
            </a:pPr>
            <a:r>
              <a:rPr lang="en-US" sz="2400" dirty="0" smtClean="0">
                <a:cs typeface="Arial" charset="0"/>
              </a:rPr>
              <a:t>subrogation action </a:t>
            </a:r>
            <a:r>
              <a:rPr lang="en-US" sz="2200" i="1" dirty="0" smtClean="0">
                <a:cs typeface="Arial" charset="0"/>
              </a:rPr>
              <a:t>(against liable third parties)</a:t>
            </a:r>
          </a:p>
          <a:p>
            <a:pPr lvl="1" eaLnBrk="1" hangingPunct="1">
              <a:lnSpc>
                <a:spcPct val="85000"/>
              </a:lnSpc>
              <a:spcBef>
                <a:spcPts val="600"/>
              </a:spcBef>
              <a:spcAft>
                <a:spcPts val="600"/>
              </a:spcAft>
              <a:defRPr/>
            </a:pPr>
            <a:r>
              <a:rPr lang="en-US" sz="2400" dirty="0" smtClean="0">
                <a:cs typeface="Arial" charset="0"/>
              </a:rPr>
              <a:t>rescission action </a:t>
            </a:r>
            <a:r>
              <a:rPr lang="en-US" sz="2200" i="1" dirty="0" smtClean="0">
                <a:cs typeface="Arial" charset="0"/>
              </a:rPr>
              <a:t>(misrepresentation / failure to disclose)</a:t>
            </a:r>
          </a:p>
          <a:p>
            <a:pPr eaLnBrk="1" hangingPunct="1">
              <a:lnSpc>
                <a:spcPct val="85000"/>
              </a:lnSpc>
              <a:spcBef>
                <a:spcPts val="600"/>
              </a:spcBef>
              <a:spcAft>
                <a:spcPts val="600"/>
              </a:spcAft>
              <a:defRPr/>
            </a:pPr>
            <a:r>
              <a:rPr lang="en-US" sz="2800" b="1" dirty="0">
                <a:cs typeface="Arial" charset="0"/>
              </a:rPr>
              <a:t>Standing </a:t>
            </a:r>
            <a:r>
              <a:rPr lang="en-US" sz="2800" b="1" u="sng" dirty="0">
                <a:cs typeface="Arial" charset="0"/>
              </a:rPr>
              <a:t>to </a:t>
            </a:r>
            <a:r>
              <a:rPr lang="en-US" sz="2800" b="1" u="sng" dirty="0" smtClean="0">
                <a:cs typeface="Arial" charset="0"/>
              </a:rPr>
              <a:t>be sued</a:t>
            </a:r>
            <a:r>
              <a:rPr lang="en-US" sz="2800" b="1" dirty="0" smtClean="0">
                <a:cs typeface="Arial" charset="0"/>
              </a:rPr>
              <a:t> </a:t>
            </a:r>
            <a:r>
              <a:rPr lang="en-US" sz="2800" b="1" dirty="0">
                <a:cs typeface="Arial" charset="0"/>
              </a:rPr>
              <a:t>of leading insurer</a:t>
            </a:r>
            <a:r>
              <a:rPr lang="en-US" sz="2800" dirty="0">
                <a:cs typeface="Arial" charset="0"/>
              </a:rPr>
              <a:t>: </a:t>
            </a:r>
            <a:r>
              <a:rPr lang="en-US" sz="2400" dirty="0">
                <a:cs typeface="Arial" charset="0"/>
              </a:rPr>
              <a:t>effects of </a:t>
            </a:r>
            <a:r>
              <a:rPr lang="en-US" sz="2400" dirty="0" smtClean="0">
                <a:cs typeface="Arial" charset="0"/>
              </a:rPr>
              <a:t>lawsuit instituted against leading </a:t>
            </a:r>
            <a:r>
              <a:rPr lang="en-US" sz="2400" dirty="0">
                <a:cs typeface="Arial" charset="0"/>
              </a:rPr>
              <a:t>insurer </a:t>
            </a:r>
            <a:r>
              <a:rPr lang="en-US" sz="2400" u="sng" dirty="0" smtClean="0">
                <a:cs typeface="Arial" charset="0"/>
              </a:rPr>
              <a:t>only</a:t>
            </a:r>
          </a:p>
          <a:p>
            <a:pPr eaLnBrk="1" hangingPunct="1">
              <a:lnSpc>
                <a:spcPct val="85000"/>
              </a:lnSpc>
              <a:spcBef>
                <a:spcPts val="600"/>
              </a:spcBef>
              <a:spcAft>
                <a:spcPts val="600"/>
              </a:spcAft>
              <a:defRPr/>
            </a:pPr>
            <a:r>
              <a:rPr lang="en-US" sz="2800" b="1" dirty="0" smtClean="0">
                <a:cs typeface="Arial" charset="0"/>
              </a:rPr>
              <a:t>Wording of </a:t>
            </a:r>
            <a:r>
              <a:rPr lang="en-US" sz="2800" b="1" i="1" dirty="0" smtClean="0">
                <a:cs typeface="Arial" charset="0"/>
              </a:rPr>
              <a:t>leadership clause </a:t>
            </a:r>
            <a:r>
              <a:rPr lang="en-US" sz="2800" b="1" dirty="0" smtClean="0">
                <a:cs typeface="Arial" charset="0"/>
              </a:rPr>
              <a:t>is KEY</a:t>
            </a:r>
          </a:p>
          <a:p>
            <a:pPr eaLnBrk="1" hangingPunct="1">
              <a:lnSpc>
                <a:spcPct val="85000"/>
              </a:lnSpc>
              <a:spcBef>
                <a:spcPts val="600"/>
              </a:spcBef>
              <a:spcAft>
                <a:spcPts val="600"/>
              </a:spcAft>
              <a:defRPr/>
            </a:pPr>
            <a:endParaRPr lang="en-US" dirty="0" smtClean="0">
              <a:solidFill>
                <a:schemeClr val="tx2">
                  <a:lumMod val="75000"/>
                </a:schemeClr>
              </a:solidFill>
              <a:latin typeface="Arial" charset="0"/>
              <a:cs typeface="Arial" charset="0"/>
            </a:endParaRP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2139" y="6093295"/>
            <a:ext cx="4754267" cy="651269"/>
          </a:xfrm>
          <a:prstGeom prst="rect">
            <a:avLst/>
          </a:prstGeom>
        </p:spPr>
      </p:pic>
    </p:spTree>
    <p:extLst>
      <p:ext uri="{BB962C8B-B14F-4D97-AF65-F5344CB8AC3E}">
        <p14:creationId xmlns:p14="http://schemas.microsoft.com/office/powerpoint/2010/main" val="1854644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Effect transition="in" filter="fade">
                                      <p:cBhvr>
                                        <p:cTn id="7" dur="500"/>
                                        <p:tgtEl>
                                          <p:spTgt spid="81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xEl>
                                              <p:pRg st="1" end="1"/>
                                            </p:txEl>
                                          </p:spTgt>
                                        </p:tgtEl>
                                        <p:attrNameLst>
                                          <p:attrName>style.visibility</p:attrName>
                                        </p:attrNameLst>
                                      </p:cBhvr>
                                      <p:to>
                                        <p:strVal val="visible"/>
                                      </p:to>
                                    </p:set>
                                    <p:animEffect transition="in" filter="fade">
                                      <p:cBhvr>
                                        <p:cTn id="12" dur="500"/>
                                        <p:tgtEl>
                                          <p:spTgt spid="8196">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196">
                                            <p:txEl>
                                              <p:pRg st="2" end="2"/>
                                            </p:txEl>
                                          </p:spTgt>
                                        </p:tgtEl>
                                        <p:attrNameLst>
                                          <p:attrName>style.visibility</p:attrName>
                                        </p:attrNameLst>
                                      </p:cBhvr>
                                      <p:to>
                                        <p:strVal val="visible"/>
                                      </p:to>
                                    </p:set>
                                    <p:animEffect transition="in" filter="fade">
                                      <p:cBhvr>
                                        <p:cTn id="15" dur="500"/>
                                        <p:tgtEl>
                                          <p:spTgt spid="819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196">
                                            <p:txEl>
                                              <p:pRg st="3" end="3"/>
                                            </p:txEl>
                                          </p:spTgt>
                                        </p:tgtEl>
                                        <p:attrNameLst>
                                          <p:attrName>style.visibility</p:attrName>
                                        </p:attrNameLst>
                                      </p:cBhvr>
                                      <p:to>
                                        <p:strVal val="visible"/>
                                      </p:to>
                                    </p:set>
                                    <p:animEffect transition="in" filter="fade">
                                      <p:cBhvr>
                                        <p:cTn id="18" dur="500"/>
                                        <p:tgtEl>
                                          <p:spTgt spid="8196">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196">
                                            <p:txEl>
                                              <p:pRg st="4" end="4"/>
                                            </p:txEl>
                                          </p:spTgt>
                                        </p:tgtEl>
                                        <p:attrNameLst>
                                          <p:attrName>style.visibility</p:attrName>
                                        </p:attrNameLst>
                                      </p:cBhvr>
                                      <p:to>
                                        <p:strVal val="visible"/>
                                      </p:to>
                                    </p:set>
                                    <p:animEffect transition="in" filter="fade">
                                      <p:cBhvr>
                                        <p:cTn id="21" dur="500"/>
                                        <p:tgtEl>
                                          <p:spTgt spid="8196">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196">
                                            <p:txEl>
                                              <p:pRg st="5" end="5"/>
                                            </p:txEl>
                                          </p:spTgt>
                                        </p:tgtEl>
                                        <p:attrNameLst>
                                          <p:attrName>style.visibility</p:attrName>
                                        </p:attrNameLst>
                                      </p:cBhvr>
                                      <p:to>
                                        <p:strVal val="visible"/>
                                      </p:to>
                                    </p:set>
                                    <p:animEffect transition="in" filter="fade">
                                      <p:cBhvr>
                                        <p:cTn id="26" dur="500"/>
                                        <p:tgtEl>
                                          <p:spTgt spid="819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196">
                                            <p:txEl>
                                              <p:pRg st="6" end="6"/>
                                            </p:txEl>
                                          </p:spTgt>
                                        </p:tgtEl>
                                        <p:attrNameLst>
                                          <p:attrName>style.visibility</p:attrName>
                                        </p:attrNameLst>
                                      </p:cBhvr>
                                      <p:to>
                                        <p:strVal val="visible"/>
                                      </p:to>
                                    </p:set>
                                    <p:animEffect transition="in" filter="fade">
                                      <p:cBhvr>
                                        <p:cTn id="31" dur="1000"/>
                                        <p:tgtEl>
                                          <p:spTgt spid="8196">
                                            <p:txEl>
                                              <p:pRg st="6" end="6"/>
                                            </p:txEl>
                                          </p:spTgt>
                                        </p:tgtEl>
                                      </p:cBhvr>
                                    </p:animEffect>
                                    <p:anim calcmode="lin" valueType="num">
                                      <p:cBhvr>
                                        <p:cTn id="32" dur="1000" fill="hold"/>
                                        <p:tgtEl>
                                          <p:spTgt spid="8196">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819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P:\IUSS Pavia\IUSS Pavia 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Segnaposto contenuto 11"/>
          <p:cNvSpPr>
            <a:spLocks noGrp="1"/>
          </p:cNvSpPr>
          <p:nvPr>
            <p:ph idx="1"/>
          </p:nvPr>
        </p:nvSpPr>
        <p:spPr>
          <a:xfrm>
            <a:off x="457200" y="2133600"/>
            <a:ext cx="8229600" cy="1727448"/>
          </a:xfrm>
        </p:spPr>
        <p:txBody>
          <a:bodyPr anchor="ctr"/>
          <a:lstStyle/>
          <a:p>
            <a:pPr marL="0" indent="0" algn="ctr" eaLnBrk="1" hangingPunct="1">
              <a:lnSpc>
                <a:spcPct val="85000"/>
              </a:lnSpc>
              <a:spcBef>
                <a:spcPts val="1200"/>
              </a:spcBef>
              <a:buFont typeface="Arial" charset="0"/>
              <a:buNone/>
            </a:pPr>
            <a:r>
              <a:rPr lang="fr-FR" b="1" dirty="0" smtClean="0">
                <a:solidFill>
                  <a:srgbClr val="0070C0"/>
                </a:solidFill>
                <a:cs typeface="Arial" charset="0"/>
              </a:rPr>
              <a:t>THANK YOU!</a:t>
            </a:r>
          </a:p>
          <a:p>
            <a:pPr marL="0" indent="0" algn="ctr" eaLnBrk="1" hangingPunct="1">
              <a:lnSpc>
                <a:spcPct val="85000"/>
              </a:lnSpc>
              <a:spcBef>
                <a:spcPts val="1200"/>
              </a:spcBef>
              <a:buFont typeface="Arial" charset="0"/>
              <a:buNone/>
            </a:pPr>
            <a:r>
              <a:rPr lang="fr-FR" sz="2400" b="1" dirty="0" smtClean="0">
                <a:cs typeface="Arial" charset="0"/>
              </a:rPr>
              <a:t>alberto.monti@iusspavia.it</a:t>
            </a:r>
          </a:p>
        </p:txBody>
      </p:sp>
      <p:sp>
        <p:nvSpPr>
          <p:cNvPr id="6" name="Titolo 1"/>
          <p:cNvSpPr txBox="1">
            <a:spLocks/>
          </p:cNvSpPr>
          <p:nvPr/>
        </p:nvSpPr>
        <p:spPr>
          <a:xfrm>
            <a:off x="539750" y="4005064"/>
            <a:ext cx="6911975" cy="1800200"/>
          </a:xfrm>
          <a:prstGeom prst="rect">
            <a:avLst/>
          </a:prstGeom>
        </p:spPr>
        <p:txBody>
          <a:bodyPr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it-IT" sz="1600" b="1" dirty="0" smtClean="0">
                <a:solidFill>
                  <a:srgbClr val="002060"/>
                </a:solidFill>
                <a:latin typeface="+mn-lt"/>
                <a:cs typeface="Arial" pitchFamily="34" charset="0"/>
              </a:rPr>
              <a:t>Prof. Alberto Monti</a:t>
            </a:r>
          </a:p>
          <a:p>
            <a:pPr algn="l" fontAlgn="auto">
              <a:spcAft>
                <a:spcPts val="0"/>
              </a:spcAft>
              <a:defRPr/>
            </a:pPr>
            <a:endParaRPr lang="en-US" sz="1600" b="1" dirty="0" smtClean="0">
              <a:solidFill>
                <a:srgbClr val="002060"/>
              </a:solidFill>
              <a:latin typeface="+mn-lt"/>
              <a:cs typeface="Arial" pitchFamily="34" charset="0"/>
            </a:endParaRPr>
          </a:p>
          <a:p>
            <a:pPr algn="l" fontAlgn="auto">
              <a:spcAft>
                <a:spcPts val="0"/>
              </a:spcAft>
              <a:defRPr/>
            </a:pPr>
            <a:r>
              <a:rPr lang="fr-FR" sz="1400" b="1" dirty="0" smtClean="0">
                <a:solidFill>
                  <a:schemeClr val="tx1">
                    <a:lumMod val="50000"/>
                    <a:lumOff val="50000"/>
                  </a:schemeClr>
                </a:solidFill>
                <a:latin typeface="+mn-lt"/>
                <a:cs typeface="Arial" pitchFamily="34" charset="0"/>
              </a:rPr>
              <a:t>Institute for Advanced </a:t>
            </a:r>
            <a:r>
              <a:rPr lang="fr-FR" sz="1400" b="1" dirty="0" err="1" smtClean="0">
                <a:solidFill>
                  <a:schemeClr val="tx1">
                    <a:lumMod val="50000"/>
                    <a:lumOff val="50000"/>
                  </a:schemeClr>
                </a:solidFill>
                <a:latin typeface="+mn-lt"/>
                <a:cs typeface="Arial" pitchFamily="34" charset="0"/>
              </a:rPr>
              <a:t>Study</a:t>
            </a:r>
            <a:r>
              <a:rPr lang="fr-FR" sz="1400" b="1" dirty="0" smtClean="0">
                <a:solidFill>
                  <a:schemeClr val="tx1">
                    <a:lumMod val="50000"/>
                    <a:lumOff val="50000"/>
                  </a:schemeClr>
                </a:solidFill>
                <a:latin typeface="+mn-lt"/>
                <a:cs typeface="Arial" pitchFamily="34" charset="0"/>
              </a:rPr>
              <a:t>  </a:t>
            </a:r>
            <a:r>
              <a:rPr lang="fr-FR" sz="1400" b="1" dirty="0">
                <a:solidFill>
                  <a:schemeClr val="tx1">
                    <a:lumMod val="50000"/>
                    <a:lumOff val="50000"/>
                  </a:schemeClr>
                </a:solidFill>
                <a:latin typeface="+mn-lt"/>
                <a:cs typeface="Arial" pitchFamily="34" charset="0"/>
              </a:rPr>
              <a:t>«IUSS Pavia» </a:t>
            </a:r>
          </a:p>
          <a:p>
            <a:pPr algn="l" fontAlgn="auto">
              <a:spcAft>
                <a:spcPts val="0"/>
              </a:spcAft>
              <a:defRPr/>
            </a:pPr>
            <a:r>
              <a:rPr lang="fr-FR" sz="1400" b="1" dirty="0" smtClean="0">
                <a:solidFill>
                  <a:schemeClr val="tx1">
                    <a:lumMod val="50000"/>
                    <a:lumOff val="50000"/>
                  </a:schemeClr>
                </a:solidFill>
                <a:latin typeface="+mn-lt"/>
                <a:cs typeface="Arial" pitchFamily="34" charset="0"/>
              </a:rPr>
              <a:t>Studio Legale Monti – Law </a:t>
            </a:r>
            <a:r>
              <a:rPr lang="fr-FR" sz="1400" b="1" dirty="0" err="1" smtClean="0">
                <a:solidFill>
                  <a:schemeClr val="tx1">
                    <a:lumMod val="50000"/>
                    <a:lumOff val="50000"/>
                  </a:schemeClr>
                </a:solidFill>
                <a:latin typeface="+mn-lt"/>
                <a:cs typeface="Arial" pitchFamily="34" charset="0"/>
              </a:rPr>
              <a:t>Firm</a:t>
            </a:r>
            <a:r>
              <a:rPr lang="fr-FR" sz="1400" b="1" dirty="0" smtClean="0">
                <a:solidFill>
                  <a:schemeClr val="tx1">
                    <a:lumMod val="50000"/>
                    <a:lumOff val="50000"/>
                  </a:schemeClr>
                </a:solidFill>
                <a:latin typeface="+mn-lt"/>
                <a:cs typeface="Arial" pitchFamily="34" charset="0"/>
              </a:rPr>
              <a:t> (Milano)</a:t>
            </a:r>
            <a:endParaRPr lang="en-US" sz="1400" b="1" dirty="0" smtClean="0">
              <a:solidFill>
                <a:schemeClr val="tx1">
                  <a:lumMod val="50000"/>
                  <a:lumOff val="50000"/>
                </a:schemeClr>
              </a:solidFill>
              <a:latin typeface="+mn-lt"/>
              <a:cs typeface="Arial" pitchFamily="34" charset="0"/>
            </a:endParaRPr>
          </a:p>
          <a:p>
            <a:pPr algn="l" fontAlgn="auto">
              <a:spcAft>
                <a:spcPts val="0"/>
              </a:spcAft>
              <a:defRPr/>
            </a:pPr>
            <a:endParaRPr lang="en-US" sz="1600" b="1" dirty="0">
              <a:solidFill>
                <a:schemeClr val="tx1">
                  <a:lumMod val="50000"/>
                  <a:lumOff val="50000"/>
                </a:schemeClr>
              </a:solidFill>
              <a:latin typeface="+mn-lt"/>
              <a:cs typeface="Arial" pitchFamily="34" charset="0"/>
            </a:endParaRPr>
          </a:p>
          <a:p>
            <a:pPr algn="l" fontAlgn="auto">
              <a:spcAft>
                <a:spcPts val="0"/>
              </a:spcAft>
              <a:defRPr/>
            </a:pPr>
            <a:r>
              <a:rPr lang="en-US" sz="1400" b="1" dirty="0">
                <a:solidFill>
                  <a:schemeClr val="tx1">
                    <a:lumMod val="50000"/>
                    <a:lumOff val="50000"/>
                  </a:schemeClr>
                </a:solidFill>
                <a:latin typeface="+mn-lt"/>
                <a:cs typeface="Arial" pitchFamily="34" charset="0"/>
              </a:rPr>
              <a:t>Email: alberto.monti@iusspavia.it</a:t>
            </a:r>
            <a:endParaRPr lang="it-IT" sz="1400" b="1" dirty="0" smtClean="0">
              <a:solidFill>
                <a:schemeClr val="tx1">
                  <a:lumMod val="50000"/>
                  <a:lumOff val="50000"/>
                </a:schemeClr>
              </a:solidFill>
              <a:latin typeface="+mn-lt"/>
              <a:cs typeface="Arial" pitchFamily="34" charset="0"/>
            </a:endParaRPr>
          </a:p>
        </p:txBody>
      </p:sp>
      <p:sp>
        <p:nvSpPr>
          <p:cNvPr id="7"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737" y="6065021"/>
            <a:ext cx="4960670" cy="679543"/>
          </a:xfrm>
          <a:prstGeom prst="rect">
            <a:avLst/>
          </a:prstGeom>
        </p:spPr>
      </p:pic>
    </p:spTree>
    <p:extLst>
      <p:ext uri="{BB962C8B-B14F-4D97-AF65-F5344CB8AC3E}">
        <p14:creationId xmlns:p14="http://schemas.microsoft.com/office/powerpoint/2010/main" val="322231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fade">
                                      <p:cBhvr>
                                        <p:cTn id="12" dur="1000"/>
                                        <p:tgtEl>
                                          <p:spTgt spid="11267">
                                            <p:txEl>
                                              <p:pRg st="1" end="1"/>
                                            </p:txEl>
                                          </p:spTgt>
                                        </p:tgtEl>
                                      </p:cBhvr>
                                    </p:animEffect>
                                    <p:anim calcmode="lin" valueType="num">
                                      <p:cBhvr>
                                        <p:cTn id="13" dur="1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126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noChangeArrowheads="1"/>
          </p:cNvSpPr>
          <p:nvPr>
            <p:ph type="body" sz="half" idx="1"/>
          </p:nvPr>
        </p:nvSpPr>
        <p:spPr>
          <a:xfrm>
            <a:off x="900113" y="1268413"/>
            <a:ext cx="7775575" cy="4579937"/>
          </a:xfrm>
        </p:spPr>
        <p:txBody>
          <a:bodyPr/>
          <a:lstStyle/>
          <a:p>
            <a:pPr marL="609600" indent="-609600" eaLnBrk="1" hangingPunct="1">
              <a:buFontTx/>
              <a:buNone/>
            </a:pPr>
            <a:endParaRPr lang="fr-FR" sz="1400" b="1" smtClean="0">
              <a:solidFill>
                <a:srgbClr val="000099"/>
              </a:solidFill>
              <a:ea typeface="ＭＳ Ｐゴシック" pitchFamily="34" charset="-128"/>
              <a:cs typeface="Arial" pitchFamily="34" charset="0"/>
            </a:endParaRPr>
          </a:p>
          <a:p>
            <a:pPr marL="609600" indent="-609600" eaLnBrk="1" hangingPunct="1">
              <a:buFontTx/>
              <a:buNone/>
            </a:pPr>
            <a:endParaRPr lang="fr-FR" sz="1400" b="1" smtClean="0">
              <a:solidFill>
                <a:srgbClr val="000099"/>
              </a:solidFill>
              <a:ea typeface="ＭＳ Ｐゴシック" pitchFamily="34" charset="-128"/>
              <a:cs typeface="Arial" pitchFamily="34" charset="0"/>
            </a:endParaRPr>
          </a:p>
        </p:txBody>
      </p:sp>
      <p:sp>
        <p:nvSpPr>
          <p:cNvPr id="2052" name="Rectangle 6"/>
          <p:cNvSpPr>
            <a:spLocks noChangeArrowheads="1"/>
          </p:cNvSpPr>
          <p:nvPr/>
        </p:nvSpPr>
        <p:spPr bwMode="auto">
          <a:xfrm>
            <a:off x="755650" y="230882"/>
            <a:ext cx="7662863" cy="6001643"/>
          </a:xfrm>
          <a:prstGeom prst="rect">
            <a:avLst/>
          </a:prstGeom>
          <a:noFill/>
          <a:ln w="9525">
            <a:noFill/>
            <a:miter lim="800000"/>
            <a:headEnd/>
            <a:tailEnd/>
          </a:ln>
        </p:spPr>
        <p:txBody>
          <a:bodyPr anchor="b">
            <a:spAutoFit/>
          </a:bodyPr>
          <a:lstStyle/>
          <a:p>
            <a:pPr algn="ctr">
              <a:defRPr/>
            </a:pPr>
            <a:endParaRPr lang="fr-FR" sz="2000" b="1" i="1" dirty="0">
              <a:solidFill>
                <a:schemeClr val="accent4"/>
              </a:solidFill>
              <a:ea typeface="ＭＳ Ｐゴシック" charset="-128"/>
            </a:endParaRPr>
          </a:p>
          <a:p>
            <a:pPr algn="ctr">
              <a:defRPr/>
            </a:pPr>
            <a:r>
              <a:rPr lang="en-US" sz="2800" b="1" dirty="0">
                <a:solidFill>
                  <a:schemeClr val="accent1"/>
                </a:solidFill>
                <a:ea typeface="ＭＳ Ｐゴシック" charset="-128"/>
              </a:rPr>
              <a:t>AIDA-EUROPE – FERMA</a:t>
            </a:r>
            <a:br>
              <a:rPr lang="en-US" sz="2800" b="1" dirty="0">
                <a:solidFill>
                  <a:schemeClr val="accent1"/>
                </a:solidFill>
                <a:ea typeface="ＭＳ Ｐゴシック" charset="-128"/>
              </a:rPr>
            </a:br>
            <a:r>
              <a:rPr lang="en-US" sz="2800" b="1" dirty="0">
                <a:solidFill>
                  <a:schemeClr val="accent1"/>
                </a:solidFill>
                <a:ea typeface="ＭＳ Ｐゴシック" charset="-128"/>
              </a:rPr>
              <a:t> Paris, 3 June 2013</a:t>
            </a:r>
          </a:p>
          <a:p>
            <a:pPr algn="ctr">
              <a:defRPr/>
            </a:pPr>
            <a:endParaRPr lang="en-US" sz="2000" b="1" dirty="0">
              <a:solidFill>
                <a:schemeClr val="accent4"/>
              </a:solidFill>
              <a:ea typeface="ＭＳ Ｐゴシック" charset="-128"/>
            </a:endParaRPr>
          </a:p>
          <a:p>
            <a:pPr algn="ctr">
              <a:defRPr/>
            </a:pPr>
            <a:endParaRPr lang="en-US" sz="2000" b="1" dirty="0">
              <a:solidFill>
                <a:schemeClr val="accent4"/>
              </a:solidFill>
              <a:ea typeface="ＭＳ Ｐゴシック" charset="-128"/>
            </a:endParaRPr>
          </a:p>
          <a:p>
            <a:pPr algn="ctr">
              <a:defRPr/>
            </a:pPr>
            <a:endParaRPr lang="en-US" sz="2000" b="1" dirty="0">
              <a:solidFill>
                <a:schemeClr val="accent4"/>
              </a:solidFill>
              <a:ea typeface="ＭＳ Ｐゴシック" charset="-128"/>
            </a:endParaRPr>
          </a:p>
          <a:p>
            <a:pPr algn="ctr">
              <a:defRPr/>
            </a:pPr>
            <a:r>
              <a:rPr lang="en-GB" sz="2000" b="1" dirty="0">
                <a:ea typeface="新細明體" charset="-120"/>
              </a:rPr>
              <a:t>COINSURANCE / GROUPS OF INSURERS:</a:t>
            </a:r>
          </a:p>
          <a:p>
            <a:pPr algn="ctr">
              <a:defRPr/>
            </a:pPr>
            <a:r>
              <a:rPr lang="en-GB" sz="2000" b="1" dirty="0">
                <a:ea typeface="新細明體" charset="-120"/>
              </a:rPr>
              <a:t>WHO OWES WHAT, WHEN AND TO WHOM?</a:t>
            </a:r>
          </a:p>
          <a:p>
            <a:pPr algn="ctr">
              <a:defRPr/>
            </a:pPr>
            <a:endParaRPr lang="en-GB" b="1" dirty="0">
              <a:ea typeface="新細明體" charset="-120"/>
            </a:endParaRPr>
          </a:p>
          <a:p>
            <a:pPr algn="ctr">
              <a:defRPr/>
            </a:pPr>
            <a:endParaRPr lang="en-GB" b="1" dirty="0">
              <a:ea typeface="新細明體" charset="-120"/>
            </a:endParaRPr>
          </a:p>
          <a:p>
            <a:pPr algn="ctr">
              <a:defRPr/>
            </a:pPr>
            <a:endParaRPr lang="en-GB" b="1" dirty="0">
              <a:ea typeface="新細明體" charset="-120"/>
            </a:endParaRPr>
          </a:p>
          <a:p>
            <a:pPr algn="ctr">
              <a:defRPr/>
            </a:pPr>
            <a:endParaRPr lang="en-GB" b="1" dirty="0">
              <a:ea typeface="新細明體" charset="-120"/>
            </a:endParaRPr>
          </a:p>
          <a:p>
            <a:pPr algn="ctr">
              <a:defRPr/>
            </a:pPr>
            <a:r>
              <a:rPr lang="en-GB" sz="2000" b="1" dirty="0">
                <a:ea typeface="ＭＳ Ｐゴシック" charset="-128"/>
              </a:rPr>
              <a:t>Alexis Valençon</a:t>
            </a:r>
            <a:endParaRPr lang="en-US" altLang="zh-TW" sz="2000" b="1" dirty="0">
              <a:ea typeface="新細明體" charset="-120"/>
            </a:endParaRPr>
          </a:p>
          <a:p>
            <a:pPr algn="ctr">
              <a:defRPr/>
            </a:pPr>
            <a:r>
              <a:rPr lang="en-US" altLang="zh-TW" sz="2000" b="1" dirty="0">
                <a:ea typeface="新細明體" charset="-120"/>
              </a:rPr>
              <a:t>Partner, BOPS </a:t>
            </a:r>
          </a:p>
          <a:p>
            <a:pPr algn="ctr">
              <a:defRPr/>
            </a:pPr>
            <a:endParaRPr lang="fr-FR" sz="2000" b="1" i="1" dirty="0">
              <a:ea typeface="ＭＳ Ｐゴシック" charset="-128"/>
            </a:endParaRPr>
          </a:p>
          <a:p>
            <a:pPr algn="ctr">
              <a:defRPr/>
            </a:pPr>
            <a:endParaRPr lang="fr-FR" sz="2000" b="1" i="1" dirty="0">
              <a:solidFill>
                <a:srgbClr val="4D4D4D"/>
              </a:solidFill>
              <a:ea typeface="ＭＳ Ｐゴシック" charset="-128"/>
            </a:endParaRPr>
          </a:p>
          <a:p>
            <a:pPr algn="ctr">
              <a:defRPr/>
            </a:pPr>
            <a:endParaRPr lang="fr-FR" sz="2000" b="1" i="1" dirty="0">
              <a:solidFill>
                <a:srgbClr val="4D4D4D"/>
              </a:solidFill>
              <a:ea typeface="ＭＳ Ｐゴシック" charset="-128"/>
            </a:endParaRPr>
          </a:p>
          <a:p>
            <a:pPr>
              <a:defRPr/>
            </a:pPr>
            <a:endParaRPr lang="en-US" b="1" dirty="0">
              <a:solidFill>
                <a:srgbClr val="4D4D4D"/>
              </a:solidFill>
              <a:ea typeface="ＭＳ Ｐゴシック" charset="-128"/>
            </a:endParaRPr>
          </a:p>
          <a:p>
            <a:pPr>
              <a:defRPr/>
            </a:pPr>
            <a:endParaRPr lang="fr-FR" b="1" dirty="0">
              <a:solidFill>
                <a:srgbClr val="4D4D4D"/>
              </a:solidFill>
              <a:ea typeface="ＭＳ Ｐゴシック" charset="-12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5861114"/>
            <a:ext cx="6449194" cy="883451"/>
          </a:xfrm>
          <a:prstGeom prst="rect">
            <a:avLst/>
          </a:prstGeom>
        </p:spPr>
      </p:pic>
    </p:spTree>
    <p:extLst>
      <p:ext uri="{BB962C8B-B14F-4D97-AF65-F5344CB8AC3E}">
        <p14:creationId xmlns:p14="http://schemas.microsoft.com/office/powerpoint/2010/main" val="202211772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grpId="0" nodeType="clickEffect" nodePh="1">
                                  <p:stCondLst>
                                    <p:cond delay="0"/>
                                  </p:stCondLst>
                                  <p:endCondLst>
                                    <p:cond evt="begin" delay="0">
                                      <p:tn val="5"/>
                                    </p:cond>
                                  </p:endCondLst>
                                  <p:childTnLst>
                                    <p:set>
                                      <p:cBhvr>
                                        <p:cTn id="6" dur="1" fill="hold">
                                          <p:stCondLst>
                                            <p:cond delay="0"/>
                                          </p:stCondLst>
                                        </p:cTn>
                                        <p:tgtEl>
                                          <p:spTgt spid="67586">
                                            <p:txEl>
                                              <p:pRg st="0" end="0"/>
                                            </p:txEl>
                                          </p:spTgt>
                                        </p:tgtEl>
                                        <p:attrNameLst>
                                          <p:attrName>style.visibility</p:attrName>
                                        </p:attrNameLst>
                                      </p:cBhvr>
                                      <p:to>
                                        <p:strVal val="visible"/>
                                      </p:to>
                                    </p:set>
                                    <p:animEffect transition="in" filter="fade">
                                      <p:cBhvr>
                                        <p:cTn id="7" dur="500"/>
                                        <p:tgtEl>
                                          <p:spTgt spid="67586">
                                            <p:txEl>
                                              <p:pRg st="0" end="0"/>
                                            </p:txEl>
                                          </p:spTgt>
                                        </p:tgtEl>
                                      </p:cBhvr>
                                    </p:animEffect>
                                    <p:anim calcmode="lin" valueType="num">
                                      <p:cBhvr>
                                        <p:cTn id="8" dur="500" fill="hold"/>
                                        <p:tgtEl>
                                          <p:spTgt spid="6758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7586">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5"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2"/>
          <p:cNvSpPr txBox="1">
            <a:spLocks noChangeArrowheads="1"/>
          </p:cNvSpPr>
          <p:nvPr/>
        </p:nvSpPr>
        <p:spPr bwMode="auto">
          <a:xfrm>
            <a:off x="1042988" y="620713"/>
            <a:ext cx="7704137" cy="954107"/>
          </a:xfrm>
          <a:prstGeom prst="rect">
            <a:avLst/>
          </a:prstGeom>
          <a:noFill/>
          <a:ln w="9525">
            <a:noFill/>
            <a:miter lim="800000"/>
            <a:headEnd/>
            <a:tailEnd/>
          </a:ln>
        </p:spPr>
        <p:txBody>
          <a:bodyPr>
            <a:spAutoFit/>
          </a:bodyPr>
          <a:lstStyle/>
          <a:p>
            <a:pPr algn="ctr">
              <a:defRPr/>
            </a:pPr>
            <a:r>
              <a:rPr lang="en-GB" sz="2800" b="1" dirty="0">
                <a:solidFill>
                  <a:schemeClr val="accent1"/>
                </a:solidFill>
                <a:ea typeface="ＭＳ Ｐゴシック" charset="-128"/>
              </a:rPr>
              <a:t>Coinsurance/groups of insurers: </a:t>
            </a:r>
          </a:p>
          <a:p>
            <a:pPr algn="ctr">
              <a:defRPr/>
            </a:pPr>
            <a:r>
              <a:rPr lang="en-GB" sz="2800" b="1" dirty="0">
                <a:solidFill>
                  <a:schemeClr val="accent1"/>
                </a:solidFill>
                <a:ea typeface="ＭＳ Ｐゴシック" charset="-128"/>
              </a:rPr>
              <a:t>Who owes what, when and to whom?</a:t>
            </a:r>
          </a:p>
        </p:txBody>
      </p:sp>
      <p:sp>
        <p:nvSpPr>
          <p:cNvPr id="3077" name="Text Box 4"/>
          <p:cNvSpPr txBox="1">
            <a:spLocks noChangeArrowheads="1"/>
          </p:cNvSpPr>
          <p:nvPr/>
        </p:nvSpPr>
        <p:spPr bwMode="auto">
          <a:xfrm>
            <a:off x="252413"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en-GB"/>
          </a:p>
        </p:txBody>
      </p:sp>
      <p:sp>
        <p:nvSpPr>
          <p:cNvPr id="3079" name="Text Box 5"/>
          <p:cNvSpPr txBox="1">
            <a:spLocks noChangeArrowheads="1"/>
          </p:cNvSpPr>
          <p:nvPr/>
        </p:nvSpPr>
        <p:spPr bwMode="auto">
          <a:xfrm>
            <a:off x="611188" y="1052513"/>
            <a:ext cx="7848600" cy="5262979"/>
          </a:xfrm>
          <a:prstGeom prst="rect">
            <a:avLst/>
          </a:prstGeom>
          <a:noFill/>
          <a:ln>
            <a:noFill/>
          </a:ln>
          <a:extLst/>
        </p:spPr>
        <p:txBody>
          <a:bodyPr>
            <a:spAutoFit/>
          </a:bodyPr>
          <a:lstStyle>
            <a:lvl1pPr marL="361950" indent="-361950" eaLnBrk="0" hangingPunct="0">
              <a:tabLst>
                <a:tab pos="361950" algn="l"/>
                <a:tab pos="893763" algn="l"/>
              </a:tabLst>
              <a:defRPr>
                <a:solidFill>
                  <a:schemeClr val="tx1"/>
                </a:solidFill>
                <a:latin typeface="Arial" charset="0"/>
                <a:ea typeface="ＭＳ Ｐゴシック" charset="0"/>
              </a:defRPr>
            </a:lvl1pPr>
            <a:lvl2pPr marL="742950" indent="-285750" eaLnBrk="0" hangingPunct="0">
              <a:tabLst>
                <a:tab pos="361950" algn="l"/>
                <a:tab pos="893763" algn="l"/>
              </a:tabLst>
              <a:defRPr>
                <a:solidFill>
                  <a:schemeClr val="tx1"/>
                </a:solidFill>
                <a:latin typeface="Arial" charset="0"/>
                <a:ea typeface="ＭＳ Ｐゴシック" charset="0"/>
              </a:defRPr>
            </a:lvl2pPr>
            <a:lvl3pPr marL="1143000" indent="-228600" eaLnBrk="0" hangingPunct="0">
              <a:tabLst>
                <a:tab pos="361950" algn="l"/>
                <a:tab pos="893763" algn="l"/>
              </a:tabLst>
              <a:defRPr>
                <a:solidFill>
                  <a:schemeClr val="tx1"/>
                </a:solidFill>
                <a:latin typeface="Arial" charset="0"/>
                <a:ea typeface="ＭＳ Ｐゴシック" charset="0"/>
              </a:defRPr>
            </a:lvl3pPr>
            <a:lvl4pPr marL="1600200" indent="-228600" eaLnBrk="0" hangingPunct="0">
              <a:tabLst>
                <a:tab pos="361950" algn="l"/>
                <a:tab pos="893763" algn="l"/>
              </a:tabLst>
              <a:defRPr>
                <a:solidFill>
                  <a:schemeClr val="tx1"/>
                </a:solidFill>
                <a:latin typeface="Arial" charset="0"/>
                <a:ea typeface="ＭＳ Ｐゴシック" charset="0"/>
              </a:defRPr>
            </a:lvl4pPr>
            <a:lvl5pPr marL="2057400" indent="-228600" eaLnBrk="0" hangingPunct="0">
              <a:tabLst>
                <a:tab pos="361950" algn="l"/>
                <a:tab pos="893763" algn="l"/>
              </a:tabLst>
              <a:defRPr>
                <a:solidFill>
                  <a:schemeClr val="tx1"/>
                </a:solidFill>
                <a:latin typeface="Arial" charset="0"/>
                <a:ea typeface="ＭＳ Ｐゴシック" charset="0"/>
              </a:defRPr>
            </a:lvl5pPr>
            <a:lvl6pPr marL="25146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6pPr>
            <a:lvl7pPr marL="29718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7pPr>
            <a:lvl8pPr marL="34290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8pPr>
            <a:lvl9pPr marL="38862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9pPr>
          </a:lstStyle>
          <a:p>
            <a:pPr marL="0" indent="0" algn="just" eaLnBrk="1" hangingPunct="1">
              <a:spcBef>
                <a:spcPct val="50000"/>
              </a:spcBef>
              <a:defRPr/>
            </a:pPr>
            <a:endParaRPr lang="en-GB" dirty="0" smtClean="0">
              <a:solidFill>
                <a:schemeClr val="accent4"/>
              </a:solidFill>
            </a:endParaRPr>
          </a:p>
          <a:p>
            <a:pPr marL="0" indent="0" algn="just" eaLnBrk="1" hangingPunct="1">
              <a:spcBef>
                <a:spcPct val="50000"/>
              </a:spcBef>
              <a:defRPr/>
            </a:pPr>
            <a:endParaRPr lang="en-GB" dirty="0" smtClean="0">
              <a:solidFill>
                <a:schemeClr val="accent4"/>
              </a:solidFill>
            </a:endParaRPr>
          </a:p>
          <a:p>
            <a:pPr marL="0" indent="0" algn="just" eaLnBrk="1" hangingPunct="1">
              <a:spcBef>
                <a:spcPct val="50000"/>
              </a:spcBef>
              <a:defRPr/>
            </a:pPr>
            <a:r>
              <a:rPr lang="en-GB" sz="2000" b="1" dirty="0" smtClean="0">
                <a:latin typeface="+mn-lt"/>
              </a:rPr>
              <a:t>0.	Introduction: Defining coinsurance</a:t>
            </a:r>
          </a:p>
          <a:p>
            <a:pPr marL="0" indent="0" algn="just" eaLnBrk="1" hangingPunct="1">
              <a:spcBef>
                <a:spcPct val="50000"/>
              </a:spcBef>
              <a:defRPr/>
            </a:pPr>
            <a:endParaRPr lang="en-GB" sz="2000" b="1" dirty="0" smtClean="0">
              <a:latin typeface="+mn-lt"/>
            </a:endParaRPr>
          </a:p>
          <a:p>
            <a:pPr algn="just" eaLnBrk="1" hangingPunct="1">
              <a:spcBef>
                <a:spcPct val="50000"/>
              </a:spcBef>
              <a:buFont typeface="+mj-lt"/>
              <a:buAutoNum type="arabicPeriod"/>
              <a:defRPr/>
            </a:pPr>
            <a:r>
              <a:rPr lang="en-GB" sz="2000" b="1" dirty="0" smtClean="0">
                <a:latin typeface="+mn-lt"/>
              </a:rPr>
              <a:t>Issues relating to the </a:t>
            </a:r>
            <a:r>
              <a:rPr lang="en-GB" sz="2000" b="1" dirty="0" err="1" smtClean="0">
                <a:latin typeface="+mn-lt"/>
              </a:rPr>
              <a:t>cashflows</a:t>
            </a:r>
            <a:r>
              <a:rPr lang="en-GB" sz="2000" b="1" dirty="0" smtClean="0">
                <a:latin typeface="+mn-lt"/>
              </a:rPr>
              <a:t> from the insured to the co-insurers</a:t>
            </a:r>
          </a:p>
          <a:p>
            <a:pPr algn="just" eaLnBrk="1" hangingPunct="1">
              <a:spcBef>
                <a:spcPct val="50000"/>
              </a:spcBef>
              <a:defRPr/>
            </a:pPr>
            <a:r>
              <a:rPr lang="en-GB" sz="2000" b="1" i="1" dirty="0" smtClean="0">
                <a:latin typeface="+mn-lt"/>
              </a:rPr>
              <a:t>		</a:t>
            </a:r>
            <a:endParaRPr lang="en-US" sz="2000" dirty="0" smtClean="0">
              <a:latin typeface="+mn-lt"/>
              <a:ea typeface="ＭＳ Ｐゴシック" charset="-128"/>
            </a:endParaRPr>
          </a:p>
          <a:p>
            <a:pPr algn="just" eaLnBrk="1" hangingPunct="1">
              <a:spcBef>
                <a:spcPct val="50000"/>
              </a:spcBef>
              <a:buFontTx/>
              <a:buAutoNum type="arabicPeriod" startAt="2"/>
              <a:defRPr/>
            </a:pPr>
            <a:r>
              <a:rPr lang="en-GB" sz="2000" b="1" dirty="0" smtClean="0">
                <a:latin typeface="+mn-lt"/>
              </a:rPr>
              <a:t>Issues relating to the </a:t>
            </a:r>
            <a:r>
              <a:rPr lang="en-GB" sz="2000" b="1" dirty="0" err="1" smtClean="0">
                <a:latin typeface="+mn-lt"/>
              </a:rPr>
              <a:t>cashflows</a:t>
            </a:r>
            <a:r>
              <a:rPr lang="en-GB" sz="2000" b="1" dirty="0" smtClean="0">
                <a:latin typeface="+mn-lt"/>
              </a:rPr>
              <a:t> from the co-insurers to the insured</a:t>
            </a:r>
          </a:p>
          <a:p>
            <a:pPr algn="just" eaLnBrk="1" hangingPunct="1">
              <a:spcBef>
                <a:spcPct val="50000"/>
              </a:spcBef>
              <a:buFontTx/>
              <a:buAutoNum type="arabicPeriod" startAt="2"/>
              <a:defRPr/>
            </a:pPr>
            <a:endParaRPr lang="en-GB" sz="2000" b="1" dirty="0" smtClean="0">
              <a:latin typeface="+mn-lt"/>
            </a:endParaRPr>
          </a:p>
          <a:p>
            <a:pPr algn="just" eaLnBrk="1" hangingPunct="1">
              <a:spcBef>
                <a:spcPct val="50000"/>
              </a:spcBef>
              <a:buFontTx/>
              <a:buAutoNum type="arabicPeriod" startAt="2"/>
              <a:defRPr/>
            </a:pPr>
            <a:r>
              <a:rPr lang="en-GB" sz="2000" b="1" dirty="0" smtClean="0">
                <a:latin typeface="+mn-lt"/>
              </a:rPr>
              <a:t>Issues relating to the </a:t>
            </a:r>
            <a:r>
              <a:rPr lang="en-GB" sz="2000" b="1" dirty="0" err="1" smtClean="0">
                <a:latin typeface="+mn-lt"/>
              </a:rPr>
              <a:t>cashflows</a:t>
            </a:r>
            <a:r>
              <a:rPr lang="en-GB" sz="2000" b="1" dirty="0" smtClean="0">
                <a:latin typeface="+mn-lt"/>
              </a:rPr>
              <a:t> between co-insurers</a:t>
            </a:r>
          </a:p>
          <a:p>
            <a:pPr algn="just" eaLnBrk="1" hangingPunct="1">
              <a:spcBef>
                <a:spcPct val="50000"/>
              </a:spcBef>
              <a:buFontTx/>
              <a:buAutoNum type="arabicPeriod" startAt="2"/>
              <a:defRPr/>
            </a:pPr>
            <a:endParaRPr lang="en-GB" b="1" dirty="0" smtClean="0"/>
          </a:p>
          <a:p>
            <a:pPr algn="just" eaLnBrk="1" hangingPunct="1">
              <a:spcBef>
                <a:spcPct val="50000"/>
              </a:spcBef>
              <a:defRPr/>
            </a:pPr>
            <a:r>
              <a:rPr lang="en-GB" dirty="0" smtClean="0">
                <a:solidFill>
                  <a:srgbClr val="4D4D4D"/>
                </a:solidFill>
                <a:ea typeface="ＭＳ Ｐゴシック" charset="-128"/>
              </a:rPr>
              <a:t>		</a:t>
            </a:r>
            <a:endParaRPr lang="en-US" dirty="0" smtClean="0">
              <a:solidFill>
                <a:srgbClr val="4D4D4D"/>
              </a:solidFill>
              <a:ea typeface="ＭＳ Ｐゴシック" charset="-128"/>
            </a:endParaRPr>
          </a:p>
          <a:p>
            <a:pPr algn="just" eaLnBrk="1" hangingPunct="1">
              <a:spcBef>
                <a:spcPct val="50000"/>
              </a:spcBef>
              <a:defRPr/>
            </a:pPr>
            <a:endParaRPr lang="en-US" dirty="0" smtClean="0">
              <a:solidFill>
                <a:srgbClr val="4D4D4D"/>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5985029"/>
            <a:ext cx="5544616" cy="759536"/>
          </a:xfrm>
          <a:prstGeom prst="rect">
            <a:avLst/>
          </a:prstGeom>
        </p:spPr>
      </p:pic>
    </p:spTree>
    <p:extLst>
      <p:ext uri="{BB962C8B-B14F-4D97-AF65-F5344CB8AC3E}">
        <p14:creationId xmlns:p14="http://schemas.microsoft.com/office/powerpoint/2010/main" val="221518273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CO-INSURANCE</a:t>
            </a:r>
            <a:endParaRPr lang="en-GB" dirty="0"/>
          </a:p>
        </p:txBody>
      </p:sp>
      <p:sp>
        <p:nvSpPr>
          <p:cNvPr id="3" name="Subtitle 2"/>
          <p:cNvSpPr>
            <a:spLocks noGrp="1"/>
          </p:cNvSpPr>
          <p:nvPr>
            <p:ph type="subTitle" idx="1"/>
          </p:nvPr>
        </p:nvSpPr>
        <p:spPr/>
        <p:txBody>
          <a:bodyPr/>
          <a:lstStyle/>
          <a:p>
            <a:endParaRPr lang="en-GB"/>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5861114"/>
            <a:ext cx="6449194" cy="883451"/>
          </a:xfrm>
          <a:prstGeom prst="rect">
            <a:avLst/>
          </a:prstGeom>
        </p:spPr>
      </p:pic>
    </p:spTree>
    <p:extLst>
      <p:ext uri="{BB962C8B-B14F-4D97-AF65-F5344CB8AC3E}">
        <p14:creationId xmlns:p14="http://schemas.microsoft.com/office/powerpoint/2010/main" val="1496845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9"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 Box 2"/>
          <p:cNvSpPr txBox="1">
            <a:spLocks noChangeArrowheads="1"/>
          </p:cNvSpPr>
          <p:nvPr/>
        </p:nvSpPr>
        <p:spPr bwMode="auto">
          <a:xfrm>
            <a:off x="827088" y="620713"/>
            <a:ext cx="7704137" cy="369332"/>
          </a:xfrm>
          <a:prstGeom prst="rect">
            <a:avLst/>
          </a:prstGeom>
          <a:noFill/>
          <a:ln w="9525">
            <a:noFill/>
            <a:miter lim="800000"/>
            <a:headEnd/>
            <a:tailEnd/>
          </a:ln>
        </p:spPr>
        <p:txBody>
          <a:bodyPr>
            <a:spAutoFit/>
          </a:bodyPr>
          <a:lstStyle/>
          <a:p>
            <a:pPr algn="ctr">
              <a:defRPr/>
            </a:pPr>
            <a:r>
              <a:rPr lang="en-GB" b="1" dirty="0">
                <a:solidFill>
                  <a:schemeClr val="tx2"/>
                </a:solidFill>
                <a:ea typeface="ＭＳ Ｐゴシック" charset="-128"/>
              </a:rPr>
              <a:t>INTRODUCTION: DEFINING COINSURANCE</a:t>
            </a:r>
            <a:endParaRPr lang="en-GB" sz="2000" b="1" dirty="0">
              <a:solidFill>
                <a:schemeClr val="tx2"/>
              </a:solidFill>
              <a:ea typeface="ＭＳ Ｐゴシック" charset="-128"/>
            </a:endParaRPr>
          </a:p>
        </p:txBody>
      </p:sp>
      <p:sp>
        <p:nvSpPr>
          <p:cNvPr id="113667" name="Rectangle 3"/>
          <p:cNvSpPr>
            <a:spLocks noGrp="1" noChangeArrowheads="1"/>
          </p:cNvSpPr>
          <p:nvPr>
            <p:ph type="body" sz="half" idx="1"/>
          </p:nvPr>
        </p:nvSpPr>
        <p:spPr>
          <a:xfrm>
            <a:off x="900113" y="1484313"/>
            <a:ext cx="7775575" cy="3887787"/>
          </a:xfrm>
        </p:spPr>
        <p:txBody>
          <a:bodyPr/>
          <a:lstStyle/>
          <a:p>
            <a:pPr marL="609600" indent="-609600" eaLnBrk="1" hangingPunct="1">
              <a:buFontTx/>
              <a:buNone/>
            </a:pPr>
            <a:endParaRPr lang="en-GB" sz="1400" smtClean="0">
              <a:solidFill>
                <a:srgbClr val="000099"/>
              </a:solidFill>
              <a:ea typeface="ＭＳ Ｐゴシック" pitchFamily="34" charset="-128"/>
              <a:cs typeface="Arial" pitchFamily="34" charset="0"/>
            </a:endParaRPr>
          </a:p>
          <a:p>
            <a:pPr marL="609600" indent="-609600" eaLnBrk="1" hangingPunct="1">
              <a:buFontTx/>
              <a:buNone/>
            </a:pPr>
            <a:endParaRPr lang="en-GB" sz="1400" b="1" smtClean="0">
              <a:solidFill>
                <a:srgbClr val="000099"/>
              </a:solidFill>
              <a:ea typeface="ＭＳ Ｐゴシック" pitchFamily="34" charset="-128"/>
              <a:cs typeface="Arial" pitchFamily="34" charset="0"/>
            </a:endParaRPr>
          </a:p>
        </p:txBody>
      </p:sp>
      <p:sp>
        <p:nvSpPr>
          <p:cNvPr id="4102" name="Text Box 4"/>
          <p:cNvSpPr txBox="1">
            <a:spLocks noChangeArrowheads="1"/>
          </p:cNvSpPr>
          <p:nvPr/>
        </p:nvSpPr>
        <p:spPr bwMode="auto">
          <a:xfrm>
            <a:off x="250825"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en-GB"/>
          </a:p>
        </p:txBody>
      </p:sp>
      <p:sp>
        <p:nvSpPr>
          <p:cNvPr id="3079" name="Text Box 5"/>
          <p:cNvSpPr txBox="1">
            <a:spLocks noChangeArrowheads="1"/>
          </p:cNvSpPr>
          <p:nvPr/>
        </p:nvSpPr>
        <p:spPr bwMode="auto">
          <a:xfrm>
            <a:off x="107504" y="908050"/>
            <a:ext cx="8928992" cy="5678478"/>
          </a:xfrm>
          <a:prstGeom prst="rect">
            <a:avLst/>
          </a:prstGeom>
          <a:noFill/>
          <a:ln>
            <a:noFill/>
          </a:ln>
          <a:extLst/>
        </p:spPr>
        <p:txBody>
          <a:bodyPr wrap="square">
            <a:spAutoFit/>
          </a:bodyPr>
          <a:lstStyle>
            <a:lvl1pPr marL="361950" indent="-361950" eaLnBrk="0" hangingPunct="0">
              <a:tabLst>
                <a:tab pos="361950" algn="l"/>
                <a:tab pos="893763" algn="l"/>
              </a:tabLst>
              <a:defRPr>
                <a:solidFill>
                  <a:schemeClr val="tx1"/>
                </a:solidFill>
                <a:latin typeface="Arial" charset="0"/>
                <a:ea typeface="ＭＳ Ｐゴシック" charset="0"/>
              </a:defRPr>
            </a:lvl1pPr>
            <a:lvl2pPr marL="742950" indent="-285750" eaLnBrk="0" hangingPunct="0">
              <a:tabLst>
                <a:tab pos="361950" algn="l"/>
                <a:tab pos="893763" algn="l"/>
              </a:tabLst>
              <a:defRPr>
                <a:solidFill>
                  <a:schemeClr val="tx1"/>
                </a:solidFill>
                <a:latin typeface="Arial" charset="0"/>
                <a:ea typeface="ＭＳ Ｐゴシック" charset="0"/>
              </a:defRPr>
            </a:lvl2pPr>
            <a:lvl3pPr marL="1143000" indent="-228600" eaLnBrk="0" hangingPunct="0">
              <a:tabLst>
                <a:tab pos="361950" algn="l"/>
                <a:tab pos="893763" algn="l"/>
              </a:tabLst>
              <a:defRPr>
                <a:solidFill>
                  <a:schemeClr val="tx1"/>
                </a:solidFill>
                <a:latin typeface="Arial" charset="0"/>
                <a:ea typeface="ＭＳ Ｐゴシック" charset="0"/>
              </a:defRPr>
            </a:lvl3pPr>
            <a:lvl4pPr marL="1600200" indent="-228600" eaLnBrk="0" hangingPunct="0">
              <a:tabLst>
                <a:tab pos="361950" algn="l"/>
                <a:tab pos="893763" algn="l"/>
              </a:tabLst>
              <a:defRPr>
                <a:solidFill>
                  <a:schemeClr val="tx1"/>
                </a:solidFill>
                <a:latin typeface="Arial" charset="0"/>
                <a:ea typeface="ＭＳ Ｐゴシック" charset="0"/>
              </a:defRPr>
            </a:lvl4pPr>
            <a:lvl5pPr marL="2057400" indent="-228600" eaLnBrk="0" hangingPunct="0">
              <a:tabLst>
                <a:tab pos="361950" algn="l"/>
                <a:tab pos="893763" algn="l"/>
              </a:tabLst>
              <a:defRPr>
                <a:solidFill>
                  <a:schemeClr val="tx1"/>
                </a:solidFill>
                <a:latin typeface="Arial" charset="0"/>
                <a:ea typeface="ＭＳ Ｐゴシック" charset="0"/>
              </a:defRPr>
            </a:lvl5pPr>
            <a:lvl6pPr marL="25146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6pPr>
            <a:lvl7pPr marL="29718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7pPr>
            <a:lvl8pPr marL="34290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8pPr>
            <a:lvl9pPr marL="3886200" indent="-228600" algn="r" eaLnBrk="0" fontAlgn="base" hangingPunct="0">
              <a:spcBef>
                <a:spcPct val="0"/>
              </a:spcBef>
              <a:spcAft>
                <a:spcPct val="0"/>
              </a:spcAft>
              <a:tabLst>
                <a:tab pos="361950" algn="l"/>
                <a:tab pos="893763" algn="l"/>
              </a:tabLst>
              <a:defRPr>
                <a:solidFill>
                  <a:schemeClr val="tx1"/>
                </a:solidFill>
                <a:latin typeface="Arial" charset="0"/>
                <a:ea typeface="ＭＳ Ｐゴシック" charset="0"/>
              </a:defRPr>
            </a:lvl9pPr>
          </a:lstStyle>
          <a:p>
            <a:pPr marL="0" indent="0" algn="just" eaLnBrk="1" hangingPunct="1">
              <a:spcBef>
                <a:spcPct val="50000"/>
              </a:spcBef>
              <a:defRPr/>
            </a:pPr>
            <a:endParaRPr lang="en-GB" dirty="0" smtClean="0">
              <a:solidFill>
                <a:schemeClr val="accent4"/>
              </a:solidFill>
            </a:endParaRPr>
          </a:p>
          <a:p>
            <a:pPr algn="just" eaLnBrk="1" hangingPunct="1">
              <a:spcBef>
                <a:spcPct val="50000"/>
              </a:spcBef>
              <a:defRPr/>
            </a:pPr>
            <a:r>
              <a:rPr lang="en-GB" sz="2000" i="1" dirty="0" smtClean="0">
                <a:solidFill>
                  <a:schemeClr val="accent4"/>
                </a:solidFill>
              </a:rPr>
              <a:t>		</a:t>
            </a:r>
            <a:endParaRPr lang="en-GB" sz="1000" dirty="0" smtClean="0">
              <a:solidFill>
                <a:schemeClr val="accent4"/>
              </a:solidFill>
            </a:endParaRPr>
          </a:p>
          <a:p>
            <a:pPr marL="1200150" lvl="2" indent="-342900" algn="just" eaLnBrk="1" hangingPunct="1">
              <a:spcBef>
                <a:spcPts val="0"/>
              </a:spcBef>
              <a:buFont typeface="Arial" pitchFamily="34" charset="0"/>
              <a:buChar char="•"/>
              <a:defRPr/>
            </a:pPr>
            <a:r>
              <a:rPr lang="en-GB" sz="2000" dirty="0" smtClean="0">
                <a:latin typeface="+mn-lt"/>
              </a:rPr>
              <a:t>Definition of community coinsurance by Solvency II (art. 190).</a:t>
            </a:r>
          </a:p>
          <a:p>
            <a:pPr marL="1200150" lvl="2" indent="-342900" algn="just" eaLnBrk="1" hangingPunct="1">
              <a:spcBef>
                <a:spcPts val="0"/>
              </a:spcBef>
              <a:defRPr/>
            </a:pPr>
            <a:endParaRPr lang="en-GB" sz="2000" dirty="0" smtClean="0">
              <a:latin typeface="+mn-lt"/>
            </a:endParaRPr>
          </a:p>
          <a:p>
            <a:pPr marL="1200150" lvl="2" indent="-342900" algn="just" eaLnBrk="1" hangingPunct="1">
              <a:spcBef>
                <a:spcPts val="0"/>
              </a:spcBef>
              <a:buFont typeface="Arial" pitchFamily="34" charset="0"/>
              <a:buChar char="•"/>
              <a:defRPr/>
            </a:pPr>
            <a:r>
              <a:rPr lang="en-GB" sz="2000" dirty="0" smtClean="0">
                <a:latin typeface="+mn-lt"/>
              </a:rPr>
              <a:t>The French Insurance Code does not offer a definition of coinsurance.</a:t>
            </a:r>
          </a:p>
          <a:p>
            <a:pPr marL="1200150" lvl="2" indent="-342900" algn="just" eaLnBrk="1" hangingPunct="1">
              <a:spcBef>
                <a:spcPts val="0"/>
              </a:spcBef>
              <a:defRPr/>
            </a:pPr>
            <a:endParaRPr lang="en-GB" sz="2000" dirty="0" smtClean="0">
              <a:latin typeface="+mn-lt"/>
            </a:endParaRPr>
          </a:p>
          <a:p>
            <a:pPr marL="1200150" lvl="2" indent="-342900" algn="just" eaLnBrk="1" hangingPunct="1">
              <a:spcBef>
                <a:spcPts val="0"/>
              </a:spcBef>
              <a:buFont typeface="Arial" pitchFamily="34" charset="0"/>
              <a:buChar char="•"/>
              <a:defRPr/>
            </a:pPr>
            <a:r>
              <a:rPr lang="fr-FR" sz="2000" dirty="0" err="1" smtClean="0">
                <a:latin typeface="+mn-lt"/>
              </a:rPr>
              <a:t>Coinsurance</a:t>
            </a:r>
            <a:r>
              <a:rPr lang="fr-FR" sz="2000" dirty="0" smtClean="0">
                <a:latin typeface="+mn-lt"/>
              </a:rPr>
              <a:t> </a:t>
            </a:r>
            <a:r>
              <a:rPr lang="fr-FR" sz="2000" dirty="0" err="1" smtClean="0">
                <a:latin typeface="+mn-lt"/>
              </a:rPr>
              <a:t>may</a:t>
            </a:r>
            <a:r>
              <a:rPr lang="fr-FR" sz="2000" dirty="0" smtClean="0">
                <a:latin typeface="+mn-lt"/>
              </a:rPr>
              <a:t> </a:t>
            </a:r>
            <a:r>
              <a:rPr lang="fr-FR" sz="2000" dirty="0" err="1" smtClean="0">
                <a:latin typeface="+mn-lt"/>
              </a:rPr>
              <a:t>include</a:t>
            </a:r>
            <a:r>
              <a:rPr lang="fr-FR" sz="2000" dirty="0" smtClean="0">
                <a:latin typeface="+mn-lt"/>
              </a:rPr>
              <a:t> programmes </a:t>
            </a:r>
            <a:r>
              <a:rPr lang="fr-FR" sz="2000" dirty="0" err="1" smtClean="0">
                <a:latin typeface="+mn-lt"/>
              </a:rPr>
              <a:t>constituted</a:t>
            </a:r>
            <a:r>
              <a:rPr lang="fr-FR" sz="2000" dirty="0" smtClean="0">
                <a:latin typeface="+mn-lt"/>
              </a:rPr>
              <a:t> of </a:t>
            </a:r>
            <a:r>
              <a:rPr lang="fr-FR" sz="2000" dirty="0" err="1" smtClean="0">
                <a:latin typeface="+mn-lt"/>
              </a:rPr>
              <a:t>several</a:t>
            </a:r>
            <a:r>
              <a:rPr lang="fr-FR" sz="2000" dirty="0" smtClean="0">
                <a:latin typeface="+mn-lt"/>
              </a:rPr>
              <a:t> </a:t>
            </a:r>
            <a:r>
              <a:rPr lang="fr-FR" sz="2000" dirty="0" err="1" smtClean="0">
                <a:latin typeface="+mn-lt"/>
              </a:rPr>
              <a:t>insurance</a:t>
            </a:r>
            <a:r>
              <a:rPr lang="fr-FR" sz="2000" dirty="0" smtClean="0">
                <a:latin typeface="+mn-lt"/>
              </a:rPr>
              <a:t> </a:t>
            </a:r>
            <a:r>
              <a:rPr lang="fr-FR" sz="2000" dirty="0" err="1" smtClean="0">
                <a:latin typeface="+mn-lt"/>
              </a:rPr>
              <a:t>layers</a:t>
            </a:r>
            <a:r>
              <a:rPr lang="fr-FR" sz="2000" dirty="0" smtClean="0">
                <a:latin typeface="+mn-lt"/>
              </a:rPr>
              <a:t> </a:t>
            </a:r>
            <a:r>
              <a:rPr lang="fr-FR" sz="2000" dirty="0" err="1" smtClean="0">
                <a:latin typeface="+mn-lt"/>
              </a:rPr>
              <a:t>according</a:t>
            </a:r>
            <a:r>
              <a:rPr lang="fr-FR" sz="2000" dirty="0" smtClean="0">
                <a:latin typeface="+mn-lt"/>
              </a:rPr>
              <a:t> to the </a:t>
            </a:r>
            <a:r>
              <a:rPr lang="fr-FR" sz="2000" i="1" dirty="0" smtClean="0">
                <a:latin typeface="+mn-lt"/>
              </a:rPr>
              <a:t>Cour de cassation </a:t>
            </a:r>
            <a:r>
              <a:rPr lang="fr-FR" sz="2000" dirty="0" smtClean="0">
                <a:latin typeface="+mn-lt"/>
              </a:rPr>
              <a:t>(1st </a:t>
            </a:r>
            <a:r>
              <a:rPr lang="fr-FR" sz="2000" dirty="0" err="1" smtClean="0">
                <a:latin typeface="+mn-lt"/>
              </a:rPr>
              <a:t>civ</a:t>
            </a:r>
            <a:r>
              <a:rPr lang="fr-FR" sz="2000" dirty="0" smtClean="0">
                <a:latin typeface="+mn-lt"/>
              </a:rPr>
              <a:t>. div., 28 Nov. 1995, Nos.93-12.904 &amp; 93-11.003). </a:t>
            </a:r>
          </a:p>
          <a:p>
            <a:pPr marL="1200150" lvl="2" indent="-342900" algn="just" eaLnBrk="1" hangingPunct="1">
              <a:spcBef>
                <a:spcPts val="0"/>
              </a:spcBef>
              <a:buFont typeface="Arial" pitchFamily="34" charset="0"/>
              <a:buChar char="•"/>
              <a:defRPr/>
            </a:pPr>
            <a:endParaRPr lang="fr-FR" sz="2000" dirty="0" smtClean="0">
              <a:latin typeface="+mn-lt"/>
            </a:endParaRPr>
          </a:p>
          <a:p>
            <a:pPr marL="1200150" lvl="2" indent="-342900" algn="just" eaLnBrk="1" hangingPunct="1">
              <a:spcBef>
                <a:spcPts val="0"/>
              </a:spcBef>
              <a:buFont typeface="Arial" pitchFamily="34" charset="0"/>
              <a:buChar char="•"/>
              <a:defRPr/>
            </a:pPr>
            <a:r>
              <a:rPr lang="en-US" sz="2000" dirty="0" smtClean="0">
                <a:latin typeface="+mn-lt"/>
                <a:ea typeface="ＭＳ Ｐゴシック" charset="-128"/>
              </a:rPr>
              <a:t>Distinguishing “horizontal” and</a:t>
            </a:r>
            <a:r>
              <a:rPr lang="fr-FR" sz="2000" dirty="0" smtClean="0">
                <a:latin typeface="+mn-lt"/>
              </a:rPr>
              <a:t> </a:t>
            </a:r>
            <a:r>
              <a:rPr lang="en-US" sz="2000" dirty="0" smtClean="0">
                <a:latin typeface="+mn-lt"/>
                <a:ea typeface="ＭＳ Ｐゴシック" charset="-128"/>
              </a:rPr>
              <a:t>“vertical” </a:t>
            </a:r>
            <a:r>
              <a:rPr lang="fr-FR" sz="2000" dirty="0" err="1" smtClean="0">
                <a:latin typeface="+mn-lt"/>
              </a:rPr>
              <a:t>coinsurance</a:t>
            </a:r>
            <a:r>
              <a:rPr lang="fr-FR" sz="2000" dirty="0" smtClean="0">
                <a:latin typeface="+mn-lt"/>
              </a:rPr>
              <a:t>.</a:t>
            </a:r>
            <a:endParaRPr lang="en-GB" sz="2000" dirty="0" smtClean="0">
              <a:latin typeface="+mn-lt"/>
            </a:endParaRPr>
          </a:p>
          <a:p>
            <a:pPr marL="1200150" lvl="2" indent="-342900" algn="just" eaLnBrk="1" hangingPunct="1">
              <a:spcBef>
                <a:spcPts val="0"/>
              </a:spcBef>
              <a:buFont typeface="Arial" pitchFamily="34" charset="0"/>
              <a:buChar char="•"/>
              <a:defRPr/>
            </a:pPr>
            <a:endParaRPr lang="en-GB" sz="2000" dirty="0" smtClean="0">
              <a:latin typeface="+mn-lt"/>
            </a:endParaRPr>
          </a:p>
          <a:p>
            <a:pPr marL="1200150" lvl="2" indent="-342900" algn="just" eaLnBrk="1" hangingPunct="1">
              <a:spcBef>
                <a:spcPts val="0"/>
              </a:spcBef>
              <a:buFont typeface="Arial" pitchFamily="34" charset="0"/>
              <a:buChar char="•"/>
              <a:defRPr/>
            </a:pPr>
            <a:endParaRPr lang="en-GB" sz="2000" dirty="0" smtClean="0">
              <a:solidFill>
                <a:schemeClr val="accent4"/>
              </a:solidFill>
            </a:endParaRPr>
          </a:p>
          <a:p>
            <a:pPr marL="1200150" lvl="2" indent="-342900" algn="just" eaLnBrk="1" hangingPunct="1">
              <a:spcBef>
                <a:spcPts val="0"/>
              </a:spcBef>
              <a:buFont typeface="Arial" pitchFamily="34" charset="0"/>
              <a:buChar char="•"/>
              <a:defRPr/>
            </a:pPr>
            <a:endParaRPr lang="en-GB" sz="2000" dirty="0" smtClean="0">
              <a:solidFill>
                <a:schemeClr val="accent4"/>
              </a:solidFill>
            </a:endParaRPr>
          </a:p>
          <a:p>
            <a:pPr marL="800100" lvl="1" indent="-342900" algn="just" eaLnBrk="1" hangingPunct="1">
              <a:spcBef>
                <a:spcPct val="50000"/>
              </a:spcBef>
              <a:buFont typeface="+mj-lt"/>
              <a:buAutoNum type="romanLcPeriod"/>
              <a:defRPr/>
            </a:pPr>
            <a:endParaRPr lang="en-GB" sz="1000" dirty="0" smtClean="0">
              <a:solidFill>
                <a:schemeClr val="accent4"/>
              </a:solidFill>
            </a:endParaRPr>
          </a:p>
          <a:p>
            <a:pPr marL="800100" lvl="1" indent="-342900" algn="just" eaLnBrk="1" hangingPunct="1">
              <a:spcBef>
                <a:spcPct val="50000"/>
              </a:spcBef>
              <a:buFont typeface="+mj-lt"/>
              <a:buAutoNum type="romanLcPeriod"/>
              <a:defRPr/>
            </a:pPr>
            <a:endParaRPr lang="en-GB" sz="1000" dirty="0" smtClean="0">
              <a:solidFill>
                <a:schemeClr val="accent4"/>
              </a:solidFill>
            </a:endParaRPr>
          </a:p>
          <a:p>
            <a:pPr marL="0" indent="0" algn="just" eaLnBrk="1" hangingPunct="1">
              <a:spcBef>
                <a:spcPct val="50000"/>
              </a:spcBef>
              <a:defRPr/>
            </a:pPr>
            <a:endParaRPr lang="en-GB" dirty="0" smtClean="0">
              <a:solidFill>
                <a:schemeClr val="accent4"/>
              </a:solidFill>
            </a:endParaRPr>
          </a:p>
          <a:p>
            <a:pPr>
              <a:defRPr/>
            </a:pPr>
            <a:endParaRPr lang="en-US" dirty="0" smtClean="0">
              <a:solidFill>
                <a:schemeClr val="accent4"/>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0312" y="5968382"/>
            <a:ext cx="5543401" cy="759370"/>
          </a:xfrm>
          <a:prstGeom prst="rect">
            <a:avLst/>
          </a:prstGeom>
        </p:spPr>
      </p:pic>
    </p:spTree>
    <p:extLst>
      <p:ext uri="{BB962C8B-B14F-4D97-AF65-F5344CB8AC3E}">
        <p14:creationId xmlns:p14="http://schemas.microsoft.com/office/powerpoint/2010/main" val="363142613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grpId="0" nodeType="clickEffect" nodePh="1">
                                  <p:stCondLst>
                                    <p:cond delay="0"/>
                                  </p:stCondLst>
                                  <p:endCondLst>
                                    <p:cond evt="begin" delay="0">
                                      <p:tn val="5"/>
                                    </p:cond>
                                  </p:endCondLst>
                                  <p:childTnLst>
                                    <p:set>
                                      <p:cBhvr>
                                        <p:cTn id="6" dur="1" fill="hold">
                                          <p:stCondLst>
                                            <p:cond delay="0"/>
                                          </p:stCondLst>
                                        </p:cTn>
                                        <p:tgtEl>
                                          <p:spTgt spid="113667">
                                            <p:txEl>
                                              <p:pRg st="0" end="0"/>
                                            </p:txEl>
                                          </p:spTgt>
                                        </p:tgtEl>
                                        <p:attrNameLst>
                                          <p:attrName>style.visibility</p:attrName>
                                        </p:attrNameLst>
                                      </p:cBhvr>
                                      <p:to>
                                        <p:strVal val="visible"/>
                                      </p:to>
                                    </p:set>
                                    <p:animEffect transition="in" filter="fade">
                                      <p:cBhvr>
                                        <p:cTn id="7" dur="500"/>
                                        <p:tgtEl>
                                          <p:spTgt spid="113667">
                                            <p:txEl>
                                              <p:pRg st="0" end="0"/>
                                            </p:txEl>
                                          </p:spTgt>
                                        </p:tgtEl>
                                      </p:cBhvr>
                                    </p:animEffect>
                                    <p:anim calcmode="lin" valueType="num">
                                      <p:cBhvr>
                                        <p:cTn id="8" dur="500" fill="hold"/>
                                        <p:tgtEl>
                                          <p:spTgt spid="11366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13667">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2"/>
          <p:cNvSpPr>
            <a:spLocks noGrp="1" noChangeArrowheads="1"/>
          </p:cNvSpPr>
          <p:nvPr>
            <p:ph type="title"/>
          </p:nvPr>
        </p:nvSpPr>
        <p:spPr>
          <a:xfrm>
            <a:off x="827088" y="404813"/>
            <a:ext cx="8137525" cy="638175"/>
          </a:xfrm>
        </p:spPr>
        <p:txBody>
          <a:bodyPr>
            <a:normAutofit fontScale="90000"/>
          </a:bodyPr>
          <a:lstStyle/>
          <a:p>
            <a:pPr algn="just">
              <a:defRPr/>
            </a:pPr>
            <a:r>
              <a:rPr lang="en-GB" sz="1800" b="1" dirty="0" smtClean="0">
                <a:solidFill>
                  <a:schemeClr val="accent1"/>
                </a:solidFill>
                <a:ea typeface="ＭＳ Ｐゴシック" charset="-128"/>
                <a:cs typeface="Arial" pitchFamily="34" charset="0"/>
              </a:rPr>
              <a:t>         I.	ISSUES RELATING TO THE CASHFLOWS FROM THE INSURED 	TO THE CO-INSURERS (slide 1)</a:t>
            </a:r>
          </a:p>
        </p:txBody>
      </p:sp>
      <p:sp>
        <p:nvSpPr>
          <p:cNvPr id="5125" name="Rectangle 3"/>
          <p:cNvSpPr>
            <a:spLocks noGrp="1" noChangeArrowheads="1"/>
          </p:cNvSpPr>
          <p:nvPr>
            <p:ph type="body" idx="1"/>
          </p:nvPr>
        </p:nvSpPr>
        <p:spPr>
          <a:xfrm>
            <a:off x="468313" y="1628775"/>
            <a:ext cx="7931150" cy="4857750"/>
          </a:xfrm>
        </p:spPr>
        <p:txBody>
          <a:bodyPr/>
          <a:lstStyle/>
          <a:p>
            <a:pPr algn="just" eaLnBrk="1" hangingPunct="1">
              <a:buFontTx/>
              <a:buNone/>
              <a:defRPr/>
            </a:pPr>
            <a:r>
              <a:rPr lang="en-US" sz="2000" dirty="0" smtClean="0">
                <a:ea typeface="ＭＳ Ｐゴシック" charset="-128"/>
              </a:rPr>
              <a:t>	              A. </a:t>
            </a:r>
            <a:r>
              <a:rPr lang="en-US" sz="2000" u="sng" dirty="0" smtClean="0">
                <a:ea typeface="ＭＳ Ｐゴシック" charset="-128"/>
              </a:rPr>
              <a:t>“Horizontal” coinsurance</a:t>
            </a:r>
          </a:p>
          <a:p>
            <a:pPr algn="just" eaLnBrk="1" hangingPunct="1">
              <a:buFontTx/>
              <a:buNone/>
              <a:defRPr/>
            </a:pPr>
            <a:r>
              <a:rPr lang="en-US" sz="2000" dirty="0" smtClean="0">
                <a:ea typeface="ＭＳ Ｐゴシック" charset="-128"/>
              </a:rPr>
              <a:t>	</a:t>
            </a: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Question: What happens if the insured pays only part of the premium?</a:t>
            </a: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Answer: Coinsurers may suspend the whole cover  (</a:t>
            </a:r>
            <a:r>
              <a:rPr lang="en-US" i="1" dirty="0" err="1" smtClean="0">
                <a:ea typeface="ＭＳ Ｐゴシック" charset="-128"/>
              </a:rPr>
              <a:t>Cour</a:t>
            </a:r>
            <a:r>
              <a:rPr lang="en-US" i="1" dirty="0" smtClean="0">
                <a:ea typeface="ＭＳ Ｐゴシック" charset="-128"/>
              </a:rPr>
              <a:t> de cassation</a:t>
            </a:r>
            <a:r>
              <a:rPr lang="en-US" dirty="0" smtClean="0">
                <a:ea typeface="ＭＳ Ｐゴシック" charset="-128"/>
              </a:rPr>
              <a:t>, 1</a:t>
            </a:r>
            <a:r>
              <a:rPr lang="en-US" baseline="30000" dirty="0" smtClean="0">
                <a:ea typeface="ＭＳ Ｐゴシック" charset="-128"/>
              </a:rPr>
              <a:t>st</a:t>
            </a:r>
            <a:r>
              <a:rPr lang="en-US" dirty="0" smtClean="0">
                <a:ea typeface="ＭＳ Ｐゴシック" charset="-128"/>
              </a:rPr>
              <a:t> civ. div., 26 April 1984, No.83-12.460).</a:t>
            </a:r>
          </a:p>
          <a:p>
            <a:pPr marL="1200150" lvl="2" indent="-400050" algn="just" eaLnBrk="1" hangingPunct="1">
              <a:buFont typeface="Arial" pitchFamily="34" charset="0"/>
              <a:buChar char="•"/>
              <a:defRPr/>
            </a:pPr>
            <a:endParaRPr lang="en-US" sz="2000" dirty="0" smtClean="0">
              <a:ea typeface="ＭＳ Ｐゴシック" charset="-128"/>
            </a:endParaRPr>
          </a:p>
          <a:p>
            <a:pPr marL="1657350" lvl="3" indent="-400050" algn="just" eaLnBrk="1" hangingPunct="1">
              <a:buFont typeface="Arial" pitchFamily="34" charset="0"/>
              <a:buChar char="•"/>
              <a:defRPr/>
            </a:pPr>
            <a:endParaRPr lang="en-US" sz="1600" dirty="0" smtClean="0">
              <a:ea typeface="ＭＳ Ｐゴシック" charset="-128"/>
            </a:endParaRPr>
          </a:p>
          <a:p>
            <a:pPr marL="1200150" lvl="2" indent="-400050" algn="just" eaLnBrk="1" hangingPunct="1">
              <a:buFont typeface="Wingdings" pitchFamily="2" charset="2"/>
              <a:buNone/>
              <a:defRPr/>
            </a:pPr>
            <a:endParaRPr lang="en-US" sz="2000" dirty="0" smtClean="0">
              <a:ea typeface="ＭＳ Ｐゴシック" charset="-128"/>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2" y="5935707"/>
            <a:ext cx="5904656" cy="808857"/>
          </a:xfrm>
          <a:prstGeom prst="rect">
            <a:avLst/>
          </a:prstGeom>
        </p:spPr>
      </p:pic>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966981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2"/>
          <p:cNvSpPr>
            <a:spLocks noGrp="1" noChangeArrowheads="1"/>
          </p:cNvSpPr>
          <p:nvPr>
            <p:ph type="title"/>
          </p:nvPr>
        </p:nvSpPr>
        <p:spPr>
          <a:xfrm>
            <a:off x="684213" y="476250"/>
            <a:ext cx="8208962" cy="495300"/>
          </a:xfrm>
        </p:spPr>
        <p:txBody>
          <a:bodyPr>
            <a:normAutofit fontScale="90000"/>
          </a:bodyPr>
          <a:lstStyle/>
          <a:p>
            <a:pPr algn="just" eaLnBrk="1" hangingPunct="1">
              <a:defRPr/>
            </a:pPr>
            <a:r>
              <a:rPr lang="en-GB" sz="1800" b="1" dirty="0" smtClean="0">
                <a:solidFill>
                  <a:schemeClr val="accent1"/>
                </a:solidFill>
                <a:ea typeface="ＭＳ Ｐゴシック" charset="-128"/>
                <a:cs typeface="Arial" pitchFamily="34" charset="0"/>
              </a:rPr>
              <a:t>          I.	ISSUES RELATING TO THE CASHFLOWS FROM THE 	INSURED TO THE CO-INSURERS (slide 2)</a:t>
            </a:r>
          </a:p>
        </p:txBody>
      </p:sp>
      <p:sp>
        <p:nvSpPr>
          <p:cNvPr id="5125" name="Rectangle 3"/>
          <p:cNvSpPr>
            <a:spLocks noGrp="1" noChangeArrowheads="1"/>
          </p:cNvSpPr>
          <p:nvPr>
            <p:ph type="body" idx="1"/>
          </p:nvPr>
        </p:nvSpPr>
        <p:spPr>
          <a:xfrm>
            <a:off x="539750" y="1341438"/>
            <a:ext cx="8064500" cy="4784725"/>
          </a:xfrm>
        </p:spPr>
        <p:txBody>
          <a:bodyPr/>
          <a:lstStyle/>
          <a:p>
            <a:pPr algn="just" eaLnBrk="1" hangingPunct="1">
              <a:defRPr/>
            </a:pPr>
            <a:endParaRPr lang="en-US" sz="1200" dirty="0" smtClean="0">
              <a:ea typeface="ＭＳ Ｐゴシック" charset="-128"/>
            </a:endParaRPr>
          </a:p>
          <a:p>
            <a:pPr algn="just" eaLnBrk="1" hangingPunct="1">
              <a:buFontTx/>
              <a:buNone/>
              <a:defRPr/>
            </a:pPr>
            <a:r>
              <a:rPr lang="en-US" sz="2000" dirty="0" smtClean="0">
                <a:ea typeface="ＭＳ Ｐゴシック" charset="-128"/>
              </a:rPr>
              <a:t>	</a:t>
            </a:r>
            <a:r>
              <a:rPr lang="en-US" sz="2000" dirty="0" smtClean="0">
                <a:solidFill>
                  <a:schemeClr val="accent4"/>
                </a:solidFill>
                <a:ea typeface="ＭＳ Ｐゴシック" charset="-128"/>
              </a:rPr>
              <a:t>           </a:t>
            </a:r>
            <a:r>
              <a:rPr lang="en-US" sz="2000" dirty="0" smtClean="0">
                <a:ea typeface="ＭＳ Ｐゴシック" charset="-128"/>
              </a:rPr>
              <a:t>B. </a:t>
            </a:r>
            <a:r>
              <a:rPr lang="en-US" sz="2000" u="sng" dirty="0" smtClean="0">
                <a:ea typeface="ＭＳ Ｐゴシック" charset="-128"/>
              </a:rPr>
              <a:t>“Vertical” coinsurance</a:t>
            </a:r>
          </a:p>
          <a:p>
            <a:pPr marL="0" indent="0" algn="just" eaLnBrk="1" hangingPunct="1">
              <a:buFontTx/>
              <a:buNone/>
              <a:defRPr/>
            </a:pPr>
            <a:endParaRPr lang="en-US" sz="2000" dirty="0" smtClean="0">
              <a:ea typeface="ＭＳ Ｐゴシック" charset="-128"/>
            </a:endParaRP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Question: What happens if the insured pays only part of the premium (</a:t>
            </a:r>
            <a:r>
              <a:rPr lang="en-US" i="1" dirty="0" smtClean="0">
                <a:ea typeface="ＭＳ Ｐゴシック" charset="-128"/>
              </a:rPr>
              <a:t>i.e. </a:t>
            </a:r>
            <a:r>
              <a:rPr lang="en-US" dirty="0" smtClean="0">
                <a:ea typeface="ＭＳ Ｐゴシック" charset="-128"/>
              </a:rPr>
              <a:t>does not pay the premiums corresponding to all the layers) ?</a:t>
            </a:r>
          </a:p>
          <a:p>
            <a:pPr marL="0" indent="0" algn="just" eaLnBrk="1" hangingPunct="1">
              <a:buFontTx/>
              <a:buNone/>
              <a:defRPr/>
            </a:pPr>
            <a:endParaRPr lang="en-US" sz="2000" dirty="0" smtClean="0">
              <a:ea typeface="ＭＳ Ｐゴシック" charset="-128"/>
            </a:endParaRPr>
          </a:p>
          <a:p>
            <a:pPr marL="0" indent="0"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Answer: A partial cover is in principle possible, as the layers are independent (primary vs. excess).</a:t>
            </a: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sz="1800" dirty="0" smtClean="0">
              <a:ea typeface="ＭＳ Ｐゴシック" charset="-128"/>
            </a:endParaRPr>
          </a:p>
          <a:p>
            <a:pPr marL="1657350" lvl="3" indent="-400050" algn="just" eaLnBrk="1" hangingPunct="1">
              <a:buFont typeface="Wingdings" pitchFamily="2" charset="2"/>
              <a:buNone/>
              <a:defRPr/>
            </a:pPr>
            <a:endParaRPr lang="en-US" sz="1600" dirty="0" smtClean="0">
              <a:ea typeface="ＭＳ Ｐゴシック" charset="-128"/>
            </a:endParaRPr>
          </a:p>
          <a:p>
            <a:pPr marL="1657350" lvl="3" indent="-400050" algn="just" eaLnBrk="1" hangingPunct="1">
              <a:buFont typeface="Wingdings" pitchFamily="2" charset="2"/>
              <a:buNone/>
              <a:defRPr/>
            </a:pPr>
            <a:endParaRPr lang="en-US" sz="1600" dirty="0" smtClean="0">
              <a:ea typeface="ＭＳ Ｐゴシック" charset="-128"/>
            </a:endParaRPr>
          </a:p>
        </p:txBody>
      </p:sp>
      <p:sp>
        <p:nvSpPr>
          <p:cNvPr id="2" name="Footer Placeholder 1"/>
          <p:cNvSpPr>
            <a:spLocks noGrp="1"/>
          </p:cNvSpPr>
          <p:nvPr>
            <p:ph type="ftr" sz="quarter" idx="11"/>
          </p:nvPr>
        </p:nvSpPr>
        <p:spPr/>
        <p:txBody>
          <a:bodyPr/>
          <a:lstStyle/>
          <a:p>
            <a:endParaRPr lang="en-GB"/>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2" y="5940027"/>
            <a:ext cx="5873130" cy="804538"/>
          </a:xfrm>
          <a:prstGeom prst="rect">
            <a:avLst/>
          </a:prstGeom>
        </p:spPr>
      </p:pic>
    </p:spTree>
    <p:extLst>
      <p:ext uri="{BB962C8B-B14F-4D97-AF65-F5344CB8AC3E}">
        <p14:creationId xmlns:p14="http://schemas.microsoft.com/office/powerpoint/2010/main" val="3727907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2"/>
          <p:cNvSpPr>
            <a:spLocks noGrp="1" noChangeArrowheads="1"/>
          </p:cNvSpPr>
          <p:nvPr>
            <p:ph type="title"/>
          </p:nvPr>
        </p:nvSpPr>
        <p:spPr>
          <a:xfrm>
            <a:off x="755650" y="476250"/>
            <a:ext cx="8229600" cy="431800"/>
          </a:xfrm>
        </p:spPr>
        <p:txBody>
          <a:bodyPr>
            <a:normAutofit fontScale="90000"/>
          </a:bodyPr>
          <a:lstStyle/>
          <a:p>
            <a:pPr algn="just" eaLnBrk="1" hangingPunct="1">
              <a:defRPr/>
            </a:pPr>
            <a:r>
              <a:rPr lang="en-GB" sz="1800" b="1" dirty="0" smtClean="0">
                <a:solidFill>
                  <a:schemeClr val="accent1"/>
                </a:solidFill>
                <a:ea typeface="ＭＳ Ｐゴシック" charset="-128"/>
                <a:cs typeface="Arial" pitchFamily="34" charset="0"/>
              </a:rPr>
              <a:t>        II.	ISSUES RELATING TO THE CASHFLOWS FROM THE CO-	INSURERS TO THE INSURED (slide 1)</a:t>
            </a:r>
          </a:p>
        </p:txBody>
      </p:sp>
      <p:sp>
        <p:nvSpPr>
          <p:cNvPr id="7173" name="Rectangle 3"/>
          <p:cNvSpPr>
            <a:spLocks noGrp="1" noChangeArrowheads="1"/>
          </p:cNvSpPr>
          <p:nvPr>
            <p:ph type="body" idx="1"/>
          </p:nvPr>
        </p:nvSpPr>
        <p:spPr>
          <a:xfrm>
            <a:off x="684213" y="1125538"/>
            <a:ext cx="7715250" cy="4713287"/>
          </a:xfrm>
        </p:spPr>
        <p:txBody>
          <a:bodyPr/>
          <a:lstStyle/>
          <a:p>
            <a:pPr algn="just" eaLnBrk="1" hangingPunct="1">
              <a:defRPr/>
            </a:pPr>
            <a:endParaRPr lang="en-US" sz="1800" dirty="0" smtClean="0">
              <a:solidFill>
                <a:schemeClr val="accent4"/>
              </a:solidFill>
              <a:ea typeface="ＭＳ Ｐゴシック" charset="-128"/>
            </a:endParaRPr>
          </a:p>
          <a:p>
            <a:pPr algn="just" eaLnBrk="1" hangingPunct="1">
              <a:buFontTx/>
              <a:buNone/>
              <a:defRPr/>
            </a:pPr>
            <a:r>
              <a:rPr lang="en-US" sz="2000" dirty="0" smtClean="0">
                <a:solidFill>
                  <a:schemeClr val="accent4"/>
                </a:solidFill>
                <a:ea typeface="ＭＳ Ｐゴシック" charset="-128"/>
              </a:rPr>
              <a:t>		</a:t>
            </a:r>
            <a:r>
              <a:rPr lang="en-US" sz="2000" dirty="0" smtClean="0">
                <a:ea typeface="ＭＳ Ｐゴシック" charset="-128"/>
              </a:rPr>
              <a:t>   A. </a:t>
            </a:r>
            <a:r>
              <a:rPr lang="en-US" sz="2000" u="sng" dirty="0" smtClean="0">
                <a:ea typeface="ＭＳ Ｐゴシック" charset="-128"/>
              </a:rPr>
              <a:t>“Horizontal” coinsurance</a:t>
            </a:r>
            <a:r>
              <a:rPr lang="en-US" sz="2000" dirty="0" smtClean="0">
                <a:ea typeface="ＭＳ Ｐゴシック" charset="-128"/>
              </a:rPr>
              <a:t>	</a:t>
            </a: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Question 1: Are the coinsurers jointly and severally liable?</a:t>
            </a: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Answer: Article 1202 of the French Civil Code: “Joint and several liability may not be presumed: it must be expressly stipulated”.</a:t>
            </a:r>
          </a:p>
          <a:p>
            <a:pPr marL="1200150" lvl="2" indent="-400050" algn="just" eaLnBrk="1" hangingPunct="1">
              <a:buFont typeface="Wingdings" pitchFamily="2" charset="2"/>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NB: In practice, coinsurers rely on clauses expressly excluding joint and several liability (</a:t>
            </a:r>
            <a:r>
              <a:rPr lang="en-US" i="1" dirty="0" err="1" smtClean="0">
                <a:ea typeface="ＭＳ Ｐゴシック" charset="-128"/>
              </a:rPr>
              <a:t>Cour</a:t>
            </a:r>
            <a:r>
              <a:rPr lang="en-US" i="1" dirty="0" smtClean="0">
                <a:ea typeface="ＭＳ Ｐゴシック" charset="-128"/>
              </a:rPr>
              <a:t> de cassation</a:t>
            </a:r>
            <a:r>
              <a:rPr lang="en-US" dirty="0" smtClean="0">
                <a:ea typeface="ＭＳ Ｐゴシック" charset="-128"/>
              </a:rPr>
              <a:t>, 1</a:t>
            </a:r>
            <a:r>
              <a:rPr lang="en-US" baseline="30000" dirty="0" smtClean="0">
                <a:ea typeface="ＭＳ Ｐゴシック" charset="-128"/>
              </a:rPr>
              <a:t>st</a:t>
            </a:r>
            <a:r>
              <a:rPr lang="en-US" dirty="0" smtClean="0">
                <a:ea typeface="ＭＳ Ｐゴシック" charset="-128"/>
              </a:rPr>
              <a:t> civ. div., 12 May 2011, Nos.10-18.399 &amp; 10-18.541).</a:t>
            </a:r>
          </a:p>
          <a:p>
            <a:pPr marL="1200150" lvl="2" indent="-400050" algn="just" eaLnBrk="1" hangingPunct="1">
              <a:buFont typeface="Arial" pitchFamily="34" charset="0"/>
              <a:buAutoNum type="romanLcPeriod"/>
              <a:defRPr/>
            </a:pPr>
            <a:endParaRPr lang="en-US" sz="2000" dirty="0" smtClean="0">
              <a:ea typeface="ＭＳ Ｐゴシック" charset="-128"/>
            </a:endParaRPr>
          </a:p>
        </p:txBody>
      </p:sp>
      <p:sp>
        <p:nvSpPr>
          <p:cNvPr id="2" name="Footer Placeholder 1"/>
          <p:cNvSpPr>
            <a:spLocks noGrp="1"/>
          </p:cNvSpPr>
          <p:nvPr>
            <p:ph type="ftr" sz="quarter" idx="11"/>
          </p:nvPr>
        </p:nvSpPr>
        <p:spPr/>
        <p:txBody>
          <a:bodyPr/>
          <a:lstStyle/>
          <a:p>
            <a:endParaRPr lang="en-GB"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5877530"/>
            <a:ext cx="6089154" cy="834130"/>
          </a:xfrm>
          <a:prstGeom prst="rect">
            <a:avLst/>
          </a:prstGeom>
        </p:spPr>
      </p:pic>
    </p:spTree>
    <p:extLst>
      <p:ext uri="{BB962C8B-B14F-4D97-AF65-F5344CB8AC3E}">
        <p14:creationId xmlns:p14="http://schemas.microsoft.com/office/powerpoint/2010/main" val="3382963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5"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2"/>
          <p:cNvSpPr>
            <a:spLocks noGrp="1" noChangeArrowheads="1"/>
          </p:cNvSpPr>
          <p:nvPr>
            <p:ph type="body" sz="half" idx="1"/>
          </p:nvPr>
        </p:nvSpPr>
        <p:spPr>
          <a:xfrm>
            <a:off x="252413" y="1844675"/>
            <a:ext cx="8423275" cy="4281488"/>
          </a:xfrm>
        </p:spPr>
        <p:txBody>
          <a:bodyPr/>
          <a:lstStyle/>
          <a:p>
            <a:pPr algn="just" eaLnBrk="1" hangingPunct="1">
              <a:buFontTx/>
              <a:buNone/>
              <a:defRPr/>
            </a:pPr>
            <a:r>
              <a:rPr lang="en-US" sz="2000" dirty="0" smtClean="0">
                <a:ea typeface="ＭＳ Ｐゴシック" charset="-128"/>
              </a:rPr>
              <a:t>		A. </a:t>
            </a:r>
            <a:r>
              <a:rPr lang="en-US" sz="2000" u="sng" dirty="0" smtClean="0">
                <a:ea typeface="ＭＳ Ｐゴシック" charset="-128"/>
              </a:rPr>
              <a:t>“Horizontal” coinsurance</a:t>
            </a:r>
            <a:r>
              <a:rPr lang="en-US" sz="2000" dirty="0" smtClean="0">
                <a:ea typeface="ＭＳ Ｐゴシック" charset="-128"/>
              </a:rPr>
              <a:t>	</a:t>
            </a: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Question 2: What happens in the absence of a clause expressly excluding joint and several liability?</a:t>
            </a: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Answer: The joint and several liability of the leading insurer may depend on the power it is given by the other co-insurers (</a:t>
            </a:r>
            <a:r>
              <a:rPr lang="en-US" i="1" dirty="0" err="1" smtClean="0">
                <a:ea typeface="ＭＳ Ｐゴシック" charset="-128"/>
              </a:rPr>
              <a:t>Cour</a:t>
            </a:r>
            <a:r>
              <a:rPr lang="en-US" i="1" dirty="0" smtClean="0">
                <a:ea typeface="ＭＳ Ｐゴシック" charset="-128"/>
              </a:rPr>
              <a:t> de cassation</a:t>
            </a:r>
            <a:r>
              <a:rPr lang="en-US" dirty="0" smtClean="0">
                <a:ea typeface="ＭＳ Ｐゴシック" charset="-128"/>
              </a:rPr>
              <a:t>, 2</a:t>
            </a:r>
            <a:r>
              <a:rPr lang="en-US" baseline="30000" dirty="0" smtClean="0">
                <a:ea typeface="ＭＳ Ｐゴシック" charset="-128"/>
              </a:rPr>
              <a:t>nd</a:t>
            </a:r>
            <a:r>
              <a:rPr lang="en-US" dirty="0" smtClean="0">
                <a:ea typeface="ＭＳ Ｐゴシック" charset="-128"/>
              </a:rPr>
              <a:t> civ. div., 18 Jan. 2006, No.04-15.907).</a:t>
            </a: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p:txBody>
      </p:sp>
      <p:sp>
        <p:nvSpPr>
          <p:cNvPr id="8197" name="Text Box 3"/>
          <p:cNvSpPr txBox="1">
            <a:spLocks noChangeArrowheads="1"/>
          </p:cNvSpPr>
          <p:nvPr/>
        </p:nvSpPr>
        <p:spPr bwMode="auto">
          <a:xfrm>
            <a:off x="252413"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fr-FR"/>
          </a:p>
        </p:txBody>
      </p:sp>
      <p:sp>
        <p:nvSpPr>
          <p:cNvPr id="8198" name="Text Box 6"/>
          <p:cNvSpPr txBox="1">
            <a:spLocks noChangeArrowheads="1"/>
          </p:cNvSpPr>
          <p:nvPr/>
        </p:nvSpPr>
        <p:spPr bwMode="auto">
          <a:xfrm>
            <a:off x="1187450" y="476250"/>
            <a:ext cx="7562850" cy="646113"/>
          </a:xfrm>
          <a:prstGeom prst="rect">
            <a:avLst/>
          </a:prstGeom>
          <a:noFill/>
          <a:ln w="9525">
            <a:noFill/>
            <a:miter lim="800000"/>
            <a:headEnd/>
            <a:tailEnd/>
          </a:ln>
        </p:spPr>
        <p:txBody>
          <a:bodyPr>
            <a:spAutoFit/>
          </a:bodyPr>
          <a:lstStyle/>
          <a:p>
            <a:pPr algn="just" defTabSz="719138">
              <a:defRPr/>
            </a:pPr>
            <a:r>
              <a:rPr lang="en-GB" b="1" dirty="0">
                <a:solidFill>
                  <a:schemeClr val="accent1"/>
                </a:solidFill>
                <a:ea typeface="ＭＳ Ｐゴシック" charset="-128"/>
                <a:cs typeface="Arial" pitchFamily="34" charset="0"/>
              </a:rPr>
              <a:t>    II.	ISSUES RELATING TO THE CASHFLOWS FROM THE CO-	INSURERS TO THE INSURED (slide 2)</a:t>
            </a:r>
            <a:endParaRPr lang="en-GB" dirty="0">
              <a:solidFill>
                <a:schemeClr val="accent1"/>
              </a:solidFill>
              <a:ea typeface="ＭＳ Ｐゴシック" charset="-128"/>
            </a:endParaRPr>
          </a:p>
        </p:txBody>
      </p:sp>
      <p:sp>
        <p:nvSpPr>
          <p:cNvPr id="8199" name="Rectangle 7"/>
          <p:cNvSpPr>
            <a:spLocks noChangeArrowheads="1"/>
          </p:cNvSpPr>
          <p:nvPr/>
        </p:nvSpPr>
        <p:spPr bwMode="auto">
          <a:xfrm>
            <a:off x="755650" y="1471613"/>
            <a:ext cx="7923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Tx/>
              <a:buChar char="o"/>
            </a:pPr>
            <a:endParaRPr lang="en-GB" sz="1600">
              <a:solidFill>
                <a:srgbClr val="4D4D4D"/>
              </a:solidFill>
              <a:sym typeface="Wingdings" pitchFamily="2" charset="2"/>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4806" y="5814355"/>
            <a:ext cx="6449194" cy="883451"/>
          </a:xfrm>
          <a:prstGeom prst="rect">
            <a:avLst/>
          </a:prstGeom>
        </p:spPr>
      </p:pic>
    </p:spTree>
    <p:extLst>
      <p:ext uri="{BB962C8B-B14F-4D97-AF65-F5344CB8AC3E}">
        <p14:creationId xmlns:p14="http://schemas.microsoft.com/office/powerpoint/2010/main" val="127855757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9"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2"/>
          <p:cNvSpPr>
            <a:spLocks noGrp="1" noChangeArrowheads="1"/>
          </p:cNvSpPr>
          <p:nvPr>
            <p:ph type="body" sz="half" idx="1"/>
          </p:nvPr>
        </p:nvSpPr>
        <p:spPr>
          <a:xfrm>
            <a:off x="900113" y="1773238"/>
            <a:ext cx="7775575" cy="4352925"/>
          </a:xfrm>
        </p:spPr>
        <p:txBody>
          <a:bodyPr/>
          <a:lstStyle/>
          <a:p>
            <a:pPr algn="just" eaLnBrk="1" hangingPunct="1">
              <a:buFontTx/>
              <a:buNone/>
              <a:defRPr/>
            </a:pPr>
            <a:r>
              <a:rPr lang="en-US" sz="2000" dirty="0" smtClean="0">
                <a:ea typeface="ＭＳ Ｐゴシック" charset="-128"/>
              </a:rPr>
              <a:t>		B. </a:t>
            </a:r>
            <a:r>
              <a:rPr lang="en-US" sz="2000" u="sng" dirty="0" smtClean="0">
                <a:ea typeface="ＭＳ Ｐゴシック" charset="-128"/>
              </a:rPr>
              <a:t>“Vertical” coinsurance</a:t>
            </a:r>
            <a:r>
              <a:rPr lang="en-US" sz="2000" dirty="0" smtClean="0">
                <a:ea typeface="ＭＳ Ｐゴシック" charset="-128"/>
              </a:rPr>
              <a:t>	</a:t>
            </a: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Question: What deductible should the excess layer apply when a loss occurs and the primary layer has been exhausted?</a:t>
            </a: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Answer: 2 options:</a:t>
            </a:r>
          </a:p>
          <a:p>
            <a:pPr marL="2114550" lvl="4" indent="-400050" algn="just" eaLnBrk="1" hangingPunct="1">
              <a:defRPr/>
            </a:pPr>
            <a:r>
              <a:rPr lang="en-US" dirty="0" smtClean="0">
                <a:ea typeface="ＭＳ Ｐゴシック" charset="-128"/>
              </a:rPr>
              <a:t>“Step down” / “drop down”.</a:t>
            </a:r>
          </a:p>
          <a:p>
            <a:pPr marL="2114550" lvl="4" indent="-400050" algn="just" eaLnBrk="1" hangingPunct="1">
              <a:defRPr/>
            </a:pPr>
            <a:r>
              <a:rPr lang="en-US" dirty="0" smtClean="0">
                <a:ea typeface="ＭＳ Ｐゴシック" charset="-128"/>
              </a:rPr>
              <a:t>The primary layer’s limit of coverage acts as the excess layer’s deductible.</a:t>
            </a: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2114550" lvl="4" indent="-400050" algn="just" eaLnBrk="1" hangingPunct="1">
              <a:buFontTx/>
              <a:buNone/>
              <a:defRPr/>
            </a:pPr>
            <a:endParaRPr lang="en-US" dirty="0" smtClean="0">
              <a:ea typeface="ＭＳ Ｐゴシック" charset="-128"/>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p:txBody>
      </p:sp>
      <p:sp>
        <p:nvSpPr>
          <p:cNvPr id="9221" name="Text Box 3"/>
          <p:cNvSpPr txBox="1">
            <a:spLocks noChangeArrowheads="1"/>
          </p:cNvSpPr>
          <p:nvPr/>
        </p:nvSpPr>
        <p:spPr bwMode="auto">
          <a:xfrm>
            <a:off x="252413"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fr-FR"/>
          </a:p>
        </p:txBody>
      </p:sp>
      <p:sp>
        <p:nvSpPr>
          <p:cNvPr id="9222" name="Text Box 6"/>
          <p:cNvSpPr txBox="1">
            <a:spLocks noChangeArrowheads="1"/>
          </p:cNvSpPr>
          <p:nvPr/>
        </p:nvSpPr>
        <p:spPr bwMode="auto">
          <a:xfrm>
            <a:off x="1187450" y="476250"/>
            <a:ext cx="7562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19138" eaLnBrk="0" hangingPunct="0">
              <a:defRPr>
                <a:solidFill>
                  <a:schemeClr val="tx1"/>
                </a:solidFill>
                <a:latin typeface="Arial" pitchFamily="34" charset="0"/>
                <a:ea typeface="ＭＳ Ｐゴシック" pitchFamily="34" charset="-128"/>
              </a:defRPr>
            </a:lvl1pPr>
            <a:lvl2pPr marL="742950" indent="-285750" defTabSz="719138" eaLnBrk="0" hangingPunct="0">
              <a:defRPr>
                <a:solidFill>
                  <a:schemeClr val="tx1"/>
                </a:solidFill>
                <a:latin typeface="Arial" pitchFamily="34" charset="0"/>
                <a:ea typeface="ＭＳ Ｐゴシック" pitchFamily="34" charset="-128"/>
              </a:defRPr>
            </a:lvl2pPr>
            <a:lvl3pPr marL="1143000" indent="-228600" defTabSz="719138" eaLnBrk="0" hangingPunct="0">
              <a:defRPr>
                <a:solidFill>
                  <a:schemeClr val="tx1"/>
                </a:solidFill>
                <a:latin typeface="Arial" pitchFamily="34" charset="0"/>
                <a:ea typeface="ＭＳ Ｐゴシック" pitchFamily="34" charset="-128"/>
              </a:defRPr>
            </a:lvl3pPr>
            <a:lvl4pPr marL="1600200" indent="-228600" defTabSz="719138" eaLnBrk="0" hangingPunct="0">
              <a:defRPr>
                <a:solidFill>
                  <a:schemeClr val="tx1"/>
                </a:solidFill>
                <a:latin typeface="Arial" pitchFamily="34" charset="0"/>
                <a:ea typeface="ＭＳ Ｐゴシック" pitchFamily="34" charset="-128"/>
              </a:defRPr>
            </a:lvl4pPr>
            <a:lvl5pPr marL="2057400" indent="-228600" defTabSz="719138" eaLnBrk="0" hangingPunct="0">
              <a:defRPr>
                <a:solidFill>
                  <a:schemeClr val="tx1"/>
                </a:solidFill>
                <a:latin typeface="Arial" pitchFamily="34" charset="0"/>
                <a:ea typeface="ＭＳ Ｐゴシック" pitchFamily="34" charset="-128"/>
              </a:defRPr>
            </a:lvl5pPr>
            <a:lvl6pPr marL="25146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just" eaLnBrk="1" hangingPunct="1"/>
            <a:r>
              <a:rPr lang="en-GB" b="1" dirty="0">
                <a:solidFill>
                  <a:schemeClr val="accent1"/>
                </a:solidFill>
                <a:cs typeface="Arial" pitchFamily="34" charset="0"/>
              </a:rPr>
              <a:t>    II.	ISSUES RELATING TO THE CASHFLOWS FROM THE CO-	INSURERS TO THE INSURED (slide 3)</a:t>
            </a:r>
            <a:endParaRPr lang="en-GB" dirty="0">
              <a:solidFill>
                <a:schemeClr val="accent1"/>
              </a:solidFill>
            </a:endParaRPr>
          </a:p>
        </p:txBody>
      </p:sp>
      <p:sp>
        <p:nvSpPr>
          <p:cNvPr id="9223" name="Rectangle 7"/>
          <p:cNvSpPr>
            <a:spLocks noChangeArrowheads="1"/>
          </p:cNvSpPr>
          <p:nvPr/>
        </p:nvSpPr>
        <p:spPr bwMode="auto">
          <a:xfrm>
            <a:off x="755650" y="1471613"/>
            <a:ext cx="7923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Tx/>
              <a:buChar char="o"/>
            </a:pPr>
            <a:endParaRPr lang="en-GB" sz="1600">
              <a:solidFill>
                <a:srgbClr val="4D4D4D"/>
              </a:solidFill>
              <a:sym typeface="Wingdings" pitchFamily="2" charset="2"/>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92" y="5923992"/>
            <a:ext cx="6192688" cy="848313"/>
          </a:xfrm>
          <a:prstGeom prst="rect">
            <a:avLst/>
          </a:prstGeom>
        </p:spPr>
      </p:pic>
    </p:spTree>
    <p:extLst>
      <p:ext uri="{BB962C8B-B14F-4D97-AF65-F5344CB8AC3E}">
        <p14:creationId xmlns:p14="http://schemas.microsoft.com/office/powerpoint/2010/main" val="259661054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43"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2"/>
          <p:cNvSpPr>
            <a:spLocks noGrp="1" noChangeArrowheads="1"/>
          </p:cNvSpPr>
          <p:nvPr>
            <p:ph type="body" sz="half" idx="1"/>
          </p:nvPr>
        </p:nvSpPr>
        <p:spPr>
          <a:xfrm>
            <a:off x="252414" y="1557338"/>
            <a:ext cx="8494712" cy="4210050"/>
          </a:xfrm>
        </p:spPr>
        <p:txBody>
          <a:bodyPr/>
          <a:lstStyle/>
          <a:p>
            <a:pPr algn="just" eaLnBrk="1" hangingPunct="1">
              <a:buFontTx/>
              <a:buNone/>
              <a:defRPr/>
            </a:pPr>
            <a:r>
              <a:rPr lang="en-US" sz="2000" dirty="0" smtClean="0">
                <a:ea typeface="ＭＳ Ｐゴシック" charset="-128"/>
              </a:rPr>
              <a:t>		    A. </a:t>
            </a:r>
            <a:r>
              <a:rPr lang="en-US" sz="2000" u="sng" dirty="0" smtClean="0">
                <a:ea typeface="ＭＳ Ｐゴシック" charset="-128"/>
              </a:rPr>
              <a:t>“Horizontal” coinsurance</a:t>
            </a:r>
            <a:r>
              <a:rPr lang="en-US" sz="2000" dirty="0" smtClean="0">
                <a:ea typeface="ＭＳ Ｐゴシック" charset="-128"/>
              </a:rPr>
              <a:t>	</a:t>
            </a: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Question 1: When, in the lifespan of the coinsurance, can the leading insurer be liable to the other co-insurers?</a:t>
            </a: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Answer: During the whole lifespan of the coinsurance:</a:t>
            </a:r>
          </a:p>
          <a:p>
            <a:pPr marL="2114550" lvl="4" indent="-400050" algn="just" eaLnBrk="1" hangingPunct="1">
              <a:defRPr/>
            </a:pPr>
            <a:r>
              <a:rPr lang="en-US" dirty="0" smtClean="0">
                <a:ea typeface="ＭＳ Ｐゴシック" charset="-128"/>
              </a:rPr>
              <a:t>The coinsurance’s birth: assessing the risk.</a:t>
            </a:r>
          </a:p>
          <a:p>
            <a:pPr marL="2114550" lvl="4" indent="-400050" algn="just" eaLnBrk="1" hangingPunct="1">
              <a:defRPr/>
            </a:pPr>
            <a:r>
              <a:rPr lang="en-US" dirty="0" smtClean="0">
                <a:ea typeface="ＭＳ Ｐゴシック" charset="-128"/>
              </a:rPr>
              <a:t>The coinsurance’s life: assessing the loss / defending the coinsurance against the insured.</a:t>
            </a:r>
          </a:p>
          <a:p>
            <a:pPr marL="2114550" lvl="4" indent="-400050" algn="just" eaLnBrk="1" hangingPunct="1">
              <a:defRPr/>
            </a:pPr>
            <a:r>
              <a:rPr lang="en-US" dirty="0" smtClean="0">
                <a:ea typeface="ＭＳ Ｐゴシック" charset="-128"/>
              </a:rPr>
              <a:t>The coinsurance’s death: terminating the co-insurance contract.</a:t>
            </a: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2114550" lvl="4" indent="-400050" algn="just" eaLnBrk="1" hangingPunct="1">
              <a:buFontTx/>
              <a:buNone/>
              <a:defRPr/>
            </a:pPr>
            <a:endParaRPr lang="en-US" dirty="0" smtClean="0">
              <a:ea typeface="ＭＳ Ｐゴシック" charset="-128"/>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p:txBody>
      </p:sp>
      <p:sp>
        <p:nvSpPr>
          <p:cNvPr id="10245" name="Text Box 3"/>
          <p:cNvSpPr txBox="1">
            <a:spLocks noChangeArrowheads="1"/>
          </p:cNvSpPr>
          <p:nvPr/>
        </p:nvSpPr>
        <p:spPr bwMode="auto">
          <a:xfrm>
            <a:off x="252413"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fr-FR"/>
          </a:p>
        </p:txBody>
      </p:sp>
      <p:sp>
        <p:nvSpPr>
          <p:cNvPr id="10246" name="Text Box 6"/>
          <p:cNvSpPr txBox="1">
            <a:spLocks noChangeArrowheads="1"/>
          </p:cNvSpPr>
          <p:nvPr/>
        </p:nvSpPr>
        <p:spPr bwMode="auto">
          <a:xfrm>
            <a:off x="1187450" y="476250"/>
            <a:ext cx="7562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19138" eaLnBrk="0" hangingPunct="0">
              <a:defRPr>
                <a:solidFill>
                  <a:schemeClr val="tx1"/>
                </a:solidFill>
                <a:latin typeface="Arial" pitchFamily="34" charset="0"/>
                <a:ea typeface="ＭＳ Ｐゴシック" pitchFamily="34" charset="-128"/>
              </a:defRPr>
            </a:lvl1pPr>
            <a:lvl2pPr marL="742950" indent="-285750" defTabSz="719138" eaLnBrk="0" hangingPunct="0">
              <a:defRPr>
                <a:solidFill>
                  <a:schemeClr val="tx1"/>
                </a:solidFill>
                <a:latin typeface="Arial" pitchFamily="34" charset="0"/>
                <a:ea typeface="ＭＳ Ｐゴシック" pitchFamily="34" charset="-128"/>
              </a:defRPr>
            </a:lvl2pPr>
            <a:lvl3pPr marL="1143000" indent="-228600" defTabSz="719138" eaLnBrk="0" hangingPunct="0">
              <a:defRPr>
                <a:solidFill>
                  <a:schemeClr val="tx1"/>
                </a:solidFill>
                <a:latin typeface="Arial" pitchFamily="34" charset="0"/>
                <a:ea typeface="ＭＳ Ｐゴシック" pitchFamily="34" charset="-128"/>
              </a:defRPr>
            </a:lvl3pPr>
            <a:lvl4pPr marL="1600200" indent="-228600" defTabSz="719138" eaLnBrk="0" hangingPunct="0">
              <a:defRPr>
                <a:solidFill>
                  <a:schemeClr val="tx1"/>
                </a:solidFill>
                <a:latin typeface="Arial" pitchFamily="34" charset="0"/>
                <a:ea typeface="ＭＳ Ｐゴシック" pitchFamily="34" charset="-128"/>
              </a:defRPr>
            </a:lvl4pPr>
            <a:lvl5pPr marL="2057400" indent="-228600" defTabSz="719138" eaLnBrk="0" hangingPunct="0">
              <a:defRPr>
                <a:solidFill>
                  <a:schemeClr val="tx1"/>
                </a:solidFill>
                <a:latin typeface="Arial" pitchFamily="34" charset="0"/>
                <a:ea typeface="ＭＳ Ｐゴシック" pitchFamily="34" charset="-128"/>
              </a:defRPr>
            </a:lvl5pPr>
            <a:lvl6pPr marL="25146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just" eaLnBrk="1" hangingPunct="1"/>
            <a:r>
              <a:rPr lang="en-GB" b="1" dirty="0">
                <a:solidFill>
                  <a:schemeClr val="accent1"/>
                </a:solidFill>
              </a:rPr>
              <a:t>    III.	ISSUES RELATING TO THE CASHFLOWS BETWEEN 	CO-INSURERS (slide 1)</a:t>
            </a:r>
            <a:endParaRPr lang="en-GB" dirty="0">
              <a:solidFill>
                <a:schemeClr val="accent1"/>
              </a:solidFill>
            </a:endParaRPr>
          </a:p>
        </p:txBody>
      </p:sp>
      <p:sp>
        <p:nvSpPr>
          <p:cNvPr id="10247" name="Rectangle 7"/>
          <p:cNvSpPr>
            <a:spLocks noChangeArrowheads="1"/>
          </p:cNvSpPr>
          <p:nvPr/>
        </p:nvSpPr>
        <p:spPr bwMode="auto">
          <a:xfrm>
            <a:off x="755650" y="1471613"/>
            <a:ext cx="7923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Tx/>
              <a:buChar char="o"/>
            </a:pPr>
            <a:endParaRPr lang="en-GB" sz="1600">
              <a:solidFill>
                <a:srgbClr val="4D4D4D"/>
              </a:solidFill>
              <a:sym typeface="Wingdings" pitchFamily="2" charset="2"/>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4130" y="5900568"/>
            <a:ext cx="6161162" cy="843995"/>
          </a:xfrm>
          <a:prstGeom prst="rect">
            <a:avLst/>
          </a:prstGeom>
        </p:spPr>
      </p:pic>
    </p:spTree>
    <p:extLst>
      <p:ext uri="{BB962C8B-B14F-4D97-AF65-F5344CB8AC3E}">
        <p14:creationId xmlns:p14="http://schemas.microsoft.com/office/powerpoint/2010/main" val="312681410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7"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2"/>
          <p:cNvSpPr>
            <a:spLocks noGrp="1" noChangeArrowheads="1"/>
          </p:cNvSpPr>
          <p:nvPr>
            <p:ph type="body" sz="half" idx="1"/>
          </p:nvPr>
        </p:nvSpPr>
        <p:spPr>
          <a:xfrm>
            <a:off x="684213" y="1700213"/>
            <a:ext cx="7775575" cy="4354512"/>
          </a:xfrm>
        </p:spPr>
        <p:txBody>
          <a:bodyPr/>
          <a:lstStyle/>
          <a:p>
            <a:pPr algn="just" eaLnBrk="1" hangingPunct="1">
              <a:buFontTx/>
              <a:buNone/>
              <a:defRPr/>
            </a:pPr>
            <a:r>
              <a:rPr lang="en-US" sz="2000" dirty="0" smtClean="0">
                <a:ea typeface="ＭＳ Ｐゴシック" charset="-128"/>
              </a:rPr>
              <a:t>		    A. </a:t>
            </a:r>
            <a:r>
              <a:rPr lang="en-US" sz="2000" u="sng" dirty="0" smtClean="0">
                <a:ea typeface="ＭＳ Ｐゴシック" charset="-128"/>
              </a:rPr>
              <a:t>“Horizontal” coinsurance</a:t>
            </a:r>
            <a:r>
              <a:rPr lang="en-US" sz="2000" dirty="0" smtClean="0">
                <a:ea typeface="ＭＳ Ｐゴシック" charset="-128"/>
              </a:rPr>
              <a:t>	</a:t>
            </a: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Question 2: What recourses are available to the leading insurer against the other co-insurers, in case of joint and several liability?</a:t>
            </a: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Answer: Article 1214 of the French Civil Code.</a:t>
            </a: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r>
              <a:rPr lang="en-US" dirty="0" smtClean="0">
                <a:ea typeface="ＭＳ Ｐゴシック" charset="-128"/>
              </a:rPr>
              <a:t>NB: May be difficult in practice (</a:t>
            </a:r>
            <a:r>
              <a:rPr lang="en-US" i="1" dirty="0" err="1" smtClean="0">
                <a:ea typeface="ＭＳ Ｐゴシック" charset="-128"/>
              </a:rPr>
              <a:t>Cour</a:t>
            </a:r>
            <a:r>
              <a:rPr lang="en-US" i="1" dirty="0" smtClean="0">
                <a:ea typeface="ＭＳ Ｐゴシック" charset="-128"/>
              </a:rPr>
              <a:t> de cassation</a:t>
            </a:r>
            <a:r>
              <a:rPr lang="en-US" dirty="0" smtClean="0">
                <a:ea typeface="ＭＳ Ｐゴシック" charset="-128"/>
              </a:rPr>
              <a:t>, 1</a:t>
            </a:r>
            <a:r>
              <a:rPr lang="en-US" baseline="30000" dirty="0" smtClean="0">
                <a:ea typeface="ＭＳ Ｐゴシック" charset="-128"/>
              </a:rPr>
              <a:t>st</a:t>
            </a:r>
            <a:r>
              <a:rPr lang="en-US" dirty="0" smtClean="0">
                <a:ea typeface="ＭＳ Ｐゴシック" charset="-128"/>
              </a:rPr>
              <a:t> civ. div., 7 July 1992, No.90-13.565).</a:t>
            </a:r>
          </a:p>
          <a:p>
            <a:pPr marL="2114550" lvl="4" indent="-400050" algn="just" eaLnBrk="1" hangingPunct="1">
              <a:buFontTx/>
              <a:buNone/>
              <a:defRPr/>
            </a:pPr>
            <a:endParaRPr lang="en-US" dirty="0" smtClean="0">
              <a:ea typeface="ＭＳ Ｐゴシック" charset="-128"/>
            </a:endParaRPr>
          </a:p>
          <a:p>
            <a:pPr marL="2114550" lvl="4" indent="-400050" algn="just" eaLnBrk="1" hangingPunct="1">
              <a:buFontTx/>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2114550" lvl="4" indent="-400050" algn="just" eaLnBrk="1" hangingPunct="1">
              <a:buFontTx/>
              <a:buNone/>
              <a:defRPr/>
            </a:pPr>
            <a:endParaRPr lang="en-US" dirty="0" smtClean="0">
              <a:ea typeface="ＭＳ Ｐゴシック" charset="-128"/>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p:txBody>
      </p:sp>
      <p:sp>
        <p:nvSpPr>
          <p:cNvPr id="11269" name="Text Box 3"/>
          <p:cNvSpPr txBox="1">
            <a:spLocks noChangeArrowheads="1"/>
          </p:cNvSpPr>
          <p:nvPr/>
        </p:nvSpPr>
        <p:spPr bwMode="auto">
          <a:xfrm>
            <a:off x="252413"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fr-FR"/>
          </a:p>
        </p:txBody>
      </p:sp>
      <p:sp>
        <p:nvSpPr>
          <p:cNvPr id="11270" name="Text Box 6"/>
          <p:cNvSpPr txBox="1">
            <a:spLocks noChangeArrowheads="1"/>
          </p:cNvSpPr>
          <p:nvPr/>
        </p:nvSpPr>
        <p:spPr bwMode="auto">
          <a:xfrm>
            <a:off x="1187450" y="476250"/>
            <a:ext cx="7562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19138" eaLnBrk="0" hangingPunct="0">
              <a:defRPr>
                <a:solidFill>
                  <a:schemeClr val="tx1"/>
                </a:solidFill>
                <a:latin typeface="Arial" pitchFamily="34" charset="0"/>
                <a:ea typeface="ＭＳ Ｐゴシック" pitchFamily="34" charset="-128"/>
              </a:defRPr>
            </a:lvl1pPr>
            <a:lvl2pPr marL="742950" indent="-285750" defTabSz="719138" eaLnBrk="0" hangingPunct="0">
              <a:defRPr>
                <a:solidFill>
                  <a:schemeClr val="tx1"/>
                </a:solidFill>
                <a:latin typeface="Arial" pitchFamily="34" charset="0"/>
                <a:ea typeface="ＭＳ Ｐゴシック" pitchFamily="34" charset="-128"/>
              </a:defRPr>
            </a:lvl2pPr>
            <a:lvl3pPr marL="1143000" indent="-228600" defTabSz="719138" eaLnBrk="0" hangingPunct="0">
              <a:defRPr>
                <a:solidFill>
                  <a:schemeClr val="tx1"/>
                </a:solidFill>
                <a:latin typeface="Arial" pitchFamily="34" charset="0"/>
                <a:ea typeface="ＭＳ Ｐゴシック" pitchFamily="34" charset="-128"/>
              </a:defRPr>
            </a:lvl3pPr>
            <a:lvl4pPr marL="1600200" indent="-228600" defTabSz="719138" eaLnBrk="0" hangingPunct="0">
              <a:defRPr>
                <a:solidFill>
                  <a:schemeClr val="tx1"/>
                </a:solidFill>
                <a:latin typeface="Arial" pitchFamily="34" charset="0"/>
                <a:ea typeface="ＭＳ Ｐゴシック" pitchFamily="34" charset="-128"/>
              </a:defRPr>
            </a:lvl4pPr>
            <a:lvl5pPr marL="2057400" indent="-228600" defTabSz="719138" eaLnBrk="0" hangingPunct="0">
              <a:defRPr>
                <a:solidFill>
                  <a:schemeClr val="tx1"/>
                </a:solidFill>
                <a:latin typeface="Arial" pitchFamily="34" charset="0"/>
                <a:ea typeface="ＭＳ Ｐゴシック" pitchFamily="34" charset="-128"/>
              </a:defRPr>
            </a:lvl5pPr>
            <a:lvl6pPr marL="25146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defTabSz="719138"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just" eaLnBrk="1" hangingPunct="1"/>
            <a:r>
              <a:rPr lang="en-GB" b="1" dirty="0">
                <a:solidFill>
                  <a:schemeClr val="accent1"/>
                </a:solidFill>
              </a:rPr>
              <a:t>    III.	ISSUES RELATING TO THE CASHFLOWS BETWEEN 	CO-INSURERS (slide 2)</a:t>
            </a:r>
            <a:endParaRPr lang="en-GB" dirty="0">
              <a:solidFill>
                <a:schemeClr val="accent1"/>
              </a:solidFill>
            </a:endParaRPr>
          </a:p>
        </p:txBody>
      </p:sp>
      <p:sp>
        <p:nvSpPr>
          <p:cNvPr id="11271" name="Rectangle 7"/>
          <p:cNvSpPr>
            <a:spLocks noChangeArrowheads="1"/>
          </p:cNvSpPr>
          <p:nvPr/>
        </p:nvSpPr>
        <p:spPr bwMode="auto">
          <a:xfrm>
            <a:off x="684213" y="1341438"/>
            <a:ext cx="79232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Tx/>
              <a:buChar char="o"/>
            </a:pPr>
            <a:endParaRPr lang="en-GB" sz="1600">
              <a:solidFill>
                <a:srgbClr val="4D4D4D"/>
              </a:solidFill>
              <a:sym typeface="Wingdings" pitchFamily="2" charset="2"/>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5872891"/>
            <a:ext cx="6161162" cy="843995"/>
          </a:xfrm>
          <a:prstGeom prst="rect">
            <a:avLst/>
          </a:prstGeom>
        </p:spPr>
      </p:pic>
    </p:spTree>
    <p:extLst>
      <p:ext uri="{BB962C8B-B14F-4D97-AF65-F5344CB8AC3E}">
        <p14:creationId xmlns:p14="http://schemas.microsoft.com/office/powerpoint/2010/main" val="95985944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91"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2"/>
          <p:cNvSpPr>
            <a:spLocks noGrp="1" noChangeArrowheads="1"/>
          </p:cNvSpPr>
          <p:nvPr>
            <p:ph type="body" sz="half" idx="1"/>
          </p:nvPr>
        </p:nvSpPr>
        <p:spPr>
          <a:xfrm>
            <a:off x="467545" y="1989138"/>
            <a:ext cx="8208144" cy="4137025"/>
          </a:xfrm>
        </p:spPr>
        <p:txBody>
          <a:bodyPr/>
          <a:lstStyle/>
          <a:p>
            <a:pPr algn="just" eaLnBrk="1" hangingPunct="1">
              <a:buFontTx/>
              <a:buNone/>
              <a:defRPr/>
            </a:pPr>
            <a:r>
              <a:rPr lang="en-US" sz="2000" dirty="0" smtClean="0">
                <a:ea typeface="ＭＳ Ｐゴシック" charset="-128"/>
              </a:rPr>
              <a:t>		     B. </a:t>
            </a:r>
            <a:r>
              <a:rPr lang="en-US" sz="2000" u="sng" dirty="0" smtClean="0">
                <a:ea typeface="ＭＳ Ｐゴシック" charset="-128"/>
              </a:rPr>
              <a:t>“Vertical” coinsurance</a:t>
            </a:r>
            <a:r>
              <a:rPr lang="en-US" sz="2000" dirty="0" smtClean="0">
                <a:ea typeface="ＭＳ Ｐゴシック" charset="-128"/>
              </a:rPr>
              <a:t>	</a:t>
            </a:r>
          </a:p>
          <a:p>
            <a:pPr algn="just" eaLnBrk="1" hangingPunct="1">
              <a:buFontTx/>
              <a:buNone/>
              <a:defRPr/>
            </a:pPr>
            <a:endParaRPr lang="en-US" sz="2000" dirty="0" smtClean="0">
              <a:ea typeface="ＭＳ Ｐゴシック" charset="-128"/>
            </a:endParaRPr>
          </a:p>
          <a:p>
            <a:pPr marL="1657350" lvl="3" indent="-400050" algn="just" eaLnBrk="1" hangingPunct="1">
              <a:buFont typeface="Arial" pitchFamily="34" charset="0"/>
              <a:buChar char="•"/>
              <a:defRPr/>
            </a:pPr>
            <a:r>
              <a:rPr lang="fr-FR" dirty="0" smtClean="0"/>
              <a:t>Issue: The </a:t>
            </a:r>
            <a:r>
              <a:rPr lang="fr-FR" dirty="0" err="1" smtClean="0"/>
              <a:t>payment</a:t>
            </a:r>
            <a:r>
              <a:rPr lang="fr-FR" dirty="0" smtClean="0"/>
              <a:t> of the </a:t>
            </a:r>
            <a:r>
              <a:rPr lang="fr-FR" dirty="0" err="1" smtClean="0"/>
              <a:t>defence</a:t>
            </a:r>
            <a:r>
              <a:rPr lang="fr-FR" dirty="0" smtClean="0"/>
              <a:t> </a:t>
            </a:r>
            <a:r>
              <a:rPr lang="fr-FR" dirty="0" err="1" smtClean="0"/>
              <a:t>fees</a:t>
            </a:r>
            <a:r>
              <a:rPr lang="fr-FR" dirty="0" smtClean="0"/>
              <a:t> by the </a:t>
            </a:r>
            <a:r>
              <a:rPr lang="fr-FR" dirty="0" err="1" smtClean="0"/>
              <a:t>primary</a:t>
            </a:r>
            <a:r>
              <a:rPr lang="fr-FR" dirty="0" smtClean="0"/>
              <a:t> layer </a:t>
            </a:r>
            <a:r>
              <a:rPr lang="fr-FR" dirty="0" err="1" smtClean="0"/>
              <a:t>when</a:t>
            </a:r>
            <a:r>
              <a:rPr lang="fr-FR" dirty="0" smtClean="0"/>
              <a:t> </a:t>
            </a:r>
            <a:r>
              <a:rPr lang="fr-FR" dirty="0" err="1" smtClean="0"/>
              <a:t>it</a:t>
            </a:r>
            <a:r>
              <a:rPr lang="fr-FR" dirty="0" smtClean="0"/>
              <a:t> </a:t>
            </a:r>
            <a:r>
              <a:rPr lang="fr-FR" dirty="0" err="1" smtClean="0"/>
              <a:t>is</a:t>
            </a:r>
            <a:r>
              <a:rPr lang="fr-FR" dirty="0" smtClean="0"/>
              <a:t> </a:t>
            </a:r>
            <a:r>
              <a:rPr lang="fr-FR" dirty="0" err="1" smtClean="0"/>
              <a:t>obvious</a:t>
            </a:r>
            <a:r>
              <a:rPr lang="fr-FR" dirty="0" smtClean="0"/>
              <a:t> </a:t>
            </a:r>
            <a:r>
              <a:rPr lang="fr-FR" dirty="0" err="1" smtClean="0"/>
              <a:t>that</a:t>
            </a:r>
            <a:r>
              <a:rPr lang="fr-FR" dirty="0" smtClean="0"/>
              <a:t> </a:t>
            </a:r>
            <a:r>
              <a:rPr lang="fr-FR" dirty="0" err="1" smtClean="0"/>
              <a:t>it</a:t>
            </a:r>
            <a:r>
              <a:rPr lang="fr-FR" dirty="0" smtClean="0"/>
              <a:t> </a:t>
            </a:r>
            <a:r>
              <a:rPr lang="fr-FR" dirty="0" err="1" smtClean="0"/>
              <a:t>will</a:t>
            </a:r>
            <a:r>
              <a:rPr lang="fr-FR" dirty="0" smtClean="0"/>
              <a:t> </a:t>
            </a:r>
            <a:r>
              <a:rPr lang="fr-FR" dirty="0" err="1" smtClean="0"/>
              <a:t>be</a:t>
            </a:r>
            <a:r>
              <a:rPr lang="fr-FR" dirty="0" smtClean="0"/>
              <a:t> </a:t>
            </a:r>
            <a:r>
              <a:rPr lang="fr-FR" dirty="0" err="1" smtClean="0"/>
              <a:t>exhausted</a:t>
            </a:r>
            <a:r>
              <a:rPr lang="fr-FR" dirty="0" smtClean="0"/>
              <a:t> </a:t>
            </a:r>
            <a:r>
              <a:rPr lang="fr-FR" b="1" i="1" u="sng" dirty="0" smtClean="0"/>
              <a:t>and</a:t>
            </a:r>
            <a:r>
              <a:rPr lang="fr-FR" dirty="0" smtClean="0"/>
              <a:t> </a:t>
            </a:r>
            <a:r>
              <a:rPr lang="fr-FR" dirty="0" err="1" smtClean="0"/>
              <a:t>will</a:t>
            </a:r>
            <a:r>
              <a:rPr lang="fr-FR" dirty="0" smtClean="0"/>
              <a:t> not </a:t>
            </a:r>
            <a:r>
              <a:rPr lang="fr-FR" dirty="0" err="1" smtClean="0"/>
              <a:t>possibly</a:t>
            </a:r>
            <a:r>
              <a:rPr lang="fr-FR" dirty="0" smtClean="0"/>
              <a:t> </a:t>
            </a:r>
            <a:r>
              <a:rPr lang="fr-FR" dirty="0" err="1" smtClean="0"/>
              <a:t>benefit</a:t>
            </a:r>
            <a:r>
              <a:rPr lang="fr-FR" dirty="0" smtClean="0"/>
              <a:t> </a:t>
            </a:r>
            <a:r>
              <a:rPr lang="fr-FR" dirty="0" err="1" smtClean="0"/>
              <a:t>from</a:t>
            </a:r>
            <a:r>
              <a:rPr lang="fr-FR" dirty="0" smtClean="0"/>
              <a:t> a </a:t>
            </a:r>
            <a:r>
              <a:rPr lang="fr-FR" dirty="0" err="1" smtClean="0"/>
              <a:t>recourse</a:t>
            </a:r>
            <a:r>
              <a:rPr lang="fr-FR" dirty="0" smtClean="0"/>
              <a:t> </a:t>
            </a:r>
            <a:r>
              <a:rPr lang="fr-FR" dirty="0" err="1" smtClean="0"/>
              <a:t>against</a:t>
            </a:r>
            <a:r>
              <a:rPr lang="fr-FR" dirty="0" smtClean="0"/>
              <a:t> the liable </a:t>
            </a:r>
            <a:r>
              <a:rPr lang="fr-FR" dirty="0" err="1" smtClean="0"/>
              <a:t>third</a:t>
            </a:r>
            <a:r>
              <a:rPr lang="fr-FR" dirty="0" smtClean="0"/>
              <a:t> party.</a:t>
            </a:r>
          </a:p>
          <a:p>
            <a:pPr marL="1657350" lvl="3" indent="-400050" algn="just" eaLnBrk="1" hangingPunct="1">
              <a:buFont typeface="Arial" pitchFamily="34" charset="0"/>
              <a:buChar char="•"/>
              <a:defRPr/>
            </a:pPr>
            <a:endParaRPr lang="fr-FR" dirty="0" smtClean="0">
              <a:ea typeface="ＭＳ Ｐゴシック" charset="-128"/>
            </a:endParaRPr>
          </a:p>
          <a:p>
            <a:pPr marL="1657350" lvl="3" indent="-400050" algn="just" eaLnBrk="1" hangingPunct="1">
              <a:buFont typeface="Arial" pitchFamily="34" charset="0"/>
              <a:buChar char="•"/>
              <a:defRPr/>
            </a:pPr>
            <a:r>
              <a:rPr lang="fr-FR" dirty="0" smtClean="0">
                <a:ea typeface="ＭＳ Ｐゴシック" charset="-128"/>
              </a:rPr>
              <a:t>Possible solution: Agreement </a:t>
            </a:r>
            <a:r>
              <a:rPr lang="fr-FR" dirty="0" err="1" smtClean="0">
                <a:ea typeface="ＭＳ Ｐゴシック" charset="-128"/>
              </a:rPr>
              <a:t>before</a:t>
            </a:r>
            <a:r>
              <a:rPr lang="fr-FR" dirty="0" smtClean="0">
                <a:ea typeface="ＭＳ Ｐゴシック" charset="-128"/>
              </a:rPr>
              <a:t> / </a:t>
            </a:r>
            <a:r>
              <a:rPr lang="fr-FR" dirty="0" err="1" smtClean="0">
                <a:ea typeface="ＭＳ Ｐゴシック" charset="-128"/>
              </a:rPr>
              <a:t>after</a:t>
            </a:r>
            <a:r>
              <a:rPr lang="fr-FR" dirty="0" smtClean="0">
                <a:ea typeface="ＭＳ Ｐゴシック" charset="-128"/>
              </a:rPr>
              <a:t> the </a:t>
            </a:r>
            <a:r>
              <a:rPr lang="fr-FR" dirty="0" err="1" smtClean="0">
                <a:ea typeface="ＭＳ Ｐゴシック" charset="-128"/>
              </a:rPr>
              <a:t>loss</a:t>
            </a:r>
            <a:r>
              <a:rPr lang="fr-FR" dirty="0" smtClean="0">
                <a:ea typeface="ＭＳ Ｐゴシック" charset="-128"/>
              </a:rPr>
              <a:t> </a:t>
            </a:r>
            <a:r>
              <a:rPr lang="fr-FR" dirty="0" err="1" smtClean="0">
                <a:ea typeface="ＭＳ Ｐゴシック" charset="-128"/>
              </a:rPr>
              <a:t>with</a:t>
            </a:r>
            <a:r>
              <a:rPr lang="fr-FR" dirty="0" smtClean="0">
                <a:ea typeface="ＭＳ Ｐゴシック" charset="-128"/>
              </a:rPr>
              <a:t> the </a:t>
            </a:r>
            <a:r>
              <a:rPr lang="fr-FR" dirty="0" err="1" smtClean="0">
                <a:ea typeface="ＭＳ Ｐゴシック" charset="-128"/>
              </a:rPr>
              <a:t>excess</a:t>
            </a:r>
            <a:r>
              <a:rPr lang="fr-FR" dirty="0" smtClean="0">
                <a:ea typeface="ＭＳ Ｐゴシック" charset="-128"/>
              </a:rPr>
              <a:t> layer?</a:t>
            </a: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Wingdings" pitchFamily="2" charset="2"/>
              <a:buNone/>
              <a:defRPr/>
            </a:pPr>
            <a:endParaRPr lang="en-US" dirty="0" smtClean="0">
              <a:ea typeface="ＭＳ Ｐゴシック" charset="-128"/>
            </a:endParaRPr>
          </a:p>
          <a:p>
            <a:pPr marL="1657350" lvl="3" indent="-400050" algn="just" eaLnBrk="1" hangingPunct="1">
              <a:buFont typeface="Arial" pitchFamily="34" charset="0"/>
              <a:buChar char="•"/>
              <a:defRPr/>
            </a:pPr>
            <a:endParaRPr lang="en-US" dirty="0" smtClean="0">
              <a:ea typeface="ＭＳ Ｐゴシック" charset="-128"/>
            </a:endParaRPr>
          </a:p>
          <a:p>
            <a:pPr marL="2114550" lvl="4" indent="-400050" algn="just" eaLnBrk="1" hangingPunct="1">
              <a:buFontTx/>
              <a:buNone/>
              <a:defRPr/>
            </a:pPr>
            <a:endParaRPr lang="en-US" dirty="0" smtClean="0">
              <a:ea typeface="ＭＳ Ｐゴシック" charset="-128"/>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a:p>
            <a:pPr marL="609600" indent="-609600" eaLnBrk="1" hangingPunct="1">
              <a:buFontTx/>
              <a:buNone/>
              <a:defRPr/>
            </a:pPr>
            <a:endParaRPr lang="fr-FR" sz="1800" b="1" dirty="0">
              <a:solidFill>
                <a:srgbClr val="000099"/>
              </a:solidFill>
              <a:latin typeface="+mj-lt"/>
              <a:cs typeface="Arial" charset="0"/>
            </a:endParaRPr>
          </a:p>
        </p:txBody>
      </p:sp>
      <p:sp>
        <p:nvSpPr>
          <p:cNvPr id="12293" name="Text Box 3"/>
          <p:cNvSpPr txBox="1">
            <a:spLocks noChangeArrowheads="1"/>
          </p:cNvSpPr>
          <p:nvPr/>
        </p:nvSpPr>
        <p:spPr bwMode="auto">
          <a:xfrm>
            <a:off x="252413"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fr-FR"/>
          </a:p>
        </p:txBody>
      </p:sp>
      <p:sp>
        <p:nvSpPr>
          <p:cNvPr id="8198" name="Text Box 6"/>
          <p:cNvSpPr txBox="1">
            <a:spLocks noChangeArrowheads="1"/>
          </p:cNvSpPr>
          <p:nvPr/>
        </p:nvSpPr>
        <p:spPr bwMode="auto">
          <a:xfrm>
            <a:off x="1187450" y="476250"/>
            <a:ext cx="7562850" cy="646113"/>
          </a:xfrm>
          <a:prstGeom prst="rect">
            <a:avLst/>
          </a:prstGeom>
          <a:noFill/>
          <a:ln w="9525">
            <a:noFill/>
            <a:miter lim="800000"/>
            <a:headEnd/>
            <a:tailEnd/>
          </a:ln>
        </p:spPr>
        <p:txBody>
          <a:bodyPr>
            <a:spAutoFit/>
          </a:bodyPr>
          <a:lstStyle/>
          <a:p>
            <a:pPr algn="just" defTabSz="719138">
              <a:defRPr/>
            </a:pPr>
            <a:r>
              <a:rPr lang="en-GB" b="1" dirty="0">
                <a:solidFill>
                  <a:schemeClr val="accent1"/>
                </a:solidFill>
                <a:ea typeface="ＭＳ Ｐゴシック" charset="-128"/>
              </a:rPr>
              <a:t>    III.	ISSUES RELATING TO THE CASHFLOWS BETWEEN 	CO-INSURERS (slide 3)</a:t>
            </a:r>
            <a:endParaRPr lang="en-GB" dirty="0">
              <a:solidFill>
                <a:schemeClr val="accent1"/>
              </a:solidFill>
              <a:ea typeface="ＭＳ Ｐゴシック" charset="-128"/>
            </a:endParaRPr>
          </a:p>
        </p:txBody>
      </p:sp>
      <p:sp>
        <p:nvSpPr>
          <p:cNvPr id="12295" name="Rectangle 7"/>
          <p:cNvSpPr>
            <a:spLocks noChangeArrowheads="1"/>
          </p:cNvSpPr>
          <p:nvPr/>
        </p:nvSpPr>
        <p:spPr bwMode="auto">
          <a:xfrm>
            <a:off x="755650" y="1471613"/>
            <a:ext cx="7923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Tx/>
              <a:buChar char="o"/>
            </a:pPr>
            <a:endParaRPr lang="en-GB" sz="1600">
              <a:solidFill>
                <a:srgbClr val="4D4D4D"/>
              </a:solidFill>
              <a:sym typeface="Wingdings" pitchFamily="2" charset="2"/>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5920299"/>
            <a:ext cx="6017146" cy="824266"/>
          </a:xfrm>
          <a:prstGeom prst="rect">
            <a:avLst/>
          </a:prstGeom>
        </p:spPr>
      </p:pic>
    </p:spTree>
    <p:extLst>
      <p:ext uri="{BB962C8B-B14F-4D97-AF65-F5344CB8AC3E}">
        <p14:creationId xmlns:p14="http://schemas.microsoft.com/office/powerpoint/2010/main" val="7004254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15" name="Picture 9" descr="template_03"/>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6381750"/>
            <a:ext cx="19907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3"/>
          <p:cNvSpPr txBox="1">
            <a:spLocks noChangeArrowheads="1"/>
          </p:cNvSpPr>
          <p:nvPr/>
        </p:nvSpPr>
        <p:spPr bwMode="auto">
          <a:xfrm>
            <a:off x="252413" y="33337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l" eaLnBrk="1" hangingPunct="1">
              <a:spcBef>
                <a:spcPct val="50000"/>
              </a:spcBef>
            </a:pPr>
            <a:endParaRPr lang="en-GB"/>
          </a:p>
        </p:txBody>
      </p:sp>
      <p:sp>
        <p:nvSpPr>
          <p:cNvPr id="13317" name="Text Box 7"/>
          <p:cNvSpPr txBox="1">
            <a:spLocks noChangeArrowheads="1"/>
          </p:cNvSpPr>
          <p:nvPr/>
        </p:nvSpPr>
        <p:spPr bwMode="auto">
          <a:xfrm>
            <a:off x="971550" y="1341438"/>
            <a:ext cx="79930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algn="r"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spcBef>
                <a:spcPct val="50000"/>
              </a:spcBef>
            </a:pPr>
            <a:endParaRPr lang="en-GB"/>
          </a:p>
        </p:txBody>
      </p:sp>
      <p:sp>
        <p:nvSpPr>
          <p:cNvPr id="9222" name="Text Box 11"/>
          <p:cNvSpPr txBox="1">
            <a:spLocks noChangeArrowheads="1"/>
          </p:cNvSpPr>
          <p:nvPr/>
        </p:nvSpPr>
        <p:spPr bwMode="auto">
          <a:xfrm>
            <a:off x="755650" y="908050"/>
            <a:ext cx="7561263" cy="4247317"/>
          </a:xfrm>
          <a:prstGeom prst="rect">
            <a:avLst/>
          </a:prstGeom>
          <a:noFill/>
          <a:ln w="9525">
            <a:noFill/>
            <a:miter lim="800000"/>
            <a:headEnd/>
            <a:tailEnd/>
          </a:ln>
        </p:spPr>
        <p:txBody>
          <a:bodyPr>
            <a:spAutoFit/>
          </a:bodyPr>
          <a:lstStyle/>
          <a:p>
            <a:pPr algn="ctr" defTabSz="536575">
              <a:tabLst>
                <a:tab pos="355600" algn="l"/>
              </a:tabLst>
              <a:defRPr/>
            </a:pPr>
            <a:r>
              <a:rPr lang="en-US" b="1" dirty="0">
                <a:solidFill>
                  <a:schemeClr val="accent1"/>
                </a:solidFill>
                <a:ea typeface="ＭＳ Ｐゴシック" charset="-128"/>
              </a:rPr>
              <a:t>AIDA-EUROPE – FERMA</a:t>
            </a:r>
            <a:br>
              <a:rPr lang="en-US" b="1" dirty="0">
                <a:solidFill>
                  <a:schemeClr val="accent1"/>
                </a:solidFill>
                <a:ea typeface="ＭＳ Ｐゴシック" charset="-128"/>
              </a:rPr>
            </a:br>
            <a:r>
              <a:rPr lang="en-US" b="1" dirty="0">
                <a:solidFill>
                  <a:schemeClr val="accent1"/>
                </a:solidFill>
                <a:ea typeface="ＭＳ Ｐゴシック" charset="-128"/>
              </a:rPr>
              <a:t> Paris, 3 June 2013</a:t>
            </a:r>
          </a:p>
          <a:p>
            <a:pPr algn="ctr" defTabSz="536575">
              <a:tabLst>
                <a:tab pos="355600" algn="l"/>
              </a:tabLst>
              <a:defRPr/>
            </a:pPr>
            <a:endParaRPr lang="en-US" altLang="zh-TW" b="1" dirty="0">
              <a:solidFill>
                <a:schemeClr val="accent4"/>
              </a:solidFill>
              <a:ea typeface="新細明體" charset="-120"/>
            </a:endParaRPr>
          </a:p>
          <a:p>
            <a:pPr algn="ctr" defTabSz="536575">
              <a:tabLst>
                <a:tab pos="355600" algn="l"/>
              </a:tabLst>
              <a:defRPr/>
            </a:pPr>
            <a:endParaRPr lang="en-US" b="1" dirty="0">
              <a:solidFill>
                <a:schemeClr val="accent4"/>
              </a:solidFill>
              <a:ea typeface="ＭＳ Ｐゴシック" charset="-128"/>
            </a:endParaRPr>
          </a:p>
          <a:p>
            <a:pPr algn="ctr" defTabSz="536575">
              <a:tabLst>
                <a:tab pos="355600" algn="l"/>
              </a:tabLst>
              <a:defRPr/>
            </a:pPr>
            <a:r>
              <a:rPr lang="en-US" altLang="zh-TW" b="1" dirty="0">
                <a:ea typeface="新細明體" charset="-120"/>
              </a:rPr>
              <a:t>THANK YOU VERY MUCH FOR YOUR ATTENTION !</a:t>
            </a:r>
          </a:p>
          <a:p>
            <a:pPr algn="ctr" defTabSz="536575">
              <a:tabLst>
                <a:tab pos="355600" algn="l"/>
              </a:tabLst>
              <a:defRPr/>
            </a:pPr>
            <a:endParaRPr lang="en-US" altLang="zh-TW" b="1" dirty="0" smtClean="0">
              <a:ea typeface="新細明體" charset="-120"/>
            </a:endParaRPr>
          </a:p>
          <a:p>
            <a:pPr algn="ctr" defTabSz="536575">
              <a:tabLst>
                <a:tab pos="355600" algn="l"/>
              </a:tabLst>
              <a:defRPr/>
            </a:pPr>
            <a:endParaRPr lang="en-US" altLang="zh-TW" b="1" dirty="0">
              <a:ea typeface="新細明體" charset="-120"/>
            </a:endParaRPr>
          </a:p>
          <a:p>
            <a:pPr algn="ctr" defTabSz="536575">
              <a:tabLst>
                <a:tab pos="355600" algn="l"/>
              </a:tabLst>
              <a:defRPr/>
            </a:pPr>
            <a:endParaRPr lang="en-US" altLang="zh-TW" b="1" dirty="0" smtClean="0">
              <a:ea typeface="新細明體" charset="-120"/>
            </a:endParaRPr>
          </a:p>
          <a:p>
            <a:pPr algn="ctr" defTabSz="536575">
              <a:tabLst>
                <a:tab pos="355600" algn="l"/>
              </a:tabLst>
              <a:defRPr/>
            </a:pPr>
            <a:endParaRPr lang="en-US" altLang="zh-TW" b="1" dirty="0">
              <a:ea typeface="新細明體" charset="-120"/>
            </a:endParaRPr>
          </a:p>
          <a:p>
            <a:pPr algn="ctr" defTabSz="536575">
              <a:tabLst>
                <a:tab pos="355600" algn="l"/>
              </a:tabLst>
              <a:defRPr/>
            </a:pPr>
            <a:endParaRPr lang="en-US" altLang="zh-TW" b="1" dirty="0">
              <a:ea typeface="新細明體" charset="-120"/>
            </a:endParaRPr>
          </a:p>
          <a:p>
            <a:pPr algn="ctr" defTabSz="536575">
              <a:tabLst>
                <a:tab pos="355600" algn="l"/>
              </a:tabLst>
              <a:defRPr/>
            </a:pPr>
            <a:r>
              <a:rPr lang="en-GB" b="1" dirty="0" smtClean="0">
                <a:ea typeface="ＭＳ Ｐゴシック" charset="-128"/>
              </a:rPr>
              <a:t>Alexis </a:t>
            </a:r>
            <a:r>
              <a:rPr lang="en-GB" b="1" dirty="0">
                <a:ea typeface="ＭＳ Ｐゴシック" charset="-128"/>
              </a:rPr>
              <a:t>Valençon</a:t>
            </a:r>
            <a:endParaRPr lang="en-US" altLang="zh-TW" b="1" dirty="0">
              <a:ea typeface="新細明體" charset="-120"/>
            </a:endParaRPr>
          </a:p>
          <a:p>
            <a:pPr algn="ctr" defTabSz="536575">
              <a:tabLst>
                <a:tab pos="355600" algn="l"/>
              </a:tabLst>
              <a:defRPr/>
            </a:pPr>
            <a:r>
              <a:rPr lang="en-US" altLang="zh-TW" b="1" dirty="0">
                <a:ea typeface="新細明體" charset="-120"/>
              </a:rPr>
              <a:t>Partner, BOPS </a:t>
            </a:r>
          </a:p>
          <a:p>
            <a:pPr algn="ctr" defTabSz="536575">
              <a:tabLst>
                <a:tab pos="355600" algn="l"/>
              </a:tabLst>
              <a:defRPr/>
            </a:pPr>
            <a:r>
              <a:rPr lang="en-US" b="1" dirty="0">
                <a:ea typeface="ＭＳ Ｐゴシック" charset="-128"/>
              </a:rPr>
              <a:t>47, rue Dumont d</a:t>
            </a:r>
            <a:r>
              <a:rPr lang="ja-JP" altLang="en-US" b="1" dirty="0">
                <a:ea typeface="ＭＳ Ｐゴシック" charset="-128"/>
              </a:rPr>
              <a:t>’</a:t>
            </a:r>
            <a:r>
              <a:rPr lang="en-US" altLang="ja-JP" b="1" dirty="0" err="1">
                <a:ea typeface="ＭＳ Ｐゴシック" charset="-128"/>
              </a:rPr>
              <a:t>Urville</a:t>
            </a:r>
            <a:r>
              <a:rPr lang="en-US" altLang="ja-JP" b="1" dirty="0">
                <a:ea typeface="ＭＳ Ｐゴシック" charset="-128"/>
              </a:rPr>
              <a:t> – 75116 Paris</a:t>
            </a:r>
          </a:p>
          <a:p>
            <a:pPr algn="ctr" defTabSz="536575">
              <a:tabLst>
                <a:tab pos="355600" algn="l"/>
              </a:tabLst>
              <a:defRPr/>
            </a:pPr>
            <a:r>
              <a:rPr lang="en-US" altLang="zh-TW" b="1" dirty="0">
                <a:ea typeface="新細明體" charset="-120"/>
              </a:rPr>
              <a:t>Tel: +33.170.37.39.00 </a:t>
            </a:r>
            <a:r>
              <a:rPr lang="en-US" b="1" dirty="0">
                <a:ea typeface="ＭＳ Ｐゴシック" charset="-128"/>
              </a:rPr>
              <a:t>– Fax: +33.170.37.39.01</a:t>
            </a:r>
          </a:p>
          <a:p>
            <a:pPr algn="ctr" defTabSz="536575">
              <a:tabLst>
                <a:tab pos="355600" algn="l"/>
              </a:tabLst>
              <a:defRPr/>
            </a:pPr>
            <a:endParaRPr lang="en-US" b="1" dirty="0">
              <a:solidFill>
                <a:srgbClr val="4D4D4D"/>
              </a:solidFill>
              <a:ea typeface="ＭＳ Ｐゴシック" charset="-128"/>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9261" y="5920299"/>
            <a:ext cx="6017146" cy="824266"/>
          </a:xfrm>
          <a:prstGeom prst="rect">
            <a:avLst/>
          </a:prstGeom>
        </p:spPr>
      </p:pic>
    </p:spTree>
    <p:extLst>
      <p:ext uri="{BB962C8B-B14F-4D97-AF65-F5344CB8AC3E}">
        <p14:creationId xmlns:p14="http://schemas.microsoft.com/office/powerpoint/2010/main" val="298898615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olo 1"/>
          <p:cNvSpPr>
            <a:spLocks noGrp="1"/>
          </p:cNvSpPr>
          <p:nvPr>
            <p:ph type="ctrTitle"/>
          </p:nvPr>
        </p:nvSpPr>
        <p:spPr>
          <a:xfrm>
            <a:off x="323850" y="2130425"/>
            <a:ext cx="8496300" cy="1514475"/>
          </a:xfrm>
        </p:spPr>
        <p:txBody>
          <a:bodyPr/>
          <a:lstStyle/>
          <a:p>
            <a:pPr eaLnBrk="1" hangingPunct="1"/>
            <a:r>
              <a:rPr lang="en-US" sz="5000" b="1" dirty="0" smtClean="0">
                <a:latin typeface="+mn-lt"/>
                <a:ea typeface="DotumChe" pitchFamily="49" charset="-127"/>
                <a:cs typeface="Arial" charset="0"/>
              </a:rPr>
              <a:t>Co-insurance</a:t>
            </a:r>
            <a:br>
              <a:rPr lang="en-US" sz="5000" b="1" dirty="0" smtClean="0">
                <a:latin typeface="+mn-lt"/>
                <a:ea typeface="DotumChe" pitchFamily="49" charset="-127"/>
                <a:cs typeface="Arial" charset="0"/>
              </a:rPr>
            </a:br>
            <a:r>
              <a:rPr lang="en-US" sz="2400" b="1" dirty="0" smtClean="0">
                <a:latin typeface="+mn-lt"/>
                <a:ea typeface="DotumChe" pitchFamily="49" charset="-127"/>
                <a:cs typeface="Arial" charset="0"/>
              </a:rPr>
              <a:t>Theory and practice</a:t>
            </a:r>
          </a:p>
        </p:txBody>
      </p:sp>
      <p:pic>
        <p:nvPicPr>
          <p:cNvPr id="2051" name="Picture 3" descr="P:\IUSS Pavia\IUSS Pavia 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ottotitolo 2"/>
          <p:cNvSpPr txBox="1">
            <a:spLocks/>
          </p:cNvSpPr>
          <p:nvPr/>
        </p:nvSpPr>
        <p:spPr>
          <a:xfrm>
            <a:off x="914400" y="3933825"/>
            <a:ext cx="7416800" cy="2087563"/>
          </a:xfrm>
          <a:prstGeom prst="rect">
            <a:avLst/>
          </a:prstGeom>
        </p:spPr>
        <p:txBody>
          <a:bodyPr>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hangingPunct="0">
              <a:lnSpc>
                <a:spcPct val="80000"/>
              </a:lnSpc>
              <a:buClr>
                <a:srgbClr val="658BC5"/>
              </a:buClr>
              <a:buSzPct val="60000"/>
              <a:defRPr/>
            </a:pPr>
            <a:r>
              <a:rPr lang="it-IT" sz="1800" b="1" kern="0" dirty="0" smtClean="0">
                <a:solidFill>
                  <a:srgbClr val="0070C0"/>
                </a:solidFill>
              </a:rPr>
              <a:t>Prof. Alberto Monti</a:t>
            </a:r>
          </a:p>
          <a:p>
            <a:pPr eaLnBrk="0" hangingPunct="0">
              <a:lnSpc>
                <a:spcPct val="80000"/>
              </a:lnSpc>
              <a:buClr>
                <a:srgbClr val="658BC5"/>
              </a:buClr>
              <a:buSzPct val="60000"/>
              <a:defRPr/>
            </a:pPr>
            <a:endParaRPr lang="it-IT" sz="1800" b="1" kern="0" dirty="0" smtClean="0">
              <a:solidFill>
                <a:srgbClr val="0070C0"/>
              </a:solidFill>
            </a:endParaRPr>
          </a:p>
          <a:p>
            <a:pPr eaLnBrk="0" hangingPunct="0">
              <a:lnSpc>
                <a:spcPct val="80000"/>
              </a:lnSpc>
              <a:buClr>
                <a:srgbClr val="658BC5"/>
              </a:buClr>
              <a:buSzPct val="60000"/>
              <a:defRPr/>
            </a:pPr>
            <a:r>
              <a:rPr lang="en-GB" sz="1800" kern="0" dirty="0" smtClean="0">
                <a:solidFill>
                  <a:schemeClr val="tx1">
                    <a:lumMod val="65000"/>
                    <a:lumOff val="35000"/>
                  </a:schemeClr>
                </a:solidFill>
              </a:rPr>
              <a:t>Institute for Advanced Study IUSS Pavia</a:t>
            </a:r>
          </a:p>
          <a:p>
            <a:pPr eaLnBrk="0" hangingPunct="0">
              <a:lnSpc>
                <a:spcPct val="80000"/>
              </a:lnSpc>
              <a:buClr>
                <a:srgbClr val="658BC5"/>
              </a:buClr>
              <a:buSzPct val="60000"/>
              <a:defRPr/>
            </a:pPr>
            <a:r>
              <a:rPr lang="en-GB" sz="1800" kern="0" dirty="0" smtClean="0">
                <a:solidFill>
                  <a:schemeClr val="tx1">
                    <a:lumMod val="65000"/>
                    <a:lumOff val="35000"/>
                  </a:schemeClr>
                </a:solidFill>
              </a:rPr>
              <a:t>Studio Legale Monti – Law Firm (Milano)</a:t>
            </a:r>
          </a:p>
          <a:p>
            <a:pPr eaLnBrk="0" hangingPunct="0">
              <a:lnSpc>
                <a:spcPct val="80000"/>
              </a:lnSpc>
              <a:buClr>
                <a:srgbClr val="658BC5"/>
              </a:buClr>
              <a:buSzPct val="60000"/>
              <a:defRPr/>
            </a:pPr>
            <a:endParaRPr lang="en-GB" sz="1800" kern="0" dirty="0" smtClean="0">
              <a:solidFill>
                <a:srgbClr val="000000"/>
              </a:solidFill>
            </a:endParaRPr>
          </a:p>
          <a:p>
            <a:pPr eaLnBrk="0" hangingPunct="0">
              <a:lnSpc>
                <a:spcPct val="80000"/>
              </a:lnSpc>
              <a:buClr>
                <a:srgbClr val="658BC5"/>
              </a:buClr>
              <a:buSzPct val="60000"/>
              <a:defRPr/>
            </a:pPr>
            <a:r>
              <a:rPr lang="en-GB" sz="1400" b="1" kern="0" dirty="0" smtClean="0">
                <a:solidFill>
                  <a:srgbClr val="0070C0"/>
                </a:solidFill>
              </a:rPr>
              <a:t>Email: alberto.monti@iusspavia.it</a:t>
            </a:r>
          </a:p>
          <a:p>
            <a:pPr fontAlgn="auto">
              <a:spcAft>
                <a:spcPts val="0"/>
              </a:spcAft>
              <a:defRPr/>
            </a:pPr>
            <a:endParaRPr lang="it-IT" dirty="0" smtClean="0"/>
          </a:p>
        </p:txBody>
      </p:sp>
      <p:sp>
        <p:nvSpPr>
          <p:cNvPr id="2053" name="Sottotitolo 2"/>
          <p:cNvSpPr txBox="1">
            <a:spLocks/>
          </p:cNvSpPr>
          <p:nvPr/>
        </p:nvSpPr>
        <p:spPr bwMode="auto">
          <a:xfrm>
            <a:off x="395288" y="549275"/>
            <a:ext cx="61134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nSpc>
                <a:spcPct val="80000"/>
              </a:lnSpc>
              <a:spcBef>
                <a:spcPct val="20000"/>
              </a:spcBef>
              <a:buClr>
                <a:srgbClr val="658BC5"/>
              </a:buClr>
              <a:buSzPct val="60000"/>
              <a:buFont typeface="Arial" charset="0"/>
              <a:buNone/>
            </a:pPr>
            <a:r>
              <a:rPr lang="en-US" sz="1600" b="1" i="1" dirty="0">
                <a:solidFill>
                  <a:srgbClr val="898989"/>
                </a:solidFill>
                <a:latin typeface="Arial" charset="0"/>
              </a:rPr>
              <a:t>European Insurance Law: When Theory Meets Practice</a:t>
            </a:r>
          </a:p>
          <a:p>
            <a:pPr>
              <a:lnSpc>
                <a:spcPct val="80000"/>
              </a:lnSpc>
              <a:spcBef>
                <a:spcPct val="20000"/>
              </a:spcBef>
              <a:buClr>
                <a:srgbClr val="658BC5"/>
              </a:buClr>
              <a:buSzPct val="60000"/>
              <a:buFont typeface="Arial" charset="0"/>
              <a:buNone/>
            </a:pPr>
            <a:r>
              <a:rPr lang="en-US" sz="1400" b="1" dirty="0">
                <a:solidFill>
                  <a:srgbClr val="898989"/>
                </a:solidFill>
                <a:latin typeface="Arial" charset="0"/>
              </a:rPr>
              <a:t>AIDA Europe / FERMA Conference</a:t>
            </a:r>
            <a:endParaRPr lang="en-US" sz="1400" dirty="0">
              <a:solidFill>
                <a:srgbClr val="898989"/>
              </a:solidFill>
              <a:latin typeface="Arial" charset="0"/>
            </a:endParaRPr>
          </a:p>
          <a:p>
            <a:pPr>
              <a:lnSpc>
                <a:spcPct val="80000"/>
              </a:lnSpc>
              <a:spcBef>
                <a:spcPct val="20000"/>
              </a:spcBef>
              <a:buClr>
                <a:srgbClr val="658BC5"/>
              </a:buClr>
              <a:buSzPct val="60000"/>
              <a:buFont typeface="Arial" charset="0"/>
              <a:buNone/>
            </a:pPr>
            <a:r>
              <a:rPr lang="en-US" sz="1400" dirty="0">
                <a:solidFill>
                  <a:srgbClr val="898989"/>
                </a:solidFill>
                <a:latin typeface="Arial" charset="0"/>
              </a:rPr>
              <a:t>Paris, 3 June 2013</a:t>
            </a:r>
          </a:p>
          <a:p>
            <a:pPr>
              <a:lnSpc>
                <a:spcPct val="80000"/>
              </a:lnSpc>
              <a:spcBef>
                <a:spcPct val="20000"/>
              </a:spcBef>
              <a:buClr>
                <a:srgbClr val="658BC5"/>
              </a:buClr>
              <a:buSzPct val="60000"/>
              <a:buFont typeface="Arial" charset="0"/>
              <a:buNone/>
            </a:pPr>
            <a:endParaRPr lang="it-IT" sz="1400" dirty="0">
              <a:solidFill>
                <a:srgbClr val="898989"/>
              </a:solidFill>
            </a:endParaRPr>
          </a:p>
        </p:txBody>
      </p:sp>
      <p:sp>
        <p:nvSpPr>
          <p:cNvPr id="2" name="Footer Placeholder 1"/>
          <p:cNvSpPr>
            <a:spLocks noGrp="1"/>
          </p:cNvSpPr>
          <p:nvPr>
            <p:ph type="ftr" sz="quarter" idx="11"/>
          </p:nvPr>
        </p:nvSpPr>
        <p:spPr/>
        <p:txBody>
          <a:bodyPr/>
          <a:lstStyle/>
          <a:p>
            <a:endParaRPr lang="en-GB"/>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9261" y="5920299"/>
            <a:ext cx="6017146" cy="824266"/>
          </a:xfrm>
          <a:prstGeom prst="rect">
            <a:avLst/>
          </a:prstGeom>
        </p:spPr>
      </p:pic>
    </p:spTree>
    <p:extLst>
      <p:ext uri="{BB962C8B-B14F-4D97-AF65-F5344CB8AC3E}">
        <p14:creationId xmlns:p14="http://schemas.microsoft.com/office/powerpoint/2010/main" val="11692560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normAutofit fontScale="90000"/>
          </a:bodyPr>
          <a:lstStyle/>
          <a:p>
            <a:r>
              <a:rPr lang="en-US" dirty="0"/>
              <a:t>View from the day-to-day insurance world</a:t>
            </a:r>
          </a:p>
        </p:txBody>
      </p:sp>
      <p:sp>
        <p:nvSpPr>
          <p:cNvPr id="212995" name="Rectangle 3"/>
          <p:cNvSpPr>
            <a:spLocks noGrp="1" noChangeArrowheads="1"/>
          </p:cNvSpPr>
          <p:nvPr>
            <p:ph type="body" idx="1"/>
          </p:nvPr>
        </p:nvSpPr>
        <p:spPr>
          <a:xfrm>
            <a:off x="381000" y="1400175"/>
            <a:ext cx="8382000" cy="4171950"/>
          </a:xfrm>
        </p:spPr>
        <p:txBody>
          <a:bodyPr>
            <a:normAutofit fontScale="77500" lnSpcReduction="20000"/>
          </a:bodyPr>
          <a:lstStyle/>
          <a:p>
            <a:r>
              <a:rPr lang="en-US" b="1" dirty="0">
                <a:solidFill>
                  <a:srgbClr val="0099CC"/>
                </a:solidFill>
              </a:rPr>
              <a:t>Main concerns</a:t>
            </a:r>
          </a:p>
          <a:p>
            <a:endParaRPr lang="en-US" dirty="0"/>
          </a:p>
          <a:p>
            <a:pPr lvl="1">
              <a:buFont typeface="Wingdings" pitchFamily="2" charset="2"/>
              <a:buChar char="Ø"/>
            </a:pPr>
            <a:r>
              <a:rPr lang="en-US" dirty="0"/>
              <a:t>Coinsurance may not be an obstacle for free competition</a:t>
            </a:r>
          </a:p>
          <a:p>
            <a:pPr lvl="1">
              <a:buFont typeface="Wingdings" pitchFamily="2" charset="2"/>
              <a:buChar char="Ø"/>
            </a:pPr>
            <a:endParaRPr lang="en-US" dirty="0"/>
          </a:p>
          <a:p>
            <a:pPr lvl="1">
              <a:buFont typeface="Wingdings" pitchFamily="2" charset="2"/>
              <a:buChar char="Ø"/>
            </a:pPr>
            <a:endParaRPr lang="en-US" dirty="0"/>
          </a:p>
          <a:p>
            <a:pPr lvl="1">
              <a:buFont typeface="Wingdings" pitchFamily="2" charset="2"/>
              <a:buChar char="Ø"/>
            </a:pPr>
            <a:r>
              <a:rPr lang="en-US" dirty="0"/>
              <a:t>SME’s , Public Institutions &amp; (Non)-Listed Multinationals</a:t>
            </a:r>
          </a:p>
          <a:p>
            <a:pPr lvl="1">
              <a:buFont typeface="Wingdings" pitchFamily="2" charset="2"/>
              <a:buChar char="Ø"/>
            </a:pPr>
            <a:endParaRPr lang="en-US" dirty="0"/>
          </a:p>
          <a:p>
            <a:pPr lvl="1">
              <a:buFont typeface="Wingdings" pitchFamily="2" charset="2"/>
              <a:buChar char="Ø"/>
            </a:pPr>
            <a:endParaRPr lang="en-US" dirty="0"/>
          </a:p>
          <a:p>
            <a:pPr lvl="1">
              <a:buFont typeface="Wingdings" pitchFamily="2" charset="2"/>
              <a:buChar char="Ø"/>
            </a:pPr>
            <a:r>
              <a:rPr lang="en-US" dirty="0"/>
              <a:t>Insurance Block Exemption Regulation</a:t>
            </a:r>
          </a:p>
          <a:p>
            <a:pPr lvl="1">
              <a:buFont typeface="Wingdings" pitchFamily="2" charset="2"/>
              <a:buChar char="Ø"/>
            </a:pPr>
            <a:endParaRPr lang="en-US" dirty="0"/>
          </a:p>
          <a:p>
            <a:pPr lvl="1">
              <a:buFont typeface="Wingdings" pitchFamily="2" charset="2"/>
              <a:buChar char="Ø"/>
            </a:pPr>
            <a:endParaRPr lang="en-US" dirty="0"/>
          </a:p>
          <a:p>
            <a:pPr lvl="1">
              <a:buFont typeface="Wingdings" pitchFamily="2" charset="2"/>
              <a:buChar char="Ø"/>
            </a:pPr>
            <a:r>
              <a:rPr lang="en-US" dirty="0"/>
              <a:t>Transparency is THE KEYWORD</a:t>
            </a:r>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7904" y="6024485"/>
            <a:ext cx="5256584" cy="720080"/>
          </a:xfrm>
          <a:prstGeom prst="rect">
            <a:avLst/>
          </a:prstGeom>
        </p:spPr>
      </p:pic>
    </p:spTree>
    <p:extLst>
      <p:ext uri="{BB962C8B-B14F-4D97-AF65-F5344CB8AC3E}">
        <p14:creationId xmlns:p14="http://schemas.microsoft.com/office/powerpoint/2010/main" val="2807612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normAutofit fontScale="90000"/>
          </a:bodyPr>
          <a:lstStyle/>
          <a:p>
            <a:r>
              <a:rPr lang="en-US" dirty="0"/>
              <a:t>View from the day-to-day insurance world</a:t>
            </a:r>
          </a:p>
        </p:txBody>
      </p:sp>
      <p:sp>
        <p:nvSpPr>
          <p:cNvPr id="234499" name="Rectangle 3"/>
          <p:cNvSpPr>
            <a:spLocks noGrp="1" noChangeArrowheads="1"/>
          </p:cNvSpPr>
          <p:nvPr>
            <p:ph type="body" idx="1"/>
          </p:nvPr>
        </p:nvSpPr>
        <p:spPr>
          <a:xfrm>
            <a:off x="381000" y="1304925"/>
            <a:ext cx="8382000" cy="4506913"/>
          </a:xfrm>
        </p:spPr>
        <p:txBody>
          <a:bodyPr>
            <a:normAutofit fontScale="85000" lnSpcReduction="20000"/>
          </a:bodyPr>
          <a:lstStyle/>
          <a:p>
            <a:r>
              <a:rPr lang="en-US" b="1">
                <a:solidFill>
                  <a:srgbClr val="0099CC"/>
                </a:solidFill>
              </a:rPr>
              <a:t>Over-regulation of coinsurance in the insurance world</a:t>
            </a:r>
          </a:p>
          <a:p>
            <a:endParaRPr lang="en-US" b="1">
              <a:solidFill>
                <a:srgbClr val="0099CC"/>
              </a:solidFill>
            </a:endParaRPr>
          </a:p>
          <a:p>
            <a:pPr lvl="1">
              <a:buFont typeface="Wingdings" pitchFamily="2" charset="2"/>
              <a:buChar char="Ø"/>
            </a:pPr>
            <a:r>
              <a:rPr lang="en-US"/>
              <a:t>Insurance capacity</a:t>
            </a:r>
          </a:p>
          <a:p>
            <a:pPr lvl="1">
              <a:buFont typeface="Wingdings" pitchFamily="2" charset="2"/>
              <a:buChar char="Ø"/>
            </a:pPr>
            <a:endParaRPr lang="en-US"/>
          </a:p>
          <a:p>
            <a:pPr lvl="1">
              <a:buFont typeface="Wingdings" pitchFamily="2" charset="2"/>
              <a:buChar char="Ø"/>
            </a:pPr>
            <a:r>
              <a:rPr lang="en-US"/>
              <a:t>International markets</a:t>
            </a:r>
          </a:p>
          <a:p>
            <a:pPr lvl="1">
              <a:buFont typeface="Wingdings" pitchFamily="2" charset="2"/>
              <a:buChar char="Ø"/>
            </a:pPr>
            <a:endParaRPr lang="en-US"/>
          </a:p>
          <a:p>
            <a:pPr lvl="1">
              <a:buFont typeface="Wingdings" pitchFamily="2" charset="2"/>
              <a:buChar char="Ø"/>
            </a:pPr>
            <a:r>
              <a:rPr lang="en-US"/>
              <a:t>Premium/Conditions/Service/Efficiency/Rating/Solvability</a:t>
            </a:r>
          </a:p>
          <a:p>
            <a:pPr lvl="1">
              <a:buFont typeface="Wingdings" pitchFamily="2" charset="2"/>
              <a:buChar char="Ø"/>
            </a:pPr>
            <a:endParaRPr lang="en-US"/>
          </a:p>
          <a:p>
            <a:pPr lvl="1">
              <a:buFont typeface="Wingdings" pitchFamily="2" charset="2"/>
              <a:buChar char="Ø"/>
            </a:pPr>
            <a:r>
              <a:rPr lang="en-US"/>
              <a:t>Long time partnership throughout the various insurance lines</a:t>
            </a:r>
          </a:p>
          <a:p>
            <a:pPr lvl="1">
              <a:buFont typeface="Wingdings" pitchFamily="2" charset="2"/>
              <a:buChar char="Ø"/>
            </a:pPr>
            <a:endParaRPr lang="en-US"/>
          </a:p>
          <a:p>
            <a:pPr lvl="1">
              <a:buFont typeface="Wingdings" pitchFamily="2" charset="2"/>
              <a:buChar char="Ø"/>
            </a:pPr>
            <a:r>
              <a:rPr lang="en-US"/>
              <a:t>Negotiations in a broker’s market</a:t>
            </a:r>
          </a:p>
          <a:p>
            <a:pPr lvl="1">
              <a:buFont typeface="Wingdings" pitchFamily="2" charset="2"/>
              <a:buChar char="Ø"/>
            </a:pPr>
            <a:endParaRPr lang="en-US"/>
          </a:p>
          <a:p>
            <a:pPr lvl="1"/>
            <a:endParaRPr lang="en-US"/>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36" y="6073806"/>
            <a:ext cx="4896544" cy="670759"/>
          </a:xfrm>
          <a:prstGeom prst="rect">
            <a:avLst/>
          </a:prstGeom>
        </p:spPr>
      </p:pic>
    </p:spTree>
    <p:extLst>
      <p:ext uri="{BB962C8B-B14F-4D97-AF65-F5344CB8AC3E}">
        <p14:creationId xmlns:p14="http://schemas.microsoft.com/office/powerpoint/2010/main" val="1492440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a:xfrm>
            <a:off x="457200" y="274638"/>
            <a:ext cx="8229600" cy="778098"/>
          </a:xfrm>
        </p:spPr>
        <p:txBody>
          <a:bodyPr>
            <a:normAutofit/>
          </a:bodyPr>
          <a:lstStyle/>
          <a:p>
            <a:r>
              <a:rPr lang="en-US" sz="3600" dirty="0"/>
              <a:t>View from the day-to-day insurance world</a:t>
            </a:r>
          </a:p>
        </p:txBody>
      </p:sp>
      <p:sp>
        <p:nvSpPr>
          <p:cNvPr id="236547" name="Rectangle 3"/>
          <p:cNvSpPr>
            <a:spLocks noGrp="1" noChangeArrowheads="1"/>
          </p:cNvSpPr>
          <p:nvPr>
            <p:ph type="body" idx="1"/>
          </p:nvPr>
        </p:nvSpPr>
        <p:spPr>
          <a:xfrm>
            <a:off x="899592" y="1268760"/>
            <a:ext cx="7483748" cy="5252715"/>
          </a:xfrm>
        </p:spPr>
        <p:txBody>
          <a:bodyPr>
            <a:normAutofit/>
          </a:bodyPr>
          <a:lstStyle/>
          <a:p>
            <a:r>
              <a:rPr lang="en-US" sz="2000" b="1" dirty="0">
                <a:solidFill>
                  <a:srgbClr val="0099CC"/>
                </a:solidFill>
              </a:rPr>
              <a:t>Over-regulation of coinsurance in the insurance world</a:t>
            </a:r>
          </a:p>
          <a:p>
            <a:endParaRPr lang="en-US" sz="2000" b="1" dirty="0">
              <a:solidFill>
                <a:srgbClr val="0099CC"/>
              </a:solidFill>
            </a:endParaRPr>
          </a:p>
          <a:p>
            <a:pPr lvl="1">
              <a:buFont typeface="Wingdings" pitchFamily="2" charset="2"/>
              <a:buChar char="Ø"/>
            </a:pPr>
            <a:r>
              <a:rPr lang="en-US" sz="1800" b="1" dirty="0"/>
              <a:t>Insurance capacity/technical knowledge</a:t>
            </a:r>
          </a:p>
          <a:p>
            <a:pPr lvl="1">
              <a:buFont typeface="Wingdings" pitchFamily="2" charset="2"/>
              <a:buChar char="Ø"/>
            </a:pPr>
            <a:endParaRPr lang="en-US" sz="1800" dirty="0"/>
          </a:p>
          <a:p>
            <a:pPr lvl="2">
              <a:buFont typeface="Wingdings" pitchFamily="2" charset="2"/>
              <a:buChar char="ü"/>
            </a:pPr>
            <a:r>
              <a:rPr lang="en-US" sz="1800" dirty="0"/>
              <a:t>Some pools  have been created to avoid lack of insurance capacity (e.g. Nuclear, Terrorism, Cat Nat…)</a:t>
            </a:r>
          </a:p>
          <a:p>
            <a:pPr lvl="2">
              <a:buFont typeface="Wingdings" pitchFamily="2" charset="2"/>
              <a:buChar char="ü"/>
            </a:pPr>
            <a:endParaRPr lang="en-US" sz="1800" dirty="0"/>
          </a:p>
          <a:p>
            <a:pPr lvl="2">
              <a:buFont typeface="Wingdings" pitchFamily="2" charset="2"/>
              <a:buChar char="ü"/>
            </a:pPr>
            <a:r>
              <a:rPr lang="en-US" sz="1800" dirty="0"/>
              <a:t>Even without a formal pool, coinsurance is often needed because of capacity/technical knowledge. The subscription market attracts a great diversity of insurance companies. The subscription process allows non-specialized insurers to provide capacity to cover a risk relying on the leader’s expertise in that specific area of risk. </a:t>
            </a:r>
          </a:p>
          <a:p>
            <a:pPr lvl="2">
              <a:buFont typeface="Wingdings" pitchFamily="2" charset="2"/>
              <a:buChar char="ü"/>
            </a:pPr>
            <a:endParaRPr lang="en-US" sz="1800" dirty="0"/>
          </a:p>
          <a:p>
            <a:pPr lvl="2">
              <a:buFont typeface="Wingdings" pitchFamily="2" charset="2"/>
              <a:buChar char="ü"/>
            </a:pPr>
            <a:r>
              <a:rPr lang="en-US" sz="1800" dirty="0"/>
              <a:t>Disappearance of the block exemption might lead to the non-insurability of some specific risks</a:t>
            </a:r>
          </a:p>
          <a:p>
            <a:pPr lvl="2">
              <a:buFont typeface="Wingdings" pitchFamily="2" charset="2"/>
              <a:buChar char="ü"/>
            </a:pPr>
            <a:endParaRPr lang="en-US" dirty="0"/>
          </a:p>
          <a:p>
            <a:pPr lvl="2">
              <a:buFont typeface="Wingdings" pitchFamily="2" charset="2"/>
              <a:buChar char="ü"/>
            </a:pPr>
            <a:endParaRPr lang="en-US" dirty="0"/>
          </a:p>
          <a:p>
            <a:pPr lvl="2">
              <a:buFont typeface="Wingdings" pitchFamily="2" charset="2"/>
              <a:buChar char="ü"/>
            </a:pPr>
            <a:endParaRPr lang="en-US" dirty="0"/>
          </a:p>
          <a:p>
            <a:pPr lvl="2">
              <a:buFont typeface="Wingdings" pitchFamily="2" charset="2"/>
              <a:buChar char="ü"/>
            </a:pPr>
            <a:endParaRPr lang="en-US" dirty="0"/>
          </a:p>
          <a:p>
            <a:pPr lvl="1">
              <a:buFont typeface="Wingdings" pitchFamily="2" charset="2"/>
              <a:buChar char="Ø"/>
            </a:pPr>
            <a:endParaRPr lang="en-US" dirty="0"/>
          </a:p>
          <a:p>
            <a:pPr lvl="1">
              <a:buFont typeface="Wingdings" pitchFamily="2" charset="2"/>
              <a:buChar char="Ø"/>
            </a:pPr>
            <a:endParaRPr lang="en-US" dirty="0"/>
          </a:p>
          <a:p>
            <a:pPr lvl="2"/>
            <a:endParaRPr lang="en-US" dirty="0"/>
          </a:p>
          <a:p>
            <a:pPr lvl="1"/>
            <a:endParaRPr lang="en-US" dirty="0"/>
          </a:p>
          <a:p>
            <a:pPr lvl="1"/>
            <a:endParaRPr lang="en-US" b="1" i="1" dirty="0">
              <a:solidFill>
                <a:srgbClr val="FF0000"/>
              </a:solidFill>
            </a:endParaRPr>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960" y="6226698"/>
            <a:ext cx="4608512" cy="631302"/>
          </a:xfrm>
          <a:prstGeom prst="rect">
            <a:avLst/>
          </a:prstGeom>
        </p:spPr>
      </p:pic>
    </p:spTree>
    <p:extLst>
      <p:ext uri="{BB962C8B-B14F-4D97-AF65-F5344CB8AC3E}">
        <p14:creationId xmlns:p14="http://schemas.microsoft.com/office/powerpoint/2010/main" val="3434086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normAutofit/>
          </a:bodyPr>
          <a:lstStyle/>
          <a:p>
            <a:r>
              <a:rPr lang="en-US" sz="3600" dirty="0"/>
              <a:t>View from the day-to-day insurance world</a:t>
            </a:r>
          </a:p>
        </p:txBody>
      </p:sp>
      <p:sp>
        <p:nvSpPr>
          <p:cNvPr id="237571" name="Rectangle 3"/>
          <p:cNvSpPr>
            <a:spLocks noGrp="1" noChangeArrowheads="1"/>
          </p:cNvSpPr>
          <p:nvPr>
            <p:ph type="body" idx="1"/>
          </p:nvPr>
        </p:nvSpPr>
        <p:spPr>
          <a:xfrm>
            <a:off x="381000" y="1390651"/>
            <a:ext cx="8382000" cy="4918670"/>
          </a:xfrm>
        </p:spPr>
        <p:txBody>
          <a:bodyPr/>
          <a:lstStyle/>
          <a:p>
            <a:r>
              <a:rPr lang="en-US" sz="2800" b="1" dirty="0">
                <a:solidFill>
                  <a:srgbClr val="0099CC"/>
                </a:solidFill>
              </a:rPr>
              <a:t>Over-regulation of coinsurance in the insurance world</a:t>
            </a:r>
          </a:p>
          <a:p>
            <a:pPr lvl="1">
              <a:buFont typeface="Wingdings" pitchFamily="2" charset="2"/>
              <a:buChar char="Ø"/>
            </a:pPr>
            <a:r>
              <a:rPr lang="en-US" b="1" dirty="0" smtClean="0"/>
              <a:t>International </a:t>
            </a:r>
            <a:r>
              <a:rPr lang="en-US" b="1" dirty="0"/>
              <a:t>markets</a:t>
            </a:r>
          </a:p>
          <a:p>
            <a:pPr lvl="1">
              <a:buFont typeface="Wingdings" pitchFamily="2" charset="2"/>
              <a:buChar char="Ø"/>
            </a:pPr>
            <a:endParaRPr lang="en-US" dirty="0"/>
          </a:p>
          <a:p>
            <a:pPr lvl="2">
              <a:buFont typeface="Wingdings" pitchFamily="2" charset="2"/>
              <a:buChar char="ü"/>
            </a:pPr>
            <a:r>
              <a:rPr lang="en-US" sz="2000" dirty="0"/>
              <a:t>Interpretation of terms and conditions of the insurance wording (Napoleon law versus Common law)</a:t>
            </a:r>
          </a:p>
          <a:p>
            <a:pPr lvl="2">
              <a:buFont typeface="Wingdings" pitchFamily="2" charset="2"/>
              <a:buChar char="ü"/>
            </a:pPr>
            <a:r>
              <a:rPr lang="en-US" sz="2000" dirty="0"/>
              <a:t>Use of different local languages in e.g. third party liability claims where foreign insurance companies use the English language only</a:t>
            </a:r>
          </a:p>
          <a:p>
            <a:pPr lvl="2">
              <a:buFont typeface="Wingdings" pitchFamily="2" charset="2"/>
              <a:buChar char="ü"/>
            </a:pPr>
            <a:r>
              <a:rPr lang="en-US" sz="2000" dirty="0"/>
              <a:t>Delay in claims handling due to the non-presence of some insurance companies in the market the claim occurred</a:t>
            </a:r>
          </a:p>
          <a:p>
            <a:pPr lvl="2">
              <a:buFont typeface="Wingdings" pitchFamily="2" charset="2"/>
              <a:buChar char="ü"/>
            </a:pPr>
            <a:endParaRPr lang="en-US" sz="2000" dirty="0"/>
          </a:p>
          <a:p>
            <a:pPr lvl="2">
              <a:buFont typeface="Wingdings" pitchFamily="2" charset="2"/>
              <a:buChar char="ü"/>
            </a:pPr>
            <a:endParaRPr lang="en-US" dirty="0"/>
          </a:p>
          <a:p>
            <a:pPr lvl="1">
              <a:buFont typeface="Wingdings" pitchFamily="2" charset="2"/>
              <a:buChar char="Ø"/>
            </a:pPr>
            <a:endParaRPr lang="en-US" dirty="0"/>
          </a:p>
          <a:p>
            <a:pPr lvl="1">
              <a:buFont typeface="Wingdings" pitchFamily="2" charset="2"/>
              <a:buChar char="Ø"/>
            </a:pPr>
            <a:endParaRPr lang="en-US" dirty="0"/>
          </a:p>
          <a:p>
            <a:pPr lvl="2"/>
            <a:endParaRPr lang="en-US" dirty="0"/>
          </a:p>
          <a:p>
            <a:pPr lvl="1"/>
            <a:endParaRPr lang="en-US" dirty="0"/>
          </a:p>
          <a:p>
            <a:pPr lvl="1"/>
            <a:endParaRPr lang="en-US" b="1" i="1" dirty="0">
              <a:solidFill>
                <a:srgbClr val="FF0000"/>
              </a:solidFill>
            </a:endParaRPr>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6021288"/>
            <a:ext cx="4248472" cy="581982"/>
          </a:xfrm>
          <a:prstGeom prst="rect">
            <a:avLst/>
          </a:prstGeom>
        </p:spPr>
      </p:pic>
    </p:spTree>
    <p:extLst>
      <p:ext uri="{BB962C8B-B14F-4D97-AF65-F5344CB8AC3E}">
        <p14:creationId xmlns:p14="http://schemas.microsoft.com/office/powerpoint/2010/main" val="1884536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a:xfrm>
            <a:off x="457200" y="274638"/>
            <a:ext cx="8229600" cy="778098"/>
          </a:xfrm>
        </p:spPr>
        <p:txBody>
          <a:bodyPr>
            <a:normAutofit/>
          </a:bodyPr>
          <a:lstStyle/>
          <a:p>
            <a:r>
              <a:rPr lang="en-US" sz="3600" dirty="0"/>
              <a:t>View from the day-to-day insurance world</a:t>
            </a:r>
          </a:p>
        </p:txBody>
      </p:sp>
      <p:sp>
        <p:nvSpPr>
          <p:cNvPr id="239619" name="Rectangle 3"/>
          <p:cNvSpPr>
            <a:spLocks noGrp="1" noChangeArrowheads="1"/>
          </p:cNvSpPr>
          <p:nvPr>
            <p:ph type="body" idx="1"/>
          </p:nvPr>
        </p:nvSpPr>
        <p:spPr>
          <a:xfrm>
            <a:off x="381000" y="960439"/>
            <a:ext cx="8382000" cy="5348882"/>
          </a:xfrm>
        </p:spPr>
        <p:txBody>
          <a:bodyPr/>
          <a:lstStyle/>
          <a:p>
            <a:r>
              <a:rPr lang="en-US" sz="2000" b="1" dirty="0">
                <a:solidFill>
                  <a:srgbClr val="0099CC"/>
                </a:solidFill>
              </a:rPr>
              <a:t>Over-regulation of coinsurance in the insurance world</a:t>
            </a:r>
          </a:p>
          <a:p>
            <a:endParaRPr lang="en-US" sz="2000" b="1" dirty="0">
              <a:solidFill>
                <a:srgbClr val="0099CC"/>
              </a:solidFill>
            </a:endParaRPr>
          </a:p>
          <a:p>
            <a:pPr lvl="1">
              <a:buFont typeface="Wingdings" pitchFamily="2" charset="2"/>
              <a:buChar char="Ø"/>
            </a:pPr>
            <a:r>
              <a:rPr lang="en-US" sz="1800" b="1" dirty="0"/>
              <a:t>Premium/Conditions/Service/Efficiency/Rating/Solvability</a:t>
            </a:r>
          </a:p>
          <a:p>
            <a:pPr lvl="1">
              <a:buFont typeface="Wingdings" pitchFamily="2" charset="2"/>
              <a:buChar char="Ø"/>
            </a:pPr>
            <a:endParaRPr lang="en-US" sz="1800" dirty="0"/>
          </a:p>
          <a:p>
            <a:pPr lvl="2">
              <a:buFont typeface="Wingdings" pitchFamily="2" charset="2"/>
              <a:buChar char="ü"/>
            </a:pPr>
            <a:r>
              <a:rPr lang="en-US" sz="2000" dirty="0"/>
              <a:t>Different premiums per coinsurer should not necessary cause problems, but can be source of dispute, is less efficient</a:t>
            </a:r>
          </a:p>
          <a:p>
            <a:pPr lvl="2">
              <a:buFont typeface="Wingdings" pitchFamily="2" charset="2"/>
              <a:buChar char="ü"/>
            </a:pPr>
            <a:r>
              <a:rPr lang="en-US" sz="2000" dirty="0"/>
              <a:t>Lead insurer is fronting the local policy: how will different terms and conditions match with reinsurer of the local policy?</a:t>
            </a:r>
          </a:p>
          <a:p>
            <a:pPr lvl="2">
              <a:buFont typeface="Wingdings" pitchFamily="2" charset="2"/>
              <a:buChar char="ü"/>
            </a:pPr>
            <a:r>
              <a:rPr lang="en-US" sz="2000" dirty="0"/>
              <a:t>Different terms and conditions (e.g. triggers, exclusions, extensions...) might lead to difficult claims handling</a:t>
            </a:r>
          </a:p>
          <a:p>
            <a:pPr lvl="2">
              <a:buFont typeface="Wingdings" pitchFamily="2" charset="2"/>
              <a:buChar char="ü"/>
            </a:pPr>
            <a:r>
              <a:rPr lang="en-US" sz="2000" dirty="0"/>
              <a:t>The practice of selecting a lead insurer is time-efficient, avoiding heavy and complex individual negotiation with every possible coinsurer</a:t>
            </a:r>
          </a:p>
          <a:p>
            <a:pPr lvl="2">
              <a:buFont typeface="Wingdings" pitchFamily="2" charset="2"/>
              <a:buChar char="ü"/>
            </a:pPr>
            <a:r>
              <a:rPr lang="en-US" sz="2000" dirty="0"/>
              <a:t>This practice is bringing legal certainty for the parties when it comes to handling of claims</a:t>
            </a:r>
          </a:p>
          <a:p>
            <a:pPr lvl="2">
              <a:buFont typeface="Wingdings" pitchFamily="2" charset="2"/>
              <a:buChar char="ü"/>
            </a:pPr>
            <a:endParaRPr lang="en-US" sz="1600" dirty="0"/>
          </a:p>
          <a:p>
            <a:pPr lvl="1">
              <a:buFont typeface="Wingdings" pitchFamily="2" charset="2"/>
              <a:buChar char="Ø"/>
            </a:pPr>
            <a:endParaRPr lang="en-US" sz="1800" dirty="0"/>
          </a:p>
          <a:p>
            <a:pPr lvl="1">
              <a:buFont typeface="Wingdings" pitchFamily="2" charset="2"/>
              <a:buChar char="Ø"/>
            </a:pPr>
            <a:endParaRPr lang="en-US" sz="1800" dirty="0"/>
          </a:p>
          <a:p>
            <a:pPr lvl="2"/>
            <a:endParaRPr lang="en-US" sz="1600" dirty="0"/>
          </a:p>
          <a:p>
            <a:pPr lvl="1"/>
            <a:endParaRPr lang="en-US" sz="1800" dirty="0"/>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7944" y="6061249"/>
            <a:ext cx="4608512" cy="631303"/>
          </a:xfrm>
          <a:prstGeom prst="rect">
            <a:avLst/>
          </a:prstGeom>
        </p:spPr>
      </p:pic>
    </p:spTree>
    <p:extLst>
      <p:ext uri="{BB962C8B-B14F-4D97-AF65-F5344CB8AC3E}">
        <p14:creationId xmlns:p14="http://schemas.microsoft.com/office/powerpoint/2010/main" val="4252711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457200" y="274638"/>
            <a:ext cx="8229600" cy="778098"/>
          </a:xfrm>
        </p:spPr>
        <p:txBody>
          <a:bodyPr>
            <a:normAutofit/>
          </a:bodyPr>
          <a:lstStyle/>
          <a:p>
            <a:r>
              <a:rPr lang="en-US" sz="3600" dirty="0"/>
              <a:t>View from the day-to-day insurance world</a:t>
            </a:r>
          </a:p>
        </p:txBody>
      </p:sp>
      <p:sp>
        <p:nvSpPr>
          <p:cNvPr id="240643" name="Rectangle 3"/>
          <p:cNvSpPr>
            <a:spLocks noGrp="1" noChangeArrowheads="1"/>
          </p:cNvSpPr>
          <p:nvPr>
            <p:ph type="body" idx="1"/>
          </p:nvPr>
        </p:nvSpPr>
        <p:spPr>
          <a:xfrm>
            <a:off x="381000" y="960438"/>
            <a:ext cx="8382000" cy="5564906"/>
          </a:xfrm>
        </p:spPr>
        <p:txBody>
          <a:bodyPr>
            <a:normAutofit/>
          </a:bodyPr>
          <a:lstStyle/>
          <a:p>
            <a:endParaRPr lang="en-US" sz="2600" b="1" dirty="0" smtClean="0">
              <a:solidFill>
                <a:srgbClr val="0099CC"/>
              </a:solidFill>
            </a:endParaRPr>
          </a:p>
          <a:p>
            <a:r>
              <a:rPr lang="en-US" sz="2600" b="1" dirty="0" smtClean="0">
                <a:solidFill>
                  <a:srgbClr val="0099CC"/>
                </a:solidFill>
              </a:rPr>
              <a:t>Over-regulation </a:t>
            </a:r>
            <a:r>
              <a:rPr lang="en-US" sz="2600" b="1" dirty="0">
                <a:solidFill>
                  <a:srgbClr val="0099CC"/>
                </a:solidFill>
              </a:rPr>
              <a:t>of coinsurance in the insurance world</a:t>
            </a:r>
          </a:p>
          <a:p>
            <a:endParaRPr lang="en-US" b="1" dirty="0">
              <a:solidFill>
                <a:srgbClr val="0099CC"/>
              </a:solidFill>
            </a:endParaRPr>
          </a:p>
          <a:p>
            <a:pPr lvl="1">
              <a:buFont typeface="Wingdings" pitchFamily="2" charset="2"/>
              <a:buChar char="Ø"/>
            </a:pPr>
            <a:r>
              <a:rPr lang="en-US" sz="1800" b="1" dirty="0"/>
              <a:t>Long time partnership throughout the various insurance lines</a:t>
            </a:r>
          </a:p>
          <a:p>
            <a:pPr lvl="1">
              <a:buFont typeface="Wingdings" pitchFamily="2" charset="2"/>
              <a:buChar char="Ø"/>
            </a:pPr>
            <a:endParaRPr lang="en-US" sz="1800" dirty="0"/>
          </a:p>
          <a:p>
            <a:pPr lvl="2">
              <a:buFont typeface="Wingdings" pitchFamily="2" charset="2"/>
              <a:buChar char="ü"/>
            </a:pPr>
            <a:r>
              <a:rPr lang="en-US" sz="1800" dirty="0"/>
              <a:t>Continuity, Long term partnership with the insurer(s) leads to a better spread of risk over the years and lead ultimately to more stable premiums  </a:t>
            </a:r>
          </a:p>
          <a:p>
            <a:pPr lvl="2">
              <a:buFont typeface="Wingdings" pitchFamily="2" charset="2"/>
              <a:buChar char="ü"/>
            </a:pPr>
            <a:r>
              <a:rPr lang="en-US" sz="1800" dirty="0"/>
              <a:t>The number of possible lead insurers with a well functioning network is limited</a:t>
            </a:r>
          </a:p>
          <a:p>
            <a:pPr lvl="2">
              <a:buFont typeface="Wingdings" pitchFamily="2" charset="2"/>
              <a:buChar char="ü"/>
            </a:pPr>
            <a:r>
              <a:rPr lang="en-US" sz="1800" dirty="0"/>
              <a:t>In case of series of large claims, discussions of coverage, …continuity has always it’s added value</a:t>
            </a:r>
          </a:p>
          <a:p>
            <a:pPr lvl="2">
              <a:buFont typeface="Wingdings" pitchFamily="2" charset="2"/>
              <a:buChar char="ü"/>
            </a:pPr>
            <a:r>
              <a:rPr lang="en-US" sz="1800" dirty="0"/>
              <a:t>Insurance is people’s business, parties who know and trust each other. The premium is not only the price paid for the terms and conditions, but also, even mainly for the service in case of claim.      </a:t>
            </a:r>
          </a:p>
          <a:p>
            <a:pPr lvl="1">
              <a:buFont typeface="Wingdings" pitchFamily="2" charset="2"/>
              <a:buChar char="Ø"/>
            </a:pPr>
            <a:endParaRPr lang="en-US" dirty="0"/>
          </a:p>
          <a:p>
            <a:pPr lvl="1">
              <a:buFont typeface="Wingdings" pitchFamily="2" charset="2"/>
              <a:buChar char="Ø"/>
            </a:pPr>
            <a:endParaRPr lang="en-US" dirty="0"/>
          </a:p>
          <a:p>
            <a:pPr lvl="2"/>
            <a:endParaRPr lang="en-US" dirty="0"/>
          </a:p>
          <a:p>
            <a:pPr lvl="1"/>
            <a:endParaRPr lang="en-US" dirty="0"/>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9080" y="6139266"/>
            <a:ext cx="4968552" cy="680623"/>
          </a:xfrm>
          <a:prstGeom prst="rect">
            <a:avLst/>
          </a:prstGeom>
        </p:spPr>
      </p:pic>
    </p:spTree>
    <p:extLst>
      <p:ext uri="{BB962C8B-B14F-4D97-AF65-F5344CB8AC3E}">
        <p14:creationId xmlns:p14="http://schemas.microsoft.com/office/powerpoint/2010/main" val="4225289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normAutofit/>
          </a:bodyPr>
          <a:lstStyle/>
          <a:p>
            <a:r>
              <a:rPr lang="en-US" sz="3600" dirty="0"/>
              <a:t>View from the day-to-day insurance world</a:t>
            </a:r>
          </a:p>
        </p:txBody>
      </p:sp>
      <p:sp>
        <p:nvSpPr>
          <p:cNvPr id="241667" name="Rectangle 3"/>
          <p:cNvSpPr>
            <a:spLocks noGrp="1" noChangeArrowheads="1"/>
          </p:cNvSpPr>
          <p:nvPr>
            <p:ph type="body" idx="1"/>
          </p:nvPr>
        </p:nvSpPr>
        <p:spPr>
          <a:xfrm>
            <a:off x="381000" y="960438"/>
            <a:ext cx="8382000" cy="5057775"/>
          </a:xfrm>
        </p:spPr>
        <p:txBody>
          <a:bodyPr>
            <a:normAutofit fontScale="92500" lnSpcReduction="20000"/>
          </a:bodyPr>
          <a:lstStyle/>
          <a:p>
            <a:endParaRPr lang="en-US" b="1" dirty="0" smtClean="0">
              <a:solidFill>
                <a:srgbClr val="0099CC"/>
              </a:solidFill>
            </a:endParaRPr>
          </a:p>
          <a:p>
            <a:r>
              <a:rPr lang="en-US" sz="3000" b="1" dirty="0" smtClean="0">
                <a:solidFill>
                  <a:srgbClr val="0099CC"/>
                </a:solidFill>
              </a:rPr>
              <a:t>Over-regulation </a:t>
            </a:r>
            <a:r>
              <a:rPr lang="en-US" sz="3000" b="1" dirty="0">
                <a:solidFill>
                  <a:srgbClr val="0099CC"/>
                </a:solidFill>
              </a:rPr>
              <a:t>of coinsurance in the insurance world</a:t>
            </a:r>
          </a:p>
          <a:p>
            <a:endParaRPr lang="en-US" b="1" dirty="0">
              <a:solidFill>
                <a:srgbClr val="0099CC"/>
              </a:solidFill>
            </a:endParaRPr>
          </a:p>
          <a:p>
            <a:pPr lvl="1">
              <a:buFont typeface="Wingdings" pitchFamily="2" charset="2"/>
              <a:buChar char="Ø"/>
            </a:pPr>
            <a:r>
              <a:rPr lang="en-US" b="1" dirty="0"/>
              <a:t>Negotiations in a broker’s market</a:t>
            </a:r>
          </a:p>
          <a:p>
            <a:pPr lvl="1">
              <a:buFont typeface="Wingdings" pitchFamily="2" charset="2"/>
              <a:buChar char="Ø"/>
            </a:pPr>
            <a:endParaRPr lang="en-US" dirty="0"/>
          </a:p>
          <a:p>
            <a:pPr lvl="2">
              <a:buFont typeface="Wingdings" pitchFamily="2" charset="2"/>
              <a:buChar char="ü"/>
            </a:pPr>
            <a:r>
              <a:rPr lang="en-US" sz="2000" dirty="0"/>
              <a:t>The first phase of the subscription process, the selection of the lead insurer is a highly competitive process where every potential insurer willing to become the leader will be </a:t>
            </a:r>
            <a:r>
              <a:rPr lang="en-US" sz="2000" dirty="0" err="1"/>
              <a:t>contacted,usually</a:t>
            </a:r>
            <a:r>
              <a:rPr lang="en-US" sz="2000" dirty="0"/>
              <a:t> by a broker</a:t>
            </a:r>
          </a:p>
          <a:p>
            <a:pPr lvl="2">
              <a:buFont typeface="Wingdings" pitchFamily="2" charset="2"/>
              <a:buChar char="ü"/>
            </a:pPr>
            <a:r>
              <a:rPr lang="en-US" sz="2000" dirty="0"/>
              <a:t>A broker’s market is even a better guarantee to open competition: even if the lead insurer would try to align his quote to the higher one of a coinsurer, the broker will give the opportunity to an other leader to quote the business</a:t>
            </a:r>
          </a:p>
          <a:p>
            <a:pPr lvl="2">
              <a:buFont typeface="Wingdings" pitchFamily="2" charset="2"/>
              <a:buChar char="ü"/>
            </a:pPr>
            <a:r>
              <a:rPr lang="en-US" sz="2000" dirty="0"/>
              <a:t>If the leader quotes really to low, it will jeopardize the relationship already before the start of the insurance cover  </a:t>
            </a:r>
          </a:p>
          <a:p>
            <a:pPr lvl="2"/>
            <a:endParaRPr lang="en-US" dirty="0"/>
          </a:p>
          <a:p>
            <a:pPr lvl="1"/>
            <a:endParaRPr lang="en-US" dirty="0"/>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392" y="5994893"/>
            <a:ext cx="5472608" cy="749672"/>
          </a:xfrm>
          <a:prstGeom prst="rect">
            <a:avLst/>
          </a:prstGeom>
        </p:spPr>
      </p:pic>
    </p:spTree>
    <p:extLst>
      <p:ext uri="{BB962C8B-B14F-4D97-AF65-F5344CB8AC3E}">
        <p14:creationId xmlns:p14="http://schemas.microsoft.com/office/powerpoint/2010/main" val="538535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normAutofit/>
          </a:bodyPr>
          <a:lstStyle/>
          <a:p>
            <a:r>
              <a:rPr lang="en-US" sz="3600" dirty="0"/>
              <a:t>View from the day-to-day insurance world</a:t>
            </a:r>
          </a:p>
        </p:txBody>
      </p:sp>
      <p:sp>
        <p:nvSpPr>
          <p:cNvPr id="235523" name="Rectangle 3"/>
          <p:cNvSpPr>
            <a:spLocks noGrp="1" noChangeArrowheads="1"/>
          </p:cNvSpPr>
          <p:nvPr>
            <p:ph type="body" idx="1"/>
          </p:nvPr>
        </p:nvSpPr>
        <p:spPr>
          <a:xfrm>
            <a:off x="381000" y="1138238"/>
            <a:ext cx="8382000" cy="5387106"/>
          </a:xfrm>
        </p:spPr>
        <p:txBody>
          <a:bodyPr>
            <a:normAutofit/>
          </a:bodyPr>
          <a:lstStyle/>
          <a:p>
            <a:endParaRPr lang="en-US" b="1" dirty="0" smtClean="0">
              <a:solidFill>
                <a:srgbClr val="0099CC"/>
              </a:solidFill>
            </a:endParaRPr>
          </a:p>
          <a:p>
            <a:r>
              <a:rPr lang="en-US" b="1" dirty="0" smtClean="0">
                <a:solidFill>
                  <a:srgbClr val="0099CC"/>
                </a:solidFill>
              </a:rPr>
              <a:t>Conclusion</a:t>
            </a:r>
            <a:endParaRPr lang="en-US" dirty="0"/>
          </a:p>
          <a:p>
            <a:pPr lvl="1">
              <a:buFont typeface="Wingdings" pitchFamily="2" charset="2"/>
              <a:buChar char="Ø"/>
            </a:pPr>
            <a:r>
              <a:rPr lang="en-US" sz="1900" dirty="0"/>
              <a:t>Professional negotiation &amp; placing of an industrial insurance      program is much more complex than obtaining the cheapest price and the broadest conditions </a:t>
            </a:r>
          </a:p>
          <a:p>
            <a:pPr lvl="1">
              <a:buFont typeface="Wingdings" pitchFamily="2" charset="2"/>
              <a:buChar char="Ø"/>
            </a:pPr>
            <a:r>
              <a:rPr lang="en-US" sz="1900" dirty="0"/>
              <a:t>One insurer covering 100% of the risk is certainly the most efficient way of placement, but an open &amp; transparent negotiated coinsurance in a complex risk, is not only a must but also attractive and competitive, whatever the way it is realized.</a:t>
            </a:r>
          </a:p>
          <a:p>
            <a:pPr lvl="1">
              <a:buFont typeface="Wingdings" pitchFamily="2" charset="2"/>
              <a:buChar char="Ø"/>
            </a:pPr>
            <a:r>
              <a:rPr lang="en-US" sz="1900" dirty="0"/>
              <a:t>It is vital to preserve these capabilities and ensure the EU competitiveness with other coinsurance markets outside the European Union</a:t>
            </a:r>
          </a:p>
          <a:p>
            <a:pPr lvl="1">
              <a:buFont typeface="Wingdings" pitchFamily="2" charset="2"/>
              <a:buChar char="Ø"/>
            </a:pPr>
            <a:r>
              <a:rPr lang="en-US" sz="1900" dirty="0"/>
              <a:t>Transparency is the KEYWORD. If all steps are taken in full transparency between insured, potential insurer(s) and broker( if any), the existence of coinsurance is a non-issue.</a:t>
            </a:r>
          </a:p>
          <a:p>
            <a:pPr lvl="1">
              <a:buFont typeface="Wingdings" pitchFamily="2" charset="2"/>
              <a:buChar char="Ø"/>
            </a:pPr>
            <a:endParaRPr lang="en-US" dirty="0"/>
          </a:p>
          <a:p>
            <a:pPr lvl="1">
              <a:buFont typeface="Wingdings" pitchFamily="2" charset="2"/>
              <a:buChar char="Ø"/>
            </a:pPr>
            <a:endParaRPr lang="en-US" dirty="0"/>
          </a:p>
          <a:p>
            <a:pPr lvl="1"/>
            <a:endParaRPr lang="en-US" dirty="0"/>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3888" y="6014621"/>
            <a:ext cx="5328592" cy="729944"/>
          </a:xfrm>
          <a:prstGeom prst="rect">
            <a:avLst/>
          </a:prstGeom>
        </p:spPr>
      </p:pic>
    </p:spTree>
    <p:extLst>
      <p:ext uri="{BB962C8B-B14F-4D97-AF65-F5344CB8AC3E}">
        <p14:creationId xmlns:p14="http://schemas.microsoft.com/office/powerpoint/2010/main" val="529016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normAutofit/>
          </a:bodyPr>
          <a:lstStyle/>
          <a:p>
            <a:r>
              <a:rPr lang="en-US" sz="3600" dirty="0"/>
              <a:t>View from the day-to-day insurance world</a:t>
            </a:r>
          </a:p>
        </p:txBody>
      </p:sp>
      <p:sp>
        <p:nvSpPr>
          <p:cNvPr id="243715" name="Rectangle 3"/>
          <p:cNvSpPr>
            <a:spLocks noGrp="1" noChangeArrowheads="1"/>
          </p:cNvSpPr>
          <p:nvPr>
            <p:ph type="body" idx="1"/>
          </p:nvPr>
        </p:nvSpPr>
        <p:spPr>
          <a:xfrm>
            <a:off x="381000" y="1347788"/>
            <a:ext cx="8382000" cy="4419600"/>
          </a:xfrm>
        </p:spPr>
        <p:txBody>
          <a:bodyPr>
            <a:normAutofit fontScale="77500" lnSpcReduction="20000"/>
          </a:bodyPr>
          <a:lstStyle/>
          <a:p>
            <a:r>
              <a:rPr lang="en-US" b="1" dirty="0">
                <a:solidFill>
                  <a:srgbClr val="0099CC"/>
                </a:solidFill>
              </a:rPr>
              <a:t>Disclaimer</a:t>
            </a:r>
          </a:p>
          <a:p>
            <a:endParaRPr lang="en-US" dirty="0"/>
          </a:p>
          <a:p>
            <a:pPr lvl="1">
              <a:buFont typeface="Wingdings" pitchFamily="2" charset="2"/>
              <a:buChar char="Ø"/>
            </a:pPr>
            <a:r>
              <a:rPr lang="en-US" dirty="0"/>
              <a:t>This presentation reflects my personal view on the regulation of competition in the negotiation and placement of insurance programs in the EU. It does not necessary reflects the point of view of FERMA</a:t>
            </a:r>
          </a:p>
          <a:p>
            <a:pPr lvl="1">
              <a:buFont typeface="Wingdings" pitchFamily="2" charset="2"/>
              <a:buChar char="Ø"/>
            </a:pPr>
            <a:endParaRPr lang="en-US" dirty="0"/>
          </a:p>
          <a:p>
            <a:pPr lvl="1">
              <a:buFont typeface="Wingdings" pitchFamily="2" charset="2"/>
              <a:buChar char="Ø"/>
            </a:pPr>
            <a:r>
              <a:rPr lang="en-US" dirty="0"/>
              <a:t>It concerns my views on some issues regarding the negotiation and placement of large complex insurance programs of a listed multinational, based on own experience as current risk and insurance manager, former insurance broker. </a:t>
            </a:r>
          </a:p>
          <a:p>
            <a:pPr lvl="1">
              <a:buFont typeface="Wingdings" pitchFamily="2" charset="2"/>
              <a:buChar char="Ø"/>
            </a:pPr>
            <a:endParaRPr lang="en-US" dirty="0"/>
          </a:p>
          <a:p>
            <a:pPr lvl="1">
              <a:buFont typeface="Wingdings" pitchFamily="2" charset="2"/>
              <a:buChar char="Ø"/>
            </a:pPr>
            <a:r>
              <a:rPr lang="en-US" dirty="0"/>
              <a:t>SME’s, Public &amp; Financial Institutions may have other needs and regulations which do not necessary lead to the same conclusions    </a:t>
            </a:r>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5949026"/>
            <a:ext cx="5544616" cy="759536"/>
          </a:xfrm>
          <a:prstGeom prst="rect">
            <a:avLst/>
          </a:prstGeom>
        </p:spPr>
      </p:pic>
    </p:spTree>
    <p:extLst>
      <p:ext uri="{BB962C8B-B14F-4D97-AF65-F5344CB8AC3E}">
        <p14:creationId xmlns:p14="http://schemas.microsoft.com/office/powerpoint/2010/main" val="285669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normAutofit/>
          </a:bodyPr>
          <a:lstStyle/>
          <a:p>
            <a:r>
              <a:rPr lang="en-US" sz="3600" dirty="0"/>
              <a:t>View from the day-to-day insurance world</a:t>
            </a:r>
          </a:p>
        </p:txBody>
      </p:sp>
      <p:sp>
        <p:nvSpPr>
          <p:cNvPr id="242691" name="Rectangle 3"/>
          <p:cNvSpPr>
            <a:spLocks noGrp="1" noChangeArrowheads="1"/>
          </p:cNvSpPr>
          <p:nvPr>
            <p:ph type="body" idx="1"/>
          </p:nvPr>
        </p:nvSpPr>
        <p:spPr>
          <a:xfrm>
            <a:off x="381000" y="1700807"/>
            <a:ext cx="8382000" cy="3744417"/>
          </a:xfrm>
        </p:spPr>
        <p:txBody>
          <a:bodyPr>
            <a:normAutofit fontScale="92500" lnSpcReduction="10000"/>
          </a:bodyPr>
          <a:lstStyle/>
          <a:p>
            <a:endParaRPr lang="en-US" b="1" dirty="0">
              <a:solidFill>
                <a:srgbClr val="0099CC"/>
              </a:solidFill>
            </a:endParaRPr>
          </a:p>
          <a:p>
            <a:r>
              <a:rPr lang="en-US" sz="4000" b="1" dirty="0">
                <a:solidFill>
                  <a:srgbClr val="0099CC"/>
                </a:solidFill>
              </a:rPr>
              <a:t>Thanks!</a:t>
            </a:r>
          </a:p>
          <a:p>
            <a:endParaRPr lang="en-US" sz="4000" b="1" dirty="0">
              <a:solidFill>
                <a:srgbClr val="0099CC"/>
              </a:solidFill>
            </a:endParaRPr>
          </a:p>
          <a:p>
            <a:endParaRPr lang="en-US" sz="4000" b="1" dirty="0">
              <a:solidFill>
                <a:srgbClr val="0099CC"/>
              </a:solidFill>
            </a:endParaRPr>
          </a:p>
          <a:p>
            <a:endParaRPr lang="en-US" sz="4000" b="1" dirty="0">
              <a:solidFill>
                <a:srgbClr val="0099CC"/>
              </a:solidFill>
            </a:endParaRPr>
          </a:p>
          <a:p>
            <a:r>
              <a:rPr lang="en-US" sz="4000" b="1" dirty="0">
                <a:solidFill>
                  <a:srgbClr val="0099CC"/>
                </a:solidFill>
              </a:rPr>
              <a:t>Questions?</a:t>
            </a:r>
            <a:endParaRPr lang="en-US" sz="4000" dirty="0"/>
          </a:p>
          <a:p>
            <a:pPr lvl="1"/>
            <a:endParaRPr lang="en-US" sz="4000" dirty="0"/>
          </a:p>
          <a:p>
            <a:pPr lvl="1">
              <a:buFontTx/>
              <a:buNone/>
            </a:pPr>
            <a:endParaRPr lang="en-US" dirty="0"/>
          </a:p>
          <a:p>
            <a:pPr lvl="1"/>
            <a:endParaRPr lang="en-US" dirty="0"/>
          </a:p>
        </p:txBody>
      </p:sp>
      <p:sp>
        <p:nvSpPr>
          <p:cNvPr id="2" name="Footer Placeholder 1"/>
          <p:cNvSpPr>
            <a:spLocks noGrp="1"/>
          </p:cNvSpPr>
          <p:nvPr>
            <p:ph type="ftr" sz="quarter" idx="11"/>
          </p:nvPr>
        </p:nvSpPr>
        <p:spPr/>
        <p:txBody>
          <a:bodyPr/>
          <a:lstStyle/>
          <a:p>
            <a:endParaRPr lang="en-GB"/>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5985029"/>
            <a:ext cx="5544616" cy="759536"/>
          </a:xfrm>
          <a:prstGeom prst="rect">
            <a:avLst/>
          </a:prstGeom>
        </p:spPr>
      </p:pic>
    </p:spTree>
    <p:extLst>
      <p:ext uri="{BB962C8B-B14F-4D97-AF65-F5344CB8AC3E}">
        <p14:creationId xmlns:p14="http://schemas.microsoft.com/office/powerpoint/2010/main" val="2793837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 theory</a:t>
            </a:r>
          </a:p>
        </p:txBody>
      </p:sp>
      <p:sp>
        <p:nvSpPr>
          <p:cNvPr id="8196" name="Segnaposto contenuto 11"/>
          <p:cNvSpPr>
            <a:spLocks noGrp="1"/>
          </p:cNvSpPr>
          <p:nvPr>
            <p:ph idx="1"/>
          </p:nvPr>
        </p:nvSpPr>
        <p:spPr>
          <a:xfrm>
            <a:off x="457200" y="2276475"/>
            <a:ext cx="8229600" cy="3816350"/>
          </a:xfrm>
        </p:spPr>
        <p:txBody>
          <a:bodyPr/>
          <a:lstStyle/>
          <a:p>
            <a:pPr marL="0" indent="0" algn="ctr" eaLnBrk="1" hangingPunct="1">
              <a:lnSpc>
                <a:spcPct val="85000"/>
              </a:lnSpc>
              <a:spcBef>
                <a:spcPts val="1200"/>
              </a:spcBef>
              <a:spcAft>
                <a:spcPts val="1200"/>
              </a:spcAft>
              <a:buFont typeface="Arial" charset="0"/>
              <a:buNone/>
              <a:defRPr/>
            </a:pPr>
            <a:r>
              <a:rPr lang="en-US" sz="3600" b="1" dirty="0" smtClean="0">
                <a:cs typeface="Arial" charset="0"/>
              </a:rPr>
              <a:t>Risk sharing </a:t>
            </a:r>
            <a:r>
              <a:rPr lang="en-US" i="1" dirty="0" smtClean="0">
                <a:cs typeface="Arial" charset="0"/>
              </a:rPr>
              <a:t>(two or more parties)</a:t>
            </a:r>
          </a:p>
          <a:p>
            <a:pPr eaLnBrk="1" hangingPunct="1">
              <a:spcBef>
                <a:spcPts val="0"/>
              </a:spcBef>
              <a:spcAft>
                <a:spcPts val="400"/>
              </a:spcAft>
              <a:defRPr/>
            </a:pPr>
            <a:r>
              <a:rPr lang="en-US" dirty="0" smtClean="0">
                <a:cs typeface="Arial" charset="0"/>
              </a:rPr>
              <a:t>Between insurer and insured </a:t>
            </a:r>
          </a:p>
          <a:p>
            <a:pPr lvl="1" eaLnBrk="1" hangingPunct="1">
              <a:spcBef>
                <a:spcPts val="0"/>
              </a:spcBef>
              <a:spcAft>
                <a:spcPts val="1200"/>
              </a:spcAft>
              <a:defRPr/>
            </a:pPr>
            <a:r>
              <a:rPr lang="en-US" i="1" dirty="0" smtClean="0">
                <a:cs typeface="Arial" charset="0"/>
              </a:rPr>
              <a:t>Co-insurance clauses (retention / deductible)</a:t>
            </a:r>
          </a:p>
          <a:p>
            <a:pPr eaLnBrk="1" hangingPunct="1">
              <a:spcBef>
                <a:spcPts val="0"/>
              </a:spcBef>
              <a:spcAft>
                <a:spcPts val="400"/>
              </a:spcAft>
              <a:defRPr/>
            </a:pPr>
            <a:r>
              <a:rPr lang="en-US" dirty="0" smtClean="0">
                <a:cs typeface="Arial" charset="0"/>
              </a:rPr>
              <a:t>Multiple insurers on risk</a:t>
            </a:r>
          </a:p>
          <a:p>
            <a:pPr lvl="1" eaLnBrk="1" hangingPunct="1">
              <a:spcBef>
                <a:spcPts val="0"/>
              </a:spcBef>
              <a:spcAft>
                <a:spcPts val="0"/>
              </a:spcAft>
              <a:defRPr/>
            </a:pPr>
            <a:r>
              <a:rPr lang="en-US" dirty="0" smtClean="0">
                <a:cs typeface="Arial" charset="0"/>
              </a:rPr>
              <a:t>Co-insurance v. reinsurance</a:t>
            </a:r>
          </a:p>
          <a:p>
            <a:pPr marL="0" indent="0" eaLnBrk="1" hangingPunct="1">
              <a:spcBef>
                <a:spcPts val="0"/>
              </a:spcBef>
              <a:spcAft>
                <a:spcPts val="400"/>
              </a:spcAft>
              <a:buFont typeface="Arial" charset="0"/>
              <a:buNone/>
              <a:defRPr/>
            </a:pPr>
            <a:r>
              <a:rPr lang="en-US" sz="2800" i="1" dirty="0" smtClean="0">
                <a:cs typeface="Arial" charset="0"/>
              </a:rPr>
              <a:t>       </a:t>
            </a:r>
            <a:r>
              <a:rPr lang="en-US" sz="2400" i="1" dirty="0" smtClean="0">
                <a:cs typeface="Arial" charset="0"/>
              </a:rPr>
              <a:t>(</a:t>
            </a:r>
            <a:r>
              <a:rPr lang="en-US" sz="2400" i="1" u="sng" dirty="0" smtClean="0">
                <a:cs typeface="Arial" charset="0"/>
              </a:rPr>
              <a:t>but also</a:t>
            </a:r>
            <a:r>
              <a:rPr lang="en-US" sz="2400" i="1" dirty="0" smtClean="0">
                <a:cs typeface="Arial" charset="0"/>
              </a:rPr>
              <a:t>: co-reinsurance)</a:t>
            </a:r>
          </a:p>
          <a:p>
            <a:pPr lvl="1" eaLnBrk="1" hangingPunct="1">
              <a:spcBef>
                <a:spcPts val="0"/>
              </a:spcBef>
              <a:spcAft>
                <a:spcPts val="400"/>
              </a:spcAft>
              <a:defRPr/>
            </a:pPr>
            <a:r>
              <a:rPr lang="en-US" dirty="0">
                <a:cs typeface="Arial" charset="0"/>
              </a:rPr>
              <a:t>Co-insurance v. </a:t>
            </a:r>
            <a:r>
              <a:rPr lang="en-US" dirty="0" smtClean="0">
                <a:cs typeface="Arial" charset="0"/>
              </a:rPr>
              <a:t>co(re)-insurance pools</a:t>
            </a:r>
            <a:endParaRPr lang="en-US" dirty="0">
              <a:cs typeface="Arial" charset="0"/>
            </a:endParaRP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7" y="6055185"/>
            <a:ext cx="5032479" cy="689380"/>
          </a:xfrm>
          <a:prstGeom prst="rect">
            <a:avLst/>
          </a:prstGeom>
        </p:spPr>
      </p:pic>
    </p:spTree>
    <p:extLst>
      <p:ext uri="{BB962C8B-B14F-4D97-AF65-F5344CB8AC3E}">
        <p14:creationId xmlns:p14="http://schemas.microsoft.com/office/powerpoint/2010/main" val="2338229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Effect transition="in" filter="fade">
                                      <p:cBhvr>
                                        <p:cTn id="7" dur="500"/>
                                        <p:tgtEl>
                                          <p:spTgt spid="81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xEl>
                                              <p:pRg st="1" end="1"/>
                                            </p:txEl>
                                          </p:spTgt>
                                        </p:tgtEl>
                                        <p:attrNameLst>
                                          <p:attrName>style.visibility</p:attrName>
                                        </p:attrNameLst>
                                      </p:cBhvr>
                                      <p:to>
                                        <p:strVal val="visible"/>
                                      </p:to>
                                    </p:set>
                                    <p:animEffect transition="in" filter="fade">
                                      <p:cBhvr>
                                        <p:cTn id="12" dur="500"/>
                                        <p:tgtEl>
                                          <p:spTgt spid="819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196">
                                            <p:txEl>
                                              <p:pRg st="2" end="2"/>
                                            </p:txEl>
                                          </p:spTgt>
                                        </p:tgtEl>
                                        <p:attrNameLst>
                                          <p:attrName>style.visibility</p:attrName>
                                        </p:attrNameLst>
                                      </p:cBhvr>
                                      <p:to>
                                        <p:strVal val="visible"/>
                                      </p:to>
                                    </p:set>
                                    <p:animEffect transition="in" filter="fade">
                                      <p:cBhvr>
                                        <p:cTn id="17" dur="500"/>
                                        <p:tgtEl>
                                          <p:spTgt spid="819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8196">
                                            <p:txEl>
                                              <p:pRg st="3" end="3"/>
                                            </p:txEl>
                                          </p:spTgt>
                                        </p:tgtEl>
                                        <p:attrNameLst>
                                          <p:attrName>style.visibility</p:attrName>
                                        </p:attrNameLst>
                                      </p:cBhvr>
                                      <p:to>
                                        <p:strVal val="visible"/>
                                      </p:to>
                                    </p:set>
                                    <p:animEffect transition="in" filter="fade">
                                      <p:cBhvr>
                                        <p:cTn id="22" dur="500"/>
                                        <p:tgtEl>
                                          <p:spTgt spid="819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8196">
                                            <p:txEl>
                                              <p:pRg st="4" end="4"/>
                                            </p:txEl>
                                          </p:spTgt>
                                        </p:tgtEl>
                                        <p:attrNameLst>
                                          <p:attrName>style.visibility</p:attrName>
                                        </p:attrNameLst>
                                      </p:cBhvr>
                                      <p:to>
                                        <p:strVal val="visible"/>
                                      </p:to>
                                    </p:set>
                                    <p:animEffect transition="in" filter="fade">
                                      <p:cBhvr>
                                        <p:cTn id="27" dur="500"/>
                                        <p:tgtEl>
                                          <p:spTgt spid="819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8196">
                                            <p:txEl>
                                              <p:pRg st="5" end="5"/>
                                            </p:txEl>
                                          </p:spTgt>
                                        </p:tgtEl>
                                        <p:attrNameLst>
                                          <p:attrName>style.visibility</p:attrName>
                                        </p:attrNameLst>
                                      </p:cBhvr>
                                      <p:to>
                                        <p:strVal val="visible"/>
                                      </p:to>
                                    </p:set>
                                    <p:animEffect transition="in" filter="fade">
                                      <p:cBhvr>
                                        <p:cTn id="32" dur="500"/>
                                        <p:tgtEl>
                                          <p:spTgt spid="819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196">
                                            <p:txEl>
                                              <p:pRg st="6" end="6"/>
                                            </p:txEl>
                                          </p:spTgt>
                                        </p:tgtEl>
                                        <p:attrNameLst>
                                          <p:attrName>style.visibility</p:attrName>
                                        </p:attrNameLst>
                                      </p:cBhvr>
                                      <p:to>
                                        <p:strVal val="visible"/>
                                      </p:to>
                                    </p:set>
                                    <p:animEffect transition="in" filter="fade">
                                      <p:cBhvr>
                                        <p:cTn id="37" dur="500"/>
                                        <p:tgtEl>
                                          <p:spTgt spid="819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354162"/>
          </a:xfrm>
        </p:spPr>
        <p:txBody>
          <a:bodyPr>
            <a:normAutofit fontScale="90000"/>
          </a:bodyPr>
          <a:lstStyle/>
          <a:p>
            <a:r>
              <a:rPr lang="en-GB" dirty="0" smtClean="0"/>
              <a:t/>
            </a:r>
            <a:br>
              <a:rPr lang="en-GB" dirty="0" smtClean="0"/>
            </a:br>
            <a:r>
              <a:rPr lang="en-GB" sz="3600" dirty="0" smtClean="0"/>
              <a:t>AIDA </a:t>
            </a:r>
            <a:r>
              <a:rPr lang="en-GB" sz="3600" dirty="0"/>
              <a:t>Europe and FERMA would like to thank</a:t>
            </a:r>
            <a:br>
              <a:rPr lang="en-GB" sz="3600" dirty="0"/>
            </a:br>
            <a:endParaRPr lang="en-GB" sz="3600" dirty="0"/>
          </a:p>
        </p:txBody>
      </p:sp>
      <p:sp>
        <p:nvSpPr>
          <p:cNvPr id="5" name="Content Placeholder 4"/>
          <p:cNvSpPr>
            <a:spLocks noGrp="1"/>
          </p:cNvSpPr>
          <p:nvPr>
            <p:ph idx="1"/>
          </p:nvPr>
        </p:nvSpPr>
        <p:spPr>
          <a:xfrm>
            <a:off x="457200" y="908721"/>
            <a:ext cx="8229600" cy="4464496"/>
          </a:xfrm>
        </p:spPr>
        <p:txBody>
          <a:bodyPr>
            <a:normAutofit/>
          </a:bodyPr>
          <a:lstStyle/>
          <a:p>
            <a:pPr marL="0" indent="0" algn="ctr">
              <a:buNone/>
            </a:pPr>
            <a:endParaRPr lang="en-GB" dirty="0"/>
          </a:p>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endParaRPr lang="en-GB" dirty="0" smtClean="0"/>
          </a:p>
          <a:p>
            <a:pPr marL="0" indent="0" algn="ctr">
              <a:buNone/>
            </a:pPr>
            <a:endParaRPr lang="en-GB" dirty="0" smtClean="0"/>
          </a:p>
          <a:p>
            <a:pPr marL="0" indent="0" algn="ctr">
              <a:buNone/>
            </a:pPr>
            <a:r>
              <a:rPr lang="en-GB" dirty="0" smtClean="0"/>
              <a:t> for its support</a:t>
            </a:r>
            <a:endParaRPr lang="en-GB" dirty="0"/>
          </a:p>
          <a:p>
            <a:pPr marL="0" indent="0" algn="ctr">
              <a:buNone/>
            </a:pP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1790855"/>
            <a:ext cx="6048672" cy="2127191"/>
          </a:xfrm>
          <a:prstGeom prst="rect">
            <a:avLst/>
          </a:prstGeom>
        </p:spPr>
      </p:pic>
      <p:sp>
        <p:nvSpPr>
          <p:cNvPr id="3" name="Footer Placeholder 2"/>
          <p:cNvSpPr>
            <a:spLocks noGrp="1"/>
          </p:cNvSpPr>
          <p:nvPr>
            <p:ph type="ftr" sz="quarter" idx="11"/>
          </p:nvPr>
        </p:nvSpPr>
        <p:spPr>
          <a:xfrm>
            <a:off x="539552" y="5733256"/>
            <a:ext cx="8424936" cy="988219"/>
          </a:xfrm>
        </p:spPr>
        <p:txBody>
          <a:bodyPr/>
          <a:lstStyle/>
          <a:p>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5733256"/>
            <a:ext cx="6953250" cy="952500"/>
          </a:xfrm>
          <a:prstGeom prst="rect">
            <a:avLst/>
          </a:prstGeom>
        </p:spPr>
      </p:pic>
    </p:spTree>
    <p:extLst>
      <p:ext uri="{BB962C8B-B14F-4D97-AF65-F5344CB8AC3E}">
        <p14:creationId xmlns:p14="http://schemas.microsoft.com/office/powerpoint/2010/main" val="19472380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SERIAL CLAIM	</a:t>
            </a:r>
            <a:endParaRPr lang="en-GB" dirty="0"/>
          </a:p>
        </p:txBody>
      </p:sp>
      <p:sp>
        <p:nvSpPr>
          <p:cNvPr id="3" name="Subtitle 2"/>
          <p:cNvSpPr>
            <a:spLocks noGrp="1"/>
          </p:cNvSpPr>
          <p:nvPr>
            <p:ph type="subTitle" idx="1"/>
          </p:nvPr>
        </p:nvSpPr>
        <p:spPr/>
        <p:txBody>
          <a:bodyPr/>
          <a:lstStyle/>
          <a:p>
            <a:endParaRPr lang="en-GB"/>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5861114"/>
            <a:ext cx="6449194" cy="883451"/>
          </a:xfrm>
          <a:prstGeom prst="rect">
            <a:avLst/>
          </a:prstGeom>
        </p:spPr>
      </p:pic>
    </p:spTree>
    <p:extLst>
      <p:ext uri="{BB962C8B-B14F-4D97-AF65-F5344CB8AC3E}">
        <p14:creationId xmlns:p14="http://schemas.microsoft.com/office/powerpoint/2010/main" val="34367762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solidFill>
                  <a:schemeClr val="accent1"/>
                </a:solidFill>
              </a:rPr>
              <a:t>Aggregation of Serial Claims</a:t>
            </a:r>
          </a:p>
        </p:txBody>
      </p:sp>
      <p:sp>
        <p:nvSpPr>
          <p:cNvPr id="3" name="Content Placeholder 2"/>
          <p:cNvSpPr>
            <a:spLocks noGrp="1"/>
          </p:cNvSpPr>
          <p:nvPr>
            <p:ph idx="1"/>
          </p:nvPr>
        </p:nvSpPr>
        <p:spPr/>
        <p:txBody>
          <a:bodyPr>
            <a:normAutofit fontScale="85000" lnSpcReduction="20000"/>
          </a:bodyPr>
          <a:lstStyle/>
          <a:p>
            <a:r>
              <a:rPr lang="en-GB" sz="2700" dirty="0"/>
              <a:t>Treatment of many claims or losses as one claim for the purposes of the deductible, the limits and notice provisions of the insurance policy</a:t>
            </a:r>
          </a:p>
          <a:p>
            <a:endParaRPr lang="en-GB" sz="2700" dirty="0"/>
          </a:p>
          <a:p>
            <a:r>
              <a:rPr lang="en-GB" sz="2700" dirty="0"/>
              <a:t>The unifying factor depends on the policy wording; for example</a:t>
            </a:r>
          </a:p>
          <a:p>
            <a:pPr lvl="1"/>
            <a:r>
              <a:rPr lang="en-GB" sz="2700" dirty="0"/>
              <a:t>“</a:t>
            </a:r>
            <a:r>
              <a:rPr lang="en-GB" sz="2700" i="1" dirty="0"/>
              <a:t>series of claims resulting from a single act</a:t>
            </a:r>
            <a:r>
              <a:rPr lang="en-GB" sz="2700" dirty="0"/>
              <a:t>” </a:t>
            </a:r>
          </a:p>
          <a:p>
            <a:pPr lvl="1"/>
            <a:r>
              <a:rPr lang="en-GB" sz="2700" dirty="0"/>
              <a:t>“</a:t>
            </a:r>
            <a:r>
              <a:rPr lang="en-GB" sz="2700" i="1" dirty="0"/>
              <a:t>all occurrences attributable to one source</a:t>
            </a:r>
            <a:r>
              <a:rPr lang="en-GB" sz="2700" dirty="0"/>
              <a:t>”</a:t>
            </a:r>
          </a:p>
          <a:p>
            <a:pPr lvl="1"/>
            <a:r>
              <a:rPr lang="en-GB" sz="2700" dirty="0"/>
              <a:t>“</a:t>
            </a:r>
            <a:r>
              <a:rPr lang="en-GB" sz="2700" i="1" dirty="0"/>
              <a:t>series of events originating from one cause</a:t>
            </a:r>
            <a:r>
              <a:rPr lang="en-GB" sz="2700" dirty="0"/>
              <a:t>”</a:t>
            </a:r>
          </a:p>
          <a:p>
            <a:pPr lvl="1"/>
            <a:r>
              <a:rPr lang="en-GB" sz="2700" dirty="0"/>
              <a:t>“</a:t>
            </a:r>
            <a:r>
              <a:rPr lang="en-GB" sz="2700" i="1" dirty="0"/>
              <a:t>each and every loss or series of losses arising from one even</a:t>
            </a:r>
            <a:r>
              <a:rPr lang="en-GB" sz="2700" dirty="0"/>
              <a:t>t”</a:t>
            </a:r>
          </a:p>
          <a:p>
            <a:pPr lvl="1"/>
            <a:r>
              <a:rPr lang="en-GB" sz="2700" dirty="0"/>
              <a:t>“</a:t>
            </a:r>
            <a:r>
              <a:rPr lang="en-GB" sz="2700" i="1" dirty="0"/>
              <a:t>an Occurrence…attributable directly, indirectly or allegedly to the same actual or alleged event, condition, cause, defect, hazard and/or failure to warn of such</a:t>
            </a:r>
            <a:r>
              <a:rPr lang="en-GB" sz="2700" dirty="0"/>
              <a:t>”</a:t>
            </a:r>
          </a:p>
          <a:p>
            <a:endParaRPr lang="en-GB" dirty="0"/>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920" y="6048531"/>
            <a:ext cx="5081042" cy="696033"/>
          </a:xfrm>
          <a:prstGeom prst="rect">
            <a:avLst/>
          </a:prstGeom>
        </p:spPr>
      </p:pic>
    </p:spTree>
    <p:extLst>
      <p:ext uri="{BB962C8B-B14F-4D97-AF65-F5344CB8AC3E}">
        <p14:creationId xmlns:p14="http://schemas.microsoft.com/office/powerpoint/2010/main" val="35106532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solidFill>
                  <a:schemeClr val="accent1"/>
                </a:solidFill>
              </a:rPr>
              <a:t>Aggregation: Event </a:t>
            </a:r>
            <a:r>
              <a:rPr lang="en-GB" dirty="0" err="1">
                <a:solidFill>
                  <a:schemeClr val="accent1"/>
                </a:solidFill>
              </a:rPr>
              <a:t>vs</a:t>
            </a:r>
            <a:r>
              <a:rPr lang="en-GB" dirty="0">
                <a:solidFill>
                  <a:schemeClr val="accent1"/>
                </a:solidFill>
              </a:rPr>
              <a:t> Cause</a:t>
            </a:r>
          </a:p>
        </p:txBody>
      </p:sp>
      <p:sp>
        <p:nvSpPr>
          <p:cNvPr id="3" name="Content Placeholder 2"/>
          <p:cNvSpPr>
            <a:spLocks noGrp="1"/>
          </p:cNvSpPr>
          <p:nvPr>
            <p:ph idx="1"/>
          </p:nvPr>
        </p:nvSpPr>
        <p:spPr/>
        <p:txBody>
          <a:bodyPr>
            <a:normAutofit/>
          </a:bodyPr>
          <a:lstStyle/>
          <a:p>
            <a:pPr>
              <a:buFont typeface="Arial" charset="0"/>
              <a:buNone/>
            </a:pPr>
            <a:r>
              <a:rPr lang="en-GB" sz="2600" i="1" dirty="0"/>
              <a:t>AXA v Field</a:t>
            </a:r>
            <a:r>
              <a:rPr lang="en-GB" sz="2600" dirty="0"/>
              <a:t> [1996] HL</a:t>
            </a:r>
          </a:p>
          <a:p>
            <a:pPr>
              <a:buFont typeface="Arial" charset="0"/>
              <a:buNone/>
            </a:pPr>
            <a:endParaRPr lang="en-GB" sz="2600" dirty="0"/>
          </a:p>
          <a:p>
            <a:r>
              <a:rPr lang="en-GB" sz="2600" i="1" dirty="0"/>
              <a:t>“…an </a:t>
            </a:r>
            <a:r>
              <a:rPr lang="en-GB" sz="2600" i="1" u="sng" dirty="0"/>
              <a:t>event</a:t>
            </a:r>
            <a:r>
              <a:rPr lang="en-GB" sz="2600" i="1" dirty="0"/>
              <a:t> is something which happens at a particular time, at a particular place, in a particular way”</a:t>
            </a:r>
          </a:p>
          <a:p>
            <a:endParaRPr lang="en-GB" sz="2600" i="1" dirty="0"/>
          </a:p>
          <a:p>
            <a:r>
              <a:rPr lang="en-GB" sz="2600" i="1" dirty="0"/>
              <a:t>“A </a:t>
            </a:r>
            <a:r>
              <a:rPr lang="en-GB" sz="2600" i="1" u="sng" dirty="0"/>
              <a:t>cause</a:t>
            </a:r>
            <a:r>
              <a:rPr lang="en-GB" sz="2600" i="1" dirty="0"/>
              <a:t> is…something altogether less constricted. It can be a continuing state of affairs; it can be the absence of something happening”</a:t>
            </a:r>
          </a:p>
          <a:p>
            <a:endParaRPr lang="en-GB" dirty="0"/>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5989347"/>
            <a:ext cx="5513090" cy="755218"/>
          </a:xfrm>
          <a:prstGeom prst="rect">
            <a:avLst/>
          </a:prstGeom>
        </p:spPr>
      </p:pic>
    </p:spTree>
    <p:extLst>
      <p:ext uri="{BB962C8B-B14F-4D97-AF65-F5344CB8AC3E}">
        <p14:creationId xmlns:p14="http://schemas.microsoft.com/office/powerpoint/2010/main" val="18340483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solidFill>
                  <a:schemeClr val="accent1"/>
                </a:solidFill>
              </a:rPr>
              <a:t>Aggregation by Event</a:t>
            </a:r>
          </a:p>
        </p:txBody>
      </p:sp>
      <p:sp>
        <p:nvSpPr>
          <p:cNvPr id="3" name="Content Placeholder 2"/>
          <p:cNvSpPr>
            <a:spLocks noGrp="1"/>
          </p:cNvSpPr>
          <p:nvPr>
            <p:ph idx="1"/>
          </p:nvPr>
        </p:nvSpPr>
        <p:spPr/>
        <p:txBody>
          <a:bodyPr>
            <a:normAutofit fontScale="85000" lnSpcReduction="20000"/>
          </a:bodyPr>
          <a:lstStyle/>
          <a:p>
            <a:pPr marL="0" indent="0">
              <a:buNone/>
            </a:pPr>
            <a:r>
              <a:rPr lang="en-GB" sz="2800" i="1" dirty="0" err="1"/>
              <a:t>Aioi</a:t>
            </a:r>
            <a:r>
              <a:rPr lang="en-GB" sz="2800" i="1" dirty="0"/>
              <a:t> </a:t>
            </a:r>
            <a:r>
              <a:rPr lang="en-GB" sz="2800" i="1" dirty="0" err="1"/>
              <a:t>Nissay</a:t>
            </a:r>
            <a:r>
              <a:rPr lang="en-GB" sz="2800" i="1" dirty="0"/>
              <a:t> Dowa v </a:t>
            </a:r>
            <a:r>
              <a:rPr lang="en-GB" sz="2800" i="1" dirty="0" err="1"/>
              <a:t>Heraldglen</a:t>
            </a:r>
            <a:r>
              <a:rPr lang="en-GB" sz="2800" dirty="0"/>
              <a:t> [2013]</a:t>
            </a:r>
          </a:p>
          <a:p>
            <a:pPr marL="0" indent="0">
              <a:buNone/>
            </a:pPr>
            <a:endParaRPr lang="en-GB" sz="2800" dirty="0"/>
          </a:p>
          <a:p>
            <a:r>
              <a:rPr lang="en-GB" sz="2800" dirty="0"/>
              <a:t>Stated limit and excess for “</a:t>
            </a:r>
            <a:r>
              <a:rPr lang="en-GB" sz="2800" i="1" dirty="0"/>
              <a:t>each and every loss</a:t>
            </a:r>
            <a:r>
              <a:rPr lang="en-GB" sz="2800" dirty="0"/>
              <a:t>”</a:t>
            </a:r>
          </a:p>
          <a:p>
            <a:endParaRPr lang="en-GB" sz="2800" dirty="0"/>
          </a:p>
          <a:p>
            <a:r>
              <a:rPr lang="en-GB" sz="2800" dirty="0"/>
              <a:t>“</a:t>
            </a:r>
            <a:r>
              <a:rPr lang="en-GB" sz="2800" i="1" dirty="0"/>
              <a:t>each and every loss” shall mean “each and every loss or accident or occurrence or series thereof arising out of one event</a:t>
            </a:r>
            <a:r>
              <a:rPr lang="en-GB" sz="2800" dirty="0"/>
              <a:t>”</a:t>
            </a:r>
          </a:p>
          <a:p>
            <a:endParaRPr lang="en-GB" sz="2800" dirty="0"/>
          </a:p>
          <a:p>
            <a:r>
              <a:rPr lang="en-GB" sz="2800" dirty="0"/>
              <a:t>On September 11</a:t>
            </a:r>
            <a:r>
              <a:rPr lang="en-GB" sz="2800" baseline="30000" dirty="0"/>
              <a:t>th</a:t>
            </a:r>
            <a:r>
              <a:rPr lang="en-GB" sz="2800" dirty="0"/>
              <a:t>, 2001, two hi-jacked aircraft crashed into the North and South Towers of the World Trade </a:t>
            </a:r>
            <a:r>
              <a:rPr lang="en-GB" sz="2800" dirty="0" err="1"/>
              <a:t>Center</a:t>
            </a:r>
            <a:endParaRPr lang="en-GB" sz="2800" dirty="0"/>
          </a:p>
          <a:p>
            <a:endParaRPr lang="en-GB" sz="2800" dirty="0"/>
          </a:p>
          <a:p>
            <a:r>
              <a:rPr lang="en-GB" sz="2800" dirty="0"/>
              <a:t>Was there one loss, or two?</a:t>
            </a:r>
          </a:p>
          <a:p>
            <a:endParaRPr lang="en-GB" dirty="0"/>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8135" y="6046803"/>
            <a:ext cx="5873130" cy="804538"/>
          </a:xfrm>
          <a:prstGeom prst="rect">
            <a:avLst/>
          </a:prstGeom>
        </p:spPr>
      </p:pic>
    </p:spTree>
    <p:extLst>
      <p:ext uri="{BB962C8B-B14F-4D97-AF65-F5344CB8AC3E}">
        <p14:creationId xmlns:p14="http://schemas.microsoft.com/office/powerpoint/2010/main" val="29425438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smtClean="0">
                <a:solidFill>
                  <a:schemeClr val="accent1"/>
                </a:solidFill>
              </a:rPr>
              <a:t>Pension </a:t>
            </a:r>
            <a:r>
              <a:rPr lang="en-GB" dirty="0" err="1" smtClean="0">
                <a:solidFill>
                  <a:schemeClr val="accent1"/>
                </a:solidFill>
              </a:rPr>
              <a:t>misselling</a:t>
            </a:r>
            <a:endParaRPr lang="en-GB" dirty="0">
              <a:solidFill>
                <a:schemeClr val="accent1"/>
              </a:solidFill>
            </a:endParaRPr>
          </a:p>
        </p:txBody>
      </p:sp>
      <p:sp>
        <p:nvSpPr>
          <p:cNvPr id="3" name="Content Placeholder 2"/>
          <p:cNvSpPr>
            <a:spLocks noGrp="1"/>
          </p:cNvSpPr>
          <p:nvPr>
            <p:ph idx="1"/>
          </p:nvPr>
        </p:nvSpPr>
        <p:spPr/>
        <p:txBody>
          <a:bodyPr>
            <a:normAutofit/>
          </a:bodyPr>
          <a:lstStyle/>
          <a:p>
            <a:pPr>
              <a:buFont typeface="Arial" charset="0"/>
              <a:buNone/>
            </a:pPr>
            <a:r>
              <a:rPr lang="en-GB" sz="2400" i="1" dirty="0"/>
              <a:t>Lloyds TSB v Lloyds Bank Insurance</a:t>
            </a:r>
            <a:r>
              <a:rPr lang="en-GB" sz="2400" dirty="0"/>
              <a:t> [2003] HL </a:t>
            </a:r>
          </a:p>
          <a:p>
            <a:pPr>
              <a:buFont typeface="Arial" charset="0"/>
              <a:buNone/>
            </a:pPr>
            <a:endParaRPr lang="en-GB" sz="2400" dirty="0"/>
          </a:p>
          <a:p>
            <a:pPr>
              <a:buFont typeface="Arial" charset="0"/>
              <a:buNone/>
            </a:pPr>
            <a:r>
              <a:rPr lang="en-GB" sz="2400" i="1" dirty="0"/>
              <a:t>	“</a:t>
            </a:r>
            <a:r>
              <a:rPr lang="en-GB" sz="2400" dirty="0"/>
              <a:t>…</a:t>
            </a:r>
            <a:r>
              <a:rPr lang="en-GB" sz="2400" i="1" dirty="0"/>
              <a:t>series of claims</a:t>
            </a:r>
            <a:r>
              <a:rPr lang="en-GB" sz="2400" dirty="0"/>
              <a:t> [resulting] </a:t>
            </a:r>
            <a:r>
              <a:rPr lang="en-GB" sz="2400" i="1" dirty="0"/>
              <a:t>from any single act or omission (or a related series of acts or omissions)</a:t>
            </a:r>
            <a:r>
              <a:rPr lang="en-GB" sz="2400" dirty="0"/>
              <a:t>”</a:t>
            </a:r>
          </a:p>
          <a:p>
            <a:pPr>
              <a:buFont typeface="Arial" charset="0"/>
              <a:buNone/>
            </a:pPr>
            <a:endParaRPr lang="en-GB" sz="2400" dirty="0"/>
          </a:p>
          <a:p>
            <a:pPr>
              <a:buFont typeface="Arial" charset="0"/>
              <a:buNone/>
            </a:pPr>
            <a:r>
              <a:rPr lang="en-GB" sz="2400" i="1" dirty="0"/>
              <a:t>Countrywide v Marshall </a:t>
            </a:r>
            <a:r>
              <a:rPr lang="en-GB" sz="2400" dirty="0"/>
              <a:t>[2003]</a:t>
            </a:r>
          </a:p>
          <a:p>
            <a:pPr>
              <a:buFont typeface="Arial" charset="0"/>
              <a:buNone/>
            </a:pPr>
            <a:endParaRPr lang="en-GB" sz="2400" i="1" dirty="0"/>
          </a:p>
          <a:p>
            <a:pPr>
              <a:buFont typeface="Arial" charset="0"/>
              <a:buNone/>
            </a:pPr>
            <a:r>
              <a:rPr lang="en-GB" sz="2400" i="1" dirty="0"/>
              <a:t>	“…one occurrence or occurrences of a series consequent upon or attributable to one source or original cause</a:t>
            </a:r>
            <a:r>
              <a:rPr lang="en-GB" sz="2400" dirty="0"/>
              <a:t>”</a:t>
            </a:r>
            <a:endParaRPr lang="en-GB" sz="2400" i="1" dirty="0"/>
          </a:p>
          <a:p>
            <a:endParaRPr lang="en-GB" sz="2400" dirty="0"/>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9558" y="5937883"/>
            <a:ext cx="5801122" cy="794674"/>
          </a:xfrm>
          <a:prstGeom prst="rect">
            <a:avLst/>
          </a:prstGeom>
        </p:spPr>
      </p:pic>
    </p:spTree>
    <p:extLst>
      <p:ext uri="{BB962C8B-B14F-4D97-AF65-F5344CB8AC3E}">
        <p14:creationId xmlns:p14="http://schemas.microsoft.com/office/powerpoint/2010/main" val="24379756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solidFill>
                  <a:schemeClr val="accent1"/>
                </a:solidFill>
              </a:rPr>
              <a:t>Savings &amp; Loan Collapse</a:t>
            </a:r>
          </a:p>
        </p:txBody>
      </p:sp>
      <p:sp>
        <p:nvSpPr>
          <p:cNvPr id="3" name="Content Placeholder 2"/>
          <p:cNvSpPr>
            <a:spLocks noGrp="1"/>
          </p:cNvSpPr>
          <p:nvPr>
            <p:ph idx="1"/>
          </p:nvPr>
        </p:nvSpPr>
        <p:spPr/>
        <p:txBody>
          <a:bodyPr>
            <a:normAutofit/>
          </a:bodyPr>
          <a:lstStyle/>
          <a:p>
            <a:pPr marL="0" indent="0">
              <a:buNone/>
            </a:pPr>
            <a:r>
              <a:rPr lang="en-GB" sz="2400" i="1" dirty="0"/>
              <a:t>American Centennial Insurance v INSCO </a:t>
            </a:r>
            <a:r>
              <a:rPr lang="en-GB" sz="2400" dirty="0"/>
              <a:t>[1996]</a:t>
            </a:r>
          </a:p>
          <a:p>
            <a:endParaRPr lang="en-GB" sz="2400" dirty="0"/>
          </a:p>
          <a:p>
            <a:r>
              <a:rPr lang="en-GB" sz="2400" dirty="0"/>
              <a:t>“…</a:t>
            </a:r>
            <a:r>
              <a:rPr lang="en-GB" sz="2400" i="1" dirty="0"/>
              <a:t>series of events or occurrences originating from one cause…</a:t>
            </a:r>
            <a:r>
              <a:rPr lang="en-GB" sz="2400" dirty="0"/>
              <a:t>”</a:t>
            </a:r>
          </a:p>
          <a:p>
            <a:endParaRPr lang="en-GB" sz="2400" dirty="0"/>
          </a:p>
          <a:p>
            <a:r>
              <a:rPr lang="en-GB" sz="2400" dirty="0"/>
              <a:t>Claims against directors and auditors following collapse of S&amp;L bank</a:t>
            </a:r>
          </a:p>
          <a:p>
            <a:pPr marL="0" indent="0">
              <a:buNone/>
            </a:pPr>
            <a:endParaRPr lang="en-GB" sz="2400" dirty="0"/>
          </a:p>
          <a:p>
            <a:r>
              <a:rPr lang="en-GB" sz="2400" dirty="0"/>
              <a:t>What was the “cause” of the claims? </a:t>
            </a:r>
          </a:p>
          <a:p>
            <a:endParaRPr lang="en-GB" dirty="0"/>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1880" y="5999211"/>
            <a:ext cx="5441082" cy="745353"/>
          </a:xfrm>
          <a:prstGeom prst="rect">
            <a:avLst/>
          </a:prstGeom>
        </p:spPr>
      </p:pic>
    </p:spTree>
    <p:extLst>
      <p:ext uri="{BB962C8B-B14F-4D97-AF65-F5344CB8AC3E}">
        <p14:creationId xmlns:p14="http://schemas.microsoft.com/office/powerpoint/2010/main" val="18960261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solidFill>
                  <a:schemeClr val="accent1"/>
                </a:solidFill>
              </a:rPr>
              <a:t>Why Does Aggregation Matter?</a:t>
            </a:r>
          </a:p>
        </p:txBody>
      </p:sp>
      <p:sp>
        <p:nvSpPr>
          <p:cNvPr id="3" name="Content Placeholder 2"/>
          <p:cNvSpPr>
            <a:spLocks noGrp="1"/>
          </p:cNvSpPr>
          <p:nvPr>
            <p:ph idx="1"/>
          </p:nvPr>
        </p:nvSpPr>
        <p:spPr/>
        <p:txBody>
          <a:bodyPr>
            <a:normAutofit fontScale="77500" lnSpcReduction="20000"/>
          </a:bodyPr>
          <a:lstStyle/>
          <a:p>
            <a:r>
              <a:rPr lang="en-GB" dirty="0"/>
              <a:t>Limit and deductible</a:t>
            </a:r>
          </a:p>
          <a:p>
            <a:r>
              <a:rPr lang="en-GB" dirty="0"/>
              <a:t>Effect of Notice</a:t>
            </a:r>
          </a:p>
          <a:p>
            <a:pPr marL="292100" lvl="1" indent="0">
              <a:buNone/>
            </a:pPr>
            <a:r>
              <a:rPr lang="en-GB" dirty="0"/>
              <a:t>“</a:t>
            </a:r>
            <a:r>
              <a:rPr lang="en-GB" i="1" dirty="0"/>
              <a:t>The Assured shall give to the Underwriters notice in writing as soon as practicable of any circumstance of which they shall become aware during the period specified in the Schedule which may give rise to a loss or claim against them. Such notice having been given any loss or claim to which that circumstance has given rise which is subsequently made after the expiration of the period specified in the Schedule shall be deemed for the purpose of this Insurance to have been made during the subsistence hereof.”</a:t>
            </a:r>
          </a:p>
          <a:p>
            <a:pPr marL="292100" lvl="1" indent="0" algn="r">
              <a:buNone/>
            </a:pPr>
            <a:r>
              <a:rPr lang="en-GB" i="1" dirty="0"/>
              <a:t>HLB </a:t>
            </a:r>
            <a:r>
              <a:rPr lang="en-GB" i="1" dirty="0" err="1"/>
              <a:t>Kidsons</a:t>
            </a:r>
            <a:r>
              <a:rPr lang="en-GB" i="1" dirty="0"/>
              <a:t> v Lloyd’s Underwriters </a:t>
            </a:r>
            <a:r>
              <a:rPr lang="en-GB" dirty="0"/>
              <a:t>[2008] CA</a:t>
            </a:r>
          </a:p>
          <a:p>
            <a:pPr marL="292100" lvl="1" indent="0" algn="r">
              <a:buNone/>
            </a:pPr>
            <a:r>
              <a:rPr lang="en-GB" i="1" dirty="0"/>
              <a:t>Rothschild v </a:t>
            </a:r>
            <a:r>
              <a:rPr lang="en-GB" i="1" dirty="0" err="1"/>
              <a:t>Collyear</a:t>
            </a:r>
            <a:r>
              <a:rPr lang="en-GB" i="1" dirty="0"/>
              <a:t> </a:t>
            </a:r>
            <a:r>
              <a:rPr lang="en-GB" dirty="0"/>
              <a:t>[1999]</a:t>
            </a:r>
            <a:endParaRPr lang="en-GB" i="1" dirty="0"/>
          </a:p>
          <a:p>
            <a:r>
              <a:rPr lang="en-GB" dirty="0"/>
              <a:t>How many and which policies are on risk? </a:t>
            </a:r>
          </a:p>
          <a:p>
            <a:endParaRPr lang="en-GB" dirty="0"/>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1245" y="5969619"/>
            <a:ext cx="5657106" cy="774946"/>
          </a:xfrm>
          <a:prstGeom prst="rect">
            <a:avLst/>
          </a:prstGeom>
        </p:spPr>
      </p:pic>
    </p:spTree>
    <p:extLst>
      <p:ext uri="{BB962C8B-B14F-4D97-AF65-F5344CB8AC3E}">
        <p14:creationId xmlns:p14="http://schemas.microsoft.com/office/powerpoint/2010/main" val="2885589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solidFill>
                  <a:schemeClr val="accent1"/>
                </a:solidFill>
              </a:rPr>
              <a:t>Effect of Policyholder’s Insolvency</a:t>
            </a:r>
          </a:p>
        </p:txBody>
      </p:sp>
      <p:sp>
        <p:nvSpPr>
          <p:cNvPr id="3" name="Content Placeholder 2"/>
          <p:cNvSpPr>
            <a:spLocks noGrp="1"/>
          </p:cNvSpPr>
          <p:nvPr>
            <p:ph idx="1"/>
          </p:nvPr>
        </p:nvSpPr>
        <p:spPr/>
        <p:txBody>
          <a:bodyPr>
            <a:normAutofit/>
          </a:bodyPr>
          <a:lstStyle/>
          <a:p>
            <a:r>
              <a:rPr lang="en-GB" sz="2000" dirty="0"/>
              <a:t>Statutory transfer of insolvent policyholder’s rights against available insurance to third party claimants</a:t>
            </a:r>
          </a:p>
          <a:p>
            <a:pPr marL="685800" lvl="2" indent="0">
              <a:lnSpc>
                <a:spcPct val="150000"/>
              </a:lnSpc>
              <a:buNone/>
            </a:pPr>
            <a:r>
              <a:rPr lang="en-GB" sz="2000" dirty="0"/>
              <a:t>Third Party (Rights against Insurers) Act </a:t>
            </a:r>
            <a:r>
              <a:rPr lang="en-GB" sz="2000" dirty="0" smtClean="0"/>
              <a:t>1930</a:t>
            </a:r>
            <a:endParaRPr lang="en-GB" sz="2000" dirty="0"/>
          </a:p>
          <a:p>
            <a:pPr>
              <a:lnSpc>
                <a:spcPct val="150000"/>
              </a:lnSpc>
            </a:pPr>
            <a:r>
              <a:rPr lang="en-GB" sz="2000" dirty="0"/>
              <a:t>“Dash for Cash”</a:t>
            </a:r>
          </a:p>
          <a:p>
            <a:pPr marL="685800" lvl="2" indent="0">
              <a:lnSpc>
                <a:spcPct val="150000"/>
              </a:lnSpc>
              <a:buNone/>
            </a:pPr>
            <a:r>
              <a:rPr lang="en-GB" sz="2000" dirty="0"/>
              <a:t>The available insurance is insufficient to cover all third party </a:t>
            </a:r>
            <a:r>
              <a:rPr lang="en-GB" sz="2000" dirty="0" smtClean="0"/>
              <a:t>claims</a:t>
            </a:r>
          </a:p>
          <a:p>
            <a:endParaRPr lang="en-GB" sz="2000" i="1" dirty="0" smtClean="0"/>
          </a:p>
          <a:p>
            <a:pPr>
              <a:lnSpc>
                <a:spcPct val="150000"/>
              </a:lnSpc>
            </a:pPr>
            <a:r>
              <a:rPr lang="en-GB" sz="2000" i="1" dirty="0" smtClean="0"/>
              <a:t>Cox </a:t>
            </a:r>
            <a:r>
              <a:rPr lang="en-GB" sz="2000" i="1" dirty="0"/>
              <a:t>v Bankside Members Agency</a:t>
            </a:r>
            <a:r>
              <a:rPr lang="en-GB" sz="2000" dirty="0"/>
              <a:t> [1995] CA</a:t>
            </a:r>
          </a:p>
          <a:p>
            <a:pPr marL="685800" lvl="2" indent="0">
              <a:lnSpc>
                <a:spcPct val="150000"/>
              </a:lnSpc>
              <a:buNone/>
            </a:pPr>
            <a:r>
              <a:rPr lang="en-GB" sz="2000" dirty="0"/>
              <a:t>Chronological priority, or “first part the post”, is the basic rule</a:t>
            </a:r>
          </a:p>
          <a:p>
            <a:endParaRPr lang="en-GB" dirty="0"/>
          </a:p>
        </p:txBody>
      </p:sp>
      <p:sp>
        <p:nvSpPr>
          <p:cNvPr id="4" name="Footer Placeholder 3"/>
          <p:cNvSpPr>
            <a:spLocks noGrp="1"/>
          </p:cNvSpPr>
          <p:nvPr>
            <p:ph type="ftr" sz="quarter" idx="11"/>
          </p:nvPr>
        </p:nvSpPr>
        <p:spPr/>
        <p:txBody>
          <a:bodyPr/>
          <a:lstStyle/>
          <a:p>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4106" y="5954562"/>
            <a:ext cx="5585098" cy="765082"/>
          </a:xfrm>
          <a:prstGeom prst="rect">
            <a:avLst/>
          </a:prstGeom>
        </p:spPr>
      </p:pic>
    </p:spTree>
    <p:extLst>
      <p:ext uri="{BB962C8B-B14F-4D97-AF65-F5344CB8AC3E}">
        <p14:creationId xmlns:p14="http://schemas.microsoft.com/office/powerpoint/2010/main" val="20502514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354162"/>
          </a:xfrm>
        </p:spPr>
        <p:txBody>
          <a:bodyPr>
            <a:normAutofit fontScale="90000"/>
          </a:bodyPr>
          <a:lstStyle/>
          <a:p>
            <a:r>
              <a:rPr lang="en-GB" dirty="0" smtClean="0"/>
              <a:t/>
            </a:r>
            <a:br>
              <a:rPr lang="en-GB" dirty="0" smtClean="0"/>
            </a:br>
            <a:r>
              <a:rPr lang="en-GB" sz="3600" dirty="0" smtClean="0"/>
              <a:t>AIDA </a:t>
            </a:r>
            <a:r>
              <a:rPr lang="en-GB" sz="3600" dirty="0"/>
              <a:t>Europe and FERMA would like to thank</a:t>
            </a:r>
            <a:br>
              <a:rPr lang="en-GB" sz="3600" dirty="0"/>
            </a:br>
            <a:endParaRPr lang="en-GB" sz="3600" dirty="0"/>
          </a:p>
        </p:txBody>
      </p:sp>
      <p:sp>
        <p:nvSpPr>
          <p:cNvPr id="5" name="Content Placeholder 4"/>
          <p:cNvSpPr>
            <a:spLocks noGrp="1"/>
          </p:cNvSpPr>
          <p:nvPr>
            <p:ph idx="1"/>
          </p:nvPr>
        </p:nvSpPr>
        <p:spPr>
          <a:xfrm>
            <a:off x="457200" y="908721"/>
            <a:ext cx="8229600" cy="4464496"/>
          </a:xfrm>
        </p:spPr>
        <p:txBody>
          <a:bodyPr>
            <a:normAutofit/>
          </a:bodyPr>
          <a:lstStyle/>
          <a:p>
            <a:pPr marL="0" indent="0" algn="ctr">
              <a:buNone/>
            </a:pPr>
            <a:endParaRPr lang="en-GB" dirty="0"/>
          </a:p>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endParaRPr lang="en-GB" dirty="0" smtClean="0"/>
          </a:p>
          <a:p>
            <a:pPr marL="0" indent="0" algn="ctr">
              <a:buNone/>
            </a:pPr>
            <a:endParaRPr lang="en-GB" dirty="0" smtClean="0"/>
          </a:p>
          <a:p>
            <a:pPr marL="0" indent="0" algn="ctr">
              <a:buNone/>
            </a:pPr>
            <a:r>
              <a:rPr lang="en-GB" dirty="0" smtClean="0"/>
              <a:t> for its support</a:t>
            </a:r>
            <a:endParaRPr lang="en-GB" dirty="0"/>
          </a:p>
          <a:p>
            <a:pPr marL="0" indent="0" algn="ctr">
              <a:buNone/>
            </a:pP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1790855"/>
            <a:ext cx="6048672" cy="2127191"/>
          </a:xfrm>
          <a:prstGeom prst="rect">
            <a:avLst/>
          </a:prstGeom>
        </p:spPr>
      </p:pic>
      <p:sp>
        <p:nvSpPr>
          <p:cNvPr id="3" name="Footer Placeholder 2"/>
          <p:cNvSpPr>
            <a:spLocks noGrp="1"/>
          </p:cNvSpPr>
          <p:nvPr>
            <p:ph type="ftr" sz="quarter" idx="11"/>
          </p:nvPr>
        </p:nvSpPr>
        <p:spPr>
          <a:xfrm>
            <a:off x="539552" y="5733256"/>
            <a:ext cx="8424936" cy="988219"/>
          </a:xfrm>
        </p:spPr>
        <p:txBody>
          <a:bodyPr/>
          <a:lstStyle/>
          <a:p>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5733256"/>
            <a:ext cx="6953250" cy="952500"/>
          </a:xfrm>
          <a:prstGeom prst="rect">
            <a:avLst/>
          </a:prstGeom>
        </p:spPr>
      </p:pic>
    </p:spTree>
    <p:extLst>
      <p:ext uri="{BB962C8B-B14F-4D97-AF65-F5344CB8AC3E}">
        <p14:creationId xmlns:p14="http://schemas.microsoft.com/office/powerpoint/2010/main" val="27481385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Arial" charset="0"/>
              </a:rPr>
              <a:t>Co-insurance: theory </a:t>
            </a:r>
            <a:r>
              <a:rPr lang="en-US" sz="2600" b="1" i="1" dirty="0" smtClean="0">
                <a:solidFill>
                  <a:schemeClr val="accent1"/>
                </a:solidFill>
                <a:latin typeface="Arial" charset="0"/>
              </a:rPr>
              <a:t>(cont’d)</a:t>
            </a:r>
          </a:p>
        </p:txBody>
      </p:sp>
      <p:sp>
        <p:nvSpPr>
          <p:cNvPr id="8196" name="Segnaposto contenuto 11"/>
          <p:cNvSpPr>
            <a:spLocks noGrp="1"/>
          </p:cNvSpPr>
          <p:nvPr>
            <p:ph idx="1"/>
          </p:nvPr>
        </p:nvSpPr>
        <p:spPr>
          <a:xfrm>
            <a:off x="457200" y="2060848"/>
            <a:ext cx="8229600" cy="4031977"/>
          </a:xfrm>
        </p:spPr>
        <p:txBody>
          <a:bodyPr/>
          <a:lstStyle/>
          <a:p>
            <a:pPr marL="0" indent="0" algn="ctr" eaLnBrk="1" hangingPunct="1">
              <a:lnSpc>
                <a:spcPct val="85000"/>
              </a:lnSpc>
              <a:spcBef>
                <a:spcPts val="1200"/>
              </a:spcBef>
              <a:spcAft>
                <a:spcPts val="0"/>
              </a:spcAft>
              <a:buFont typeface="Arial" charset="0"/>
              <a:buNone/>
              <a:defRPr/>
            </a:pPr>
            <a:r>
              <a:rPr lang="en-US" dirty="0" smtClean="0">
                <a:cs typeface="Arial" charset="0"/>
              </a:rPr>
              <a:t>Sharing of risk among insurers</a:t>
            </a:r>
          </a:p>
          <a:p>
            <a:pPr marL="0" indent="0" algn="ctr" eaLnBrk="1" hangingPunct="1">
              <a:lnSpc>
                <a:spcPct val="85000"/>
              </a:lnSpc>
              <a:spcBef>
                <a:spcPts val="400"/>
              </a:spcBef>
              <a:spcAft>
                <a:spcPts val="2000"/>
              </a:spcAft>
              <a:buFont typeface="Arial" charset="0"/>
              <a:buNone/>
              <a:defRPr/>
            </a:pPr>
            <a:r>
              <a:rPr lang="en-US" sz="2400" i="1" dirty="0" smtClean="0">
                <a:cs typeface="Arial" charset="0"/>
              </a:rPr>
              <a:t>(vis-à-vis the insured)</a:t>
            </a:r>
          </a:p>
          <a:p>
            <a:pPr eaLnBrk="1" hangingPunct="1">
              <a:lnSpc>
                <a:spcPct val="85000"/>
              </a:lnSpc>
              <a:spcBef>
                <a:spcPts val="800"/>
              </a:spcBef>
              <a:spcAft>
                <a:spcPts val="600"/>
              </a:spcAft>
              <a:defRPr/>
            </a:pPr>
            <a:r>
              <a:rPr lang="en-US" sz="3400" b="1" dirty="0" smtClean="0">
                <a:cs typeface="Arial" charset="0"/>
              </a:rPr>
              <a:t>Horizontal</a:t>
            </a:r>
          </a:p>
          <a:p>
            <a:pPr lvl="1" eaLnBrk="1" hangingPunct="1">
              <a:lnSpc>
                <a:spcPct val="85000"/>
              </a:lnSpc>
              <a:spcBef>
                <a:spcPts val="800"/>
              </a:spcBef>
              <a:spcAft>
                <a:spcPts val="600"/>
              </a:spcAft>
              <a:defRPr/>
            </a:pPr>
            <a:r>
              <a:rPr lang="en-US" sz="3200" dirty="0" smtClean="0">
                <a:cs typeface="Arial" charset="0"/>
              </a:rPr>
              <a:t>shares or quotas of the </a:t>
            </a:r>
            <a:r>
              <a:rPr lang="en-US" sz="3200" b="1" i="1" dirty="0" smtClean="0">
                <a:cs typeface="Arial" charset="0"/>
              </a:rPr>
              <a:t>same risk layer</a:t>
            </a:r>
          </a:p>
          <a:p>
            <a:pPr eaLnBrk="1" hangingPunct="1">
              <a:lnSpc>
                <a:spcPct val="85000"/>
              </a:lnSpc>
              <a:spcBef>
                <a:spcPts val="1800"/>
              </a:spcBef>
              <a:spcAft>
                <a:spcPts val="600"/>
              </a:spcAft>
              <a:defRPr/>
            </a:pPr>
            <a:r>
              <a:rPr lang="en-US" sz="3400" b="1" dirty="0" smtClean="0">
                <a:cs typeface="Arial" charset="0"/>
              </a:rPr>
              <a:t>Vertical</a:t>
            </a:r>
          </a:p>
          <a:p>
            <a:pPr lvl="1" eaLnBrk="1" hangingPunct="1">
              <a:lnSpc>
                <a:spcPct val="85000"/>
              </a:lnSpc>
              <a:spcBef>
                <a:spcPts val="800"/>
              </a:spcBef>
              <a:spcAft>
                <a:spcPts val="600"/>
              </a:spcAft>
              <a:defRPr/>
            </a:pPr>
            <a:r>
              <a:rPr lang="en-US" sz="3200" b="1" i="1" dirty="0" smtClean="0">
                <a:cs typeface="Arial" charset="0"/>
              </a:rPr>
              <a:t>different risk layers </a:t>
            </a:r>
            <a:r>
              <a:rPr lang="en-US" sz="3200" dirty="0" smtClean="0">
                <a:cs typeface="Arial" charset="0"/>
              </a:rPr>
              <a:t>(primary/excess)</a:t>
            </a: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9261" y="5920299"/>
            <a:ext cx="6017146" cy="824266"/>
          </a:xfrm>
          <a:prstGeom prst="rect">
            <a:avLst/>
          </a:prstGeom>
        </p:spPr>
      </p:pic>
    </p:spTree>
    <p:extLst>
      <p:ext uri="{BB962C8B-B14F-4D97-AF65-F5344CB8AC3E}">
        <p14:creationId xmlns:p14="http://schemas.microsoft.com/office/powerpoint/2010/main" val="6765285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2" end="2"/>
                                            </p:txEl>
                                          </p:spTgt>
                                        </p:tgtEl>
                                        <p:attrNameLst>
                                          <p:attrName>style.visibility</p:attrName>
                                        </p:attrNameLst>
                                      </p:cBhvr>
                                      <p:to>
                                        <p:strVal val="visible"/>
                                      </p:to>
                                    </p:set>
                                    <p:animEffect transition="in" filter="fade">
                                      <p:cBhvr>
                                        <p:cTn id="7" dur="500"/>
                                        <p:tgtEl>
                                          <p:spTgt spid="8196">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xEl>
                                              <p:pRg st="3" end="3"/>
                                            </p:txEl>
                                          </p:spTgt>
                                        </p:tgtEl>
                                        <p:attrNameLst>
                                          <p:attrName>style.visibility</p:attrName>
                                        </p:attrNameLst>
                                      </p:cBhvr>
                                      <p:to>
                                        <p:strVal val="visible"/>
                                      </p:to>
                                    </p:set>
                                    <p:animEffect transition="in" filter="fade">
                                      <p:cBhvr>
                                        <p:cTn id="12" dur="500"/>
                                        <p:tgtEl>
                                          <p:spTgt spid="8196">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196">
                                            <p:txEl>
                                              <p:pRg st="4" end="4"/>
                                            </p:txEl>
                                          </p:spTgt>
                                        </p:tgtEl>
                                        <p:attrNameLst>
                                          <p:attrName>style.visibility</p:attrName>
                                        </p:attrNameLst>
                                      </p:cBhvr>
                                      <p:to>
                                        <p:strVal val="visible"/>
                                      </p:to>
                                    </p:set>
                                    <p:animEffect transition="in" filter="fade">
                                      <p:cBhvr>
                                        <p:cTn id="17" dur="500"/>
                                        <p:tgtEl>
                                          <p:spTgt spid="8196">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8196">
                                            <p:txEl>
                                              <p:pRg st="5" end="5"/>
                                            </p:txEl>
                                          </p:spTgt>
                                        </p:tgtEl>
                                        <p:attrNameLst>
                                          <p:attrName>style.visibility</p:attrName>
                                        </p:attrNameLst>
                                      </p:cBhvr>
                                      <p:to>
                                        <p:strVal val="visible"/>
                                      </p:to>
                                    </p:set>
                                    <p:animEffect transition="in" filter="fade">
                                      <p:cBhvr>
                                        <p:cTn id="22" dur="500"/>
                                        <p:tgtEl>
                                          <p:spTgt spid="819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EMBARGO	</a:t>
            </a:r>
            <a:endParaRPr lang="en-GB" dirty="0"/>
          </a:p>
        </p:txBody>
      </p:sp>
      <p:sp>
        <p:nvSpPr>
          <p:cNvPr id="3" name="Subtitle 2"/>
          <p:cNvSpPr>
            <a:spLocks noGrp="1"/>
          </p:cNvSpPr>
          <p:nvPr>
            <p:ph type="subTitle" idx="1"/>
          </p:nvPr>
        </p:nvSpPr>
        <p:spPr/>
        <p:txBody>
          <a:bodyPr/>
          <a:lstStyle/>
          <a:p>
            <a:endParaRPr lang="en-GB"/>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5861114"/>
            <a:ext cx="6449194" cy="883451"/>
          </a:xfrm>
          <a:prstGeom prst="rect">
            <a:avLst/>
          </a:prstGeom>
        </p:spPr>
      </p:pic>
    </p:spTree>
    <p:extLst>
      <p:ext uri="{BB962C8B-B14F-4D97-AF65-F5344CB8AC3E}">
        <p14:creationId xmlns:p14="http://schemas.microsoft.com/office/powerpoint/2010/main" val="35860717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ctrTitle"/>
          </p:nvPr>
        </p:nvSpPr>
        <p:spPr>
          <a:xfrm>
            <a:off x="647700" y="620689"/>
            <a:ext cx="7772400" cy="3024335"/>
          </a:xfrm>
        </p:spPr>
        <p:txBody>
          <a:bodyPr/>
          <a:lstStyle/>
          <a:p>
            <a:pPr algn="ctr" eaLnBrk="1" hangingPunct="1"/>
            <a:r>
              <a:rPr lang="de-DE" sz="3600" dirty="0" err="1" smtClean="0">
                <a:cs typeface="Times New Roman" pitchFamily="18" charset="0"/>
              </a:rPr>
              <a:t>Restrictions</a:t>
            </a:r>
            <a:r>
              <a:rPr lang="de-DE" sz="3600" dirty="0" smtClean="0">
                <a:cs typeface="Times New Roman" pitchFamily="18" charset="0"/>
              </a:rPr>
              <a:t> on </a:t>
            </a:r>
            <a:r>
              <a:rPr lang="de-DE" sz="3600" dirty="0" err="1" smtClean="0">
                <a:cs typeface="Times New Roman" pitchFamily="18" charset="0"/>
              </a:rPr>
              <a:t>insurance</a:t>
            </a:r>
            <a:r>
              <a:rPr lang="de-DE" sz="3600" dirty="0" smtClean="0">
                <a:cs typeface="Times New Roman" pitchFamily="18" charset="0"/>
              </a:rPr>
              <a:t> </a:t>
            </a:r>
            <a:br>
              <a:rPr lang="de-DE" sz="3600" dirty="0" smtClean="0">
                <a:cs typeface="Times New Roman" pitchFamily="18" charset="0"/>
              </a:rPr>
            </a:br>
            <a:r>
              <a:rPr lang="de-DE" sz="3600" dirty="0" err="1" smtClean="0">
                <a:cs typeface="Times New Roman" pitchFamily="18" charset="0"/>
              </a:rPr>
              <a:t>within</a:t>
            </a:r>
            <a:r>
              <a:rPr lang="de-DE" sz="3600" dirty="0" smtClean="0">
                <a:cs typeface="Times New Roman" pitchFamily="18" charset="0"/>
              </a:rPr>
              <a:t> </a:t>
            </a:r>
            <a:r>
              <a:rPr lang="de-DE" sz="3600" dirty="0" err="1" smtClean="0">
                <a:cs typeface="Times New Roman" pitchFamily="18" charset="0"/>
              </a:rPr>
              <a:t>embargo</a:t>
            </a:r>
            <a:r>
              <a:rPr lang="de-DE" sz="3600" dirty="0" smtClean="0">
                <a:cs typeface="Times New Roman" pitchFamily="18" charset="0"/>
              </a:rPr>
              <a:t> </a:t>
            </a:r>
            <a:r>
              <a:rPr lang="de-DE" sz="3600" dirty="0" err="1" smtClean="0">
                <a:cs typeface="Times New Roman" pitchFamily="18" charset="0"/>
              </a:rPr>
              <a:t>measures</a:t>
            </a:r>
            <a:r>
              <a:rPr lang="de-DE" sz="3600" dirty="0" smtClean="0"/>
              <a:t/>
            </a:r>
            <a:br>
              <a:rPr lang="de-DE" sz="3600" dirty="0" smtClean="0"/>
            </a:br>
            <a:r>
              <a:rPr lang="de-DE" sz="2400" dirty="0" smtClean="0"/>
              <a:t/>
            </a:r>
            <a:br>
              <a:rPr lang="de-DE" sz="2400" dirty="0" smtClean="0"/>
            </a:br>
            <a:r>
              <a:rPr lang="de-DE" sz="2400" dirty="0" smtClean="0"/>
              <a:t>on </a:t>
            </a:r>
            <a:r>
              <a:rPr lang="de-DE" sz="2400" dirty="0" err="1" smtClean="0"/>
              <a:t>the</a:t>
            </a:r>
            <a:r>
              <a:rPr lang="de-DE" sz="2400" dirty="0" smtClean="0"/>
              <a:t> </a:t>
            </a:r>
            <a:r>
              <a:rPr lang="de-DE" sz="2400" dirty="0" err="1" smtClean="0"/>
              <a:t>example</a:t>
            </a:r>
            <a:r>
              <a:rPr lang="de-DE" sz="2400" dirty="0" smtClean="0"/>
              <a:t> </a:t>
            </a:r>
            <a:r>
              <a:rPr lang="de-DE" sz="2400" dirty="0" err="1" smtClean="0"/>
              <a:t>of</a:t>
            </a:r>
            <a:r>
              <a:rPr lang="de-DE" sz="2400" dirty="0" smtClean="0"/>
              <a:t> </a:t>
            </a:r>
            <a:r>
              <a:rPr lang="de-DE" sz="2400" dirty="0" err="1" smtClean="0"/>
              <a:t>the</a:t>
            </a:r>
            <a:r>
              <a:rPr lang="de-DE" sz="2400" dirty="0" smtClean="0"/>
              <a:t> EU </a:t>
            </a:r>
            <a:r>
              <a:rPr lang="de-DE" sz="2400" dirty="0"/>
              <a:t>Iran Embargo Regulation</a:t>
            </a:r>
            <a:r>
              <a:rPr lang="de-DE" sz="2400" dirty="0" smtClean="0"/>
              <a:t/>
            </a:r>
            <a:br>
              <a:rPr lang="de-DE" sz="2400" dirty="0" smtClean="0"/>
            </a:br>
            <a:endParaRPr lang="de-DE" sz="2400" dirty="0" smtClean="0"/>
          </a:p>
        </p:txBody>
      </p:sp>
      <p:sp>
        <p:nvSpPr>
          <p:cNvPr id="21506" name="Rectangle 3"/>
          <p:cNvSpPr>
            <a:spLocks noGrp="1" noChangeArrowheads="1"/>
          </p:cNvSpPr>
          <p:nvPr>
            <p:ph type="subTitle" idx="1"/>
          </p:nvPr>
        </p:nvSpPr>
        <p:spPr>
          <a:xfrm>
            <a:off x="387350" y="3429001"/>
            <a:ext cx="8440738" cy="2088231"/>
          </a:xfrm>
        </p:spPr>
        <p:txBody>
          <a:bodyPr/>
          <a:lstStyle/>
          <a:p>
            <a:pPr eaLnBrk="1" hangingPunct="1">
              <a:lnSpc>
                <a:spcPct val="120000"/>
              </a:lnSpc>
            </a:pPr>
            <a:endParaRPr lang="de-DE" sz="1800" b="1" dirty="0" smtClean="0">
              <a:latin typeface="+mj-lt"/>
              <a:cs typeface="Times New Roman" pitchFamily="18" charset="0"/>
            </a:endParaRPr>
          </a:p>
          <a:p>
            <a:pPr eaLnBrk="1" hangingPunct="1">
              <a:lnSpc>
                <a:spcPct val="120000"/>
              </a:lnSpc>
            </a:pPr>
            <a:r>
              <a:rPr lang="de-DE" sz="1800" b="1" dirty="0" smtClean="0">
                <a:latin typeface="+mj-lt"/>
                <a:cs typeface="Times New Roman" pitchFamily="18" charset="0"/>
              </a:rPr>
              <a:t>Prof. Dr. Manfred Wandt</a:t>
            </a:r>
          </a:p>
          <a:p>
            <a:pPr eaLnBrk="1" hangingPunct="1">
              <a:lnSpc>
                <a:spcPct val="120000"/>
              </a:lnSpc>
            </a:pPr>
            <a:endParaRPr lang="de-DE" sz="1800" b="1" dirty="0" smtClean="0">
              <a:latin typeface="+mj-lt"/>
              <a:cs typeface="Times New Roman" pitchFamily="18" charset="0"/>
            </a:endParaRPr>
          </a:p>
          <a:p>
            <a:r>
              <a:rPr lang="de-DE" sz="1800" b="1" dirty="0" smtClean="0">
                <a:latin typeface="+mj-lt"/>
                <a:cs typeface="Times New Roman" pitchFamily="18" charset="0"/>
              </a:rPr>
              <a:t>AIDA – FERMA Conference 2013</a:t>
            </a:r>
          </a:p>
          <a:p>
            <a:r>
              <a:rPr lang="de-DE" sz="1800" b="1" dirty="0" smtClean="0">
                <a:latin typeface="+mj-lt"/>
                <a:cs typeface="Times New Roman" pitchFamily="18" charset="0"/>
              </a:rPr>
              <a:t>Paris – June 03, 2013</a:t>
            </a:r>
            <a:endParaRPr lang="de-DE" sz="1800" dirty="0" smtClean="0">
              <a:latin typeface="+mj-lt"/>
              <a:cs typeface="Times New Roman" pitchFamily="18" charset="0"/>
            </a:endParaRPr>
          </a:p>
        </p:txBody>
      </p:sp>
      <p:sp>
        <p:nvSpPr>
          <p:cNvPr id="21507" name="Fußzeilenplatzhalter 7"/>
          <p:cNvSpPr>
            <a:spLocks noGrp="1"/>
          </p:cNvSpPr>
          <p:nvPr>
            <p:ph type="ftr" sz="quarter" idx="11"/>
          </p:nvPr>
        </p:nvSpPr>
        <p:spPr>
          <a:xfrm>
            <a:off x="107950" y="6453188"/>
            <a:ext cx="8285163" cy="268287"/>
          </a:xfrm>
        </p:spPr>
        <p:txBody>
          <a:bodyPr/>
          <a:lstStyle/>
          <a:p>
            <a:pPr>
              <a:defRPr/>
            </a:pPr>
            <a:endParaRPr lang="de-DE" dirty="0" smtClean="0">
              <a:latin typeface="+mj-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4886" y="5959755"/>
            <a:ext cx="5729114" cy="784810"/>
          </a:xfrm>
          <a:prstGeom prst="rect">
            <a:avLst/>
          </a:prstGeom>
        </p:spPr>
      </p:pic>
    </p:spTree>
    <p:extLst>
      <p:ext uri="{BB962C8B-B14F-4D97-AF65-F5344CB8AC3E}">
        <p14:creationId xmlns:p14="http://schemas.microsoft.com/office/powerpoint/2010/main" val="1925728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
            </a:r>
            <a:br>
              <a:rPr lang="de-DE" dirty="0" smtClean="0"/>
            </a:br>
            <a:r>
              <a:rPr lang="de-DE" dirty="0" err="1" smtClean="0">
                <a:solidFill>
                  <a:schemeClr val="accent1"/>
                </a:solidFill>
              </a:rPr>
              <a:t>Overview</a:t>
            </a:r>
            <a:r>
              <a:rPr lang="de-DE" dirty="0"/>
              <a:t/>
            </a:r>
            <a:br>
              <a:rPr lang="de-DE" dirty="0"/>
            </a:br>
            <a:endParaRPr lang="de-DE" dirty="0"/>
          </a:p>
        </p:txBody>
      </p:sp>
      <p:sp>
        <p:nvSpPr>
          <p:cNvPr id="3" name="Inhaltsplatzhalter 2"/>
          <p:cNvSpPr>
            <a:spLocks noGrp="1"/>
          </p:cNvSpPr>
          <p:nvPr>
            <p:ph idx="1"/>
          </p:nvPr>
        </p:nvSpPr>
        <p:spPr>
          <a:xfrm>
            <a:off x="323850" y="1052513"/>
            <a:ext cx="8640763" cy="5337136"/>
          </a:xfrm>
        </p:spPr>
        <p:txBody>
          <a:bodyPr/>
          <a:lstStyle/>
          <a:p>
            <a:endParaRPr lang="de-DE" sz="2200" i="1" dirty="0" smtClean="0">
              <a:latin typeface="+mj-lt"/>
              <a:cs typeface="Times New Roman" pitchFamily="18" charset="0"/>
            </a:endParaRPr>
          </a:p>
          <a:p>
            <a:r>
              <a:rPr lang="en-US" sz="2200" dirty="0" smtClean="0">
                <a:latin typeface="+mj-lt"/>
                <a:cs typeface="Times New Roman" pitchFamily="18" charset="0"/>
              </a:rPr>
              <a:t>Which applicable laws provide for restrictive measures?</a:t>
            </a:r>
          </a:p>
          <a:p>
            <a:endParaRPr lang="en-US" sz="2200" dirty="0" smtClean="0">
              <a:latin typeface="+mj-lt"/>
              <a:cs typeface="Times New Roman" pitchFamily="18" charset="0"/>
            </a:endParaRPr>
          </a:p>
          <a:p>
            <a:r>
              <a:rPr lang="en-US" sz="2200" dirty="0" smtClean="0">
                <a:latin typeface="+mj-lt"/>
                <a:cs typeface="Times New Roman" pitchFamily="18" charset="0"/>
              </a:rPr>
              <a:t>What is the content of the applicable laws? </a:t>
            </a:r>
          </a:p>
          <a:p>
            <a:pPr marL="0" indent="0">
              <a:buNone/>
            </a:pPr>
            <a:endParaRPr lang="de-DE" sz="2200" dirty="0" smtClean="0">
              <a:latin typeface="+mj-lt"/>
              <a:cs typeface="Times New Roman" pitchFamily="18" charset="0"/>
            </a:endParaRPr>
          </a:p>
          <a:p>
            <a:r>
              <a:rPr lang="en-US" sz="2200" dirty="0" smtClean="0"/>
              <a:t>What are </a:t>
            </a:r>
            <a:r>
              <a:rPr lang="en-US" sz="2200" dirty="0"/>
              <a:t>the penalties applicable to </a:t>
            </a:r>
            <a:r>
              <a:rPr lang="en-US" sz="2200" dirty="0" smtClean="0"/>
              <a:t>infringements?</a:t>
            </a:r>
          </a:p>
          <a:p>
            <a:endParaRPr lang="en-US" sz="2200" dirty="0"/>
          </a:p>
          <a:p>
            <a:r>
              <a:rPr lang="en-US" sz="2000" dirty="0" smtClean="0"/>
              <a:t>What are the legal consequences of an infringement for the contract?</a:t>
            </a:r>
          </a:p>
          <a:p>
            <a:pPr marL="0" indent="0">
              <a:buNone/>
            </a:pPr>
            <a:endParaRPr lang="en-US" sz="2000" dirty="0" smtClean="0"/>
          </a:p>
          <a:p>
            <a:r>
              <a:rPr lang="en-US" sz="2000" dirty="0" smtClean="0"/>
              <a:t>Can contractual sanction clauses be helpful?</a:t>
            </a:r>
          </a:p>
          <a:p>
            <a:endParaRPr lang="en-US" sz="2000" dirty="0" smtClean="0"/>
          </a:p>
          <a:p>
            <a:r>
              <a:rPr lang="de-DE" sz="2000" i="1" dirty="0" err="1">
                <a:latin typeface="+mj-lt"/>
                <a:cs typeface="Times New Roman" pitchFamily="18" charset="0"/>
              </a:rPr>
              <a:t>How</a:t>
            </a:r>
            <a:r>
              <a:rPr lang="de-DE" sz="2000" i="1" dirty="0">
                <a:latin typeface="+mj-lt"/>
                <a:cs typeface="Times New Roman" pitchFamily="18" charset="0"/>
              </a:rPr>
              <a:t> </a:t>
            </a:r>
            <a:r>
              <a:rPr lang="de-DE" sz="2000" i="1" dirty="0" err="1">
                <a:latin typeface="+mj-lt"/>
                <a:cs typeface="Times New Roman" pitchFamily="18" charset="0"/>
              </a:rPr>
              <a:t>to</a:t>
            </a:r>
            <a:r>
              <a:rPr lang="de-DE" sz="2000" i="1" dirty="0">
                <a:latin typeface="+mj-lt"/>
                <a:cs typeface="Times New Roman" pitchFamily="18" charset="0"/>
              </a:rPr>
              <a:t> </a:t>
            </a:r>
            <a:r>
              <a:rPr lang="de-DE" sz="2000" i="1" dirty="0" err="1">
                <a:latin typeface="+mj-lt"/>
                <a:cs typeface="Times New Roman" pitchFamily="18" charset="0"/>
              </a:rPr>
              <a:t>avoid</a:t>
            </a:r>
            <a:r>
              <a:rPr lang="de-DE" sz="2000" i="1" dirty="0">
                <a:latin typeface="+mj-lt"/>
                <a:cs typeface="Times New Roman" pitchFamily="18" charset="0"/>
              </a:rPr>
              <a:t> </a:t>
            </a:r>
            <a:r>
              <a:rPr lang="de-DE" sz="2000" i="1" dirty="0" err="1" smtClean="0">
                <a:latin typeface="+mj-lt"/>
                <a:cs typeface="Times New Roman" pitchFamily="18" charset="0"/>
              </a:rPr>
              <a:t>infringements</a:t>
            </a:r>
            <a:r>
              <a:rPr lang="de-DE" sz="2000" i="1" dirty="0" smtClean="0">
                <a:latin typeface="+mj-lt"/>
                <a:cs typeface="Times New Roman" pitchFamily="18" charset="0"/>
              </a:rPr>
              <a:t> </a:t>
            </a:r>
            <a:r>
              <a:rPr lang="de-DE" sz="2000" i="1" dirty="0">
                <a:latin typeface="+mj-lt"/>
                <a:cs typeface="Times New Roman" pitchFamily="18" charset="0"/>
              </a:rPr>
              <a:t>in </a:t>
            </a:r>
            <a:r>
              <a:rPr lang="de-DE" sz="2000" i="1" dirty="0" err="1">
                <a:latin typeface="+mj-lt"/>
                <a:cs typeface="Times New Roman" pitchFamily="18" charset="0"/>
              </a:rPr>
              <a:t>daily</a:t>
            </a:r>
            <a:r>
              <a:rPr lang="de-DE" sz="2000" i="1" dirty="0">
                <a:latin typeface="+mj-lt"/>
                <a:cs typeface="Times New Roman" pitchFamily="18" charset="0"/>
              </a:rPr>
              <a:t> </a:t>
            </a:r>
            <a:r>
              <a:rPr lang="de-DE" sz="2000" i="1" dirty="0" err="1">
                <a:latin typeface="+mj-lt"/>
                <a:cs typeface="Times New Roman" pitchFamily="18" charset="0"/>
              </a:rPr>
              <a:t>business</a:t>
            </a:r>
            <a:r>
              <a:rPr lang="de-DE" sz="2000" i="1" dirty="0">
                <a:latin typeface="+mj-lt"/>
                <a:cs typeface="Times New Roman" pitchFamily="18" charset="0"/>
              </a:rPr>
              <a:t>?</a:t>
            </a:r>
          </a:p>
          <a:p>
            <a:endParaRPr lang="de-DE" sz="2000" dirty="0"/>
          </a:p>
          <a:p>
            <a:pPr marL="0" indent="0">
              <a:buNone/>
            </a:pPr>
            <a:endParaRPr lang="en-US" sz="2200" dirty="0" smtClean="0"/>
          </a:p>
          <a:p>
            <a:pPr marL="0" indent="0">
              <a:buNone/>
            </a:pPr>
            <a:endParaRPr lang="de-DE" sz="2200" dirty="0">
              <a:latin typeface="+mj-lt"/>
              <a:cs typeface="Times New Roman" pitchFamily="18" charset="0"/>
            </a:endParaRPr>
          </a:p>
        </p:txBody>
      </p:sp>
      <p:sp>
        <p:nvSpPr>
          <p:cNvPr id="4" name="Fußzeilenplatzhalter 3"/>
          <p:cNvSpPr>
            <a:spLocks noGrp="1"/>
          </p:cNvSpPr>
          <p:nvPr>
            <p:ph type="ftr" sz="quarter" idx="11"/>
          </p:nvPr>
        </p:nvSpPr>
        <p:spPr>
          <a:xfrm>
            <a:off x="107950" y="6453189"/>
            <a:ext cx="7630160" cy="221932"/>
          </a:xfrm>
        </p:spPr>
        <p:txBody>
          <a:bodyPr/>
          <a:lstStyle/>
          <a:p>
            <a:pPr>
              <a:defRPr/>
            </a:pPr>
            <a:endParaRPr lang="de-DE" dirty="0" smtClean="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6" y="5969619"/>
            <a:ext cx="5657106" cy="774946"/>
          </a:xfrm>
          <a:prstGeom prst="rect">
            <a:avLst/>
          </a:prstGeom>
        </p:spPr>
      </p:pic>
    </p:spTree>
    <p:extLst>
      <p:ext uri="{BB962C8B-B14F-4D97-AF65-F5344CB8AC3E}">
        <p14:creationId xmlns:p14="http://schemas.microsoft.com/office/powerpoint/2010/main" val="545053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
            </a:r>
            <a:br>
              <a:rPr lang="de-DE" dirty="0" smtClean="0"/>
            </a:br>
            <a:r>
              <a:rPr lang="de-DE" dirty="0" smtClean="0">
                <a:solidFill>
                  <a:schemeClr val="accent1"/>
                </a:solidFill>
              </a:rPr>
              <a:t>EU </a:t>
            </a:r>
            <a:r>
              <a:rPr lang="de-DE" dirty="0">
                <a:solidFill>
                  <a:schemeClr val="accent1"/>
                </a:solidFill>
              </a:rPr>
              <a:t>Iran Embargo Regulation</a:t>
            </a:r>
            <a:r>
              <a:rPr lang="de-DE" dirty="0" smtClean="0">
                <a:solidFill>
                  <a:schemeClr val="accent1"/>
                </a:solidFill>
              </a:rPr>
              <a:t/>
            </a:r>
            <a:br>
              <a:rPr lang="de-DE" dirty="0" smtClean="0">
                <a:solidFill>
                  <a:schemeClr val="accent1"/>
                </a:solidFill>
              </a:rPr>
            </a:br>
            <a:r>
              <a:rPr lang="de-DE" sz="2600" dirty="0" smtClean="0">
                <a:solidFill>
                  <a:schemeClr val="accent1"/>
                </a:solidFill>
              </a:rPr>
              <a:t>Special </a:t>
            </a:r>
            <a:r>
              <a:rPr lang="de-DE" sz="2600" dirty="0" err="1" smtClean="0">
                <a:solidFill>
                  <a:schemeClr val="accent1"/>
                </a:solidFill>
              </a:rPr>
              <a:t>restrictions</a:t>
            </a:r>
            <a:r>
              <a:rPr lang="de-DE" sz="2600" dirty="0" smtClean="0">
                <a:solidFill>
                  <a:schemeClr val="accent1"/>
                </a:solidFill>
              </a:rPr>
              <a:t> on </a:t>
            </a:r>
            <a:r>
              <a:rPr lang="de-DE" sz="2600" dirty="0" err="1" smtClean="0">
                <a:solidFill>
                  <a:schemeClr val="accent1"/>
                </a:solidFill>
              </a:rPr>
              <a:t>insurance</a:t>
            </a:r>
            <a:r>
              <a:rPr lang="de-DE" sz="2600" dirty="0" smtClean="0">
                <a:solidFill>
                  <a:schemeClr val="accent1"/>
                </a:solidFill>
              </a:rPr>
              <a:t> </a:t>
            </a:r>
            <a:r>
              <a:rPr lang="de-DE" sz="2600" dirty="0" err="1" smtClean="0">
                <a:solidFill>
                  <a:schemeClr val="accent1"/>
                </a:solidFill>
              </a:rPr>
              <a:t>related</a:t>
            </a:r>
            <a:r>
              <a:rPr lang="de-DE" sz="2600" dirty="0" smtClean="0">
                <a:solidFill>
                  <a:schemeClr val="accent1"/>
                </a:solidFill>
              </a:rPr>
              <a:t> </a:t>
            </a:r>
            <a:r>
              <a:rPr lang="de-DE" sz="2600" dirty="0" err="1" smtClean="0">
                <a:solidFill>
                  <a:schemeClr val="accent1"/>
                </a:solidFill>
              </a:rPr>
              <a:t>to</a:t>
            </a:r>
            <a:r>
              <a:rPr lang="de-DE" dirty="0">
                <a:solidFill>
                  <a:schemeClr val="accent1"/>
                </a:solidFill>
              </a:rPr>
              <a:t/>
            </a:r>
            <a:br>
              <a:rPr lang="de-DE" dirty="0">
                <a:solidFill>
                  <a:schemeClr val="accent1"/>
                </a:solidFill>
              </a:rPr>
            </a:br>
            <a:endParaRPr lang="de-DE" dirty="0">
              <a:solidFill>
                <a:schemeClr val="accent1"/>
              </a:solidFill>
            </a:endParaRPr>
          </a:p>
        </p:txBody>
      </p:sp>
      <p:sp>
        <p:nvSpPr>
          <p:cNvPr id="3" name="Inhaltsplatzhalter 2"/>
          <p:cNvSpPr>
            <a:spLocks noGrp="1"/>
          </p:cNvSpPr>
          <p:nvPr>
            <p:ph idx="1"/>
          </p:nvPr>
        </p:nvSpPr>
        <p:spPr>
          <a:xfrm>
            <a:off x="323850" y="1052513"/>
            <a:ext cx="8640763" cy="5337136"/>
          </a:xfrm>
        </p:spPr>
        <p:txBody>
          <a:bodyPr/>
          <a:lstStyle/>
          <a:p>
            <a:endParaRPr lang="de-DE" sz="2200" i="1" dirty="0" smtClean="0">
              <a:latin typeface="+mj-lt"/>
              <a:cs typeface="Times New Roman" pitchFamily="18" charset="0"/>
            </a:endParaRPr>
          </a:p>
          <a:p>
            <a:r>
              <a:rPr lang="de-DE" sz="2000" i="1" dirty="0" smtClean="0">
                <a:latin typeface="+mj-lt"/>
                <a:cs typeface="Times New Roman" pitchFamily="18" charset="0"/>
              </a:rPr>
              <a:t>(Military) </a:t>
            </a:r>
            <a:r>
              <a:rPr lang="de-DE" sz="2000" i="1" dirty="0" err="1" smtClean="0">
                <a:latin typeface="+mj-lt"/>
                <a:cs typeface="Times New Roman" pitchFamily="18" charset="0"/>
              </a:rPr>
              <a:t>goods</a:t>
            </a:r>
            <a:r>
              <a:rPr lang="de-DE" sz="2000" i="1" dirty="0" smtClean="0">
                <a:latin typeface="+mj-lt"/>
                <a:cs typeface="Times New Roman" pitchFamily="18" charset="0"/>
              </a:rPr>
              <a:t> </a:t>
            </a:r>
            <a:r>
              <a:rPr lang="de-DE" sz="2000" i="1" dirty="0" err="1" smtClean="0">
                <a:latin typeface="+mj-lt"/>
                <a:cs typeface="Times New Roman" pitchFamily="18" charset="0"/>
              </a:rPr>
              <a:t>and</a:t>
            </a:r>
            <a:r>
              <a:rPr lang="de-DE" sz="2000" i="1" dirty="0" smtClean="0">
                <a:latin typeface="+mj-lt"/>
                <a:cs typeface="Times New Roman" pitchFamily="18" charset="0"/>
              </a:rPr>
              <a:t> </a:t>
            </a:r>
            <a:r>
              <a:rPr lang="de-DE" sz="2000" i="1" dirty="0" err="1" smtClean="0">
                <a:latin typeface="+mj-lt"/>
                <a:cs typeface="Times New Roman" pitchFamily="18" charset="0"/>
              </a:rPr>
              <a:t>technology</a:t>
            </a:r>
            <a:endParaRPr lang="de-DE" sz="2000" i="1" dirty="0" smtClean="0">
              <a:latin typeface="+mj-lt"/>
              <a:cs typeface="Times New Roman" pitchFamily="18" charset="0"/>
            </a:endParaRPr>
          </a:p>
          <a:p>
            <a:r>
              <a:rPr lang="en-US" sz="2000" i="1" dirty="0" smtClean="0">
                <a:latin typeface="+mj-lt"/>
                <a:cs typeface="Times New Roman" pitchFamily="18" charset="0"/>
              </a:rPr>
              <a:t>Iranian crude oil or petroleum products</a:t>
            </a:r>
            <a:r>
              <a:rPr lang="de-DE" sz="2000" dirty="0" smtClean="0">
                <a:latin typeface="+mj-lt"/>
                <a:cs typeface="Times New Roman" pitchFamily="18" charset="0"/>
              </a:rPr>
              <a:t> </a:t>
            </a:r>
          </a:p>
          <a:p>
            <a:r>
              <a:rPr lang="de-DE" sz="2000" i="1" dirty="0" err="1" smtClean="0">
                <a:latin typeface="+mj-lt"/>
                <a:cs typeface="Times New Roman" pitchFamily="18" charset="0"/>
              </a:rPr>
              <a:t>Iranian</a:t>
            </a:r>
            <a:r>
              <a:rPr lang="de-DE" sz="2000" i="1" dirty="0" smtClean="0">
                <a:latin typeface="+mj-lt"/>
                <a:cs typeface="Times New Roman" pitchFamily="18" charset="0"/>
              </a:rPr>
              <a:t> </a:t>
            </a:r>
            <a:r>
              <a:rPr lang="de-DE" sz="2000" i="1" dirty="0" err="1" smtClean="0">
                <a:latin typeface="+mj-lt"/>
                <a:cs typeface="Times New Roman" pitchFamily="18" charset="0"/>
              </a:rPr>
              <a:t>petrochemical</a:t>
            </a:r>
            <a:r>
              <a:rPr lang="de-DE" sz="2000" i="1" dirty="0" smtClean="0">
                <a:latin typeface="+mj-lt"/>
                <a:cs typeface="Times New Roman" pitchFamily="18" charset="0"/>
              </a:rPr>
              <a:t> </a:t>
            </a:r>
            <a:r>
              <a:rPr lang="de-DE" sz="2000" i="1" dirty="0" err="1" smtClean="0">
                <a:latin typeface="+mj-lt"/>
                <a:cs typeface="Times New Roman" pitchFamily="18" charset="0"/>
              </a:rPr>
              <a:t>products</a:t>
            </a:r>
            <a:endParaRPr lang="de-DE" sz="2000" dirty="0" smtClean="0"/>
          </a:p>
          <a:p>
            <a:r>
              <a:rPr lang="en-US" sz="2000" i="1" dirty="0"/>
              <a:t>Iranian natural </a:t>
            </a:r>
            <a:r>
              <a:rPr lang="en-US" sz="2000" i="1" dirty="0" smtClean="0"/>
              <a:t>gas</a:t>
            </a:r>
            <a:r>
              <a:rPr lang="en-US" sz="2000" dirty="0" smtClean="0"/>
              <a:t> (15 October 2012).</a:t>
            </a:r>
          </a:p>
          <a:p>
            <a:endParaRPr lang="en-US" sz="2000" dirty="0"/>
          </a:p>
          <a:p>
            <a:r>
              <a:rPr lang="en-US" sz="2000" dirty="0" smtClean="0"/>
              <a:t>“</a:t>
            </a:r>
            <a:r>
              <a:rPr lang="en-US" sz="2000" b="1" dirty="0" smtClean="0"/>
              <a:t>to </a:t>
            </a:r>
            <a:r>
              <a:rPr lang="en-US" sz="2000" b="1" dirty="0"/>
              <a:t>provide, directly or indirectly, … (re)insurance </a:t>
            </a:r>
            <a:r>
              <a:rPr lang="en-US" sz="2000" dirty="0"/>
              <a:t>related to the import, purchase or transport of </a:t>
            </a:r>
            <a:r>
              <a:rPr lang="en-US" sz="2000" dirty="0" smtClean="0"/>
              <a:t>… products </a:t>
            </a:r>
            <a:r>
              <a:rPr lang="en-US" sz="2000" dirty="0"/>
              <a:t>of Iranian origin or that have been imported from </a:t>
            </a:r>
            <a:r>
              <a:rPr lang="en-US" sz="2000" dirty="0" smtClean="0"/>
              <a:t>Iran” </a:t>
            </a:r>
            <a:endParaRPr lang="de-DE" sz="2000" dirty="0"/>
          </a:p>
          <a:p>
            <a:pPr marL="0" indent="0">
              <a:buNone/>
            </a:pPr>
            <a:endParaRPr lang="en-US" sz="2000" dirty="0" smtClean="0"/>
          </a:p>
          <a:p>
            <a:pPr marL="0" indent="0">
              <a:buNone/>
            </a:pPr>
            <a:r>
              <a:rPr lang="de-DE" sz="2000" b="1" dirty="0" smtClean="0">
                <a:cs typeface="Times New Roman" pitchFamily="18" charset="0"/>
              </a:rPr>
              <a:t>Q </a:t>
            </a:r>
            <a:r>
              <a:rPr lang="de-DE" sz="2000" b="1" dirty="0" err="1" smtClean="0">
                <a:cs typeface="Times New Roman" pitchFamily="18" charset="0"/>
              </a:rPr>
              <a:t>of</a:t>
            </a:r>
            <a:r>
              <a:rPr lang="de-DE" sz="2000" b="1" dirty="0" smtClean="0">
                <a:cs typeface="Times New Roman" pitchFamily="18" charset="0"/>
              </a:rPr>
              <a:t> </a:t>
            </a:r>
            <a:r>
              <a:rPr lang="de-DE" sz="2000" b="1" dirty="0" err="1" smtClean="0">
                <a:cs typeface="Times New Roman" pitchFamily="18" charset="0"/>
              </a:rPr>
              <a:t>interpretation</a:t>
            </a:r>
            <a:r>
              <a:rPr lang="de-DE" sz="2000" b="1" dirty="0" smtClean="0">
                <a:cs typeface="Times New Roman" pitchFamily="18" charset="0"/>
              </a:rPr>
              <a:t>:</a:t>
            </a:r>
            <a:endParaRPr lang="en-US" sz="2000" dirty="0" smtClean="0"/>
          </a:p>
          <a:p>
            <a:pPr marL="0" indent="0">
              <a:buNone/>
            </a:pPr>
            <a:r>
              <a:rPr lang="de-DE" sz="2000" dirty="0" err="1" smtClean="0">
                <a:latin typeface="+mj-lt"/>
                <a:cs typeface="Times New Roman" pitchFamily="18" charset="0"/>
              </a:rPr>
              <a:t>Does</a:t>
            </a:r>
            <a:r>
              <a:rPr lang="de-DE" sz="2000" dirty="0" smtClean="0">
                <a:latin typeface="+mj-lt"/>
                <a:cs typeface="Times New Roman" pitchFamily="18" charset="0"/>
              </a:rPr>
              <a:t> </a:t>
            </a:r>
            <a:r>
              <a:rPr lang="de-DE" sz="2000" dirty="0" err="1" smtClean="0">
                <a:latin typeface="+mj-lt"/>
                <a:cs typeface="Times New Roman" pitchFamily="18" charset="0"/>
              </a:rPr>
              <a:t>insurance</a:t>
            </a:r>
            <a:r>
              <a:rPr lang="de-DE" sz="2000" dirty="0" smtClean="0">
                <a:latin typeface="+mj-lt"/>
                <a:cs typeface="Times New Roman" pitchFamily="18" charset="0"/>
              </a:rPr>
              <a:t> </a:t>
            </a:r>
            <a:r>
              <a:rPr lang="de-DE" sz="2000" dirty="0" err="1" smtClean="0">
                <a:latin typeface="+mj-lt"/>
                <a:cs typeface="Times New Roman" pitchFamily="18" charset="0"/>
              </a:rPr>
              <a:t>mediation</a:t>
            </a:r>
            <a:r>
              <a:rPr lang="de-DE" sz="2000" dirty="0" smtClean="0">
                <a:latin typeface="+mj-lt"/>
                <a:cs typeface="Times New Roman" pitchFamily="18" charset="0"/>
              </a:rPr>
              <a:t> </a:t>
            </a:r>
            <a:r>
              <a:rPr lang="de-DE" sz="2000" dirty="0" err="1" smtClean="0">
                <a:latin typeface="+mj-lt"/>
                <a:cs typeface="Times New Roman" pitchFamily="18" charset="0"/>
              </a:rPr>
              <a:t>is</a:t>
            </a:r>
            <a:r>
              <a:rPr lang="de-DE" sz="2000" dirty="0" smtClean="0">
                <a:latin typeface="+mj-lt"/>
                <a:cs typeface="Times New Roman" pitchFamily="18" charset="0"/>
              </a:rPr>
              <a:t> a </a:t>
            </a:r>
            <a:r>
              <a:rPr lang="de-DE" sz="2000" dirty="0" err="1" smtClean="0">
                <a:latin typeface="+mj-lt"/>
                <a:cs typeface="Times New Roman" pitchFamily="18" charset="0"/>
              </a:rPr>
              <a:t>kind</a:t>
            </a:r>
            <a:r>
              <a:rPr lang="de-DE" sz="2000" dirty="0" smtClean="0">
                <a:latin typeface="+mj-lt"/>
                <a:cs typeface="Times New Roman" pitchFamily="18" charset="0"/>
              </a:rPr>
              <a:t> </a:t>
            </a:r>
            <a:r>
              <a:rPr lang="de-DE" sz="2000" dirty="0" err="1" smtClean="0">
                <a:latin typeface="+mj-lt"/>
                <a:cs typeface="Times New Roman" pitchFamily="18" charset="0"/>
              </a:rPr>
              <a:t>of</a:t>
            </a:r>
            <a:r>
              <a:rPr lang="de-DE" sz="2000" dirty="0" smtClean="0">
                <a:latin typeface="+mj-lt"/>
                <a:cs typeface="Times New Roman" pitchFamily="18" charset="0"/>
              </a:rPr>
              <a:t> </a:t>
            </a:r>
            <a:r>
              <a:rPr lang="de-DE" sz="2000" dirty="0" err="1" smtClean="0">
                <a:latin typeface="+mj-lt"/>
                <a:cs typeface="Times New Roman" pitchFamily="18" charset="0"/>
              </a:rPr>
              <a:t>indirect</a:t>
            </a:r>
            <a:r>
              <a:rPr lang="de-DE" sz="2000" dirty="0" smtClean="0">
                <a:latin typeface="+mj-lt"/>
                <a:cs typeface="Times New Roman" pitchFamily="18" charset="0"/>
              </a:rPr>
              <a:t> </a:t>
            </a:r>
            <a:r>
              <a:rPr lang="de-DE" sz="2000" dirty="0" err="1" smtClean="0">
                <a:latin typeface="+mj-lt"/>
                <a:cs typeface="Times New Roman" pitchFamily="18" charset="0"/>
              </a:rPr>
              <a:t>provision</a:t>
            </a:r>
            <a:r>
              <a:rPr lang="de-DE" sz="2000" dirty="0" smtClean="0">
                <a:latin typeface="+mj-lt"/>
                <a:cs typeface="Times New Roman" pitchFamily="18" charset="0"/>
              </a:rPr>
              <a:t> </a:t>
            </a:r>
            <a:r>
              <a:rPr lang="de-DE" sz="2000" dirty="0" err="1" smtClean="0">
                <a:latin typeface="+mj-lt"/>
                <a:cs typeface="Times New Roman" pitchFamily="18" charset="0"/>
              </a:rPr>
              <a:t>of</a:t>
            </a:r>
            <a:r>
              <a:rPr lang="de-DE" sz="2000" dirty="0" smtClean="0">
                <a:latin typeface="+mj-lt"/>
                <a:cs typeface="Times New Roman" pitchFamily="18" charset="0"/>
              </a:rPr>
              <a:t> </a:t>
            </a:r>
            <a:r>
              <a:rPr lang="de-DE" sz="2000" dirty="0" err="1" smtClean="0">
                <a:latin typeface="+mj-lt"/>
                <a:cs typeface="Times New Roman" pitchFamily="18" charset="0"/>
              </a:rPr>
              <a:t>insurance</a:t>
            </a:r>
            <a:r>
              <a:rPr lang="de-DE" sz="2000" dirty="0" smtClean="0">
                <a:latin typeface="+mj-lt"/>
                <a:cs typeface="Times New Roman" pitchFamily="18" charset="0"/>
              </a:rPr>
              <a:t>? </a:t>
            </a:r>
          </a:p>
          <a:p>
            <a:pPr marL="0" indent="0">
              <a:buNone/>
            </a:pPr>
            <a:r>
              <a:rPr lang="de-DE" sz="2000" dirty="0" err="1" smtClean="0">
                <a:latin typeface="+mj-lt"/>
                <a:cs typeface="Times New Roman" pitchFamily="18" charset="0"/>
              </a:rPr>
              <a:t>Does</a:t>
            </a:r>
            <a:r>
              <a:rPr lang="de-DE" sz="2000" dirty="0" smtClean="0">
                <a:latin typeface="+mj-lt"/>
                <a:cs typeface="Times New Roman" pitchFamily="18" charset="0"/>
              </a:rPr>
              <a:t> </a:t>
            </a:r>
            <a:r>
              <a:rPr lang="de-DE" sz="2000" dirty="0" err="1" smtClean="0">
                <a:latin typeface="+mj-lt"/>
                <a:cs typeface="Times New Roman" pitchFamily="18" charset="0"/>
              </a:rPr>
              <a:t>hull</a:t>
            </a:r>
            <a:r>
              <a:rPr lang="de-DE" sz="2000" dirty="0" smtClean="0">
                <a:latin typeface="+mj-lt"/>
                <a:cs typeface="Times New Roman" pitchFamily="18" charset="0"/>
              </a:rPr>
              <a:t> (</a:t>
            </a:r>
            <a:r>
              <a:rPr lang="de-DE" sz="2000" dirty="0" err="1" smtClean="0">
                <a:latin typeface="+mj-lt"/>
                <a:cs typeface="Times New Roman" pitchFamily="18" charset="0"/>
              </a:rPr>
              <a:t>re</a:t>
            </a:r>
            <a:r>
              <a:rPr lang="de-DE" sz="2000" dirty="0" smtClean="0">
                <a:latin typeface="+mj-lt"/>
                <a:cs typeface="Times New Roman" pitchFamily="18" charset="0"/>
              </a:rPr>
              <a:t>-)</a:t>
            </a:r>
            <a:r>
              <a:rPr lang="de-DE" sz="2000" dirty="0" err="1" smtClean="0">
                <a:latin typeface="+mj-lt"/>
                <a:cs typeface="Times New Roman" pitchFamily="18" charset="0"/>
              </a:rPr>
              <a:t>insurance</a:t>
            </a:r>
            <a:r>
              <a:rPr lang="de-DE" sz="2000" dirty="0" smtClean="0">
                <a:latin typeface="+mj-lt"/>
                <a:cs typeface="Times New Roman" pitchFamily="18" charset="0"/>
              </a:rPr>
              <a:t> </a:t>
            </a:r>
            <a:r>
              <a:rPr lang="de-DE" sz="2000" dirty="0" err="1" smtClean="0">
                <a:latin typeface="+mj-lt"/>
                <a:cs typeface="Times New Roman" pitchFamily="18" charset="0"/>
              </a:rPr>
              <a:t>for</a:t>
            </a:r>
            <a:r>
              <a:rPr lang="de-DE" sz="2000" dirty="0" smtClean="0">
                <a:latin typeface="+mj-lt"/>
                <a:cs typeface="Times New Roman" pitchFamily="18" charset="0"/>
              </a:rPr>
              <a:t> </a:t>
            </a:r>
            <a:r>
              <a:rPr lang="de-DE" sz="2000" dirty="0" err="1" smtClean="0">
                <a:latin typeface="+mj-lt"/>
                <a:cs typeface="Times New Roman" pitchFamily="18" charset="0"/>
              </a:rPr>
              <a:t>means</a:t>
            </a:r>
            <a:r>
              <a:rPr lang="de-DE" sz="2000" dirty="0" smtClean="0">
                <a:latin typeface="+mj-lt"/>
                <a:cs typeface="Times New Roman" pitchFamily="18" charset="0"/>
              </a:rPr>
              <a:t> </a:t>
            </a:r>
            <a:r>
              <a:rPr lang="de-DE" sz="2000" dirty="0" err="1" smtClean="0">
                <a:latin typeface="+mj-lt"/>
                <a:cs typeface="Times New Roman" pitchFamily="18" charset="0"/>
              </a:rPr>
              <a:t>of</a:t>
            </a:r>
            <a:r>
              <a:rPr lang="de-DE" sz="2000" dirty="0" smtClean="0">
                <a:latin typeface="+mj-lt"/>
                <a:cs typeface="Times New Roman" pitchFamily="18" charset="0"/>
              </a:rPr>
              <a:t> </a:t>
            </a:r>
            <a:r>
              <a:rPr lang="de-DE" sz="2000" dirty="0" err="1" smtClean="0">
                <a:latin typeface="+mj-lt"/>
                <a:cs typeface="Times New Roman" pitchFamily="18" charset="0"/>
              </a:rPr>
              <a:t>transportation</a:t>
            </a:r>
            <a:r>
              <a:rPr lang="de-DE" sz="2000" dirty="0" smtClean="0">
                <a:latin typeface="+mj-lt"/>
                <a:cs typeface="Times New Roman" pitchFamily="18" charset="0"/>
              </a:rPr>
              <a:t> </a:t>
            </a:r>
            <a:r>
              <a:rPr lang="de-DE" sz="2000" dirty="0" err="1" smtClean="0">
                <a:latin typeface="+mj-lt"/>
                <a:cs typeface="Times New Roman" pitchFamily="18" charset="0"/>
              </a:rPr>
              <a:t>is</a:t>
            </a:r>
            <a:r>
              <a:rPr lang="de-DE" sz="2000" dirty="0" smtClean="0">
                <a:latin typeface="+mj-lt"/>
                <a:cs typeface="Times New Roman" pitchFamily="18" charset="0"/>
              </a:rPr>
              <a:t> </a:t>
            </a:r>
            <a:r>
              <a:rPr lang="de-DE" sz="2000" dirty="0" err="1" smtClean="0">
                <a:latin typeface="+mj-lt"/>
                <a:cs typeface="Times New Roman" pitchFamily="18" charset="0"/>
              </a:rPr>
              <a:t>prohibited</a:t>
            </a:r>
            <a:r>
              <a:rPr lang="de-DE" sz="2000" dirty="0" smtClean="0">
                <a:latin typeface="+mj-lt"/>
                <a:cs typeface="Times New Roman" pitchFamily="18" charset="0"/>
              </a:rPr>
              <a:t>? </a:t>
            </a:r>
            <a:endParaRPr lang="de-DE" sz="2000" dirty="0">
              <a:latin typeface="+mj-lt"/>
              <a:cs typeface="Times New Roman" pitchFamily="18" charset="0"/>
            </a:endParaRPr>
          </a:p>
          <a:p>
            <a:pPr marL="0" indent="0">
              <a:buNone/>
            </a:pPr>
            <a:endParaRPr lang="de-DE" sz="2000" dirty="0">
              <a:latin typeface="+mj-lt"/>
              <a:cs typeface="Times New Roman" pitchFamily="18" charset="0"/>
            </a:endParaRPr>
          </a:p>
        </p:txBody>
      </p:sp>
      <p:sp>
        <p:nvSpPr>
          <p:cNvPr id="4" name="Fußzeilenplatzhalter 3"/>
          <p:cNvSpPr>
            <a:spLocks noGrp="1"/>
          </p:cNvSpPr>
          <p:nvPr>
            <p:ph type="ftr" sz="quarter" idx="11"/>
          </p:nvPr>
        </p:nvSpPr>
        <p:spPr>
          <a:xfrm>
            <a:off x="107950" y="6453189"/>
            <a:ext cx="7630160" cy="221932"/>
          </a:xfrm>
        </p:spPr>
        <p:txBody>
          <a:bodyPr/>
          <a:lstStyle/>
          <a:p>
            <a:pPr>
              <a:defRPr/>
            </a:pPr>
            <a:endParaRPr lang="de-DE" dirty="0" smtClean="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6873" y="5933154"/>
            <a:ext cx="5801122" cy="794674"/>
          </a:xfrm>
          <a:prstGeom prst="rect">
            <a:avLst/>
          </a:prstGeom>
        </p:spPr>
      </p:pic>
    </p:spTree>
    <p:extLst>
      <p:ext uri="{BB962C8B-B14F-4D97-AF65-F5344CB8AC3E}">
        <p14:creationId xmlns:p14="http://schemas.microsoft.com/office/powerpoint/2010/main" val="687161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
            </a:r>
            <a:br>
              <a:rPr lang="de-DE" dirty="0" smtClean="0"/>
            </a:br>
            <a:r>
              <a:rPr lang="de-DE" dirty="0" smtClean="0">
                <a:solidFill>
                  <a:schemeClr val="accent1"/>
                </a:solidFill>
              </a:rPr>
              <a:t>General </a:t>
            </a:r>
            <a:r>
              <a:rPr lang="de-DE" dirty="0" err="1" smtClean="0">
                <a:solidFill>
                  <a:schemeClr val="accent1"/>
                </a:solidFill>
              </a:rPr>
              <a:t>restriction</a:t>
            </a:r>
            <a:r>
              <a:rPr lang="de-DE" dirty="0" smtClean="0">
                <a:solidFill>
                  <a:schemeClr val="accent1"/>
                </a:solidFill>
              </a:rPr>
              <a:t> on </a:t>
            </a:r>
            <a:r>
              <a:rPr lang="de-DE" dirty="0" err="1" smtClean="0">
                <a:solidFill>
                  <a:schemeClr val="accent1"/>
                </a:solidFill>
              </a:rPr>
              <a:t>insurance</a:t>
            </a:r>
            <a:r>
              <a:rPr lang="de-DE" dirty="0" smtClean="0">
                <a:solidFill>
                  <a:schemeClr val="accent1"/>
                </a:solidFill>
              </a:rPr>
              <a:t/>
            </a:r>
            <a:br>
              <a:rPr lang="de-DE" dirty="0" smtClean="0">
                <a:solidFill>
                  <a:schemeClr val="accent1"/>
                </a:solidFill>
              </a:rPr>
            </a:br>
            <a:r>
              <a:rPr lang="de-DE" sz="2600" b="0" dirty="0" smtClean="0">
                <a:solidFill>
                  <a:schemeClr val="accent1"/>
                </a:solidFill>
              </a:rPr>
              <a:t>Art</a:t>
            </a:r>
            <a:r>
              <a:rPr lang="de-DE" sz="2600" b="0" dirty="0">
                <a:solidFill>
                  <a:schemeClr val="accent1"/>
                </a:solidFill>
              </a:rPr>
              <a:t>. </a:t>
            </a:r>
            <a:r>
              <a:rPr lang="de-DE" sz="2600" b="0" dirty="0" smtClean="0">
                <a:solidFill>
                  <a:schemeClr val="accent1"/>
                </a:solidFill>
              </a:rPr>
              <a:t>35 </a:t>
            </a:r>
            <a:r>
              <a:rPr lang="de-DE" sz="2600" b="0" dirty="0" err="1" smtClean="0">
                <a:solidFill>
                  <a:schemeClr val="accent1"/>
                </a:solidFill>
              </a:rPr>
              <a:t>para</a:t>
            </a:r>
            <a:r>
              <a:rPr lang="de-DE" sz="2600" b="0" dirty="0" smtClean="0">
                <a:solidFill>
                  <a:schemeClr val="accent1"/>
                </a:solidFill>
              </a:rPr>
              <a:t>. 1 EU Iran Regulation</a:t>
            </a:r>
            <a:r>
              <a:rPr lang="de-DE" dirty="0">
                <a:solidFill>
                  <a:schemeClr val="accent1"/>
                </a:solidFill>
              </a:rPr>
              <a:t/>
            </a:r>
            <a:br>
              <a:rPr lang="de-DE" dirty="0">
                <a:solidFill>
                  <a:schemeClr val="accent1"/>
                </a:solidFill>
              </a:rPr>
            </a:br>
            <a:endParaRPr lang="de-DE" dirty="0">
              <a:solidFill>
                <a:schemeClr val="accent1"/>
              </a:solidFill>
            </a:endParaRPr>
          </a:p>
        </p:txBody>
      </p:sp>
      <p:sp>
        <p:nvSpPr>
          <p:cNvPr id="3" name="Inhaltsplatzhalter 2"/>
          <p:cNvSpPr>
            <a:spLocks noGrp="1"/>
          </p:cNvSpPr>
          <p:nvPr>
            <p:ph idx="1"/>
          </p:nvPr>
        </p:nvSpPr>
        <p:spPr>
          <a:xfrm>
            <a:off x="323850" y="1052512"/>
            <a:ext cx="8640763" cy="4896767"/>
          </a:xfrm>
        </p:spPr>
        <p:txBody>
          <a:bodyPr>
            <a:normAutofit lnSpcReduction="10000"/>
          </a:bodyPr>
          <a:lstStyle/>
          <a:p>
            <a:pPr marL="0" indent="0">
              <a:buNone/>
            </a:pPr>
            <a:endParaRPr lang="de-DE" b="1" dirty="0" smtClean="0">
              <a:latin typeface="+mj-lt"/>
              <a:cs typeface="Times New Roman" pitchFamily="18" charset="0"/>
            </a:endParaRPr>
          </a:p>
          <a:p>
            <a:pPr marL="0" indent="0" algn="ctr">
              <a:buNone/>
            </a:pPr>
            <a:r>
              <a:rPr lang="de-DE" sz="2400" b="1" dirty="0" smtClean="0">
                <a:latin typeface="+mj-lt"/>
                <a:cs typeface="Times New Roman" pitchFamily="18" charset="0"/>
              </a:rPr>
              <a:t>Prohibition </a:t>
            </a:r>
            <a:r>
              <a:rPr lang="de-DE" sz="2400" b="1" dirty="0" err="1" smtClean="0">
                <a:latin typeface="+mj-lt"/>
                <a:cs typeface="Times New Roman" pitchFamily="18" charset="0"/>
              </a:rPr>
              <a:t>to</a:t>
            </a:r>
            <a:r>
              <a:rPr lang="de-DE" sz="2400" b="1" dirty="0" smtClean="0">
                <a:latin typeface="+mj-lt"/>
                <a:cs typeface="Times New Roman" pitchFamily="18" charset="0"/>
              </a:rPr>
              <a:t> </a:t>
            </a:r>
            <a:r>
              <a:rPr lang="de-DE" sz="2400" b="1" dirty="0" err="1" smtClean="0">
                <a:latin typeface="+mj-lt"/>
                <a:cs typeface="Times New Roman" pitchFamily="18" charset="0"/>
              </a:rPr>
              <a:t>provide</a:t>
            </a:r>
            <a:r>
              <a:rPr lang="de-DE" sz="2400" b="1" dirty="0" smtClean="0">
                <a:latin typeface="+mj-lt"/>
                <a:cs typeface="Times New Roman" pitchFamily="18" charset="0"/>
              </a:rPr>
              <a:t> (</a:t>
            </a:r>
            <a:r>
              <a:rPr lang="de-DE" sz="2400" b="1" dirty="0" err="1" smtClean="0">
                <a:latin typeface="+mj-lt"/>
                <a:cs typeface="Times New Roman" pitchFamily="18" charset="0"/>
              </a:rPr>
              <a:t>re</a:t>
            </a:r>
            <a:r>
              <a:rPr lang="de-DE" sz="2400" b="1" dirty="0" smtClean="0">
                <a:latin typeface="+mj-lt"/>
                <a:cs typeface="Times New Roman" pitchFamily="18" charset="0"/>
              </a:rPr>
              <a:t>-)</a:t>
            </a:r>
            <a:r>
              <a:rPr lang="de-DE" sz="2400" b="1" dirty="0" err="1" smtClean="0">
                <a:latin typeface="+mj-lt"/>
                <a:cs typeface="Times New Roman" pitchFamily="18" charset="0"/>
              </a:rPr>
              <a:t>insurance</a:t>
            </a:r>
            <a:r>
              <a:rPr lang="de-DE" sz="2400" b="1" dirty="0" smtClean="0">
                <a:latin typeface="+mj-lt"/>
                <a:cs typeface="Times New Roman" pitchFamily="18" charset="0"/>
              </a:rPr>
              <a:t> </a:t>
            </a:r>
            <a:r>
              <a:rPr lang="de-DE" sz="2400" b="1" dirty="0" err="1" smtClean="0">
                <a:latin typeface="+mj-lt"/>
                <a:cs typeface="Times New Roman" pitchFamily="18" charset="0"/>
              </a:rPr>
              <a:t>and</a:t>
            </a:r>
            <a:r>
              <a:rPr lang="de-DE" sz="2400" b="1" dirty="0" smtClean="0">
                <a:latin typeface="+mj-lt"/>
                <a:cs typeface="Times New Roman" pitchFamily="18" charset="0"/>
              </a:rPr>
              <a:t> </a:t>
            </a:r>
            <a:r>
              <a:rPr lang="de-DE" sz="2400" b="1" dirty="0" err="1" smtClean="0">
                <a:latin typeface="+mj-lt"/>
                <a:cs typeface="Times New Roman" pitchFamily="18" charset="0"/>
              </a:rPr>
              <a:t>to</a:t>
            </a:r>
            <a:r>
              <a:rPr lang="de-DE" sz="2400" b="1" dirty="0" smtClean="0">
                <a:latin typeface="+mj-lt"/>
                <a:cs typeface="Times New Roman" pitchFamily="18" charset="0"/>
              </a:rPr>
              <a:t> </a:t>
            </a:r>
            <a:r>
              <a:rPr lang="de-DE" sz="2400" b="1" dirty="0" err="1" smtClean="0">
                <a:latin typeface="+mj-lt"/>
                <a:cs typeface="Times New Roman" pitchFamily="18" charset="0"/>
              </a:rPr>
              <a:t>broker</a:t>
            </a:r>
            <a:r>
              <a:rPr lang="de-DE" sz="2400" b="1" dirty="0" smtClean="0">
                <a:latin typeface="+mj-lt"/>
                <a:cs typeface="Times New Roman" pitchFamily="18" charset="0"/>
              </a:rPr>
              <a:t> </a:t>
            </a:r>
            <a:r>
              <a:rPr lang="de-DE" sz="2400" b="1" dirty="0" err="1" smtClean="0">
                <a:latin typeface="+mj-lt"/>
                <a:cs typeface="Times New Roman" pitchFamily="18" charset="0"/>
              </a:rPr>
              <a:t>the</a:t>
            </a:r>
            <a:r>
              <a:rPr lang="de-DE" sz="2400" b="1" dirty="0" smtClean="0">
                <a:latin typeface="+mj-lt"/>
                <a:cs typeface="Times New Roman" pitchFamily="18" charset="0"/>
              </a:rPr>
              <a:t> </a:t>
            </a:r>
            <a:r>
              <a:rPr lang="de-DE" sz="2400" b="1" dirty="0" err="1" smtClean="0">
                <a:latin typeface="+mj-lt"/>
                <a:cs typeface="Times New Roman" pitchFamily="18" charset="0"/>
              </a:rPr>
              <a:t>provision</a:t>
            </a:r>
            <a:r>
              <a:rPr lang="de-DE" sz="2400" b="1" dirty="0" smtClean="0">
                <a:latin typeface="+mj-lt"/>
                <a:cs typeface="Times New Roman" pitchFamily="18" charset="0"/>
              </a:rPr>
              <a:t> </a:t>
            </a:r>
            <a:r>
              <a:rPr lang="de-DE" sz="2400" b="1" dirty="0" err="1" smtClean="0">
                <a:latin typeface="+mj-lt"/>
                <a:cs typeface="Times New Roman" pitchFamily="18" charset="0"/>
              </a:rPr>
              <a:t>of</a:t>
            </a:r>
            <a:r>
              <a:rPr lang="de-DE" sz="2400" b="1" dirty="0" smtClean="0">
                <a:latin typeface="+mj-lt"/>
                <a:cs typeface="Times New Roman" pitchFamily="18" charset="0"/>
              </a:rPr>
              <a:t> (</a:t>
            </a:r>
            <a:r>
              <a:rPr lang="de-DE" sz="2400" b="1" dirty="0" err="1" smtClean="0">
                <a:latin typeface="+mj-lt"/>
                <a:cs typeface="Times New Roman" pitchFamily="18" charset="0"/>
              </a:rPr>
              <a:t>re</a:t>
            </a:r>
            <a:r>
              <a:rPr lang="de-DE" sz="2400" b="1" dirty="0" smtClean="0">
                <a:latin typeface="+mj-lt"/>
                <a:cs typeface="Times New Roman" pitchFamily="18" charset="0"/>
              </a:rPr>
              <a:t>-)</a:t>
            </a:r>
            <a:r>
              <a:rPr lang="de-DE" sz="2400" b="1" dirty="0" err="1" smtClean="0">
                <a:latin typeface="+mj-lt"/>
                <a:cs typeface="Times New Roman" pitchFamily="18" charset="0"/>
              </a:rPr>
              <a:t>insurance</a:t>
            </a:r>
            <a:r>
              <a:rPr lang="de-DE" sz="2400" b="1" dirty="0" smtClean="0">
                <a:latin typeface="+mj-lt"/>
                <a:cs typeface="Times New Roman" pitchFamily="18" charset="0"/>
              </a:rPr>
              <a:t> </a:t>
            </a:r>
            <a:r>
              <a:rPr lang="de-DE" sz="2400" b="1" dirty="0" err="1" smtClean="0">
                <a:latin typeface="+mj-lt"/>
                <a:cs typeface="Times New Roman" pitchFamily="18" charset="0"/>
              </a:rPr>
              <a:t>to</a:t>
            </a:r>
            <a:r>
              <a:rPr lang="de-DE" sz="2400" b="1" dirty="0" smtClean="0">
                <a:latin typeface="+mj-lt"/>
                <a:cs typeface="Times New Roman" pitchFamily="18" charset="0"/>
              </a:rPr>
              <a:t>:</a:t>
            </a:r>
          </a:p>
          <a:p>
            <a:pPr marL="0" indent="0" algn="ctr">
              <a:buNone/>
            </a:pPr>
            <a:endParaRPr lang="de-DE" sz="1900" b="1" dirty="0">
              <a:latin typeface="+mj-lt"/>
              <a:cs typeface="Times New Roman" pitchFamily="18" charset="0"/>
            </a:endParaRPr>
          </a:p>
          <a:p>
            <a:pPr>
              <a:buNone/>
            </a:pPr>
            <a:r>
              <a:rPr lang="de-DE" sz="1900" dirty="0">
                <a:latin typeface="+mj-lt"/>
                <a:cs typeface="Times New Roman" pitchFamily="18" charset="0"/>
              </a:rPr>
              <a:t>a) </a:t>
            </a:r>
            <a:r>
              <a:rPr lang="en-US" sz="1900" b="1" dirty="0" smtClean="0">
                <a:latin typeface="+mj-lt"/>
                <a:cs typeface="Times New Roman" pitchFamily="18" charset="0"/>
              </a:rPr>
              <a:t>Iran</a:t>
            </a:r>
            <a:r>
              <a:rPr lang="en-US" sz="1900" dirty="0" smtClean="0">
                <a:latin typeface="+mj-lt"/>
                <a:cs typeface="Times New Roman" pitchFamily="18" charset="0"/>
              </a:rPr>
              <a:t> or its Government, and its public bodies, corporations and agencies</a:t>
            </a:r>
            <a:r>
              <a:rPr lang="de-DE" sz="1900" dirty="0" smtClean="0">
                <a:latin typeface="+mj-lt"/>
                <a:cs typeface="Times New Roman" pitchFamily="18" charset="0"/>
              </a:rPr>
              <a:t>;</a:t>
            </a:r>
            <a:endParaRPr lang="de-DE" sz="1900" dirty="0">
              <a:latin typeface="+mj-lt"/>
              <a:cs typeface="Times New Roman" pitchFamily="18" charset="0"/>
            </a:endParaRPr>
          </a:p>
          <a:p>
            <a:pPr>
              <a:buNone/>
            </a:pPr>
            <a:r>
              <a:rPr lang="de-DE" sz="1900" dirty="0">
                <a:latin typeface="+mj-lt"/>
                <a:cs typeface="Times New Roman" pitchFamily="18" charset="0"/>
              </a:rPr>
              <a:t>b) </a:t>
            </a:r>
            <a:r>
              <a:rPr lang="en-US" sz="1900" dirty="0" smtClean="0">
                <a:latin typeface="+mj-lt"/>
                <a:cs typeface="Times New Roman" pitchFamily="18" charset="0"/>
              </a:rPr>
              <a:t>an </a:t>
            </a:r>
            <a:r>
              <a:rPr lang="en-US" sz="1900" b="1" dirty="0" smtClean="0">
                <a:latin typeface="+mj-lt"/>
                <a:cs typeface="Times New Roman" pitchFamily="18" charset="0"/>
              </a:rPr>
              <a:t>Iranian person</a:t>
            </a:r>
            <a:r>
              <a:rPr lang="en-US" sz="1900" dirty="0" smtClean="0">
                <a:latin typeface="+mj-lt"/>
                <a:cs typeface="Times New Roman" pitchFamily="18" charset="0"/>
              </a:rPr>
              <a:t>, entity or body other than a natural person; or </a:t>
            </a:r>
            <a:endParaRPr lang="de-DE" sz="1900" dirty="0">
              <a:latin typeface="+mj-lt"/>
              <a:cs typeface="Times New Roman" pitchFamily="18" charset="0"/>
            </a:endParaRPr>
          </a:p>
          <a:p>
            <a:pPr>
              <a:buNone/>
            </a:pPr>
            <a:r>
              <a:rPr lang="de-DE" sz="1900" dirty="0">
                <a:latin typeface="+mj-lt"/>
                <a:cs typeface="Times New Roman" pitchFamily="18" charset="0"/>
              </a:rPr>
              <a:t>c) </a:t>
            </a:r>
            <a:r>
              <a:rPr lang="en-US" sz="1900" dirty="0" smtClean="0">
                <a:latin typeface="+mj-lt"/>
                <a:cs typeface="Times New Roman" pitchFamily="18" charset="0"/>
              </a:rPr>
              <a:t>a natural person or a legal </a:t>
            </a:r>
            <a:r>
              <a:rPr lang="en-US" sz="1900" b="1" dirty="0" smtClean="0">
                <a:latin typeface="+mj-lt"/>
                <a:cs typeface="Times New Roman" pitchFamily="18" charset="0"/>
              </a:rPr>
              <a:t>person</a:t>
            </a:r>
            <a:r>
              <a:rPr lang="en-US" sz="1900" dirty="0" smtClean="0">
                <a:latin typeface="+mj-lt"/>
                <a:cs typeface="Times New Roman" pitchFamily="18" charset="0"/>
              </a:rPr>
              <a:t>, entity or body when </a:t>
            </a:r>
            <a:r>
              <a:rPr lang="en-US" sz="1900" b="1" dirty="0" smtClean="0">
                <a:latin typeface="+mj-lt"/>
                <a:cs typeface="Times New Roman" pitchFamily="18" charset="0"/>
              </a:rPr>
              <a:t>acting on behalf or at the direction of </a:t>
            </a:r>
            <a:r>
              <a:rPr lang="en-US" sz="1900" dirty="0" smtClean="0">
                <a:latin typeface="+mj-lt"/>
                <a:cs typeface="Times New Roman" pitchFamily="18" charset="0"/>
              </a:rPr>
              <a:t>a legal person, entity or body referred to in a) or b). </a:t>
            </a:r>
            <a:endParaRPr lang="de-DE" sz="1900" dirty="0" smtClean="0">
              <a:latin typeface="+mj-lt"/>
              <a:cs typeface="Times New Roman" pitchFamily="18" charset="0"/>
            </a:endParaRPr>
          </a:p>
          <a:p>
            <a:pPr marL="0" indent="0">
              <a:buNone/>
            </a:pPr>
            <a:endParaRPr lang="de-DE" sz="1900" dirty="0" smtClean="0">
              <a:latin typeface="+mj-lt"/>
              <a:cs typeface="Times New Roman" pitchFamily="18" charset="0"/>
            </a:endParaRPr>
          </a:p>
          <a:p>
            <a:pPr marL="0" indent="0">
              <a:buNone/>
            </a:pPr>
            <a:r>
              <a:rPr lang="de-DE" sz="1900" dirty="0" err="1" smtClean="0">
                <a:latin typeface="+mj-lt"/>
                <a:cs typeface="Times New Roman" pitchFamily="18" charset="0"/>
              </a:rPr>
              <a:t>According</a:t>
            </a:r>
            <a:r>
              <a:rPr lang="de-DE" sz="1900" dirty="0" smtClean="0">
                <a:latin typeface="+mj-lt"/>
                <a:cs typeface="Times New Roman" pitchFamily="18" charset="0"/>
              </a:rPr>
              <a:t> </a:t>
            </a:r>
            <a:r>
              <a:rPr lang="de-DE" sz="1900" dirty="0" err="1" smtClean="0">
                <a:latin typeface="+mj-lt"/>
                <a:cs typeface="Times New Roman" pitchFamily="18" charset="0"/>
              </a:rPr>
              <a:t>to</a:t>
            </a:r>
            <a:r>
              <a:rPr lang="de-DE" sz="1900" dirty="0" smtClean="0">
                <a:latin typeface="+mj-lt"/>
                <a:cs typeface="Times New Roman" pitchFamily="18" charset="0"/>
              </a:rPr>
              <a:t> </a:t>
            </a:r>
            <a:r>
              <a:rPr lang="de-DE" sz="1900" dirty="0" err="1" smtClean="0">
                <a:latin typeface="+mj-lt"/>
                <a:cs typeface="Times New Roman" pitchFamily="18" charset="0"/>
              </a:rPr>
              <a:t>the</a:t>
            </a:r>
            <a:r>
              <a:rPr lang="de-DE" sz="1900" dirty="0" smtClean="0">
                <a:latin typeface="+mj-lt"/>
                <a:cs typeface="Times New Roman" pitchFamily="18" charset="0"/>
              </a:rPr>
              <a:t> </a:t>
            </a:r>
            <a:r>
              <a:rPr lang="de-DE" sz="1900" dirty="0" err="1" smtClean="0">
                <a:latin typeface="+mj-lt"/>
                <a:cs typeface="Times New Roman" pitchFamily="18" charset="0"/>
              </a:rPr>
              <a:t>definition</a:t>
            </a:r>
            <a:r>
              <a:rPr lang="de-DE" sz="1900" dirty="0" smtClean="0">
                <a:latin typeface="+mj-lt"/>
                <a:cs typeface="Times New Roman" pitchFamily="18" charset="0"/>
              </a:rPr>
              <a:t> in Art</a:t>
            </a:r>
            <a:r>
              <a:rPr lang="de-DE" sz="1900" dirty="0">
                <a:latin typeface="+mj-lt"/>
                <a:cs typeface="Times New Roman" pitchFamily="18" charset="0"/>
              </a:rPr>
              <a:t>. 1 </a:t>
            </a:r>
            <a:r>
              <a:rPr lang="de-DE" sz="1900" dirty="0" err="1">
                <a:latin typeface="+mj-lt"/>
                <a:cs typeface="Times New Roman" pitchFamily="18" charset="0"/>
              </a:rPr>
              <a:t>lit</a:t>
            </a:r>
            <a:r>
              <a:rPr lang="de-DE" sz="1900" dirty="0">
                <a:latin typeface="+mj-lt"/>
                <a:cs typeface="Times New Roman" pitchFamily="18" charset="0"/>
              </a:rPr>
              <a:t>. </a:t>
            </a:r>
            <a:r>
              <a:rPr lang="de-DE" sz="1900" dirty="0" smtClean="0">
                <a:latin typeface="+mj-lt"/>
                <a:cs typeface="Times New Roman" pitchFamily="18" charset="0"/>
              </a:rPr>
              <a:t>o </a:t>
            </a:r>
            <a:r>
              <a:rPr lang="de-DE" sz="1900" dirty="0">
                <a:latin typeface="+mj-lt"/>
                <a:cs typeface="Times New Roman" pitchFamily="18" charset="0"/>
              </a:rPr>
              <a:t>(</a:t>
            </a:r>
            <a:r>
              <a:rPr lang="de-DE" sz="1900" dirty="0" smtClean="0">
                <a:latin typeface="+mj-lt"/>
                <a:cs typeface="Times New Roman" pitchFamily="18" charset="0"/>
              </a:rPr>
              <a:t>iv), </a:t>
            </a:r>
            <a:r>
              <a:rPr lang="de-DE" sz="1900" u="sng" dirty="0" err="1" smtClean="0">
                <a:latin typeface="+mj-lt"/>
                <a:cs typeface="Times New Roman" pitchFamily="18" charset="0"/>
              </a:rPr>
              <a:t>Iranian</a:t>
            </a:r>
            <a:r>
              <a:rPr lang="de-DE" sz="1900" u="sng" dirty="0" smtClean="0">
                <a:latin typeface="+mj-lt"/>
                <a:cs typeface="Times New Roman" pitchFamily="18" charset="0"/>
              </a:rPr>
              <a:t> </a:t>
            </a:r>
            <a:r>
              <a:rPr lang="de-DE" sz="1900" u="sng" dirty="0" err="1" smtClean="0">
                <a:latin typeface="+mj-lt"/>
                <a:cs typeface="Times New Roman" pitchFamily="18" charset="0"/>
              </a:rPr>
              <a:t>person</a:t>
            </a:r>
            <a:r>
              <a:rPr lang="de-DE" sz="1900" u="sng" dirty="0" smtClean="0">
                <a:latin typeface="+mj-lt"/>
                <a:cs typeface="Times New Roman" pitchFamily="18" charset="0"/>
              </a:rPr>
              <a:t> </a:t>
            </a:r>
            <a:r>
              <a:rPr lang="de-DE" sz="1900" dirty="0" smtClean="0">
                <a:latin typeface="+mj-lt"/>
                <a:cs typeface="Times New Roman" pitchFamily="18" charset="0"/>
              </a:rPr>
              <a:t>also </a:t>
            </a:r>
            <a:r>
              <a:rPr lang="de-DE" sz="1900" dirty="0" err="1" smtClean="0">
                <a:latin typeface="+mj-lt"/>
                <a:cs typeface="Times New Roman" pitchFamily="18" charset="0"/>
              </a:rPr>
              <a:t>means</a:t>
            </a:r>
            <a:r>
              <a:rPr lang="de-DE" sz="1900" dirty="0" smtClean="0">
                <a:latin typeface="+mj-lt"/>
                <a:cs typeface="Times New Roman" pitchFamily="18" charset="0"/>
              </a:rPr>
              <a:t> </a:t>
            </a:r>
            <a:r>
              <a:rPr lang="en-US" sz="1900" dirty="0" smtClean="0">
                <a:latin typeface="+mj-lt"/>
                <a:cs typeface="Times New Roman" pitchFamily="18" charset="0"/>
              </a:rPr>
              <a:t>any legal person, entity or body, inside or outside Iran, </a:t>
            </a:r>
            <a:r>
              <a:rPr lang="en-US" sz="1900" b="1" dirty="0" smtClean="0">
                <a:latin typeface="+mj-lt"/>
                <a:cs typeface="Times New Roman" pitchFamily="18" charset="0"/>
              </a:rPr>
              <a:t>owned or controlled directly or indirectly by </a:t>
            </a:r>
            <a:r>
              <a:rPr lang="en-US" sz="1900" dirty="0" smtClean="0">
                <a:latin typeface="+mj-lt"/>
                <a:cs typeface="Times New Roman" pitchFamily="18" charset="0"/>
              </a:rPr>
              <a:t>one or more of the above mentioned persons or bodies</a:t>
            </a:r>
            <a:r>
              <a:rPr lang="de-DE" sz="1900" dirty="0" smtClean="0">
                <a:latin typeface="+mj-lt"/>
                <a:cs typeface="Times New Roman" pitchFamily="18" charset="0"/>
              </a:rPr>
              <a:t>. </a:t>
            </a:r>
          </a:p>
          <a:p>
            <a:pPr marL="0" indent="0">
              <a:buNone/>
            </a:pPr>
            <a:endParaRPr lang="de-DE" sz="1900" dirty="0" smtClean="0">
              <a:latin typeface="+mj-lt"/>
              <a:cs typeface="Times New Roman" pitchFamily="18" charset="0"/>
            </a:endParaRPr>
          </a:p>
          <a:p>
            <a:pPr marL="0" indent="0">
              <a:buNone/>
            </a:pPr>
            <a:r>
              <a:rPr lang="de-DE" sz="1900" b="1" dirty="0" smtClean="0">
                <a:latin typeface="+mj-lt"/>
                <a:cs typeface="Times New Roman" pitchFamily="18" charset="0"/>
              </a:rPr>
              <a:t>Q </a:t>
            </a:r>
            <a:r>
              <a:rPr lang="de-DE" sz="1900" b="1" dirty="0" err="1" smtClean="0">
                <a:latin typeface="+mj-lt"/>
                <a:cs typeface="Times New Roman" pitchFamily="18" charset="0"/>
              </a:rPr>
              <a:t>of</a:t>
            </a:r>
            <a:r>
              <a:rPr lang="de-DE" sz="1900" b="1" dirty="0" smtClean="0">
                <a:latin typeface="+mj-lt"/>
                <a:cs typeface="Times New Roman" pitchFamily="18" charset="0"/>
              </a:rPr>
              <a:t> </a:t>
            </a:r>
            <a:r>
              <a:rPr lang="de-DE" sz="1900" b="1" dirty="0" err="1" smtClean="0">
                <a:latin typeface="+mj-lt"/>
                <a:cs typeface="Times New Roman" pitchFamily="18" charset="0"/>
              </a:rPr>
              <a:t>interpretation</a:t>
            </a:r>
            <a:r>
              <a:rPr lang="de-DE" sz="1900" b="1" dirty="0" smtClean="0">
                <a:latin typeface="+mj-lt"/>
                <a:cs typeface="Times New Roman" pitchFamily="18" charset="0"/>
              </a:rPr>
              <a:t>: </a:t>
            </a:r>
            <a:r>
              <a:rPr lang="de-DE" sz="1900" b="1" dirty="0" err="1" smtClean="0">
                <a:latin typeface="+mj-lt"/>
                <a:cs typeface="Times New Roman" pitchFamily="18" charset="0"/>
              </a:rPr>
              <a:t>many</a:t>
            </a:r>
            <a:r>
              <a:rPr lang="de-DE" sz="1900" b="1" dirty="0" smtClean="0">
                <a:latin typeface="+mj-lt"/>
                <a:cs typeface="Times New Roman" pitchFamily="18" charset="0"/>
              </a:rPr>
              <a:t> </a:t>
            </a:r>
            <a:r>
              <a:rPr lang="de-DE" sz="1900" b="1" dirty="0" err="1" smtClean="0">
                <a:latin typeface="+mj-lt"/>
                <a:cs typeface="Times New Roman" pitchFamily="18" charset="0"/>
              </a:rPr>
              <a:t>questions</a:t>
            </a:r>
            <a:r>
              <a:rPr lang="de-DE" sz="1900" b="1" dirty="0" smtClean="0">
                <a:latin typeface="+mj-lt"/>
                <a:cs typeface="Times New Roman" pitchFamily="18" charset="0"/>
              </a:rPr>
              <a:t>!</a:t>
            </a:r>
          </a:p>
          <a:p>
            <a:pPr marL="0" indent="0">
              <a:buNone/>
            </a:pPr>
            <a:endParaRPr lang="de-DE" sz="1900" dirty="0">
              <a:latin typeface="+mj-lt"/>
              <a:cs typeface="Times New Roman" pitchFamily="18" charset="0"/>
            </a:endParaRPr>
          </a:p>
          <a:p>
            <a:pPr marL="0" indent="0">
              <a:buNone/>
            </a:pPr>
            <a:endParaRPr lang="de-DE" sz="1900" dirty="0" smtClean="0">
              <a:latin typeface="+mj-lt"/>
              <a:cs typeface="Times New Roman" pitchFamily="18" charset="0"/>
            </a:endParaRPr>
          </a:p>
          <a:p>
            <a:pPr marL="0" indent="0">
              <a:buNone/>
            </a:pPr>
            <a:endParaRPr lang="de-DE" sz="1900" dirty="0">
              <a:latin typeface="+mj-lt"/>
              <a:cs typeface="Times New Roman" pitchFamily="18" charset="0"/>
            </a:endParaRPr>
          </a:p>
          <a:p>
            <a:pPr marL="0" indent="0">
              <a:buNone/>
            </a:pPr>
            <a:endParaRPr lang="de-DE" sz="1800" dirty="0">
              <a:latin typeface="+mj-lt"/>
              <a:cs typeface="Times New Roman" pitchFamily="18" charset="0"/>
            </a:endParaRPr>
          </a:p>
        </p:txBody>
      </p:sp>
      <p:sp>
        <p:nvSpPr>
          <p:cNvPr id="4" name="Fußzeilenplatzhalter 3"/>
          <p:cNvSpPr>
            <a:spLocks noGrp="1"/>
          </p:cNvSpPr>
          <p:nvPr>
            <p:ph type="ftr" sz="quarter" idx="11"/>
          </p:nvPr>
        </p:nvSpPr>
        <p:spPr>
          <a:xfrm>
            <a:off x="107950" y="6453188"/>
            <a:ext cx="7584440" cy="404812"/>
          </a:xfrm>
        </p:spPr>
        <p:txBody>
          <a:bodyPr/>
          <a:lstStyle/>
          <a:p>
            <a:pPr>
              <a:defRPr/>
            </a:pPr>
            <a:endParaRPr lang="de-DE" dirty="0" smtClean="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904" y="6018940"/>
            <a:ext cx="5297066" cy="725625"/>
          </a:xfrm>
          <a:prstGeom prst="rect">
            <a:avLst/>
          </a:prstGeom>
        </p:spPr>
      </p:pic>
    </p:spTree>
    <p:extLst>
      <p:ext uri="{BB962C8B-B14F-4D97-AF65-F5344CB8AC3E}">
        <p14:creationId xmlns:p14="http://schemas.microsoft.com/office/powerpoint/2010/main" val="2350996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de-DE" dirty="0" err="1">
                <a:solidFill>
                  <a:schemeClr val="accent1"/>
                </a:solidFill>
              </a:rPr>
              <a:t>Scope</a:t>
            </a:r>
            <a:r>
              <a:rPr lang="de-DE" dirty="0">
                <a:solidFill>
                  <a:schemeClr val="accent1"/>
                </a:solidFill>
              </a:rPr>
              <a:t> </a:t>
            </a:r>
            <a:r>
              <a:rPr lang="de-DE" dirty="0" err="1">
                <a:solidFill>
                  <a:schemeClr val="accent1"/>
                </a:solidFill>
              </a:rPr>
              <a:t>of</a:t>
            </a:r>
            <a:r>
              <a:rPr lang="de-DE" dirty="0">
                <a:solidFill>
                  <a:schemeClr val="accent1"/>
                </a:solidFill>
              </a:rPr>
              <a:t> </a:t>
            </a:r>
            <a:r>
              <a:rPr lang="de-DE" dirty="0" err="1" smtClean="0">
                <a:solidFill>
                  <a:schemeClr val="accent1"/>
                </a:solidFill>
              </a:rPr>
              <a:t>application</a:t>
            </a:r>
            <a:r>
              <a:rPr lang="de-DE" dirty="0">
                <a:solidFill>
                  <a:schemeClr val="accent1"/>
                </a:solidFill>
              </a:rPr>
              <a:t/>
            </a:r>
            <a:br>
              <a:rPr lang="de-DE" dirty="0">
                <a:solidFill>
                  <a:schemeClr val="accent1"/>
                </a:solidFill>
              </a:rPr>
            </a:br>
            <a:r>
              <a:rPr lang="de-DE" sz="2600" b="0" dirty="0">
                <a:solidFill>
                  <a:schemeClr val="accent1"/>
                </a:solidFill>
              </a:rPr>
              <a:t>Art. 49 </a:t>
            </a:r>
            <a:r>
              <a:rPr lang="de-DE" sz="2600" b="0" dirty="0" smtClean="0">
                <a:solidFill>
                  <a:schemeClr val="accent1"/>
                </a:solidFill>
              </a:rPr>
              <a:t>EU Iran </a:t>
            </a:r>
            <a:r>
              <a:rPr lang="de-DE" sz="2600" b="0" dirty="0">
                <a:solidFill>
                  <a:schemeClr val="accent1"/>
                </a:solidFill>
              </a:rPr>
              <a:t>Regulation</a:t>
            </a:r>
            <a:endParaRPr lang="de-DE" dirty="0">
              <a:solidFill>
                <a:schemeClr val="accent1"/>
              </a:solidFill>
            </a:endParaRPr>
          </a:p>
        </p:txBody>
      </p:sp>
      <p:sp>
        <p:nvSpPr>
          <p:cNvPr id="3" name="Inhaltsplatzhalter 2"/>
          <p:cNvSpPr>
            <a:spLocks noGrp="1"/>
          </p:cNvSpPr>
          <p:nvPr>
            <p:ph idx="1"/>
          </p:nvPr>
        </p:nvSpPr>
        <p:spPr>
          <a:xfrm>
            <a:off x="323528" y="1268760"/>
            <a:ext cx="8640763" cy="5088071"/>
          </a:xfrm>
        </p:spPr>
        <p:txBody>
          <a:bodyPr>
            <a:normAutofit/>
          </a:bodyPr>
          <a:lstStyle/>
          <a:p>
            <a:pPr marL="0" indent="0">
              <a:buNone/>
            </a:pPr>
            <a:r>
              <a:rPr lang="en-US" sz="2000" dirty="0" smtClean="0"/>
              <a:t>This </a:t>
            </a:r>
            <a:r>
              <a:rPr lang="en-US" sz="2000" dirty="0"/>
              <a:t>Regulation shall apply:</a:t>
            </a:r>
            <a:endParaRPr lang="de-DE" sz="2000" dirty="0"/>
          </a:p>
          <a:p>
            <a:pPr marL="457200" indent="-457200">
              <a:buAutoNum type="alphaLcParenBoth"/>
            </a:pPr>
            <a:r>
              <a:rPr lang="en-US" sz="2000" dirty="0" smtClean="0"/>
              <a:t>within </a:t>
            </a:r>
            <a:r>
              <a:rPr lang="en-US" sz="2000" dirty="0"/>
              <a:t>the territory of the Union</a:t>
            </a:r>
            <a:r>
              <a:rPr lang="en-US" sz="2000" dirty="0" smtClean="0"/>
              <a:t>;</a:t>
            </a:r>
          </a:p>
          <a:p>
            <a:pPr marL="457200" indent="-457200">
              <a:buAutoNum type="alphaLcParenBoth"/>
            </a:pPr>
            <a:r>
              <a:rPr lang="en-US" sz="2000" dirty="0" smtClean="0"/>
              <a:t>…</a:t>
            </a:r>
            <a:endParaRPr lang="de-DE" sz="2000" dirty="0"/>
          </a:p>
          <a:p>
            <a:pPr marL="0" indent="0">
              <a:buNone/>
            </a:pPr>
            <a:r>
              <a:rPr lang="en-US" sz="2000" dirty="0"/>
              <a:t>(c) to any </a:t>
            </a:r>
            <a:r>
              <a:rPr lang="en-US" sz="2000" b="1" dirty="0"/>
              <a:t>national of a Member State </a:t>
            </a:r>
            <a:r>
              <a:rPr lang="en-US" sz="2000" dirty="0"/>
              <a:t>inside or outside the territory of the Union;</a:t>
            </a:r>
            <a:endParaRPr lang="de-DE" sz="2000" dirty="0"/>
          </a:p>
          <a:p>
            <a:pPr marL="0" indent="0">
              <a:buNone/>
            </a:pPr>
            <a:r>
              <a:rPr lang="en-US" sz="2000" dirty="0"/>
              <a:t>(d) to any </a:t>
            </a:r>
            <a:r>
              <a:rPr lang="en-US" sz="2000" b="1" dirty="0"/>
              <a:t>legal </a:t>
            </a:r>
            <a:r>
              <a:rPr lang="en-US" sz="2000" b="1" dirty="0" smtClean="0"/>
              <a:t>person</a:t>
            </a:r>
            <a:r>
              <a:rPr lang="en-US" sz="2000" dirty="0" smtClean="0"/>
              <a:t>, </a:t>
            </a:r>
            <a:r>
              <a:rPr lang="en-US" sz="2000" dirty="0"/>
              <a:t>entity or body</a:t>
            </a:r>
            <a:r>
              <a:rPr lang="en-US" sz="2000" dirty="0" smtClean="0"/>
              <a:t> inside </a:t>
            </a:r>
            <a:r>
              <a:rPr lang="en-US" sz="2000" dirty="0"/>
              <a:t>or outside the </a:t>
            </a:r>
            <a:endParaRPr lang="de-DE" sz="2000" dirty="0"/>
          </a:p>
          <a:p>
            <a:pPr marL="0" indent="0">
              <a:buNone/>
            </a:pPr>
            <a:r>
              <a:rPr lang="en-US" sz="2000" dirty="0" smtClean="0"/>
              <a:t>	territory </a:t>
            </a:r>
            <a:r>
              <a:rPr lang="en-US" sz="2000" dirty="0"/>
              <a:t>of the Union, which is </a:t>
            </a:r>
            <a:r>
              <a:rPr lang="en-US" sz="2000" b="1" dirty="0"/>
              <a:t>incorporated or </a:t>
            </a:r>
            <a:r>
              <a:rPr lang="en-US" sz="2000" b="1" dirty="0" smtClean="0"/>
              <a:t>	constituted under </a:t>
            </a:r>
            <a:r>
              <a:rPr lang="en-US" sz="2000" b="1" dirty="0"/>
              <a:t>the law of a Member State</a:t>
            </a:r>
            <a:r>
              <a:rPr lang="en-US" sz="2000" dirty="0"/>
              <a:t>;</a:t>
            </a:r>
            <a:endParaRPr lang="de-DE" sz="2000" dirty="0"/>
          </a:p>
          <a:p>
            <a:pPr marL="0" indent="0">
              <a:buNone/>
            </a:pPr>
            <a:r>
              <a:rPr lang="en-US" sz="2000" dirty="0"/>
              <a:t>(e) to </a:t>
            </a:r>
            <a:r>
              <a:rPr lang="en-US" sz="2000" b="1" dirty="0"/>
              <a:t>any legal person</a:t>
            </a:r>
            <a:r>
              <a:rPr lang="en-US" sz="2000" dirty="0"/>
              <a:t>, entity or body in respect of any business done </a:t>
            </a:r>
            <a:r>
              <a:rPr lang="en-US" sz="2000" dirty="0" smtClean="0"/>
              <a:t>	in </a:t>
            </a:r>
            <a:r>
              <a:rPr lang="en-US" sz="2000" dirty="0"/>
              <a:t>whole or in part within the Union</a:t>
            </a:r>
            <a:r>
              <a:rPr lang="en-US" sz="2000" dirty="0" smtClean="0"/>
              <a:t>.</a:t>
            </a:r>
          </a:p>
          <a:p>
            <a:pPr marL="0" indent="0">
              <a:buNone/>
            </a:pPr>
            <a:endParaRPr lang="de-DE" sz="2000" dirty="0"/>
          </a:p>
          <a:p>
            <a:pPr marL="0" indent="0">
              <a:buNone/>
            </a:pPr>
            <a:r>
              <a:rPr lang="de-DE" sz="2400" b="1" dirty="0">
                <a:cs typeface="Times New Roman" pitchFamily="18" charset="0"/>
              </a:rPr>
              <a:t>Q:</a:t>
            </a:r>
            <a:r>
              <a:rPr lang="de-DE" sz="2400" dirty="0">
                <a:cs typeface="Times New Roman" pitchFamily="18" charset="0"/>
              </a:rPr>
              <a:t> also </a:t>
            </a:r>
            <a:r>
              <a:rPr lang="de-DE" sz="2400" dirty="0" err="1" smtClean="0">
                <a:cs typeface="Times New Roman" pitchFamily="18" charset="0"/>
              </a:rPr>
              <a:t>employees</a:t>
            </a:r>
            <a:r>
              <a:rPr lang="de-DE" sz="2400" dirty="0" smtClean="0">
                <a:cs typeface="Times New Roman" pitchFamily="18" charset="0"/>
              </a:rPr>
              <a:t> </a:t>
            </a:r>
            <a:r>
              <a:rPr lang="de-DE" sz="2400" dirty="0" err="1" smtClean="0">
                <a:cs typeface="Times New Roman" pitchFamily="18" charset="0"/>
              </a:rPr>
              <a:t>of</a:t>
            </a:r>
            <a:r>
              <a:rPr lang="de-DE" sz="2400" dirty="0" smtClean="0">
                <a:cs typeface="Times New Roman" pitchFamily="18" charset="0"/>
              </a:rPr>
              <a:t> </a:t>
            </a:r>
            <a:r>
              <a:rPr lang="de-DE" sz="2400" dirty="0" err="1" smtClean="0">
                <a:cs typeface="Times New Roman" pitchFamily="18" charset="0"/>
              </a:rPr>
              <a:t>the</a:t>
            </a:r>
            <a:r>
              <a:rPr lang="de-DE" sz="2400" dirty="0" smtClean="0">
                <a:cs typeface="Times New Roman" pitchFamily="18" charset="0"/>
              </a:rPr>
              <a:t> </a:t>
            </a:r>
            <a:r>
              <a:rPr lang="de-DE" sz="2400" dirty="0" err="1" smtClean="0">
                <a:cs typeface="Times New Roman" pitchFamily="18" charset="0"/>
              </a:rPr>
              <a:t>insurer</a:t>
            </a:r>
            <a:r>
              <a:rPr lang="de-DE" sz="2400" dirty="0" smtClean="0">
                <a:cs typeface="Times New Roman" pitchFamily="18" charset="0"/>
              </a:rPr>
              <a:t>?</a:t>
            </a:r>
            <a:endParaRPr lang="de-DE" sz="2400" dirty="0">
              <a:cs typeface="Times New Roman" pitchFamily="18" charset="0"/>
            </a:endParaRPr>
          </a:p>
          <a:p>
            <a:pPr marL="0" indent="0">
              <a:buNone/>
            </a:pPr>
            <a:r>
              <a:rPr lang="de-DE" sz="2400" b="1" dirty="0" smtClean="0">
                <a:cs typeface="Times New Roman" pitchFamily="18" charset="0"/>
              </a:rPr>
              <a:t>Q</a:t>
            </a:r>
            <a:r>
              <a:rPr lang="de-DE" sz="2400" b="1" dirty="0">
                <a:cs typeface="Times New Roman" pitchFamily="18" charset="0"/>
              </a:rPr>
              <a:t>:</a:t>
            </a:r>
            <a:r>
              <a:rPr lang="de-DE" sz="2400" dirty="0">
                <a:cs typeface="Times New Roman" pitchFamily="18" charset="0"/>
              </a:rPr>
              <a:t> also </a:t>
            </a:r>
            <a:r>
              <a:rPr lang="de-DE" sz="2400" dirty="0" smtClean="0">
                <a:cs typeface="Times New Roman" pitchFamily="18" charset="0"/>
              </a:rPr>
              <a:t>the policyholder in the case of insurance </a:t>
            </a:r>
            <a:r>
              <a:rPr lang="de-DE" sz="2400" dirty="0">
                <a:cs typeface="Times New Roman" pitchFamily="18" charset="0"/>
              </a:rPr>
              <a:t>for </a:t>
            </a:r>
            <a:r>
              <a:rPr lang="de-DE" sz="2400" dirty="0" smtClean="0">
                <a:cs typeface="Times New Roman" pitchFamily="18" charset="0"/>
              </a:rPr>
              <a:t>the account of an insured?</a:t>
            </a:r>
            <a:endParaRPr lang="de-DE" sz="2400" dirty="0">
              <a:cs typeface="Times New Roman" pitchFamily="18" charset="0"/>
            </a:endParaRPr>
          </a:p>
          <a:p>
            <a:pPr marL="0" indent="0">
              <a:buNone/>
            </a:pPr>
            <a:endParaRPr lang="de-DE" dirty="0"/>
          </a:p>
        </p:txBody>
      </p:sp>
      <p:sp>
        <p:nvSpPr>
          <p:cNvPr id="4" name="Fußzeilenplatzhalter 3"/>
          <p:cNvSpPr>
            <a:spLocks noGrp="1"/>
          </p:cNvSpPr>
          <p:nvPr>
            <p:ph type="ftr" sz="quarter" idx="11"/>
          </p:nvPr>
        </p:nvSpPr>
        <p:spPr/>
        <p:txBody>
          <a:bodyPr/>
          <a:lstStyle/>
          <a:p>
            <a:pPr>
              <a:defRPr/>
            </a:pPr>
            <a:endParaRPr lang="de-DE"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920" y="6041996"/>
            <a:ext cx="5128739" cy="702567"/>
          </a:xfrm>
          <a:prstGeom prst="rect">
            <a:avLst/>
          </a:prstGeom>
        </p:spPr>
      </p:pic>
    </p:spTree>
    <p:extLst>
      <p:ext uri="{BB962C8B-B14F-4D97-AF65-F5344CB8AC3E}">
        <p14:creationId xmlns:p14="http://schemas.microsoft.com/office/powerpoint/2010/main" val="896190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solidFill>
                  <a:schemeClr val="accent1"/>
                </a:solidFill>
              </a:rPr>
              <a:t>P</a:t>
            </a:r>
            <a:r>
              <a:rPr lang="en-US" dirty="0" err="1" smtClean="0">
                <a:solidFill>
                  <a:schemeClr val="accent1"/>
                </a:solidFill>
              </a:rPr>
              <a:t>enalties</a:t>
            </a:r>
            <a:r>
              <a:rPr lang="en-US" dirty="0" smtClean="0">
                <a:solidFill>
                  <a:schemeClr val="accent1"/>
                </a:solidFill>
              </a:rPr>
              <a:t> applicable to infringements</a:t>
            </a:r>
            <a:endParaRPr lang="de-DE" dirty="0">
              <a:solidFill>
                <a:schemeClr val="accent1"/>
              </a:solidFill>
            </a:endParaRPr>
          </a:p>
        </p:txBody>
      </p:sp>
      <p:sp>
        <p:nvSpPr>
          <p:cNvPr id="3" name="Inhaltsplatzhalter 2"/>
          <p:cNvSpPr>
            <a:spLocks noGrp="1"/>
          </p:cNvSpPr>
          <p:nvPr>
            <p:ph idx="1"/>
          </p:nvPr>
        </p:nvSpPr>
        <p:spPr>
          <a:xfrm>
            <a:off x="323850" y="1052512"/>
            <a:ext cx="8640763" cy="5292531"/>
          </a:xfrm>
        </p:spPr>
        <p:txBody>
          <a:bodyPr/>
          <a:lstStyle/>
          <a:p>
            <a:endParaRPr lang="de-DE" sz="2200" dirty="0" smtClean="0"/>
          </a:p>
          <a:p>
            <a:r>
              <a:rPr lang="de-DE" sz="2200" b="1" dirty="0" err="1" smtClean="0"/>
              <a:t>Penalties</a:t>
            </a:r>
            <a:r>
              <a:rPr lang="de-DE" sz="2200" dirty="0" smtClean="0"/>
              <a:t>: </a:t>
            </a:r>
            <a:r>
              <a:rPr lang="de-DE" sz="2200" dirty="0" err="1" smtClean="0"/>
              <a:t>according</a:t>
            </a:r>
            <a:r>
              <a:rPr lang="de-DE" sz="2200" dirty="0" smtClean="0"/>
              <a:t> </a:t>
            </a:r>
            <a:r>
              <a:rPr lang="de-DE" sz="2200" dirty="0" err="1" smtClean="0"/>
              <a:t>to</a:t>
            </a:r>
            <a:r>
              <a:rPr lang="de-DE" sz="2200" dirty="0" smtClean="0"/>
              <a:t> national </a:t>
            </a:r>
            <a:r>
              <a:rPr lang="de-DE" sz="2200" dirty="0" err="1" smtClean="0"/>
              <a:t>law</a:t>
            </a:r>
            <a:r>
              <a:rPr lang="de-DE" sz="2200" dirty="0" smtClean="0"/>
              <a:t> </a:t>
            </a:r>
            <a:r>
              <a:rPr lang="de-DE" sz="2200" dirty="0" err="1" smtClean="0"/>
              <a:t>of</a:t>
            </a:r>
            <a:r>
              <a:rPr lang="de-DE" sz="2200" dirty="0" smtClean="0"/>
              <a:t> </a:t>
            </a:r>
            <a:r>
              <a:rPr lang="de-DE" sz="2200" dirty="0" err="1" smtClean="0"/>
              <a:t>the</a:t>
            </a:r>
            <a:r>
              <a:rPr lang="de-DE" sz="2200" dirty="0" smtClean="0"/>
              <a:t> Member States </a:t>
            </a:r>
          </a:p>
          <a:p>
            <a:pPr marL="0" indent="0">
              <a:buNone/>
            </a:pPr>
            <a:r>
              <a:rPr lang="de-DE" sz="2200" dirty="0"/>
              <a:t>	</a:t>
            </a:r>
            <a:r>
              <a:rPr lang="de-DE" sz="2200" dirty="0" smtClean="0"/>
              <a:t>(Art</a:t>
            </a:r>
            <a:r>
              <a:rPr lang="de-DE" sz="2200" dirty="0"/>
              <a:t>. </a:t>
            </a:r>
            <a:r>
              <a:rPr lang="de-DE" sz="2200" dirty="0" smtClean="0"/>
              <a:t>47; „</a:t>
            </a:r>
            <a:r>
              <a:rPr lang="de-DE" sz="2200" dirty="0" err="1" smtClean="0"/>
              <a:t>shall</a:t>
            </a:r>
            <a:r>
              <a:rPr lang="de-DE" sz="2200" dirty="0" smtClean="0"/>
              <a:t> </a:t>
            </a:r>
            <a:r>
              <a:rPr lang="de-DE" sz="2200" dirty="0" err="1" smtClean="0"/>
              <a:t>be</a:t>
            </a:r>
            <a:r>
              <a:rPr lang="de-DE" sz="2200" dirty="0" smtClean="0"/>
              <a:t> </a:t>
            </a:r>
            <a:r>
              <a:rPr lang="de-DE" sz="2200" dirty="0" err="1" smtClean="0"/>
              <a:t>effective</a:t>
            </a:r>
            <a:r>
              <a:rPr lang="de-DE" sz="2200" dirty="0" smtClean="0"/>
              <a:t>, </a:t>
            </a:r>
            <a:r>
              <a:rPr lang="de-DE" sz="2200" dirty="0" err="1" smtClean="0"/>
              <a:t>proportionate</a:t>
            </a:r>
            <a:r>
              <a:rPr lang="de-DE" sz="2200" dirty="0" smtClean="0"/>
              <a:t> </a:t>
            </a:r>
            <a:r>
              <a:rPr lang="de-DE" sz="2200" dirty="0" err="1" smtClean="0"/>
              <a:t>and</a:t>
            </a:r>
            <a:r>
              <a:rPr lang="de-DE" sz="2200" dirty="0" smtClean="0"/>
              <a:t> </a:t>
            </a:r>
            <a:r>
              <a:rPr lang="de-DE" sz="2200" dirty="0" err="1" smtClean="0"/>
              <a:t>dissuasive</a:t>
            </a:r>
            <a:r>
              <a:rPr lang="de-DE" sz="2200" dirty="0" smtClean="0"/>
              <a:t>“)</a:t>
            </a:r>
          </a:p>
          <a:p>
            <a:pPr marL="0" indent="0">
              <a:buNone/>
            </a:pPr>
            <a:r>
              <a:rPr lang="de-DE" sz="2200" dirty="0" smtClean="0"/>
              <a:t> </a:t>
            </a:r>
          </a:p>
          <a:p>
            <a:r>
              <a:rPr lang="de-DE" sz="2200" b="1" dirty="0" err="1" smtClean="0"/>
              <a:t>No</a:t>
            </a:r>
            <a:r>
              <a:rPr lang="de-DE" sz="2200" b="1" dirty="0" smtClean="0"/>
              <a:t> </a:t>
            </a:r>
            <a:r>
              <a:rPr lang="de-DE" sz="2200" b="1" dirty="0" err="1" smtClean="0"/>
              <a:t>liability</a:t>
            </a:r>
            <a:r>
              <a:rPr lang="de-DE" sz="2200" b="1" dirty="0" smtClean="0"/>
              <a:t> </a:t>
            </a:r>
            <a:r>
              <a:rPr lang="de-DE" sz="2200" dirty="0" err="1" smtClean="0"/>
              <a:t>for</a:t>
            </a:r>
            <a:endParaRPr lang="de-DE" sz="2200" dirty="0" smtClean="0"/>
          </a:p>
          <a:p>
            <a:pPr>
              <a:buNone/>
            </a:pPr>
            <a:endParaRPr lang="de-DE" sz="2200" dirty="0" smtClean="0"/>
          </a:p>
          <a:p>
            <a:pPr lvl="1"/>
            <a:r>
              <a:rPr lang="en-US" sz="1900" dirty="0" smtClean="0">
                <a:latin typeface="+mj-lt"/>
              </a:rPr>
              <a:t>freezing of funds etc. carried out in </a:t>
            </a:r>
            <a:r>
              <a:rPr lang="en-US" sz="1900" b="1" dirty="0" smtClean="0">
                <a:latin typeface="+mj-lt"/>
              </a:rPr>
              <a:t>good faith </a:t>
            </a:r>
            <a:r>
              <a:rPr lang="en-US" sz="1900" dirty="0" smtClean="0">
                <a:latin typeface="+mj-lt"/>
              </a:rPr>
              <a:t>on the basis that such action is in accordance with the Regulation </a:t>
            </a:r>
            <a:r>
              <a:rPr lang="de-DE" sz="1900" dirty="0" smtClean="0">
                <a:latin typeface="+mj-lt"/>
              </a:rPr>
              <a:t>(Art</a:t>
            </a:r>
            <a:r>
              <a:rPr lang="de-DE" sz="1900" dirty="0">
                <a:latin typeface="+mj-lt"/>
              </a:rPr>
              <a:t>. 42 </a:t>
            </a:r>
            <a:r>
              <a:rPr lang="de-DE" sz="1900" dirty="0" err="1" smtClean="0">
                <a:latin typeface="+mj-lt"/>
              </a:rPr>
              <a:t>para</a:t>
            </a:r>
            <a:r>
              <a:rPr lang="de-DE" sz="1900" dirty="0" smtClean="0">
                <a:latin typeface="+mj-lt"/>
              </a:rPr>
              <a:t>. </a:t>
            </a:r>
            <a:r>
              <a:rPr lang="de-DE" sz="1900" dirty="0">
                <a:latin typeface="+mj-lt"/>
              </a:rPr>
              <a:t>1</a:t>
            </a:r>
            <a:r>
              <a:rPr lang="de-DE" sz="1900" dirty="0" smtClean="0">
                <a:latin typeface="+mj-lt"/>
              </a:rPr>
              <a:t>) </a:t>
            </a:r>
            <a:endParaRPr lang="de-DE" sz="1900" dirty="0">
              <a:latin typeface="+mj-lt"/>
            </a:endParaRPr>
          </a:p>
          <a:p>
            <a:pPr lvl="1"/>
            <a:r>
              <a:rPr lang="de-DE" sz="1900" dirty="0" err="1" smtClean="0">
                <a:latin typeface="+mj-lt"/>
              </a:rPr>
              <a:t>infringement</a:t>
            </a:r>
            <a:r>
              <a:rPr lang="de-DE" sz="1900" dirty="0" smtClean="0">
                <a:latin typeface="+mj-lt"/>
              </a:rPr>
              <a:t> </a:t>
            </a:r>
            <a:r>
              <a:rPr lang="de-DE" sz="1900" dirty="0" err="1" smtClean="0">
                <a:latin typeface="+mj-lt"/>
              </a:rPr>
              <a:t>of</a:t>
            </a:r>
            <a:r>
              <a:rPr lang="de-DE" sz="1900" dirty="0" smtClean="0">
                <a:latin typeface="+mj-lt"/>
              </a:rPr>
              <a:t> </a:t>
            </a:r>
            <a:r>
              <a:rPr lang="de-DE" sz="1900" dirty="0" err="1" smtClean="0">
                <a:latin typeface="+mj-lt"/>
              </a:rPr>
              <a:t>the</a:t>
            </a:r>
            <a:r>
              <a:rPr lang="de-DE" sz="1900" dirty="0" smtClean="0">
                <a:latin typeface="+mj-lt"/>
              </a:rPr>
              <a:t> Regulation in </a:t>
            </a:r>
            <a:r>
              <a:rPr lang="de-DE" sz="1900" b="1" dirty="0" err="1" smtClean="0">
                <a:latin typeface="+mj-lt"/>
              </a:rPr>
              <a:t>innocent</a:t>
            </a:r>
            <a:r>
              <a:rPr lang="de-DE" sz="1900" b="1" dirty="0" smtClean="0">
                <a:latin typeface="+mj-lt"/>
              </a:rPr>
              <a:t> </a:t>
            </a:r>
            <a:r>
              <a:rPr lang="de-DE" sz="1900" b="1" dirty="0" err="1" smtClean="0">
                <a:latin typeface="+mj-lt"/>
              </a:rPr>
              <a:t>unawareness</a:t>
            </a:r>
            <a:r>
              <a:rPr lang="de-DE" sz="1900" b="1" dirty="0" smtClean="0">
                <a:latin typeface="+mj-lt"/>
              </a:rPr>
              <a:t> </a:t>
            </a:r>
            <a:r>
              <a:rPr lang="de-DE" sz="1900" dirty="0" err="1" smtClean="0">
                <a:latin typeface="+mj-lt"/>
              </a:rPr>
              <a:t>of</a:t>
            </a:r>
            <a:r>
              <a:rPr lang="de-DE" sz="1900" dirty="0" smtClean="0">
                <a:latin typeface="+mj-lt"/>
              </a:rPr>
              <a:t> </a:t>
            </a:r>
            <a:r>
              <a:rPr lang="de-DE" sz="1900" dirty="0" err="1" smtClean="0">
                <a:latin typeface="+mj-lt"/>
              </a:rPr>
              <a:t>the</a:t>
            </a:r>
            <a:r>
              <a:rPr lang="de-DE" sz="1900" dirty="0" smtClean="0">
                <a:latin typeface="+mj-lt"/>
              </a:rPr>
              <a:t> </a:t>
            </a:r>
            <a:r>
              <a:rPr lang="de-DE" sz="1900" dirty="0" err="1" smtClean="0">
                <a:latin typeface="+mj-lt"/>
              </a:rPr>
              <a:t>prohibition</a:t>
            </a:r>
            <a:r>
              <a:rPr lang="de-DE" sz="1900" dirty="0" smtClean="0">
                <a:latin typeface="+mj-lt"/>
              </a:rPr>
              <a:t> (Art</a:t>
            </a:r>
            <a:r>
              <a:rPr lang="de-DE" sz="1900" dirty="0">
                <a:latin typeface="+mj-lt"/>
              </a:rPr>
              <a:t>. 42 </a:t>
            </a:r>
            <a:r>
              <a:rPr lang="de-DE" sz="1900" dirty="0" smtClean="0">
                <a:latin typeface="+mj-lt"/>
              </a:rPr>
              <a:t>par. </a:t>
            </a:r>
            <a:r>
              <a:rPr lang="de-DE" sz="1900" dirty="0">
                <a:latin typeface="+mj-lt"/>
              </a:rPr>
              <a:t>2</a:t>
            </a:r>
            <a:r>
              <a:rPr lang="de-DE" sz="1900" dirty="0" smtClean="0">
                <a:latin typeface="+mj-lt"/>
              </a:rPr>
              <a:t>)</a:t>
            </a:r>
          </a:p>
          <a:p>
            <a:pPr lvl="1"/>
            <a:r>
              <a:rPr lang="de-DE" sz="1900" dirty="0" err="1" smtClean="0">
                <a:latin typeface="+mj-lt"/>
              </a:rPr>
              <a:t>disclosure</a:t>
            </a:r>
            <a:r>
              <a:rPr lang="de-DE" sz="1900" dirty="0" smtClean="0">
                <a:latin typeface="+mj-lt"/>
              </a:rPr>
              <a:t> </a:t>
            </a:r>
            <a:r>
              <a:rPr lang="de-DE" sz="1900" dirty="0" err="1" smtClean="0">
                <a:latin typeface="+mj-lt"/>
              </a:rPr>
              <a:t>of</a:t>
            </a:r>
            <a:r>
              <a:rPr lang="de-DE" sz="1900" dirty="0" smtClean="0">
                <a:latin typeface="+mj-lt"/>
              </a:rPr>
              <a:t> </a:t>
            </a:r>
            <a:r>
              <a:rPr lang="de-DE" sz="1900" dirty="0" err="1" smtClean="0">
                <a:latin typeface="+mj-lt"/>
              </a:rPr>
              <a:t>information</a:t>
            </a:r>
            <a:r>
              <a:rPr lang="de-DE" sz="1900" dirty="0" smtClean="0">
                <a:latin typeface="+mj-lt"/>
              </a:rPr>
              <a:t> in </a:t>
            </a:r>
            <a:r>
              <a:rPr lang="de-DE" sz="1900" b="1" dirty="0" err="1" smtClean="0">
                <a:latin typeface="+mj-lt"/>
              </a:rPr>
              <a:t>good</a:t>
            </a:r>
            <a:r>
              <a:rPr lang="de-DE" sz="1900" b="1" dirty="0" smtClean="0">
                <a:latin typeface="+mj-lt"/>
              </a:rPr>
              <a:t> </a:t>
            </a:r>
            <a:r>
              <a:rPr lang="de-DE" sz="1900" b="1" dirty="0" err="1" smtClean="0">
                <a:latin typeface="+mj-lt"/>
              </a:rPr>
              <a:t>faith</a:t>
            </a:r>
            <a:r>
              <a:rPr lang="de-DE" sz="1900" b="1" dirty="0" smtClean="0">
                <a:latin typeface="+mj-lt"/>
              </a:rPr>
              <a:t> </a:t>
            </a:r>
            <a:r>
              <a:rPr lang="de-DE" sz="1900" dirty="0" err="1" smtClean="0">
                <a:latin typeface="+mj-lt"/>
              </a:rPr>
              <a:t>under</a:t>
            </a:r>
            <a:r>
              <a:rPr lang="de-DE" sz="1900" dirty="0" smtClean="0">
                <a:latin typeface="+mj-lt"/>
              </a:rPr>
              <a:t> </a:t>
            </a:r>
            <a:r>
              <a:rPr lang="de-DE" sz="1900" dirty="0" err="1" smtClean="0">
                <a:latin typeface="+mj-lt"/>
              </a:rPr>
              <a:t>the</a:t>
            </a:r>
            <a:r>
              <a:rPr lang="de-DE" sz="1900" dirty="0" smtClean="0">
                <a:latin typeface="+mj-lt"/>
              </a:rPr>
              <a:t> Regulation (Art. 42 </a:t>
            </a:r>
            <a:r>
              <a:rPr lang="de-DE" sz="1900" dirty="0" err="1" smtClean="0">
                <a:latin typeface="+mj-lt"/>
              </a:rPr>
              <a:t>para</a:t>
            </a:r>
            <a:r>
              <a:rPr lang="de-DE" sz="1900" dirty="0" smtClean="0">
                <a:latin typeface="+mj-lt"/>
              </a:rPr>
              <a:t>. 3)</a:t>
            </a:r>
          </a:p>
          <a:p>
            <a:pPr marL="0" indent="0">
              <a:buNone/>
            </a:pPr>
            <a:endParaRPr lang="de-DE" sz="2200" dirty="0"/>
          </a:p>
        </p:txBody>
      </p:sp>
      <p:sp>
        <p:nvSpPr>
          <p:cNvPr id="6"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6018454"/>
            <a:ext cx="4937026" cy="676305"/>
          </a:xfrm>
          <a:prstGeom prst="rect">
            <a:avLst/>
          </a:prstGeom>
        </p:spPr>
      </p:pic>
    </p:spTree>
    <p:extLst>
      <p:ext uri="{BB962C8B-B14F-4D97-AF65-F5344CB8AC3E}">
        <p14:creationId xmlns:p14="http://schemas.microsoft.com/office/powerpoint/2010/main" val="3956756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solidFill>
                  <a:schemeClr val="accent1"/>
                </a:solidFill>
              </a:rPr>
              <a:t>Civil</a:t>
            </a:r>
            <a:r>
              <a:rPr lang="de-DE" dirty="0" smtClean="0">
                <a:solidFill>
                  <a:schemeClr val="accent1"/>
                </a:solidFill>
              </a:rPr>
              <a:t> </a:t>
            </a:r>
            <a:r>
              <a:rPr lang="de-DE" dirty="0" err="1" smtClean="0">
                <a:solidFill>
                  <a:schemeClr val="accent1"/>
                </a:solidFill>
              </a:rPr>
              <a:t>law</a:t>
            </a:r>
            <a:r>
              <a:rPr lang="de-DE" dirty="0" smtClean="0">
                <a:solidFill>
                  <a:schemeClr val="accent1"/>
                </a:solidFill>
              </a:rPr>
              <a:t>/</a:t>
            </a:r>
            <a:r>
              <a:rPr lang="de-DE" dirty="0" err="1" smtClean="0">
                <a:solidFill>
                  <a:schemeClr val="accent1"/>
                </a:solidFill>
              </a:rPr>
              <a:t>conflict</a:t>
            </a:r>
            <a:r>
              <a:rPr lang="de-DE" dirty="0" smtClean="0">
                <a:solidFill>
                  <a:schemeClr val="accent1"/>
                </a:solidFill>
              </a:rPr>
              <a:t> </a:t>
            </a:r>
            <a:r>
              <a:rPr lang="de-DE" dirty="0" err="1" smtClean="0">
                <a:solidFill>
                  <a:schemeClr val="accent1"/>
                </a:solidFill>
              </a:rPr>
              <a:t>of</a:t>
            </a:r>
            <a:r>
              <a:rPr lang="de-DE" dirty="0" smtClean="0">
                <a:solidFill>
                  <a:schemeClr val="accent1"/>
                </a:solidFill>
              </a:rPr>
              <a:t> </a:t>
            </a:r>
            <a:r>
              <a:rPr lang="de-DE" dirty="0" err="1" smtClean="0">
                <a:solidFill>
                  <a:schemeClr val="accent1"/>
                </a:solidFill>
              </a:rPr>
              <a:t>laws</a:t>
            </a:r>
            <a:r>
              <a:rPr lang="de-DE" dirty="0" smtClean="0">
                <a:solidFill>
                  <a:schemeClr val="accent1"/>
                </a:solidFill>
              </a:rPr>
              <a:t> </a:t>
            </a:r>
            <a:r>
              <a:rPr lang="de-DE" dirty="0" err="1" smtClean="0">
                <a:solidFill>
                  <a:schemeClr val="accent1"/>
                </a:solidFill>
              </a:rPr>
              <a:t>issues</a:t>
            </a:r>
            <a:endParaRPr lang="de-DE" dirty="0">
              <a:solidFill>
                <a:schemeClr val="accent1"/>
              </a:solidFill>
            </a:endParaRPr>
          </a:p>
        </p:txBody>
      </p:sp>
      <p:sp>
        <p:nvSpPr>
          <p:cNvPr id="3" name="Inhaltsplatzhalter 2"/>
          <p:cNvSpPr>
            <a:spLocks noGrp="1"/>
          </p:cNvSpPr>
          <p:nvPr>
            <p:ph idx="1"/>
          </p:nvPr>
        </p:nvSpPr>
        <p:spPr>
          <a:xfrm>
            <a:off x="539552" y="1340768"/>
            <a:ext cx="8229600" cy="4525963"/>
          </a:xfrm>
        </p:spPr>
        <p:txBody>
          <a:bodyPr>
            <a:normAutofit fontScale="77500" lnSpcReduction="20000"/>
          </a:bodyPr>
          <a:lstStyle/>
          <a:p>
            <a:pPr marL="0" indent="0">
              <a:buNone/>
            </a:pPr>
            <a:endParaRPr lang="de-DE" dirty="0" smtClean="0"/>
          </a:p>
          <a:p>
            <a:pPr marL="0" indent="0">
              <a:buNone/>
            </a:pPr>
            <a:r>
              <a:rPr lang="de-DE" dirty="0" smtClean="0"/>
              <a:t>Determination </a:t>
            </a:r>
            <a:r>
              <a:rPr lang="de-DE" dirty="0" err="1" smtClean="0"/>
              <a:t>of</a:t>
            </a:r>
            <a:r>
              <a:rPr lang="de-DE" dirty="0" smtClean="0"/>
              <a:t> </a:t>
            </a:r>
            <a:r>
              <a:rPr lang="de-DE" dirty="0" err="1" smtClean="0"/>
              <a:t>the</a:t>
            </a:r>
            <a:r>
              <a:rPr lang="de-DE" dirty="0" smtClean="0"/>
              <a:t> </a:t>
            </a:r>
            <a:r>
              <a:rPr lang="de-DE" dirty="0" err="1" smtClean="0"/>
              <a:t>applicable</a:t>
            </a:r>
            <a:r>
              <a:rPr lang="de-DE" dirty="0" smtClean="0"/>
              <a:t> national </a:t>
            </a:r>
            <a:r>
              <a:rPr lang="de-DE" dirty="0" err="1" smtClean="0"/>
              <a:t>law</a:t>
            </a:r>
            <a:r>
              <a:rPr lang="de-DE" dirty="0" smtClean="0"/>
              <a:t> </a:t>
            </a:r>
            <a:r>
              <a:rPr lang="de-DE" dirty="0" err="1" smtClean="0"/>
              <a:t>related</a:t>
            </a:r>
            <a:r>
              <a:rPr lang="de-DE" dirty="0" smtClean="0"/>
              <a:t> </a:t>
            </a:r>
            <a:r>
              <a:rPr lang="de-DE" dirty="0" err="1" smtClean="0"/>
              <a:t>to</a:t>
            </a:r>
            <a:endParaRPr lang="de-DE" dirty="0" smtClean="0"/>
          </a:p>
          <a:p>
            <a:pPr marL="0" indent="0">
              <a:buNone/>
            </a:pPr>
            <a:endParaRPr lang="de-DE" dirty="0" smtClean="0"/>
          </a:p>
          <a:p>
            <a:r>
              <a:rPr lang="de-DE" b="1" dirty="0" err="1" smtClean="0"/>
              <a:t>Effectiveness</a:t>
            </a:r>
            <a:r>
              <a:rPr lang="de-DE" b="1" dirty="0" smtClean="0"/>
              <a:t> </a:t>
            </a:r>
            <a:r>
              <a:rPr lang="de-DE" b="1" dirty="0" err="1" smtClean="0"/>
              <a:t>of</a:t>
            </a:r>
            <a:r>
              <a:rPr lang="de-DE" b="1" dirty="0" smtClean="0"/>
              <a:t> </a:t>
            </a:r>
            <a:r>
              <a:rPr lang="de-DE" b="1" dirty="0" err="1" smtClean="0"/>
              <a:t>the</a:t>
            </a:r>
            <a:r>
              <a:rPr lang="de-DE" b="1" dirty="0" smtClean="0"/>
              <a:t> </a:t>
            </a:r>
            <a:r>
              <a:rPr lang="de-DE" b="1" dirty="0" err="1" smtClean="0"/>
              <a:t>prohibited</a:t>
            </a:r>
            <a:r>
              <a:rPr lang="de-DE" b="1" dirty="0" smtClean="0"/>
              <a:t> legal </a:t>
            </a:r>
            <a:r>
              <a:rPr lang="de-DE" b="1" dirty="0" err="1" smtClean="0"/>
              <a:t>transaction</a:t>
            </a:r>
            <a:r>
              <a:rPr lang="de-DE" b="1" dirty="0" smtClean="0"/>
              <a:t>:</a:t>
            </a:r>
            <a:endParaRPr lang="de-DE" dirty="0" smtClean="0"/>
          </a:p>
          <a:p>
            <a:pPr marL="0" indent="0">
              <a:buNone/>
            </a:pPr>
            <a:r>
              <a:rPr lang="de-DE" dirty="0" smtClean="0"/>
              <a:t> 	</a:t>
            </a:r>
            <a:r>
              <a:rPr lang="de-DE" dirty="0" err="1" smtClean="0"/>
              <a:t>law</a:t>
            </a:r>
            <a:r>
              <a:rPr lang="de-DE" dirty="0" smtClean="0"/>
              <a:t> </a:t>
            </a:r>
            <a:r>
              <a:rPr lang="de-DE" dirty="0" err="1"/>
              <a:t>applicable</a:t>
            </a:r>
            <a:r>
              <a:rPr lang="de-DE" dirty="0"/>
              <a:t> </a:t>
            </a:r>
            <a:r>
              <a:rPr lang="de-DE" dirty="0" err="1"/>
              <a:t>to</a:t>
            </a:r>
            <a:r>
              <a:rPr lang="de-DE" dirty="0"/>
              <a:t> </a:t>
            </a:r>
            <a:r>
              <a:rPr lang="de-DE" dirty="0" err="1"/>
              <a:t>the</a:t>
            </a:r>
            <a:r>
              <a:rPr lang="de-DE" dirty="0"/>
              <a:t> </a:t>
            </a:r>
            <a:r>
              <a:rPr lang="de-DE" dirty="0" err="1" smtClean="0"/>
              <a:t>contract</a:t>
            </a:r>
            <a:r>
              <a:rPr lang="de-DE" dirty="0" smtClean="0"/>
              <a:t> (</a:t>
            </a:r>
            <a:r>
              <a:rPr lang="de-DE" dirty="0" err="1" smtClean="0"/>
              <a:t>Rome</a:t>
            </a:r>
            <a:r>
              <a:rPr lang="de-DE" dirty="0" smtClean="0"/>
              <a:t> </a:t>
            </a:r>
            <a:r>
              <a:rPr lang="de-DE" dirty="0"/>
              <a:t>I </a:t>
            </a:r>
            <a:r>
              <a:rPr lang="de-DE" dirty="0" smtClean="0"/>
              <a:t>Regulation)</a:t>
            </a:r>
          </a:p>
          <a:p>
            <a:pPr marL="0" indent="0">
              <a:buNone/>
            </a:pPr>
            <a:endParaRPr lang="de-DE" dirty="0"/>
          </a:p>
          <a:p>
            <a:r>
              <a:rPr lang="de-DE" b="1" dirty="0" err="1" smtClean="0"/>
              <a:t>Mandatory</a:t>
            </a:r>
            <a:r>
              <a:rPr lang="de-DE" b="1" dirty="0" smtClean="0"/>
              <a:t> </a:t>
            </a:r>
            <a:r>
              <a:rPr lang="de-DE" b="1" dirty="0" err="1" smtClean="0"/>
              <a:t>rules</a:t>
            </a:r>
            <a:r>
              <a:rPr lang="de-DE" b="1" dirty="0" smtClean="0"/>
              <a:t> (</a:t>
            </a:r>
            <a:r>
              <a:rPr lang="de-DE" b="1" dirty="0" err="1" smtClean="0"/>
              <a:t>of</a:t>
            </a:r>
            <a:r>
              <a:rPr lang="de-DE" b="1" dirty="0" smtClean="0"/>
              <a:t> </a:t>
            </a:r>
            <a:r>
              <a:rPr lang="de-DE" b="1" dirty="0" err="1" smtClean="0"/>
              <a:t>public</a:t>
            </a:r>
            <a:r>
              <a:rPr lang="de-DE" b="1" dirty="0" smtClean="0"/>
              <a:t> </a:t>
            </a:r>
            <a:r>
              <a:rPr lang="de-DE" b="1" dirty="0" err="1" smtClean="0"/>
              <a:t>interest</a:t>
            </a:r>
            <a:r>
              <a:rPr lang="de-DE" b="1" dirty="0" smtClean="0"/>
              <a:t>), </a:t>
            </a:r>
            <a:r>
              <a:rPr lang="de-DE" dirty="0"/>
              <a:t>Art. 9 </a:t>
            </a:r>
            <a:r>
              <a:rPr lang="de-DE" dirty="0" err="1" smtClean="0"/>
              <a:t>Rome</a:t>
            </a:r>
            <a:r>
              <a:rPr lang="de-DE" dirty="0" smtClean="0"/>
              <a:t> I Regulation</a:t>
            </a:r>
            <a:r>
              <a:rPr lang="de-DE" b="1" dirty="0" smtClean="0"/>
              <a:t>:</a:t>
            </a:r>
          </a:p>
          <a:p>
            <a:pPr>
              <a:buNone/>
            </a:pPr>
            <a:endParaRPr lang="de-DE" b="1" dirty="0" smtClean="0"/>
          </a:p>
          <a:p>
            <a:pPr lvl="1"/>
            <a:r>
              <a:rPr lang="de-DE" dirty="0" err="1" smtClean="0"/>
              <a:t>of</a:t>
            </a:r>
            <a:r>
              <a:rPr lang="de-DE" dirty="0" smtClean="0"/>
              <a:t> </a:t>
            </a:r>
            <a:r>
              <a:rPr lang="de-DE" dirty="0" err="1" smtClean="0"/>
              <a:t>the</a:t>
            </a:r>
            <a:r>
              <a:rPr lang="de-DE" dirty="0" smtClean="0"/>
              <a:t> </a:t>
            </a:r>
            <a:r>
              <a:rPr lang="de-DE" dirty="0" err="1" smtClean="0"/>
              <a:t>lex</a:t>
            </a:r>
            <a:r>
              <a:rPr lang="de-DE" dirty="0" smtClean="0"/>
              <a:t> </a:t>
            </a:r>
            <a:r>
              <a:rPr lang="de-DE" dirty="0" err="1" smtClean="0"/>
              <a:t>fori</a:t>
            </a:r>
            <a:r>
              <a:rPr lang="de-DE" dirty="0" smtClean="0"/>
              <a:t> (</a:t>
            </a:r>
            <a:r>
              <a:rPr lang="de-DE" dirty="0" err="1" smtClean="0"/>
              <a:t>including</a:t>
            </a:r>
            <a:r>
              <a:rPr lang="de-DE" dirty="0" smtClean="0"/>
              <a:t> EU Regulation)</a:t>
            </a:r>
          </a:p>
          <a:p>
            <a:pPr lvl="1"/>
            <a:r>
              <a:rPr lang="de-DE" dirty="0" err="1" smtClean="0"/>
              <a:t>of</a:t>
            </a:r>
            <a:r>
              <a:rPr lang="de-DE" dirty="0" smtClean="0"/>
              <a:t> </a:t>
            </a:r>
            <a:r>
              <a:rPr lang="de-DE" dirty="0" err="1" smtClean="0"/>
              <a:t>the</a:t>
            </a:r>
            <a:r>
              <a:rPr lang="de-DE" dirty="0" smtClean="0"/>
              <a:t> </a:t>
            </a:r>
            <a:r>
              <a:rPr lang="de-DE" dirty="0" err="1" smtClean="0"/>
              <a:t>state</a:t>
            </a:r>
            <a:r>
              <a:rPr lang="de-DE" dirty="0" smtClean="0"/>
              <a:t> </a:t>
            </a:r>
            <a:r>
              <a:rPr lang="de-DE" dirty="0" err="1" smtClean="0"/>
              <a:t>of</a:t>
            </a:r>
            <a:r>
              <a:rPr lang="de-DE" dirty="0" smtClean="0"/>
              <a:t> </a:t>
            </a:r>
            <a:r>
              <a:rPr lang="de-DE" dirty="0" err="1" smtClean="0"/>
              <a:t>performance</a:t>
            </a:r>
            <a:endParaRPr lang="de-DE" dirty="0" smtClean="0"/>
          </a:p>
          <a:p>
            <a:pPr lvl="1"/>
            <a:r>
              <a:rPr lang="de-DE" dirty="0" err="1" smtClean="0"/>
              <a:t>of</a:t>
            </a:r>
            <a:r>
              <a:rPr lang="de-DE" dirty="0" smtClean="0"/>
              <a:t> </a:t>
            </a:r>
            <a:r>
              <a:rPr lang="de-DE" dirty="0" err="1" smtClean="0"/>
              <a:t>the</a:t>
            </a:r>
            <a:r>
              <a:rPr lang="de-DE" dirty="0" smtClean="0"/>
              <a:t> </a:t>
            </a:r>
            <a:r>
              <a:rPr lang="de-DE" dirty="0" err="1" smtClean="0"/>
              <a:t>law</a:t>
            </a:r>
            <a:r>
              <a:rPr lang="de-DE" dirty="0" smtClean="0"/>
              <a:t> </a:t>
            </a:r>
            <a:r>
              <a:rPr lang="de-DE" dirty="0" err="1" smtClean="0"/>
              <a:t>applicable</a:t>
            </a:r>
            <a:r>
              <a:rPr lang="de-DE" dirty="0" smtClean="0"/>
              <a:t> </a:t>
            </a:r>
            <a:r>
              <a:rPr lang="de-DE" dirty="0" err="1" smtClean="0"/>
              <a:t>to</a:t>
            </a:r>
            <a:r>
              <a:rPr lang="de-DE" dirty="0" smtClean="0"/>
              <a:t> </a:t>
            </a:r>
            <a:r>
              <a:rPr lang="de-DE" dirty="0" err="1" smtClean="0"/>
              <a:t>the</a:t>
            </a:r>
            <a:r>
              <a:rPr lang="de-DE" dirty="0" smtClean="0"/>
              <a:t> </a:t>
            </a:r>
            <a:r>
              <a:rPr lang="de-DE" dirty="0" err="1" smtClean="0"/>
              <a:t>contract</a:t>
            </a:r>
            <a:r>
              <a:rPr lang="de-DE" dirty="0" smtClean="0"/>
              <a:t> (→</a:t>
            </a:r>
            <a:r>
              <a:rPr lang="de-DE" dirty="0" err="1" smtClean="0"/>
              <a:t>controversial</a:t>
            </a:r>
            <a:r>
              <a:rPr lang="de-DE" dirty="0" smtClean="0"/>
              <a:t>)</a:t>
            </a:r>
            <a:endParaRPr lang="de-DE" dirty="0"/>
          </a:p>
          <a:p>
            <a:pPr marL="0" indent="0">
              <a:buNone/>
            </a:pPr>
            <a:endParaRPr lang="de-DE" dirty="0"/>
          </a:p>
          <a:p>
            <a:pPr marL="0" indent="0">
              <a:buNone/>
            </a:pPr>
            <a:endParaRPr lang="de-DE" dirty="0" smtClean="0"/>
          </a:p>
          <a:p>
            <a:pPr marL="0" indent="0">
              <a:buNone/>
            </a:pPr>
            <a:endParaRPr lang="de-DE" dirty="0"/>
          </a:p>
        </p:txBody>
      </p:sp>
      <p:sp>
        <p:nvSpPr>
          <p:cNvPr id="6"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1880" y="5989347"/>
            <a:ext cx="5513090" cy="755218"/>
          </a:xfrm>
          <a:prstGeom prst="rect">
            <a:avLst/>
          </a:prstGeom>
        </p:spPr>
      </p:pic>
    </p:spTree>
    <p:extLst>
      <p:ext uri="{BB962C8B-B14F-4D97-AF65-F5344CB8AC3E}">
        <p14:creationId xmlns:p14="http://schemas.microsoft.com/office/powerpoint/2010/main" val="415856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err="1" smtClean="0">
                <a:solidFill>
                  <a:schemeClr val="accent1"/>
                </a:solidFill>
              </a:rPr>
              <a:t>Civil</a:t>
            </a:r>
            <a:r>
              <a:rPr lang="de-DE" dirty="0" smtClean="0">
                <a:solidFill>
                  <a:schemeClr val="accent1"/>
                </a:solidFill>
              </a:rPr>
              <a:t> </a:t>
            </a:r>
            <a:r>
              <a:rPr lang="de-DE" dirty="0" err="1" smtClean="0">
                <a:solidFill>
                  <a:schemeClr val="accent1"/>
                </a:solidFill>
              </a:rPr>
              <a:t>law</a:t>
            </a:r>
            <a:r>
              <a:rPr lang="de-DE" dirty="0" smtClean="0">
                <a:solidFill>
                  <a:schemeClr val="accent1"/>
                </a:solidFill>
              </a:rPr>
              <a:t/>
            </a:r>
            <a:br>
              <a:rPr lang="de-DE" dirty="0" smtClean="0">
                <a:solidFill>
                  <a:schemeClr val="accent1"/>
                </a:solidFill>
              </a:rPr>
            </a:br>
            <a:r>
              <a:rPr lang="de-DE" sz="2600" b="0" dirty="0" smtClean="0">
                <a:solidFill>
                  <a:schemeClr val="accent1"/>
                </a:solidFill>
              </a:rPr>
              <a:t>Actions </a:t>
            </a:r>
            <a:r>
              <a:rPr lang="de-DE" sz="2600" b="0" dirty="0" err="1" smtClean="0">
                <a:solidFill>
                  <a:schemeClr val="accent1"/>
                </a:solidFill>
              </a:rPr>
              <a:t>within</a:t>
            </a:r>
            <a:r>
              <a:rPr lang="de-DE" sz="2600" b="0" dirty="0" smtClean="0">
                <a:solidFill>
                  <a:schemeClr val="accent1"/>
                </a:solidFill>
              </a:rPr>
              <a:t> </a:t>
            </a:r>
            <a:r>
              <a:rPr lang="de-DE" sz="2600" b="0" dirty="0" err="1" smtClean="0">
                <a:solidFill>
                  <a:schemeClr val="accent1"/>
                </a:solidFill>
              </a:rPr>
              <a:t>the</a:t>
            </a:r>
            <a:r>
              <a:rPr lang="de-DE" sz="2600" b="0" dirty="0" smtClean="0">
                <a:solidFill>
                  <a:schemeClr val="accent1"/>
                </a:solidFill>
              </a:rPr>
              <a:t> Union</a:t>
            </a:r>
            <a:endParaRPr lang="de-DE" sz="2600" b="0" dirty="0">
              <a:solidFill>
                <a:schemeClr val="accent1"/>
              </a:solidFill>
            </a:endParaRPr>
          </a:p>
        </p:txBody>
      </p:sp>
      <p:sp>
        <p:nvSpPr>
          <p:cNvPr id="3" name="Inhaltsplatzhalter 2"/>
          <p:cNvSpPr>
            <a:spLocks noGrp="1"/>
          </p:cNvSpPr>
          <p:nvPr>
            <p:ph idx="1"/>
          </p:nvPr>
        </p:nvSpPr>
        <p:spPr>
          <a:xfrm>
            <a:off x="256943" y="1484784"/>
            <a:ext cx="8669887" cy="4871410"/>
          </a:xfrm>
        </p:spPr>
        <p:txBody>
          <a:bodyPr/>
          <a:lstStyle/>
          <a:p>
            <a:pPr marL="0" indent="0">
              <a:buNone/>
            </a:pPr>
            <a:endParaRPr lang="de-DE" sz="2100" dirty="0" smtClean="0"/>
          </a:p>
          <a:p>
            <a:pPr marL="0" indent="0">
              <a:buNone/>
            </a:pPr>
            <a:r>
              <a:rPr lang="de-DE" sz="2100" b="1" dirty="0" smtClean="0"/>
              <a:t>EU Embargo Regulation</a:t>
            </a:r>
            <a:r>
              <a:rPr lang="de-DE" sz="2100" dirty="0" smtClean="0"/>
              <a:t> </a:t>
            </a:r>
            <a:r>
              <a:rPr lang="de-DE" sz="2100" dirty="0" err="1" smtClean="0"/>
              <a:t>is</a:t>
            </a:r>
            <a:r>
              <a:rPr lang="de-DE" sz="2100" dirty="0" smtClean="0"/>
              <a:t> </a:t>
            </a:r>
            <a:r>
              <a:rPr lang="de-DE" sz="2100" dirty="0" err="1" smtClean="0"/>
              <a:t>applicable</a:t>
            </a:r>
            <a:r>
              <a:rPr lang="de-DE" sz="2100" dirty="0" smtClean="0"/>
              <a:t> </a:t>
            </a:r>
            <a:r>
              <a:rPr lang="de-DE" sz="2100" dirty="0" err="1" smtClean="0"/>
              <a:t>as</a:t>
            </a:r>
            <a:r>
              <a:rPr lang="de-DE" sz="2100" dirty="0" smtClean="0"/>
              <a:t> a </a:t>
            </a:r>
            <a:r>
              <a:rPr lang="de-DE" sz="2100" dirty="0" err="1" smtClean="0"/>
              <a:t>mandatory</a:t>
            </a:r>
            <a:r>
              <a:rPr lang="de-DE" sz="2100" dirty="0" smtClean="0"/>
              <a:t> </a:t>
            </a:r>
            <a:r>
              <a:rPr lang="de-DE" sz="2100" dirty="0" err="1" smtClean="0"/>
              <a:t>rule</a:t>
            </a:r>
            <a:endParaRPr lang="de-DE" sz="2100" dirty="0" smtClean="0"/>
          </a:p>
          <a:p>
            <a:pPr marL="0" indent="0">
              <a:buNone/>
            </a:pPr>
            <a:r>
              <a:rPr lang="de-DE" sz="2100" dirty="0" smtClean="0"/>
              <a:t> </a:t>
            </a:r>
          </a:p>
          <a:p>
            <a:pPr marL="0" indent="0">
              <a:buNone/>
            </a:pPr>
            <a:r>
              <a:rPr lang="de-DE" sz="2100" b="1" dirty="0" err="1" smtClean="0"/>
              <a:t>Invalidity</a:t>
            </a:r>
            <a:r>
              <a:rPr lang="de-DE" sz="2100" b="1" dirty="0" smtClean="0"/>
              <a:t> </a:t>
            </a:r>
            <a:r>
              <a:rPr lang="de-DE" sz="2100" dirty="0" err="1" smtClean="0"/>
              <a:t>of</a:t>
            </a:r>
            <a:r>
              <a:rPr lang="de-DE" sz="2100" dirty="0" smtClean="0"/>
              <a:t> </a:t>
            </a:r>
            <a:r>
              <a:rPr lang="de-DE" sz="2100" dirty="0" err="1" smtClean="0"/>
              <a:t>the</a:t>
            </a:r>
            <a:r>
              <a:rPr lang="de-DE" sz="2100" dirty="0" smtClean="0"/>
              <a:t> </a:t>
            </a:r>
            <a:r>
              <a:rPr lang="de-DE" sz="2100" dirty="0" err="1" smtClean="0"/>
              <a:t>insurance</a:t>
            </a:r>
            <a:r>
              <a:rPr lang="de-DE" sz="2100" dirty="0" smtClean="0"/>
              <a:t> </a:t>
            </a:r>
            <a:r>
              <a:rPr lang="de-DE" sz="2100" dirty="0" err="1" smtClean="0"/>
              <a:t>contract</a:t>
            </a:r>
            <a:r>
              <a:rPr lang="de-DE" sz="2100" dirty="0" smtClean="0"/>
              <a:t> </a:t>
            </a:r>
            <a:r>
              <a:rPr lang="de-DE" sz="2100" dirty="0" err="1" smtClean="0"/>
              <a:t>by</a:t>
            </a:r>
            <a:r>
              <a:rPr lang="de-DE" sz="2100" dirty="0" smtClean="0"/>
              <a:t> </a:t>
            </a:r>
            <a:r>
              <a:rPr lang="de-DE" sz="2100" dirty="0" err="1" smtClean="0"/>
              <a:t>reason</a:t>
            </a:r>
            <a:r>
              <a:rPr lang="de-DE" sz="2100" dirty="0" smtClean="0"/>
              <a:t> </a:t>
            </a:r>
            <a:r>
              <a:rPr lang="de-DE" sz="2100" dirty="0" err="1" smtClean="0"/>
              <a:t>of</a:t>
            </a:r>
            <a:r>
              <a:rPr lang="de-DE" sz="2100" dirty="0" smtClean="0"/>
              <a:t> </a:t>
            </a:r>
            <a:r>
              <a:rPr lang="de-DE" sz="2100" dirty="0" err="1" smtClean="0"/>
              <a:t>infringement</a:t>
            </a:r>
            <a:r>
              <a:rPr lang="de-DE" sz="2100" dirty="0" smtClean="0"/>
              <a:t> </a:t>
            </a:r>
            <a:r>
              <a:rPr lang="de-DE" sz="2100" dirty="0" err="1" smtClean="0"/>
              <a:t>of</a:t>
            </a:r>
            <a:r>
              <a:rPr lang="de-DE" sz="2100" dirty="0" smtClean="0"/>
              <a:t> </a:t>
            </a:r>
            <a:r>
              <a:rPr lang="de-DE" sz="2100" dirty="0" err="1" smtClean="0"/>
              <a:t>law</a:t>
            </a:r>
            <a:r>
              <a:rPr lang="de-DE" sz="2100" dirty="0" smtClean="0"/>
              <a:t> </a:t>
            </a:r>
            <a:r>
              <a:rPr lang="de-DE" sz="2100" dirty="0" err="1" smtClean="0"/>
              <a:t>according</a:t>
            </a:r>
            <a:r>
              <a:rPr lang="de-DE" sz="2100" dirty="0" smtClean="0"/>
              <a:t> </a:t>
            </a:r>
            <a:r>
              <a:rPr lang="de-DE" sz="2100" dirty="0" err="1" smtClean="0"/>
              <a:t>to</a:t>
            </a:r>
            <a:r>
              <a:rPr lang="de-DE" sz="2100" dirty="0" smtClean="0"/>
              <a:t> </a:t>
            </a:r>
            <a:r>
              <a:rPr lang="de-DE" sz="2100" dirty="0" err="1" smtClean="0"/>
              <a:t>the</a:t>
            </a:r>
            <a:r>
              <a:rPr lang="de-DE" sz="2100" dirty="0" smtClean="0"/>
              <a:t> </a:t>
            </a:r>
            <a:r>
              <a:rPr lang="de-DE" sz="2100" dirty="0" err="1" smtClean="0"/>
              <a:t>law</a:t>
            </a:r>
            <a:r>
              <a:rPr lang="de-DE" sz="2100" dirty="0" smtClean="0"/>
              <a:t> </a:t>
            </a:r>
            <a:r>
              <a:rPr lang="de-DE" sz="2100" dirty="0" err="1" smtClean="0"/>
              <a:t>applicable</a:t>
            </a:r>
            <a:r>
              <a:rPr lang="de-DE" sz="2100" dirty="0" smtClean="0"/>
              <a:t> </a:t>
            </a:r>
            <a:r>
              <a:rPr lang="de-DE" sz="2100" dirty="0" err="1" smtClean="0"/>
              <a:t>to</a:t>
            </a:r>
            <a:r>
              <a:rPr lang="de-DE" sz="2100" dirty="0" smtClean="0"/>
              <a:t> </a:t>
            </a:r>
            <a:r>
              <a:rPr lang="de-DE" sz="2100" dirty="0" err="1" smtClean="0"/>
              <a:t>the</a:t>
            </a:r>
            <a:r>
              <a:rPr lang="de-DE" sz="2100" dirty="0" smtClean="0"/>
              <a:t> </a:t>
            </a:r>
            <a:r>
              <a:rPr lang="de-DE" sz="2100" dirty="0" err="1" smtClean="0"/>
              <a:t>contract</a:t>
            </a:r>
            <a:r>
              <a:rPr lang="de-DE" sz="2100" dirty="0" smtClean="0"/>
              <a:t> (e.g. sec. 134, 138 </a:t>
            </a:r>
            <a:r>
              <a:rPr lang="de-DE" sz="2100" dirty="0" err="1" smtClean="0"/>
              <a:t>of</a:t>
            </a:r>
            <a:r>
              <a:rPr lang="de-DE" sz="2100" dirty="0" smtClean="0"/>
              <a:t> </a:t>
            </a:r>
            <a:r>
              <a:rPr lang="de-DE" sz="2100" dirty="0" err="1" smtClean="0"/>
              <a:t>the</a:t>
            </a:r>
            <a:r>
              <a:rPr lang="de-DE" sz="2100" dirty="0" smtClean="0"/>
              <a:t> German </a:t>
            </a:r>
            <a:r>
              <a:rPr lang="de-DE" sz="2100" dirty="0" err="1" smtClean="0"/>
              <a:t>Civil</a:t>
            </a:r>
            <a:r>
              <a:rPr lang="de-DE" sz="2100" dirty="0" smtClean="0"/>
              <a:t> Code).</a:t>
            </a:r>
          </a:p>
          <a:p>
            <a:pPr marL="0" indent="0">
              <a:buNone/>
            </a:pPr>
            <a:endParaRPr lang="de-DE" sz="2100" dirty="0" smtClean="0"/>
          </a:p>
          <a:p>
            <a:pPr marL="0" indent="0">
              <a:buNone/>
            </a:pPr>
            <a:r>
              <a:rPr lang="de-DE" sz="2100" dirty="0" smtClean="0"/>
              <a:t>In German </a:t>
            </a:r>
            <a:r>
              <a:rPr lang="de-DE" sz="2100" dirty="0" err="1" smtClean="0"/>
              <a:t>law</a:t>
            </a:r>
            <a:r>
              <a:rPr lang="de-DE" sz="2100" dirty="0" smtClean="0"/>
              <a:t>: Legal </a:t>
            </a:r>
            <a:r>
              <a:rPr lang="de-DE" sz="2100" dirty="0" err="1" smtClean="0"/>
              <a:t>presumption</a:t>
            </a:r>
            <a:r>
              <a:rPr lang="de-DE" sz="2100" dirty="0" smtClean="0"/>
              <a:t> </a:t>
            </a:r>
            <a:r>
              <a:rPr lang="de-DE" sz="2100" dirty="0" err="1" smtClean="0"/>
              <a:t>of</a:t>
            </a:r>
            <a:r>
              <a:rPr lang="de-DE" sz="2100" dirty="0" smtClean="0"/>
              <a:t> </a:t>
            </a:r>
            <a:r>
              <a:rPr lang="de-DE" sz="2100" b="1" dirty="0" smtClean="0"/>
              <a:t>total </a:t>
            </a:r>
            <a:r>
              <a:rPr lang="de-DE" sz="2100" b="1" dirty="0" err="1" smtClean="0"/>
              <a:t>invalidity</a:t>
            </a:r>
            <a:r>
              <a:rPr lang="de-DE" sz="2100" b="1" dirty="0" smtClean="0"/>
              <a:t> </a:t>
            </a:r>
            <a:r>
              <a:rPr lang="de-DE" sz="2100" b="1" dirty="0" err="1" smtClean="0"/>
              <a:t>of</a:t>
            </a:r>
            <a:r>
              <a:rPr lang="de-DE" sz="2100" b="1" dirty="0" smtClean="0"/>
              <a:t> </a:t>
            </a:r>
            <a:r>
              <a:rPr lang="de-DE" sz="2100" b="1" dirty="0" err="1" smtClean="0"/>
              <a:t>the</a:t>
            </a:r>
            <a:r>
              <a:rPr lang="de-DE" sz="2100" b="1" dirty="0" smtClean="0"/>
              <a:t> </a:t>
            </a:r>
            <a:r>
              <a:rPr lang="de-DE" sz="2100" b="1" dirty="0" err="1" smtClean="0"/>
              <a:t>contract</a:t>
            </a:r>
            <a:r>
              <a:rPr lang="de-DE" sz="2100" dirty="0" smtClean="0"/>
              <a:t>,</a:t>
            </a:r>
            <a:r>
              <a:rPr lang="de-DE" sz="2100" b="1" dirty="0" smtClean="0"/>
              <a:t> </a:t>
            </a:r>
          </a:p>
          <a:p>
            <a:pPr marL="0" indent="0">
              <a:buNone/>
            </a:pPr>
            <a:r>
              <a:rPr lang="de-DE" sz="2100" dirty="0" smtClean="0"/>
              <a:t>sec</a:t>
            </a:r>
            <a:r>
              <a:rPr lang="de-DE" sz="2100" dirty="0"/>
              <a:t>. </a:t>
            </a:r>
            <a:r>
              <a:rPr lang="de-DE" sz="2100" dirty="0" smtClean="0"/>
              <a:t>139</a:t>
            </a:r>
            <a:r>
              <a:rPr lang="de-DE" dirty="0"/>
              <a:t> </a:t>
            </a:r>
            <a:r>
              <a:rPr lang="de-DE" sz="2100" dirty="0"/>
              <a:t>German </a:t>
            </a:r>
            <a:r>
              <a:rPr lang="de-DE" sz="2100" dirty="0" err="1" smtClean="0"/>
              <a:t>Civil</a:t>
            </a:r>
            <a:r>
              <a:rPr lang="de-DE" sz="2100" dirty="0" smtClean="0"/>
              <a:t> Code</a:t>
            </a:r>
          </a:p>
          <a:p>
            <a:pPr marL="0" indent="0">
              <a:buNone/>
            </a:pPr>
            <a:endParaRPr lang="de-DE" dirty="0" smtClean="0"/>
          </a:p>
        </p:txBody>
      </p:sp>
      <p:sp>
        <p:nvSpPr>
          <p:cNvPr id="6"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5949891"/>
            <a:ext cx="5801122" cy="794674"/>
          </a:xfrm>
          <a:prstGeom prst="rect">
            <a:avLst/>
          </a:prstGeom>
        </p:spPr>
      </p:pic>
    </p:spTree>
    <p:extLst>
      <p:ext uri="{BB962C8B-B14F-4D97-AF65-F5344CB8AC3E}">
        <p14:creationId xmlns:p14="http://schemas.microsoft.com/office/powerpoint/2010/main" val="2722151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err="1" smtClean="0">
                <a:solidFill>
                  <a:schemeClr val="accent1"/>
                </a:solidFill>
              </a:rPr>
              <a:t>Civil</a:t>
            </a:r>
            <a:r>
              <a:rPr lang="de-DE" dirty="0" smtClean="0">
                <a:solidFill>
                  <a:schemeClr val="accent1"/>
                </a:solidFill>
              </a:rPr>
              <a:t> </a:t>
            </a:r>
            <a:r>
              <a:rPr lang="de-DE" dirty="0" err="1" smtClean="0">
                <a:solidFill>
                  <a:schemeClr val="accent1"/>
                </a:solidFill>
              </a:rPr>
              <a:t>law</a:t>
            </a:r>
            <a:r>
              <a:rPr lang="de-DE" dirty="0">
                <a:solidFill>
                  <a:schemeClr val="accent1"/>
                </a:solidFill>
              </a:rPr>
              <a:t/>
            </a:r>
            <a:br>
              <a:rPr lang="de-DE" dirty="0">
                <a:solidFill>
                  <a:schemeClr val="accent1"/>
                </a:solidFill>
              </a:rPr>
            </a:br>
            <a:r>
              <a:rPr lang="de-DE" sz="2600" b="0" dirty="0" smtClean="0">
                <a:solidFill>
                  <a:schemeClr val="accent1"/>
                </a:solidFill>
              </a:rPr>
              <a:t>Actions outside </a:t>
            </a:r>
            <a:r>
              <a:rPr lang="de-DE" sz="2600" b="0" dirty="0" err="1" smtClean="0">
                <a:solidFill>
                  <a:schemeClr val="accent1"/>
                </a:solidFill>
              </a:rPr>
              <a:t>the</a:t>
            </a:r>
            <a:r>
              <a:rPr lang="de-DE" sz="2600" b="0" dirty="0" smtClean="0">
                <a:solidFill>
                  <a:schemeClr val="accent1"/>
                </a:solidFill>
              </a:rPr>
              <a:t> Union</a:t>
            </a:r>
            <a:endParaRPr lang="de-DE" sz="2600" b="0" dirty="0">
              <a:solidFill>
                <a:schemeClr val="accent1"/>
              </a:solidFill>
            </a:endParaRPr>
          </a:p>
        </p:txBody>
      </p:sp>
      <p:sp>
        <p:nvSpPr>
          <p:cNvPr id="3" name="Inhaltsplatzhalter 2"/>
          <p:cNvSpPr>
            <a:spLocks noGrp="1"/>
          </p:cNvSpPr>
          <p:nvPr>
            <p:ph idx="1"/>
          </p:nvPr>
        </p:nvSpPr>
        <p:spPr>
          <a:xfrm>
            <a:off x="467544" y="1423928"/>
            <a:ext cx="8229600" cy="4525963"/>
          </a:xfrm>
        </p:spPr>
        <p:txBody>
          <a:bodyPr>
            <a:normAutofit fontScale="92500" lnSpcReduction="20000"/>
          </a:bodyPr>
          <a:lstStyle/>
          <a:p>
            <a:pPr marL="0" indent="0">
              <a:buNone/>
            </a:pPr>
            <a:endParaRPr lang="de-DE" dirty="0" smtClean="0"/>
          </a:p>
          <a:p>
            <a:pPr marL="0" indent="0">
              <a:buNone/>
            </a:pPr>
            <a:r>
              <a:rPr lang="de-DE" dirty="0" err="1" smtClean="0"/>
              <a:t>Conflict-of-law</a:t>
            </a:r>
            <a:r>
              <a:rPr lang="de-DE" dirty="0" smtClean="0"/>
              <a:t> </a:t>
            </a:r>
            <a:r>
              <a:rPr lang="de-DE" dirty="0" err="1" smtClean="0"/>
              <a:t>rules</a:t>
            </a:r>
            <a:r>
              <a:rPr lang="de-DE" dirty="0" smtClean="0"/>
              <a:t> </a:t>
            </a:r>
            <a:r>
              <a:rPr lang="de-DE" dirty="0" err="1" smtClean="0"/>
              <a:t>of</a:t>
            </a:r>
            <a:r>
              <a:rPr lang="de-DE" dirty="0" smtClean="0"/>
              <a:t> </a:t>
            </a:r>
            <a:r>
              <a:rPr lang="de-DE" b="1" dirty="0" err="1" smtClean="0"/>
              <a:t>third</a:t>
            </a:r>
            <a:r>
              <a:rPr lang="de-DE" b="1" dirty="0" smtClean="0"/>
              <a:t> </a:t>
            </a:r>
            <a:r>
              <a:rPr lang="de-DE" b="1" dirty="0" err="1" smtClean="0"/>
              <a:t>country</a:t>
            </a:r>
            <a:r>
              <a:rPr lang="de-DE" b="1" dirty="0" smtClean="0"/>
              <a:t> (</a:t>
            </a:r>
            <a:r>
              <a:rPr lang="de-DE" b="1" dirty="0" err="1" smtClean="0"/>
              <a:t>lex</a:t>
            </a:r>
            <a:r>
              <a:rPr lang="de-DE" b="1" dirty="0" smtClean="0"/>
              <a:t> </a:t>
            </a:r>
            <a:r>
              <a:rPr lang="de-DE" b="1" dirty="0" err="1" smtClean="0"/>
              <a:t>fori</a:t>
            </a:r>
            <a:r>
              <a:rPr lang="de-DE" b="1" dirty="0" smtClean="0"/>
              <a:t>) </a:t>
            </a:r>
            <a:r>
              <a:rPr lang="de-DE" dirty="0" err="1" smtClean="0"/>
              <a:t>decide</a:t>
            </a:r>
            <a:r>
              <a:rPr lang="de-DE" dirty="0" smtClean="0"/>
              <a:t> on</a:t>
            </a:r>
          </a:p>
          <a:p>
            <a:r>
              <a:rPr lang="de-DE" dirty="0" err="1" smtClean="0"/>
              <a:t>the</a:t>
            </a:r>
            <a:r>
              <a:rPr lang="de-DE" dirty="0" smtClean="0"/>
              <a:t> </a:t>
            </a:r>
            <a:r>
              <a:rPr lang="de-DE" dirty="0" err="1" smtClean="0"/>
              <a:t>law</a:t>
            </a:r>
            <a:r>
              <a:rPr lang="de-DE" dirty="0" smtClean="0"/>
              <a:t> </a:t>
            </a:r>
            <a:r>
              <a:rPr lang="de-DE" dirty="0" err="1" smtClean="0"/>
              <a:t>applicable</a:t>
            </a:r>
            <a:r>
              <a:rPr lang="de-DE" dirty="0" smtClean="0"/>
              <a:t> </a:t>
            </a:r>
            <a:r>
              <a:rPr lang="de-DE" dirty="0" err="1" smtClean="0"/>
              <a:t>to</a:t>
            </a:r>
            <a:r>
              <a:rPr lang="de-DE" dirty="0" smtClean="0"/>
              <a:t> </a:t>
            </a:r>
            <a:r>
              <a:rPr lang="de-DE" dirty="0" err="1" smtClean="0"/>
              <a:t>the</a:t>
            </a:r>
            <a:r>
              <a:rPr lang="de-DE" dirty="0" smtClean="0"/>
              <a:t> </a:t>
            </a:r>
            <a:r>
              <a:rPr lang="de-DE" dirty="0" err="1" smtClean="0"/>
              <a:t>contract</a:t>
            </a:r>
            <a:r>
              <a:rPr lang="de-DE" dirty="0" smtClean="0"/>
              <a:t>, </a:t>
            </a:r>
            <a:r>
              <a:rPr lang="de-DE" dirty="0" err="1" smtClean="0"/>
              <a:t>and</a:t>
            </a:r>
            <a:endParaRPr lang="de-DE" dirty="0" smtClean="0"/>
          </a:p>
          <a:p>
            <a:r>
              <a:rPr lang="de-DE" dirty="0" err="1" smtClean="0"/>
              <a:t>the</a:t>
            </a:r>
            <a:r>
              <a:rPr lang="de-DE" dirty="0" smtClean="0"/>
              <a:t> </a:t>
            </a:r>
            <a:r>
              <a:rPr lang="de-DE" dirty="0" err="1" smtClean="0"/>
              <a:t>applicable</a:t>
            </a:r>
            <a:r>
              <a:rPr lang="de-DE" dirty="0" smtClean="0"/>
              <a:t> </a:t>
            </a:r>
            <a:r>
              <a:rPr lang="de-DE" dirty="0" err="1" smtClean="0"/>
              <a:t>mandatory</a:t>
            </a:r>
            <a:r>
              <a:rPr lang="de-DE" dirty="0" smtClean="0"/>
              <a:t> </a:t>
            </a:r>
            <a:r>
              <a:rPr lang="de-DE" dirty="0" err="1" smtClean="0"/>
              <a:t>rules</a:t>
            </a:r>
            <a:r>
              <a:rPr lang="de-DE" dirty="0" smtClean="0"/>
              <a:t>.</a:t>
            </a:r>
          </a:p>
          <a:p>
            <a:endParaRPr lang="de-DE" dirty="0"/>
          </a:p>
          <a:p>
            <a:pPr marL="0" indent="0">
              <a:buNone/>
            </a:pPr>
            <a:r>
              <a:rPr lang="de-DE" b="1" dirty="0" smtClean="0"/>
              <a:t>Q </a:t>
            </a:r>
            <a:r>
              <a:rPr lang="de-DE" b="1" dirty="0" err="1" smtClean="0"/>
              <a:t>of</a:t>
            </a:r>
            <a:r>
              <a:rPr lang="de-DE" b="1" dirty="0" smtClean="0"/>
              <a:t> </a:t>
            </a:r>
            <a:r>
              <a:rPr lang="de-DE" b="1" dirty="0" err="1" smtClean="0"/>
              <a:t>interpretation</a:t>
            </a:r>
            <a:r>
              <a:rPr lang="de-DE" b="1" dirty="0" smtClean="0"/>
              <a:t>: </a:t>
            </a:r>
          </a:p>
          <a:p>
            <a:pPr marL="0" indent="0">
              <a:buNone/>
            </a:pPr>
            <a:r>
              <a:rPr lang="de-DE" dirty="0" smtClean="0"/>
              <a:t>Choice </a:t>
            </a:r>
            <a:r>
              <a:rPr lang="de-DE" dirty="0" err="1" smtClean="0"/>
              <a:t>of</a:t>
            </a:r>
            <a:r>
              <a:rPr lang="de-DE" dirty="0" smtClean="0"/>
              <a:t> </a:t>
            </a:r>
            <a:r>
              <a:rPr lang="de-DE" dirty="0" err="1" smtClean="0"/>
              <a:t>forum-clause</a:t>
            </a:r>
            <a:r>
              <a:rPr lang="de-DE" dirty="0" smtClean="0"/>
              <a:t> </a:t>
            </a:r>
            <a:r>
              <a:rPr lang="de-DE" dirty="0" err="1" smtClean="0"/>
              <a:t>and</a:t>
            </a:r>
            <a:r>
              <a:rPr lang="de-DE" dirty="0" smtClean="0"/>
              <a:t> </a:t>
            </a:r>
            <a:r>
              <a:rPr lang="de-DE" dirty="0" err="1" smtClean="0"/>
              <a:t>choice</a:t>
            </a:r>
            <a:r>
              <a:rPr lang="de-DE" dirty="0" smtClean="0"/>
              <a:t> </a:t>
            </a:r>
            <a:r>
              <a:rPr lang="de-DE" dirty="0" err="1" smtClean="0"/>
              <a:t>of</a:t>
            </a:r>
            <a:r>
              <a:rPr lang="de-DE" dirty="0" smtClean="0"/>
              <a:t> </a:t>
            </a:r>
            <a:r>
              <a:rPr lang="de-DE" dirty="0" err="1" smtClean="0"/>
              <a:t>law-clause</a:t>
            </a:r>
            <a:r>
              <a:rPr lang="de-DE" dirty="0" smtClean="0"/>
              <a:t> </a:t>
            </a:r>
            <a:r>
              <a:rPr lang="de-DE" dirty="0" err="1" smtClean="0"/>
              <a:t>as</a:t>
            </a:r>
            <a:r>
              <a:rPr lang="de-DE" dirty="0" smtClean="0"/>
              <a:t> </a:t>
            </a:r>
            <a:r>
              <a:rPr lang="de-DE" dirty="0" err="1" smtClean="0"/>
              <a:t>circumvention</a:t>
            </a:r>
            <a:r>
              <a:rPr lang="de-DE" dirty="0" smtClean="0"/>
              <a:t> in </a:t>
            </a:r>
            <a:r>
              <a:rPr lang="de-DE" dirty="0" err="1" smtClean="0"/>
              <a:t>the</a:t>
            </a:r>
            <a:r>
              <a:rPr lang="de-DE" dirty="0" smtClean="0"/>
              <a:t> sense </a:t>
            </a:r>
            <a:r>
              <a:rPr lang="de-DE" dirty="0" err="1" smtClean="0"/>
              <a:t>of</a:t>
            </a:r>
            <a:r>
              <a:rPr lang="de-DE" dirty="0" smtClean="0"/>
              <a:t> Art. 41 Iran Regulation?</a:t>
            </a:r>
          </a:p>
          <a:p>
            <a:endParaRPr lang="de-DE" dirty="0"/>
          </a:p>
        </p:txBody>
      </p:sp>
      <p:sp>
        <p:nvSpPr>
          <p:cNvPr id="7"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5949891"/>
            <a:ext cx="5801122" cy="794674"/>
          </a:xfrm>
          <a:prstGeom prst="rect">
            <a:avLst/>
          </a:prstGeom>
        </p:spPr>
      </p:pic>
    </p:spTree>
    <p:extLst>
      <p:ext uri="{BB962C8B-B14F-4D97-AF65-F5344CB8AC3E}">
        <p14:creationId xmlns:p14="http://schemas.microsoft.com/office/powerpoint/2010/main" val="571724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5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endParaRPr lang="en-US" sz="2600" b="1" i="1" dirty="0" smtClean="0">
              <a:solidFill>
                <a:schemeClr val="accent1"/>
              </a:solidFill>
              <a:latin typeface="+mn-lt"/>
            </a:endParaRPr>
          </a:p>
          <a:p>
            <a:pPr eaLnBrk="1" hangingPunct="1">
              <a:defRPr/>
            </a:pPr>
            <a:r>
              <a:rPr lang="en-US" sz="3400" i="1" dirty="0" smtClean="0">
                <a:solidFill>
                  <a:schemeClr val="accent1"/>
                </a:solidFill>
                <a:latin typeface="+mn-lt"/>
              </a:rPr>
              <a:t>Horizontal risk sharing</a:t>
            </a: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graphicFrame>
        <p:nvGraphicFramePr>
          <p:cNvPr id="3" name="Segnaposto contenuto 2"/>
          <p:cNvGraphicFramePr>
            <a:graphicFrameLocks noGrp="1"/>
          </p:cNvGraphicFramePr>
          <p:nvPr>
            <p:ph idx="1"/>
            <p:extLst>
              <p:ext uri="{D42A27DB-BD31-4B8C-83A1-F6EECF244321}">
                <p14:modId xmlns:p14="http://schemas.microsoft.com/office/powerpoint/2010/main" val="567452486"/>
              </p:ext>
            </p:extLst>
          </p:nvPr>
        </p:nvGraphicFramePr>
        <p:xfrm>
          <a:off x="395536" y="1878681"/>
          <a:ext cx="8229600" cy="406531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27984" y="6124233"/>
            <a:ext cx="4528422" cy="620331"/>
          </a:xfrm>
          <a:prstGeom prst="rect">
            <a:avLst/>
          </a:prstGeom>
        </p:spPr>
      </p:pic>
    </p:spTree>
    <p:extLst>
      <p:ext uri="{BB962C8B-B14F-4D97-AF65-F5344CB8AC3E}">
        <p14:creationId xmlns:p14="http://schemas.microsoft.com/office/powerpoint/2010/main" val="355807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solidFill>
                  <a:schemeClr val="accent1"/>
                </a:solidFill>
              </a:rPr>
              <a:t>Contractual</a:t>
            </a:r>
            <a:r>
              <a:rPr lang="de-DE" dirty="0" smtClean="0">
                <a:solidFill>
                  <a:schemeClr val="accent1"/>
                </a:solidFill>
              </a:rPr>
              <a:t> </a:t>
            </a:r>
            <a:r>
              <a:rPr lang="de-DE" dirty="0" err="1" smtClean="0">
                <a:solidFill>
                  <a:schemeClr val="accent1"/>
                </a:solidFill>
              </a:rPr>
              <a:t>sanction</a:t>
            </a:r>
            <a:r>
              <a:rPr lang="de-DE" dirty="0" smtClean="0">
                <a:solidFill>
                  <a:schemeClr val="accent1"/>
                </a:solidFill>
              </a:rPr>
              <a:t> </a:t>
            </a:r>
            <a:r>
              <a:rPr lang="de-DE" dirty="0" err="1" smtClean="0">
                <a:solidFill>
                  <a:schemeClr val="accent1"/>
                </a:solidFill>
              </a:rPr>
              <a:t>clause</a:t>
            </a:r>
            <a:endParaRPr lang="de-DE" sz="2600" b="0" dirty="0">
              <a:solidFill>
                <a:schemeClr val="accent1"/>
              </a:solidFill>
            </a:endParaRPr>
          </a:p>
        </p:txBody>
      </p:sp>
      <p:sp>
        <p:nvSpPr>
          <p:cNvPr id="3" name="Inhaltsplatzhalter 2"/>
          <p:cNvSpPr>
            <a:spLocks noGrp="1"/>
          </p:cNvSpPr>
          <p:nvPr>
            <p:ph idx="1"/>
          </p:nvPr>
        </p:nvSpPr>
        <p:spPr/>
        <p:txBody>
          <a:bodyPr>
            <a:normAutofit fontScale="92500" lnSpcReduction="20000"/>
          </a:bodyPr>
          <a:lstStyle/>
          <a:p>
            <a:endParaRPr lang="de-DE" dirty="0" smtClean="0"/>
          </a:p>
          <a:p>
            <a:r>
              <a:rPr lang="de-DE" dirty="0"/>
              <a:t>Large </a:t>
            </a:r>
            <a:r>
              <a:rPr lang="de-DE" dirty="0" err="1"/>
              <a:t>number</a:t>
            </a:r>
            <a:r>
              <a:rPr lang="de-DE" dirty="0"/>
              <a:t> </a:t>
            </a:r>
            <a:r>
              <a:rPr lang="de-DE" dirty="0" err="1"/>
              <a:t>of</a:t>
            </a:r>
            <a:r>
              <a:rPr lang="de-DE" dirty="0"/>
              <a:t> different </a:t>
            </a:r>
            <a:r>
              <a:rPr lang="de-DE" dirty="0" err="1"/>
              <a:t>wordings</a:t>
            </a:r>
            <a:r>
              <a:rPr lang="de-DE" dirty="0"/>
              <a:t> </a:t>
            </a:r>
            <a:r>
              <a:rPr lang="de-DE" dirty="0" err="1"/>
              <a:t>within</a:t>
            </a:r>
            <a:r>
              <a:rPr lang="de-DE" dirty="0"/>
              <a:t> </a:t>
            </a:r>
            <a:r>
              <a:rPr lang="de-DE" dirty="0" err="1"/>
              <a:t>the</a:t>
            </a:r>
            <a:r>
              <a:rPr lang="de-DE" dirty="0"/>
              <a:t> </a:t>
            </a:r>
            <a:r>
              <a:rPr lang="de-DE" dirty="0" err="1"/>
              <a:t>market</a:t>
            </a:r>
            <a:r>
              <a:rPr lang="de-DE" dirty="0"/>
              <a:t> </a:t>
            </a:r>
          </a:p>
          <a:p>
            <a:endParaRPr lang="de-DE" dirty="0" smtClean="0"/>
          </a:p>
          <a:p>
            <a:r>
              <a:rPr lang="de-DE" dirty="0" err="1" smtClean="0"/>
              <a:t>Contractual</a:t>
            </a:r>
            <a:r>
              <a:rPr lang="de-DE" dirty="0" smtClean="0"/>
              <a:t> </a:t>
            </a:r>
            <a:r>
              <a:rPr lang="de-DE" dirty="0" err="1" smtClean="0"/>
              <a:t>risk</a:t>
            </a:r>
            <a:r>
              <a:rPr lang="de-DE" dirty="0" smtClean="0"/>
              <a:t> </a:t>
            </a:r>
            <a:r>
              <a:rPr lang="de-DE" dirty="0" err="1" smtClean="0"/>
              <a:t>exclusion</a:t>
            </a:r>
            <a:r>
              <a:rPr lang="de-DE" dirty="0" smtClean="0"/>
              <a:t> (</a:t>
            </a:r>
            <a:r>
              <a:rPr lang="de-DE" dirty="0" err="1" smtClean="0"/>
              <a:t>for</a:t>
            </a:r>
            <a:r>
              <a:rPr lang="de-DE" dirty="0" smtClean="0"/>
              <a:t> a </a:t>
            </a:r>
            <a:r>
              <a:rPr lang="de-DE" dirty="0" err="1" smtClean="0"/>
              <a:t>legally</a:t>
            </a:r>
            <a:r>
              <a:rPr lang="de-DE" dirty="0" smtClean="0"/>
              <a:t> </a:t>
            </a:r>
            <a:r>
              <a:rPr lang="de-DE" dirty="0" err="1" smtClean="0"/>
              <a:t>uninsurable</a:t>
            </a:r>
            <a:r>
              <a:rPr lang="de-DE" dirty="0" smtClean="0"/>
              <a:t> </a:t>
            </a:r>
            <a:r>
              <a:rPr lang="de-DE" dirty="0" err="1" smtClean="0"/>
              <a:t>risk</a:t>
            </a:r>
            <a:r>
              <a:rPr lang="de-DE" dirty="0" smtClean="0"/>
              <a:t>)</a:t>
            </a:r>
          </a:p>
          <a:p>
            <a:endParaRPr lang="de-DE" dirty="0" smtClean="0"/>
          </a:p>
          <a:p>
            <a:r>
              <a:rPr lang="de-DE" dirty="0" err="1" smtClean="0"/>
              <a:t>constitutive</a:t>
            </a:r>
            <a:r>
              <a:rPr lang="de-DE" dirty="0" smtClean="0"/>
              <a:t> not </a:t>
            </a:r>
            <a:r>
              <a:rPr lang="de-DE" dirty="0" err="1" smtClean="0"/>
              <a:t>only</a:t>
            </a:r>
            <a:r>
              <a:rPr lang="de-DE" dirty="0" smtClean="0"/>
              <a:t> </a:t>
            </a:r>
            <a:r>
              <a:rPr lang="de-DE" dirty="0" err="1" smtClean="0"/>
              <a:t>declarative</a:t>
            </a:r>
            <a:r>
              <a:rPr lang="de-DE" dirty="0" smtClean="0"/>
              <a:t>, </a:t>
            </a:r>
            <a:r>
              <a:rPr lang="de-DE" dirty="0" err="1" smtClean="0"/>
              <a:t>because</a:t>
            </a:r>
            <a:endParaRPr lang="de-DE" dirty="0" smtClean="0"/>
          </a:p>
          <a:p>
            <a:pPr marL="0" indent="0">
              <a:buNone/>
            </a:pPr>
            <a:r>
              <a:rPr lang="de-DE" dirty="0" smtClean="0"/>
              <a:t>	</a:t>
            </a:r>
            <a:r>
              <a:rPr lang="de-DE" dirty="0" err="1" smtClean="0"/>
              <a:t>the</a:t>
            </a:r>
            <a:r>
              <a:rPr lang="de-DE" dirty="0" smtClean="0"/>
              <a:t> </a:t>
            </a:r>
            <a:r>
              <a:rPr lang="de-DE" dirty="0" err="1" smtClean="0"/>
              <a:t>infringement</a:t>
            </a:r>
            <a:r>
              <a:rPr lang="de-DE" dirty="0" smtClean="0"/>
              <a:t> </a:t>
            </a:r>
            <a:r>
              <a:rPr lang="de-DE" dirty="0" err="1"/>
              <a:t>of</a:t>
            </a:r>
            <a:r>
              <a:rPr lang="de-DE" dirty="0"/>
              <a:t> </a:t>
            </a:r>
            <a:r>
              <a:rPr lang="de-DE" dirty="0" err="1"/>
              <a:t>embargo</a:t>
            </a:r>
            <a:r>
              <a:rPr lang="de-DE" dirty="0"/>
              <a:t> </a:t>
            </a:r>
            <a:r>
              <a:rPr lang="de-DE" dirty="0" err="1"/>
              <a:t>provisions</a:t>
            </a:r>
            <a:r>
              <a:rPr lang="de-DE" dirty="0"/>
              <a:t> </a:t>
            </a:r>
            <a:r>
              <a:rPr lang="de-DE" dirty="0" err="1"/>
              <a:t>is</a:t>
            </a:r>
            <a:r>
              <a:rPr lang="de-DE" dirty="0"/>
              <a:t> </a:t>
            </a:r>
            <a:r>
              <a:rPr lang="de-DE" dirty="0" err="1"/>
              <a:t>excluded</a:t>
            </a:r>
            <a:r>
              <a:rPr lang="de-DE" dirty="0"/>
              <a:t> a </a:t>
            </a:r>
            <a:r>
              <a:rPr lang="de-DE" dirty="0" smtClean="0"/>
              <a:t>	priori</a:t>
            </a:r>
            <a:endParaRPr lang="de-DE" dirty="0"/>
          </a:p>
          <a:p>
            <a:endParaRPr lang="de-DE" dirty="0"/>
          </a:p>
        </p:txBody>
      </p:sp>
      <p:sp>
        <p:nvSpPr>
          <p:cNvPr id="6"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4886" y="5959755"/>
            <a:ext cx="5729114" cy="784810"/>
          </a:xfrm>
          <a:prstGeom prst="rect">
            <a:avLst/>
          </a:prstGeom>
        </p:spPr>
      </p:pic>
    </p:spTree>
    <p:extLst>
      <p:ext uri="{BB962C8B-B14F-4D97-AF65-F5344CB8AC3E}">
        <p14:creationId xmlns:p14="http://schemas.microsoft.com/office/powerpoint/2010/main" val="1424292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solidFill>
                  <a:schemeClr val="accent1"/>
                </a:solidFill>
              </a:rPr>
              <a:t>Contractual</a:t>
            </a:r>
            <a:r>
              <a:rPr lang="de-DE" dirty="0" smtClean="0">
                <a:solidFill>
                  <a:schemeClr val="accent1"/>
                </a:solidFill>
              </a:rPr>
              <a:t> </a:t>
            </a:r>
            <a:r>
              <a:rPr lang="de-DE" dirty="0" err="1" smtClean="0">
                <a:solidFill>
                  <a:schemeClr val="accent1"/>
                </a:solidFill>
              </a:rPr>
              <a:t>sanction</a:t>
            </a:r>
            <a:r>
              <a:rPr lang="de-DE" dirty="0" smtClean="0">
                <a:solidFill>
                  <a:schemeClr val="accent1"/>
                </a:solidFill>
              </a:rPr>
              <a:t> </a:t>
            </a:r>
            <a:r>
              <a:rPr lang="de-DE" dirty="0" err="1" smtClean="0">
                <a:solidFill>
                  <a:schemeClr val="accent1"/>
                </a:solidFill>
              </a:rPr>
              <a:t>clause</a:t>
            </a:r>
            <a:r>
              <a:rPr lang="de-DE" dirty="0" smtClean="0">
                <a:solidFill>
                  <a:schemeClr val="accent1"/>
                </a:solidFill>
              </a:rPr>
              <a:t> </a:t>
            </a:r>
            <a:endParaRPr lang="de-DE" sz="2600" b="0" dirty="0">
              <a:solidFill>
                <a:schemeClr val="accent1"/>
              </a:solidFill>
            </a:endParaRPr>
          </a:p>
        </p:txBody>
      </p:sp>
      <p:sp>
        <p:nvSpPr>
          <p:cNvPr id="3" name="Inhaltsplatzhalter 2"/>
          <p:cNvSpPr>
            <a:spLocks noGrp="1"/>
          </p:cNvSpPr>
          <p:nvPr>
            <p:ph idx="1"/>
          </p:nvPr>
        </p:nvSpPr>
        <p:spPr>
          <a:xfrm>
            <a:off x="323850" y="1052513"/>
            <a:ext cx="8640763" cy="5303682"/>
          </a:xfrm>
        </p:spPr>
        <p:txBody>
          <a:bodyPr/>
          <a:lstStyle/>
          <a:p>
            <a:endParaRPr lang="de-DE" dirty="0" smtClean="0"/>
          </a:p>
          <a:p>
            <a:pPr marL="0" indent="0">
              <a:buNone/>
            </a:pPr>
            <a:r>
              <a:rPr lang="de-DE" b="1" dirty="0" smtClean="0"/>
              <a:t>In </a:t>
            </a:r>
            <a:r>
              <a:rPr lang="de-DE" b="1" dirty="0" err="1" smtClean="0"/>
              <a:t>general</a:t>
            </a:r>
            <a:r>
              <a:rPr lang="de-DE" b="1" dirty="0" smtClean="0"/>
              <a:t> not an unfair</a:t>
            </a:r>
            <a:r>
              <a:rPr lang="de-DE" b="1" dirty="0"/>
              <a:t> </a:t>
            </a:r>
            <a:r>
              <a:rPr lang="de-DE" b="1" dirty="0" err="1" smtClean="0"/>
              <a:t>contract</a:t>
            </a:r>
            <a:r>
              <a:rPr lang="de-DE" b="1" dirty="0" smtClean="0"/>
              <a:t> </a:t>
            </a:r>
            <a:r>
              <a:rPr lang="de-DE" b="1" dirty="0" err="1" smtClean="0"/>
              <a:t>term</a:t>
            </a:r>
            <a:r>
              <a:rPr lang="de-DE" b="1" dirty="0" smtClean="0"/>
              <a:t>, </a:t>
            </a:r>
            <a:r>
              <a:rPr lang="de-DE" b="1" dirty="0" err="1" smtClean="0"/>
              <a:t>because</a:t>
            </a:r>
            <a:r>
              <a:rPr lang="de-DE" dirty="0" smtClean="0"/>
              <a:t>:</a:t>
            </a:r>
          </a:p>
          <a:p>
            <a:pPr marL="0" indent="0">
              <a:buNone/>
            </a:pPr>
            <a:endParaRPr lang="de-DE" dirty="0"/>
          </a:p>
          <a:p>
            <a:r>
              <a:rPr lang="de-DE" dirty="0" err="1" smtClean="0"/>
              <a:t>justified</a:t>
            </a:r>
            <a:r>
              <a:rPr lang="de-DE" dirty="0" smtClean="0"/>
              <a:t> </a:t>
            </a:r>
            <a:r>
              <a:rPr lang="de-DE" dirty="0" err="1" smtClean="0"/>
              <a:t>interest</a:t>
            </a:r>
            <a:r>
              <a:rPr lang="de-DE" dirty="0" smtClean="0"/>
              <a:t> </a:t>
            </a:r>
            <a:r>
              <a:rPr lang="de-DE" dirty="0" err="1" smtClean="0"/>
              <a:t>of</a:t>
            </a:r>
            <a:r>
              <a:rPr lang="de-DE" dirty="0" smtClean="0"/>
              <a:t> </a:t>
            </a:r>
            <a:r>
              <a:rPr lang="de-DE" dirty="0" err="1" smtClean="0"/>
              <a:t>the</a:t>
            </a:r>
            <a:r>
              <a:rPr lang="de-DE" dirty="0" smtClean="0"/>
              <a:t> </a:t>
            </a:r>
            <a:r>
              <a:rPr lang="de-DE" dirty="0" err="1" smtClean="0"/>
              <a:t>insurer</a:t>
            </a:r>
            <a:r>
              <a:rPr lang="de-DE" dirty="0" smtClean="0"/>
              <a:t>/</a:t>
            </a:r>
            <a:r>
              <a:rPr lang="de-DE" dirty="0" err="1" smtClean="0"/>
              <a:t>broker</a:t>
            </a:r>
            <a:endParaRPr lang="de-DE" dirty="0" smtClean="0"/>
          </a:p>
          <a:p>
            <a:pPr lvl="1"/>
            <a:r>
              <a:rPr lang="de-DE" sz="2400" dirty="0" err="1" smtClean="0"/>
              <a:t>to</a:t>
            </a:r>
            <a:r>
              <a:rPr lang="de-DE" sz="2400" dirty="0" smtClean="0"/>
              <a:t> </a:t>
            </a:r>
            <a:r>
              <a:rPr lang="de-DE" sz="2400" dirty="0" err="1" smtClean="0"/>
              <a:t>avoid</a:t>
            </a:r>
            <a:r>
              <a:rPr lang="de-DE" sz="2400" dirty="0" smtClean="0"/>
              <a:t> </a:t>
            </a:r>
            <a:r>
              <a:rPr lang="de-DE" sz="2400" dirty="0" err="1" smtClean="0"/>
              <a:t>penalties</a:t>
            </a:r>
            <a:r>
              <a:rPr lang="de-DE" sz="2400" dirty="0" smtClean="0"/>
              <a:t> </a:t>
            </a:r>
            <a:r>
              <a:rPr lang="de-DE" sz="2400" dirty="0" err="1" smtClean="0"/>
              <a:t>and</a:t>
            </a:r>
            <a:endParaRPr lang="de-DE" sz="2400" dirty="0"/>
          </a:p>
          <a:p>
            <a:pPr lvl="1"/>
            <a:r>
              <a:rPr lang="de-DE" sz="2400" dirty="0" err="1" smtClean="0"/>
              <a:t>to</a:t>
            </a:r>
            <a:r>
              <a:rPr lang="de-DE" sz="2400" dirty="0" smtClean="0"/>
              <a:t> </a:t>
            </a:r>
            <a:r>
              <a:rPr lang="de-DE" sz="2400" dirty="0" err="1" smtClean="0"/>
              <a:t>avoid</a:t>
            </a:r>
            <a:r>
              <a:rPr lang="de-DE" sz="2400" dirty="0" smtClean="0"/>
              <a:t> </a:t>
            </a:r>
            <a:r>
              <a:rPr lang="de-DE" sz="2400" dirty="0" err="1" smtClean="0"/>
              <a:t>the</a:t>
            </a:r>
            <a:r>
              <a:rPr lang="de-DE" sz="2400" dirty="0" smtClean="0"/>
              <a:t> total </a:t>
            </a:r>
            <a:r>
              <a:rPr lang="de-DE" sz="2400" dirty="0" err="1" smtClean="0"/>
              <a:t>invalidity</a:t>
            </a:r>
            <a:r>
              <a:rPr lang="de-DE" sz="2400" dirty="0" smtClean="0"/>
              <a:t> </a:t>
            </a:r>
            <a:r>
              <a:rPr lang="de-DE" sz="2400" dirty="0" err="1" smtClean="0"/>
              <a:t>of</a:t>
            </a:r>
            <a:r>
              <a:rPr lang="de-DE" sz="2400" dirty="0" smtClean="0"/>
              <a:t> </a:t>
            </a:r>
            <a:r>
              <a:rPr lang="de-DE" sz="2400" dirty="0" err="1" smtClean="0"/>
              <a:t>the</a:t>
            </a:r>
            <a:r>
              <a:rPr lang="de-DE" sz="2400" dirty="0" smtClean="0"/>
              <a:t> </a:t>
            </a:r>
            <a:r>
              <a:rPr lang="de-DE" sz="2400" dirty="0" err="1" smtClean="0"/>
              <a:t>contract</a:t>
            </a:r>
            <a:r>
              <a:rPr lang="de-DE" sz="2400" dirty="0" smtClean="0"/>
              <a:t> </a:t>
            </a:r>
          </a:p>
          <a:p>
            <a:pPr lvl="1"/>
            <a:endParaRPr lang="de-DE" sz="2400" dirty="0" smtClean="0"/>
          </a:p>
          <a:p>
            <a:r>
              <a:rPr lang="de-DE" dirty="0" err="1" smtClean="0"/>
              <a:t>no</a:t>
            </a:r>
            <a:r>
              <a:rPr lang="de-DE" dirty="0" smtClean="0"/>
              <a:t> </a:t>
            </a:r>
            <a:r>
              <a:rPr lang="de-DE" dirty="0" err="1" smtClean="0"/>
              <a:t>unreasonable</a:t>
            </a:r>
            <a:r>
              <a:rPr lang="de-DE" dirty="0" smtClean="0"/>
              <a:t> </a:t>
            </a:r>
            <a:r>
              <a:rPr lang="de-DE" dirty="0" err="1" smtClean="0"/>
              <a:t>burden</a:t>
            </a:r>
            <a:r>
              <a:rPr lang="de-DE" dirty="0"/>
              <a:t> </a:t>
            </a:r>
            <a:r>
              <a:rPr lang="de-DE" dirty="0" smtClean="0"/>
              <a:t>on </a:t>
            </a:r>
            <a:r>
              <a:rPr lang="de-DE" dirty="0" err="1" smtClean="0"/>
              <a:t>policyholder</a:t>
            </a:r>
            <a:r>
              <a:rPr lang="de-DE" dirty="0" smtClean="0"/>
              <a:t> </a:t>
            </a:r>
          </a:p>
          <a:p>
            <a:endParaRPr lang="de-DE" dirty="0"/>
          </a:p>
        </p:txBody>
      </p:sp>
      <p:sp>
        <p:nvSpPr>
          <p:cNvPr id="6"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6" y="5959755"/>
            <a:ext cx="5729114" cy="784810"/>
          </a:xfrm>
          <a:prstGeom prst="rect">
            <a:avLst/>
          </a:prstGeom>
        </p:spPr>
      </p:pic>
    </p:spTree>
    <p:extLst>
      <p:ext uri="{BB962C8B-B14F-4D97-AF65-F5344CB8AC3E}">
        <p14:creationId xmlns:p14="http://schemas.microsoft.com/office/powerpoint/2010/main" val="1547773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solidFill>
                  <a:schemeClr val="accent1"/>
                </a:solidFill>
              </a:rPr>
              <a:t>Contractual</a:t>
            </a:r>
            <a:r>
              <a:rPr lang="de-DE" dirty="0" smtClean="0">
                <a:solidFill>
                  <a:schemeClr val="accent1"/>
                </a:solidFill>
              </a:rPr>
              <a:t> </a:t>
            </a:r>
            <a:r>
              <a:rPr lang="de-DE" dirty="0" err="1" smtClean="0">
                <a:solidFill>
                  <a:schemeClr val="accent1"/>
                </a:solidFill>
              </a:rPr>
              <a:t>sanction</a:t>
            </a:r>
            <a:r>
              <a:rPr lang="de-DE" dirty="0" smtClean="0">
                <a:solidFill>
                  <a:schemeClr val="accent1"/>
                </a:solidFill>
              </a:rPr>
              <a:t> </a:t>
            </a:r>
            <a:r>
              <a:rPr lang="de-DE" dirty="0" err="1" smtClean="0">
                <a:solidFill>
                  <a:schemeClr val="accent1"/>
                </a:solidFill>
              </a:rPr>
              <a:t>clause</a:t>
            </a:r>
            <a:r>
              <a:rPr lang="de-DE" dirty="0" smtClean="0">
                <a:solidFill>
                  <a:schemeClr val="accent1"/>
                </a:solidFill>
              </a:rPr>
              <a:t> </a:t>
            </a:r>
            <a:endParaRPr lang="de-DE" sz="2600" b="0" dirty="0">
              <a:solidFill>
                <a:schemeClr val="accent1"/>
              </a:solidFill>
            </a:endParaRPr>
          </a:p>
        </p:txBody>
      </p:sp>
      <p:sp>
        <p:nvSpPr>
          <p:cNvPr id="3" name="Inhaltsplatzhalter 2"/>
          <p:cNvSpPr>
            <a:spLocks noGrp="1"/>
          </p:cNvSpPr>
          <p:nvPr>
            <p:ph idx="1"/>
          </p:nvPr>
        </p:nvSpPr>
        <p:spPr>
          <a:xfrm>
            <a:off x="323528" y="1196752"/>
            <a:ext cx="8641085" cy="4822188"/>
          </a:xfrm>
        </p:spPr>
        <p:txBody>
          <a:bodyPr>
            <a:normAutofit lnSpcReduction="10000"/>
          </a:bodyPr>
          <a:lstStyle/>
          <a:p>
            <a:endParaRPr lang="de-DE" dirty="0" smtClean="0"/>
          </a:p>
          <a:p>
            <a:pPr marL="0" indent="0">
              <a:buNone/>
            </a:pPr>
            <a:r>
              <a:rPr lang="de-DE" sz="2600" dirty="0" smtClean="0"/>
              <a:t>but </a:t>
            </a:r>
            <a:r>
              <a:rPr lang="de-DE" sz="2600" b="1" dirty="0" smtClean="0"/>
              <a:t>unfair</a:t>
            </a:r>
            <a:r>
              <a:rPr lang="de-DE" sz="2600" dirty="0" smtClean="0"/>
              <a:t> </a:t>
            </a:r>
            <a:r>
              <a:rPr lang="de-DE" sz="2600" b="1" dirty="0" err="1" smtClean="0"/>
              <a:t>and</a:t>
            </a:r>
            <a:r>
              <a:rPr lang="de-DE" sz="2600" b="1" dirty="0" smtClean="0"/>
              <a:t> </a:t>
            </a:r>
            <a:r>
              <a:rPr lang="de-DE" sz="2600" b="1" dirty="0" err="1" smtClean="0"/>
              <a:t>void</a:t>
            </a:r>
            <a:r>
              <a:rPr lang="de-DE" sz="2600" b="1" dirty="0" smtClean="0"/>
              <a:t> </a:t>
            </a:r>
            <a:r>
              <a:rPr lang="de-DE" sz="2600" dirty="0" err="1" smtClean="0"/>
              <a:t>if</a:t>
            </a:r>
            <a:r>
              <a:rPr lang="de-DE" sz="2600" dirty="0" smtClean="0"/>
              <a:t> </a:t>
            </a:r>
            <a:r>
              <a:rPr lang="de-DE" sz="2600" dirty="0" err="1" smtClean="0"/>
              <a:t>the</a:t>
            </a:r>
            <a:r>
              <a:rPr lang="de-DE" sz="2600" dirty="0" smtClean="0"/>
              <a:t> </a:t>
            </a:r>
            <a:r>
              <a:rPr lang="de-DE" sz="2600" dirty="0" err="1" smtClean="0"/>
              <a:t>clause</a:t>
            </a:r>
            <a:r>
              <a:rPr lang="de-DE" sz="2600" dirty="0" smtClean="0"/>
              <a:t> </a:t>
            </a:r>
            <a:r>
              <a:rPr lang="de-DE" sz="2600" dirty="0" err="1" smtClean="0"/>
              <a:t>is</a:t>
            </a:r>
            <a:r>
              <a:rPr lang="de-DE" sz="2600" dirty="0" smtClean="0"/>
              <a:t> </a:t>
            </a:r>
            <a:r>
              <a:rPr lang="de-DE" sz="2600" dirty="0" err="1" smtClean="0"/>
              <a:t>extended</a:t>
            </a:r>
            <a:r>
              <a:rPr lang="de-DE" sz="2600" dirty="0" smtClean="0"/>
              <a:t> </a:t>
            </a:r>
            <a:r>
              <a:rPr lang="de-DE" sz="2600" dirty="0" err="1" smtClean="0"/>
              <a:t>to</a:t>
            </a:r>
            <a:r>
              <a:rPr lang="de-DE" sz="2600" dirty="0" smtClean="0"/>
              <a:t> </a:t>
            </a:r>
          </a:p>
          <a:p>
            <a:pPr marL="0" indent="0">
              <a:buNone/>
            </a:pPr>
            <a:r>
              <a:rPr lang="de-DE" sz="2600" dirty="0" err="1" smtClean="0"/>
              <a:t>foreign</a:t>
            </a:r>
            <a:r>
              <a:rPr lang="de-DE" sz="2600" dirty="0" smtClean="0"/>
              <a:t> </a:t>
            </a:r>
            <a:r>
              <a:rPr lang="de-DE" sz="2600" dirty="0" err="1"/>
              <a:t>law</a:t>
            </a:r>
            <a:r>
              <a:rPr lang="de-DE" sz="2600" dirty="0"/>
              <a:t> </a:t>
            </a:r>
            <a:r>
              <a:rPr lang="de-DE" sz="2600" dirty="0" err="1" smtClean="0"/>
              <a:t>which</a:t>
            </a:r>
            <a:r>
              <a:rPr lang="de-DE" sz="2600" dirty="0" smtClean="0"/>
              <a:t> </a:t>
            </a:r>
            <a:r>
              <a:rPr lang="en-US" sz="2600" dirty="0" smtClean="0"/>
              <a:t>is </a:t>
            </a:r>
            <a:r>
              <a:rPr lang="en-US" sz="2600" dirty="0"/>
              <a:t>in contradiction to </a:t>
            </a:r>
            <a:r>
              <a:rPr lang="en-US" sz="2600" dirty="0" smtClean="0"/>
              <a:t>EU-/Member State law </a:t>
            </a:r>
            <a:r>
              <a:rPr lang="de-DE" sz="2600" dirty="0" smtClean="0"/>
              <a:t>(</a:t>
            </a:r>
            <a:r>
              <a:rPr lang="de-DE" sz="2600" dirty="0"/>
              <a:t>so-</a:t>
            </a:r>
            <a:r>
              <a:rPr lang="de-DE" sz="2600" dirty="0" err="1"/>
              <a:t>called</a:t>
            </a:r>
            <a:r>
              <a:rPr lang="de-DE" sz="2600" dirty="0"/>
              <a:t> </a:t>
            </a:r>
            <a:r>
              <a:rPr lang="de-DE" sz="2600" b="1" i="1" dirty="0" err="1"/>
              <a:t>blocking</a:t>
            </a:r>
            <a:r>
              <a:rPr lang="de-DE" sz="2600" b="1" i="1" dirty="0"/>
              <a:t> </a:t>
            </a:r>
            <a:r>
              <a:rPr lang="de-DE" sz="2600" b="1" i="1" dirty="0" err="1"/>
              <a:t>statute</a:t>
            </a:r>
            <a:r>
              <a:rPr lang="de-DE" sz="2600" dirty="0"/>
              <a:t>)</a:t>
            </a:r>
          </a:p>
          <a:p>
            <a:pPr>
              <a:buNone/>
            </a:pPr>
            <a:endParaRPr lang="de-DE" sz="2600" dirty="0"/>
          </a:p>
          <a:p>
            <a:pPr marL="0" indent="0">
              <a:buNone/>
            </a:pPr>
            <a:r>
              <a:rPr lang="en-US" sz="2600" b="1" dirty="0"/>
              <a:t>Background</a:t>
            </a:r>
            <a:r>
              <a:rPr lang="en-US" sz="2600" dirty="0"/>
              <a:t>: the </a:t>
            </a:r>
            <a:r>
              <a:rPr lang="en-US" sz="2600" dirty="0" smtClean="0"/>
              <a:t>US have </a:t>
            </a:r>
            <a:r>
              <a:rPr lang="en-US" sz="2600" dirty="0"/>
              <a:t>applied </a:t>
            </a:r>
            <a:r>
              <a:rPr lang="en-US" sz="2600" dirty="0" smtClean="0"/>
              <a:t>certain embargo </a:t>
            </a:r>
            <a:r>
              <a:rPr lang="en-US" sz="2600" dirty="0"/>
              <a:t>provisions extraterritorially </a:t>
            </a:r>
            <a:r>
              <a:rPr lang="en-US" sz="2600" dirty="0" smtClean="0"/>
              <a:t>on non </a:t>
            </a:r>
            <a:r>
              <a:rPr lang="en-US" sz="2600" dirty="0"/>
              <a:t>citizens of the USA. </a:t>
            </a:r>
            <a:endParaRPr lang="de-DE" sz="2600" dirty="0"/>
          </a:p>
          <a:p>
            <a:pPr marL="0" indent="0">
              <a:buNone/>
            </a:pPr>
            <a:r>
              <a:rPr lang="en-US" sz="2600" dirty="0"/>
              <a:t>The EU has responded thereto with the Regulation EC No. 2271/96 protecting against the effects of the extra-territorial application of legislation adopted by a third country, and actions based thereon or resulting </a:t>
            </a:r>
            <a:r>
              <a:rPr lang="en-US" sz="2600" dirty="0" smtClean="0"/>
              <a:t>thereof</a:t>
            </a:r>
            <a:endParaRPr lang="de-DE" sz="2600" dirty="0"/>
          </a:p>
          <a:p>
            <a:pPr marL="0" indent="0">
              <a:buNone/>
            </a:pPr>
            <a:endParaRPr lang="de-DE" dirty="0"/>
          </a:p>
        </p:txBody>
      </p:sp>
      <p:sp>
        <p:nvSpPr>
          <p:cNvPr id="6"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8550" y="6018940"/>
            <a:ext cx="5297066" cy="725625"/>
          </a:xfrm>
          <a:prstGeom prst="rect">
            <a:avLst/>
          </a:prstGeom>
        </p:spPr>
      </p:pic>
    </p:spTree>
    <p:extLst>
      <p:ext uri="{BB962C8B-B14F-4D97-AF65-F5344CB8AC3E}">
        <p14:creationId xmlns:p14="http://schemas.microsoft.com/office/powerpoint/2010/main" val="988005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solidFill>
                  <a:schemeClr val="accent1"/>
                </a:solidFill>
              </a:rPr>
              <a:t>Contractual</a:t>
            </a:r>
            <a:r>
              <a:rPr lang="de-DE" dirty="0" smtClean="0">
                <a:solidFill>
                  <a:schemeClr val="accent1"/>
                </a:solidFill>
              </a:rPr>
              <a:t> </a:t>
            </a:r>
            <a:r>
              <a:rPr lang="de-DE" dirty="0" err="1" smtClean="0">
                <a:solidFill>
                  <a:schemeClr val="accent1"/>
                </a:solidFill>
              </a:rPr>
              <a:t>sanction</a:t>
            </a:r>
            <a:r>
              <a:rPr lang="de-DE" dirty="0" smtClean="0">
                <a:solidFill>
                  <a:schemeClr val="accent1"/>
                </a:solidFill>
              </a:rPr>
              <a:t> </a:t>
            </a:r>
            <a:r>
              <a:rPr lang="de-DE" dirty="0" err="1" smtClean="0">
                <a:solidFill>
                  <a:schemeClr val="accent1"/>
                </a:solidFill>
              </a:rPr>
              <a:t>clause</a:t>
            </a:r>
            <a:r>
              <a:rPr lang="de-DE" dirty="0" smtClean="0">
                <a:solidFill>
                  <a:schemeClr val="accent1"/>
                </a:solidFill>
              </a:rPr>
              <a:t> </a:t>
            </a:r>
            <a:endParaRPr lang="de-DE" sz="2600" b="0" dirty="0">
              <a:solidFill>
                <a:schemeClr val="accent1"/>
              </a:solidFill>
            </a:endParaRPr>
          </a:p>
        </p:txBody>
      </p:sp>
      <p:sp>
        <p:nvSpPr>
          <p:cNvPr id="3" name="Inhaltsplatzhalter 2"/>
          <p:cNvSpPr>
            <a:spLocks noGrp="1"/>
          </p:cNvSpPr>
          <p:nvPr>
            <p:ph idx="1"/>
          </p:nvPr>
        </p:nvSpPr>
        <p:spPr>
          <a:xfrm>
            <a:off x="323850" y="1052513"/>
            <a:ext cx="8640763" cy="5303682"/>
          </a:xfrm>
        </p:spPr>
        <p:txBody>
          <a:bodyPr>
            <a:normAutofit fontScale="92500" lnSpcReduction="10000"/>
          </a:bodyPr>
          <a:lstStyle/>
          <a:p>
            <a:pPr marL="0" indent="0">
              <a:buNone/>
            </a:pPr>
            <a:endParaRPr lang="de-DE" dirty="0" smtClean="0"/>
          </a:p>
          <a:p>
            <a:pPr marL="0" indent="0">
              <a:buNone/>
            </a:pPr>
            <a:r>
              <a:rPr lang="de-DE" sz="3000" b="1" dirty="0" smtClean="0"/>
              <a:t>Open </a:t>
            </a:r>
            <a:r>
              <a:rPr lang="de-DE" sz="3000" b="1" dirty="0" err="1" smtClean="0"/>
              <a:t>question</a:t>
            </a:r>
            <a:r>
              <a:rPr lang="de-DE" sz="3000" b="1" dirty="0" smtClean="0"/>
              <a:t> </a:t>
            </a:r>
          </a:p>
          <a:p>
            <a:pPr marL="0" indent="0">
              <a:buNone/>
            </a:pPr>
            <a:r>
              <a:rPr lang="de-DE" sz="3000" dirty="0" err="1" smtClean="0"/>
              <a:t>whether</a:t>
            </a:r>
            <a:r>
              <a:rPr lang="de-DE" sz="3000" dirty="0" smtClean="0"/>
              <a:t> a </a:t>
            </a:r>
            <a:r>
              <a:rPr lang="de-DE" sz="3000" dirty="0" err="1" smtClean="0"/>
              <a:t>sanction</a:t>
            </a:r>
            <a:r>
              <a:rPr lang="de-DE" sz="3000" dirty="0" smtClean="0"/>
              <a:t> </a:t>
            </a:r>
            <a:r>
              <a:rPr lang="de-DE" sz="3000" dirty="0" err="1" smtClean="0"/>
              <a:t>clause</a:t>
            </a:r>
            <a:r>
              <a:rPr lang="de-DE" sz="3000" dirty="0" smtClean="0"/>
              <a:t> </a:t>
            </a:r>
            <a:r>
              <a:rPr lang="de-DE" sz="3000" dirty="0" err="1" smtClean="0"/>
              <a:t>is</a:t>
            </a:r>
            <a:r>
              <a:rPr lang="de-DE" sz="3000" dirty="0" smtClean="0"/>
              <a:t> </a:t>
            </a:r>
            <a:r>
              <a:rPr lang="de-DE" sz="3000" b="1" dirty="0" smtClean="0"/>
              <a:t>unfair/null</a:t>
            </a:r>
            <a:r>
              <a:rPr lang="de-DE" sz="3000" dirty="0" smtClean="0"/>
              <a:t> </a:t>
            </a:r>
            <a:r>
              <a:rPr lang="de-DE" sz="3000" b="1" dirty="0" err="1" smtClean="0"/>
              <a:t>and</a:t>
            </a:r>
            <a:r>
              <a:rPr lang="de-DE" sz="3000" b="1" dirty="0" smtClean="0"/>
              <a:t> </a:t>
            </a:r>
            <a:r>
              <a:rPr lang="de-DE" sz="3000" b="1" dirty="0" err="1" smtClean="0"/>
              <a:t>void</a:t>
            </a:r>
            <a:r>
              <a:rPr lang="de-DE" sz="3000" b="1" dirty="0" smtClean="0"/>
              <a:t> </a:t>
            </a:r>
            <a:r>
              <a:rPr lang="de-DE" sz="3000" dirty="0" err="1" smtClean="0"/>
              <a:t>if</a:t>
            </a:r>
            <a:r>
              <a:rPr lang="de-DE" sz="3000" dirty="0" smtClean="0"/>
              <a:t>:</a:t>
            </a:r>
          </a:p>
          <a:p>
            <a:r>
              <a:rPr lang="de-DE" sz="3000" dirty="0" err="1" smtClean="0"/>
              <a:t>it</a:t>
            </a:r>
            <a:r>
              <a:rPr lang="de-DE" sz="3000" dirty="0" smtClean="0"/>
              <a:t> </a:t>
            </a:r>
            <a:r>
              <a:rPr lang="de-DE" sz="3000" dirty="0" err="1" smtClean="0"/>
              <a:t>covers</a:t>
            </a:r>
            <a:r>
              <a:rPr lang="de-DE" sz="3000" dirty="0" smtClean="0"/>
              <a:t> </a:t>
            </a:r>
            <a:r>
              <a:rPr lang="en-US" sz="3000" dirty="0"/>
              <a:t>third </a:t>
            </a:r>
            <a:r>
              <a:rPr lang="en-US" sz="3000" dirty="0" smtClean="0"/>
              <a:t>countries </a:t>
            </a:r>
            <a:r>
              <a:rPr lang="en-US" sz="3000" dirty="0"/>
              <a:t>embargo </a:t>
            </a:r>
            <a:r>
              <a:rPr lang="en-US" sz="3000" dirty="0" smtClean="0"/>
              <a:t>provisions,</a:t>
            </a:r>
          </a:p>
          <a:p>
            <a:r>
              <a:rPr lang="en-US" sz="3000" dirty="0" smtClean="0"/>
              <a:t>which are not banned by a blocking statute, </a:t>
            </a:r>
            <a:endParaRPr lang="de-DE" sz="3000" dirty="0" smtClean="0"/>
          </a:p>
          <a:p>
            <a:r>
              <a:rPr lang="en-US" sz="3000" dirty="0" smtClean="0"/>
              <a:t>but </a:t>
            </a:r>
            <a:r>
              <a:rPr lang="de-DE" sz="3000" dirty="0" err="1" smtClean="0"/>
              <a:t>to</a:t>
            </a:r>
            <a:r>
              <a:rPr lang="de-DE" sz="3000" dirty="0" smtClean="0"/>
              <a:t> </a:t>
            </a:r>
            <a:r>
              <a:rPr lang="de-DE" sz="3000" dirty="0" err="1" smtClean="0"/>
              <a:t>which</a:t>
            </a:r>
            <a:r>
              <a:rPr lang="de-DE" sz="3000" dirty="0" smtClean="0"/>
              <a:t> </a:t>
            </a:r>
            <a:r>
              <a:rPr lang="de-DE" sz="3000" dirty="0"/>
              <a:t>a </a:t>
            </a:r>
            <a:r>
              <a:rPr lang="de-DE" sz="3000" dirty="0" err="1" smtClean="0"/>
              <a:t>court</a:t>
            </a:r>
            <a:r>
              <a:rPr lang="de-DE" sz="3000" dirty="0" smtClean="0"/>
              <a:t> </a:t>
            </a:r>
            <a:r>
              <a:rPr lang="de-DE" sz="3000" dirty="0" err="1" smtClean="0"/>
              <a:t>of</a:t>
            </a:r>
            <a:r>
              <a:rPr lang="de-DE" sz="3000" dirty="0" smtClean="0"/>
              <a:t> an EU Member State </a:t>
            </a:r>
            <a:r>
              <a:rPr lang="de-DE" sz="3000" dirty="0" err="1" smtClean="0"/>
              <a:t>would</a:t>
            </a:r>
            <a:r>
              <a:rPr lang="de-DE" sz="3000" dirty="0" smtClean="0"/>
              <a:t> not </a:t>
            </a:r>
            <a:r>
              <a:rPr lang="de-DE" sz="3000" dirty="0" err="1" smtClean="0"/>
              <a:t>give</a:t>
            </a:r>
            <a:r>
              <a:rPr lang="de-DE" sz="3000" dirty="0" smtClean="0"/>
              <a:t> </a:t>
            </a:r>
            <a:r>
              <a:rPr lang="de-DE" sz="3000" dirty="0" err="1" smtClean="0"/>
              <a:t>effect</a:t>
            </a:r>
            <a:r>
              <a:rPr lang="de-DE" sz="3000" dirty="0" smtClean="0"/>
              <a:t> due </a:t>
            </a:r>
            <a:r>
              <a:rPr lang="de-DE" sz="3000" dirty="0" err="1" smtClean="0"/>
              <a:t>to</a:t>
            </a:r>
            <a:r>
              <a:rPr lang="de-DE" sz="3000" dirty="0" smtClean="0"/>
              <a:t> </a:t>
            </a:r>
            <a:r>
              <a:rPr lang="de-DE" sz="3000" dirty="0" err="1" smtClean="0"/>
              <a:t>conflict</a:t>
            </a:r>
            <a:r>
              <a:rPr lang="de-DE" sz="3000" dirty="0" smtClean="0"/>
              <a:t> </a:t>
            </a:r>
            <a:r>
              <a:rPr lang="de-DE" sz="3000" dirty="0" err="1" smtClean="0"/>
              <a:t>of</a:t>
            </a:r>
            <a:r>
              <a:rPr lang="de-DE" sz="3000" dirty="0" smtClean="0"/>
              <a:t> </a:t>
            </a:r>
            <a:r>
              <a:rPr lang="de-DE" sz="3000" dirty="0" err="1" smtClean="0"/>
              <a:t>law</a:t>
            </a:r>
            <a:r>
              <a:rPr lang="de-DE" sz="3000" dirty="0" smtClean="0"/>
              <a:t> </a:t>
            </a:r>
            <a:r>
              <a:rPr lang="de-DE" sz="3000" dirty="0" err="1" smtClean="0"/>
              <a:t>rules</a:t>
            </a:r>
            <a:r>
              <a:rPr lang="de-DE" sz="3000" dirty="0" smtClean="0"/>
              <a:t>?</a:t>
            </a:r>
          </a:p>
          <a:p>
            <a:endParaRPr lang="de-DE" sz="3000" dirty="0"/>
          </a:p>
          <a:p>
            <a:pPr marL="0" indent="0">
              <a:buNone/>
            </a:pPr>
            <a:r>
              <a:rPr lang="de-DE" sz="3000" i="1" dirty="0" smtClean="0"/>
              <a:t>Personal </a:t>
            </a:r>
            <a:r>
              <a:rPr lang="de-DE" sz="3000" i="1" dirty="0" err="1" smtClean="0"/>
              <a:t>opinion</a:t>
            </a:r>
            <a:r>
              <a:rPr lang="de-DE" sz="3000" dirty="0" smtClean="0"/>
              <a:t>: </a:t>
            </a:r>
            <a:r>
              <a:rPr lang="de-DE" sz="3000" dirty="0" err="1" smtClean="0"/>
              <a:t>even</a:t>
            </a:r>
            <a:r>
              <a:rPr lang="de-DE" sz="3000" dirty="0" smtClean="0"/>
              <a:t> </a:t>
            </a:r>
            <a:r>
              <a:rPr lang="de-DE" sz="3000" dirty="0" err="1" smtClean="0"/>
              <a:t>than</a:t>
            </a:r>
            <a:r>
              <a:rPr lang="de-DE" sz="3000" dirty="0" smtClean="0"/>
              <a:t> </a:t>
            </a:r>
            <a:r>
              <a:rPr lang="de-DE" sz="3000" dirty="0" err="1" smtClean="0"/>
              <a:t>the</a:t>
            </a:r>
            <a:r>
              <a:rPr lang="de-DE" sz="3000" dirty="0" smtClean="0"/>
              <a:t> </a:t>
            </a:r>
            <a:r>
              <a:rPr lang="de-DE" sz="3000" dirty="0" err="1" smtClean="0"/>
              <a:t>clause</a:t>
            </a:r>
            <a:r>
              <a:rPr lang="de-DE" sz="3000" dirty="0" smtClean="0"/>
              <a:t> </a:t>
            </a:r>
            <a:r>
              <a:rPr lang="de-DE" sz="3000" dirty="0" err="1" smtClean="0"/>
              <a:t>is</a:t>
            </a:r>
            <a:r>
              <a:rPr lang="de-DE" sz="3000" dirty="0" smtClean="0"/>
              <a:t> fair </a:t>
            </a:r>
            <a:r>
              <a:rPr lang="de-DE" sz="3000" dirty="0" err="1" smtClean="0"/>
              <a:t>and</a:t>
            </a:r>
            <a:r>
              <a:rPr lang="de-DE" sz="3000" dirty="0" smtClean="0"/>
              <a:t> valid </a:t>
            </a:r>
            <a:r>
              <a:rPr lang="de-DE" sz="3000" dirty="0" err="1" smtClean="0"/>
              <a:t>if</a:t>
            </a:r>
            <a:r>
              <a:rPr lang="de-DE" sz="3000" dirty="0" smtClean="0"/>
              <a:t> </a:t>
            </a:r>
            <a:r>
              <a:rPr lang="de-DE" sz="3000" dirty="0" err="1" smtClean="0"/>
              <a:t>there</a:t>
            </a:r>
            <a:r>
              <a:rPr lang="de-DE" sz="3000" dirty="0" smtClean="0"/>
              <a:t> </a:t>
            </a:r>
            <a:r>
              <a:rPr lang="de-DE" sz="3000" dirty="0" err="1" smtClean="0"/>
              <a:t>is</a:t>
            </a:r>
            <a:r>
              <a:rPr lang="de-DE" sz="3000" dirty="0" smtClean="0"/>
              <a:t> </a:t>
            </a:r>
            <a:r>
              <a:rPr lang="de-DE" sz="3000" dirty="0" err="1" smtClean="0"/>
              <a:t>tranperancy</a:t>
            </a:r>
            <a:r>
              <a:rPr lang="de-DE" sz="3000" dirty="0" smtClean="0"/>
              <a:t> </a:t>
            </a:r>
            <a:r>
              <a:rPr lang="de-DE" sz="3000" dirty="0" err="1" smtClean="0"/>
              <a:t>by</a:t>
            </a:r>
            <a:r>
              <a:rPr lang="de-DE" sz="3000" dirty="0" smtClean="0"/>
              <a:t> </a:t>
            </a:r>
            <a:r>
              <a:rPr lang="de-DE" sz="3000" dirty="0" err="1"/>
              <a:t>specification</a:t>
            </a:r>
            <a:r>
              <a:rPr lang="de-DE" sz="3000" dirty="0"/>
              <a:t> </a:t>
            </a:r>
            <a:r>
              <a:rPr lang="de-DE" sz="3000" dirty="0" err="1"/>
              <a:t>of</a:t>
            </a:r>
            <a:r>
              <a:rPr lang="de-DE" sz="3000" dirty="0"/>
              <a:t> </a:t>
            </a:r>
            <a:r>
              <a:rPr lang="de-DE" sz="3000" dirty="0" err="1"/>
              <a:t>concrete</a:t>
            </a:r>
            <a:r>
              <a:rPr lang="de-DE" sz="3000" dirty="0"/>
              <a:t> </a:t>
            </a:r>
            <a:r>
              <a:rPr lang="de-DE" sz="3000" dirty="0" err="1" smtClean="0"/>
              <a:t>acts</a:t>
            </a:r>
            <a:r>
              <a:rPr lang="de-DE" sz="3000" dirty="0" smtClean="0"/>
              <a:t> </a:t>
            </a:r>
            <a:r>
              <a:rPr lang="de-DE" sz="3000" dirty="0" err="1" smtClean="0"/>
              <a:t>and</a:t>
            </a:r>
            <a:r>
              <a:rPr lang="de-DE" sz="3000" dirty="0" smtClean="0"/>
              <a:t> </a:t>
            </a:r>
            <a:r>
              <a:rPr lang="de-DE" sz="3000" dirty="0" err="1" smtClean="0"/>
              <a:t>provisions</a:t>
            </a:r>
            <a:endParaRPr lang="de-DE" sz="3000" dirty="0"/>
          </a:p>
        </p:txBody>
      </p:sp>
      <p:sp>
        <p:nvSpPr>
          <p:cNvPr id="6"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6048531"/>
            <a:ext cx="5081042" cy="696033"/>
          </a:xfrm>
          <a:prstGeom prst="rect">
            <a:avLst/>
          </a:prstGeom>
        </p:spPr>
      </p:pic>
    </p:spTree>
    <p:extLst>
      <p:ext uri="{BB962C8B-B14F-4D97-AF65-F5344CB8AC3E}">
        <p14:creationId xmlns:p14="http://schemas.microsoft.com/office/powerpoint/2010/main" val="1255854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endParaRPr lang="de-DE" smtClean="0"/>
          </a:p>
        </p:txBody>
      </p:sp>
      <p:sp>
        <p:nvSpPr>
          <p:cNvPr id="48130" name="Rectangle 3"/>
          <p:cNvSpPr>
            <a:spLocks noGrp="1" noChangeArrowheads="1"/>
          </p:cNvSpPr>
          <p:nvPr>
            <p:ph type="body" idx="1"/>
          </p:nvPr>
        </p:nvSpPr>
        <p:spPr/>
        <p:txBody>
          <a:bodyPr>
            <a:normAutofit fontScale="85000" lnSpcReduction="20000"/>
          </a:bodyPr>
          <a:lstStyle/>
          <a:p>
            <a:pPr>
              <a:buFontTx/>
              <a:buNone/>
            </a:pPr>
            <a:endParaRPr lang="de-DE" dirty="0" smtClean="0"/>
          </a:p>
          <a:p>
            <a:pPr>
              <a:buFontTx/>
              <a:buNone/>
            </a:pPr>
            <a:r>
              <a:rPr lang="de-DE" sz="3200" b="1" dirty="0" err="1" smtClean="0"/>
              <a:t>Caveat</a:t>
            </a:r>
            <a:r>
              <a:rPr lang="de-DE" sz="3200" b="1" dirty="0" smtClean="0"/>
              <a:t> </a:t>
            </a:r>
            <a:r>
              <a:rPr lang="de-DE" sz="3200" b="1" dirty="0" err="1" smtClean="0"/>
              <a:t>lector</a:t>
            </a:r>
            <a:r>
              <a:rPr lang="de-DE" sz="3200" b="1" dirty="0" smtClean="0"/>
              <a:t>:</a:t>
            </a:r>
          </a:p>
          <a:p>
            <a:pPr>
              <a:buFontTx/>
              <a:buNone/>
            </a:pPr>
            <a:endParaRPr lang="de-DE" sz="3200" b="1" dirty="0" smtClean="0"/>
          </a:p>
          <a:p>
            <a:pPr>
              <a:buFontTx/>
              <a:buNone/>
            </a:pPr>
            <a:r>
              <a:rPr lang="de-DE" sz="2200" b="1" dirty="0" smtClean="0"/>
              <a:t>	</a:t>
            </a:r>
            <a:r>
              <a:rPr lang="de-DE" sz="2200" dirty="0" err="1" smtClean="0"/>
              <a:t>No</a:t>
            </a:r>
            <a:r>
              <a:rPr lang="de-DE" sz="2200" dirty="0" smtClean="0"/>
              <a:t> </a:t>
            </a:r>
            <a:r>
              <a:rPr lang="de-DE" sz="2200" i="1" dirty="0" err="1" smtClean="0"/>
              <a:t>carte</a:t>
            </a:r>
            <a:r>
              <a:rPr lang="de-DE" sz="2200" i="1" dirty="0" smtClean="0"/>
              <a:t> </a:t>
            </a:r>
            <a:r>
              <a:rPr lang="de-DE" sz="2200" i="1" dirty="0" err="1" smtClean="0"/>
              <a:t>blanche</a:t>
            </a:r>
            <a:r>
              <a:rPr lang="de-DE" sz="2200" i="1" dirty="0" smtClean="0"/>
              <a:t> </a:t>
            </a:r>
            <a:r>
              <a:rPr lang="de-DE" sz="2200" dirty="0" err="1" smtClean="0"/>
              <a:t>with</a:t>
            </a:r>
            <a:r>
              <a:rPr lang="de-DE" sz="2200" dirty="0" smtClean="0"/>
              <a:t> </a:t>
            </a:r>
            <a:r>
              <a:rPr lang="de-DE" sz="2200" dirty="0" err="1" smtClean="0"/>
              <a:t>respect</a:t>
            </a:r>
            <a:r>
              <a:rPr lang="de-DE" sz="2200" dirty="0" smtClean="0"/>
              <a:t> </a:t>
            </a:r>
            <a:r>
              <a:rPr lang="de-DE" sz="2200" dirty="0" err="1" smtClean="0"/>
              <a:t>to</a:t>
            </a:r>
            <a:r>
              <a:rPr lang="de-DE" sz="2200" dirty="0" smtClean="0"/>
              <a:t> </a:t>
            </a:r>
            <a:r>
              <a:rPr lang="de-DE" sz="2200" dirty="0" err="1" smtClean="0"/>
              <a:t>terms</a:t>
            </a:r>
            <a:r>
              <a:rPr lang="de-DE" sz="2200" dirty="0" smtClean="0"/>
              <a:t> </a:t>
            </a:r>
            <a:r>
              <a:rPr lang="de-DE" sz="2200" dirty="0" err="1" smtClean="0"/>
              <a:t>and</a:t>
            </a:r>
            <a:r>
              <a:rPr lang="de-DE" sz="2200" dirty="0" smtClean="0"/>
              <a:t> </a:t>
            </a:r>
            <a:r>
              <a:rPr lang="de-DE" sz="2200" dirty="0" err="1" smtClean="0"/>
              <a:t>conditions</a:t>
            </a:r>
            <a:r>
              <a:rPr lang="de-DE" sz="2200" dirty="0"/>
              <a:t> </a:t>
            </a:r>
            <a:r>
              <a:rPr lang="de-DE" sz="2200" dirty="0" err="1" smtClean="0"/>
              <a:t>for</a:t>
            </a:r>
            <a:r>
              <a:rPr lang="de-DE" sz="2200" dirty="0" smtClean="0"/>
              <a:t> a </a:t>
            </a:r>
            <a:r>
              <a:rPr lang="de-DE" sz="2200" dirty="0" err="1" smtClean="0"/>
              <a:t>general</a:t>
            </a:r>
            <a:r>
              <a:rPr lang="de-DE" sz="2200" dirty="0" smtClean="0"/>
              <a:t> </a:t>
            </a:r>
            <a:r>
              <a:rPr lang="de-DE" sz="2200" dirty="0" err="1" smtClean="0"/>
              <a:t>compliance</a:t>
            </a:r>
            <a:r>
              <a:rPr lang="de-DE" sz="2200" dirty="0" smtClean="0"/>
              <a:t> </a:t>
            </a:r>
            <a:r>
              <a:rPr lang="de-DE" sz="2200" dirty="0" err="1" smtClean="0"/>
              <a:t>clause</a:t>
            </a:r>
            <a:r>
              <a:rPr lang="de-DE" sz="2200" dirty="0" smtClean="0"/>
              <a:t> on </a:t>
            </a:r>
            <a:r>
              <a:rPr lang="de-DE" sz="2200" dirty="0" err="1" smtClean="0"/>
              <a:t>the</a:t>
            </a:r>
            <a:r>
              <a:rPr lang="de-DE" sz="2200" dirty="0" smtClean="0"/>
              <a:t> </a:t>
            </a:r>
            <a:r>
              <a:rPr lang="de-DE" sz="2200" dirty="0" err="1" smtClean="0"/>
              <a:t>basis</a:t>
            </a:r>
            <a:r>
              <a:rPr lang="de-DE" sz="2200" dirty="0" smtClean="0"/>
              <a:t> </a:t>
            </a:r>
            <a:r>
              <a:rPr lang="de-DE" sz="2200" dirty="0" err="1" smtClean="0"/>
              <a:t>of</a:t>
            </a:r>
            <a:r>
              <a:rPr lang="de-DE" sz="2200" dirty="0" smtClean="0"/>
              <a:t> </a:t>
            </a:r>
            <a:r>
              <a:rPr lang="de-DE" sz="2200" dirty="0" err="1" smtClean="0"/>
              <a:t>the</a:t>
            </a:r>
            <a:r>
              <a:rPr lang="de-DE" sz="2200" dirty="0" smtClean="0"/>
              <a:t> </a:t>
            </a:r>
            <a:r>
              <a:rPr lang="de-DE" sz="2200" dirty="0" err="1" smtClean="0"/>
              <a:t>motto</a:t>
            </a:r>
            <a:r>
              <a:rPr lang="de-DE" sz="2200" dirty="0" smtClean="0"/>
              <a:t> „</a:t>
            </a:r>
            <a:r>
              <a:rPr lang="de-DE" sz="2200" dirty="0" err="1" smtClean="0"/>
              <a:t>no</a:t>
            </a:r>
            <a:r>
              <a:rPr lang="de-DE" sz="2200" dirty="0" smtClean="0"/>
              <a:t> </a:t>
            </a:r>
            <a:r>
              <a:rPr lang="de-DE" sz="2200" dirty="0" err="1" smtClean="0"/>
              <a:t>insurance</a:t>
            </a:r>
            <a:r>
              <a:rPr lang="de-DE" sz="2200" dirty="0" smtClean="0"/>
              <a:t> </a:t>
            </a:r>
            <a:r>
              <a:rPr lang="de-DE" sz="2200" dirty="0" err="1" smtClean="0"/>
              <a:t>protection</a:t>
            </a:r>
            <a:r>
              <a:rPr lang="de-DE" sz="2200" dirty="0" smtClean="0"/>
              <a:t> </a:t>
            </a:r>
            <a:r>
              <a:rPr lang="de-DE" sz="2200" dirty="0" err="1" smtClean="0"/>
              <a:t>for</a:t>
            </a:r>
            <a:r>
              <a:rPr lang="de-DE" sz="2200" dirty="0" smtClean="0"/>
              <a:t> </a:t>
            </a:r>
            <a:r>
              <a:rPr lang="de-DE" sz="2200" dirty="0" err="1" smtClean="0"/>
              <a:t>infringement</a:t>
            </a:r>
            <a:r>
              <a:rPr lang="de-DE" sz="2200" dirty="0" smtClean="0"/>
              <a:t> </a:t>
            </a:r>
            <a:r>
              <a:rPr lang="de-DE" sz="2200" dirty="0" err="1" smtClean="0"/>
              <a:t>of</a:t>
            </a:r>
            <a:r>
              <a:rPr lang="de-DE" sz="2200" dirty="0" smtClean="0"/>
              <a:t> </a:t>
            </a:r>
            <a:r>
              <a:rPr lang="de-DE" sz="2200" dirty="0" err="1" smtClean="0"/>
              <a:t>law</a:t>
            </a:r>
            <a:r>
              <a:rPr lang="de-DE" sz="2200" dirty="0" smtClean="0"/>
              <a:t> </a:t>
            </a:r>
            <a:r>
              <a:rPr lang="de-DE" sz="2200" dirty="0" err="1" smtClean="0"/>
              <a:t>within</a:t>
            </a:r>
            <a:r>
              <a:rPr lang="de-DE" sz="2200" dirty="0" smtClean="0"/>
              <a:t> </a:t>
            </a:r>
            <a:r>
              <a:rPr lang="de-DE" sz="2200" dirty="0" err="1" smtClean="0"/>
              <a:t>the</a:t>
            </a:r>
            <a:r>
              <a:rPr lang="de-DE" sz="2200" dirty="0" smtClean="0"/>
              <a:t> </a:t>
            </a:r>
            <a:r>
              <a:rPr lang="de-DE" sz="2200" dirty="0" err="1" smtClean="0"/>
              <a:t>territory</a:t>
            </a:r>
            <a:r>
              <a:rPr lang="de-DE" sz="2200" dirty="0" smtClean="0"/>
              <a:t> </a:t>
            </a:r>
            <a:r>
              <a:rPr lang="de-DE" sz="2200" dirty="0" err="1" smtClean="0"/>
              <a:t>covered</a:t>
            </a:r>
            <a:r>
              <a:rPr lang="de-DE" sz="2200" dirty="0" smtClean="0"/>
              <a:t> </a:t>
            </a:r>
            <a:r>
              <a:rPr lang="de-DE" sz="2200" dirty="0" err="1" smtClean="0"/>
              <a:t>by</a:t>
            </a:r>
            <a:r>
              <a:rPr lang="de-DE" sz="2200" dirty="0" smtClean="0"/>
              <a:t> </a:t>
            </a:r>
            <a:r>
              <a:rPr lang="de-DE" sz="2200" dirty="0" err="1" smtClean="0"/>
              <a:t>the</a:t>
            </a:r>
            <a:r>
              <a:rPr lang="de-DE" sz="2200" dirty="0" smtClean="0"/>
              <a:t> </a:t>
            </a:r>
            <a:r>
              <a:rPr lang="de-DE" sz="2200" dirty="0" err="1" smtClean="0"/>
              <a:t>contract</a:t>
            </a:r>
            <a:r>
              <a:rPr lang="de-DE" sz="2200" dirty="0" smtClean="0"/>
              <a:t>“</a:t>
            </a:r>
          </a:p>
          <a:p>
            <a:pPr>
              <a:buFontTx/>
              <a:buNone/>
            </a:pPr>
            <a:endParaRPr lang="de-DE" sz="2200" b="1" dirty="0"/>
          </a:p>
          <a:p>
            <a:pPr>
              <a:buFontTx/>
              <a:buNone/>
            </a:pPr>
            <a:r>
              <a:rPr lang="de-DE" sz="2200" b="1" dirty="0" smtClean="0"/>
              <a:t> </a:t>
            </a:r>
            <a:endParaRPr lang="de-DE" sz="3200" b="1" dirty="0"/>
          </a:p>
          <a:p>
            <a:pPr algn="ctr">
              <a:buFontTx/>
              <a:buNone/>
            </a:pPr>
            <a:r>
              <a:rPr lang="de-DE" sz="3200" b="1" dirty="0" err="1" smtClean="0"/>
              <a:t>Many</a:t>
            </a:r>
            <a:r>
              <a:rPr lang="de-DE" sz="3200" b="1" dirty="0" smtClean="0"/>
              <a:t> </a:t>
            </a:r>
            <a:r>
              <a:rPr lang="de-DE" sz="3200" b="1" dirty="0" err="1" smtClean="0"/>
              <a:t>thanks</a:t>
            </a:r>
            <a:r>
              <a:rPr lang="de-DE" sz="3200" b="1" dirty="0" smtClean="0"/>
              <a:t> </a:t>
            </a:r>
            <a:r>
              <a:rPr lang="de-DE" sz="3200" b="1" dirty="0" err="1" smtClean="0"/>
              <a:t>for</a:t>
            </a:r>
            <a:r>
              <a:rPr lang="de-DE" sz="3200" b="1" dirty="0" smtClean="0"/>
              <a:t> </a:t>
            </a:r>
            <a:r>
              <a:rPr lang="de-DE" sz="3200" b="1" dirty="0" err="1" smtClean="0"/>
              <a:t>your</a:t>
            </a:r>
            <a:r>
              <a:rPr lang="de-DE" sz="3200" b="1" dirty="0" smtClean="0"/>
              <a:t> </a:t>
            </a:r>
            <a:r>
              <a:rPr lang="de-DE" sz="3200" b="1" dirty="0" err="1" smtClean="0"/>
              <a:t>attention</a:t>
            </a:r>
            <a:r>
              <a:rPr lang="de-DE" sz="3200" b="1" dirty="0" smtClean="0"/>
              <a:t>!</a:t>
            </a:r>
          </a:p>
          <a:p>
            <a:pPr algn="ctr">
              <a:buFontTx/>
              <a:buNone/>
            </a:pPr>
            <a:endParaRPr lang="de-DE" sz="3200" b="1" dirty="0" smtClean="0"/>
          </a:p>
          <a:p>
            <a:pPr>
              <a:buFontTx/>
              <a:buNone/>
            </a:pPr>
            <a:endParaRPr lang="de-DE" sz="3200" b="1" dirty="0" smtClean="0"/>
          </a:p>
          <a:p>
            <a:pPr>
              <a:buFontTx/>
              <a:buNone/>
            </a:pPr>
            <a:r>
              <a:rPr lang="de-DE" b="1" dirty="0" smtClean="0"/>
              <a:t>	</a:t>
            </a:r>
          </a:p>
        </p:txBody>
      </p:sp>
      <p:sp>
        <p:nvSpPr>
          <p:cNvPr id="4" name="Fußzeilenplatzhalter 3"/>
          <p:cNvSpPr>
            <a:spLocks noGrp="1"/>
          </p:cNvSpPr>
          <p:nvPr>
            <p:ph type="ftr" sz="quarter" idx="11"/>
          </p:nvPr>
        </p:nvSpPr>
        <p:spPr>
          <a:xfrm>
            <a:off x="107950" y="6453188"/>
            <a:ext cx="8075930" cy="404811"/>
          </a:xfrm>
        </p:spPr>
        <p:txBody>
          <a:bodyPr/>
          <a:lstStyle/>
          <a:p>
            <a:pPr>
              <a:defRPr/>
            </a:pPr>
            <a:endParaRPr lang="de-DE"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7341" y="6018939"/>
            <a:ext cx="5297066" cy="725625"/>
          </a:xfrm>
          <a:prstGeom prst="rect">
            <a:avLst/>
          </a:prstGeom>
        </p:spPr>
      </p:pic>
    </p:spTree>
    <p:extLst>
      <p:ext uri="{BB962C8B-B14F-4D97-AF65-F5344CB8AC3E}">
        <p14:creationId xmlns:p14="http://schemas.microsoft.com/office/powerpoint/2010/main" val="1583823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dirty="0">
                <a:solidFill>
                  <a:schemeClr val="accent1"/>
                </a:solidFill>
              </a:rPr>
              <a:t>US Sanctions – AXA Framework</a:t>
            </a:r>
            <a:br>
              <a:rPr lang="en-US" dirty="0">
                <a:solidFill>
                  <a:schemeClr val="accent1"/>
                </a:solidFill>
              </a:rPr>
            </a:br>
            <a:endParaRPr lang="en-GB" dirty="0">
              <a:solidFill>
                <a:schemeClr val="accent1"/>
              </a:solidFill>
            </a:endParaRPr>
          </a:p>
        </p:txBody>
      </p:sp>
      <p:sp>
        <p:nvSpPr>
          <p:cNvPr id="48130" name="Rectangle 3"/>
          <p:cNvSpPr>
            <a:spLocks noGrp="1" noChangeArrowheads="1"/>
          </p:cNvSpPr>
          <p:nvPr>
            <p:ph idx="1"/>
          </p:nvPr>
        </p:nvSpPr>
        <p:spPr>
          <a:noFill/>
          <a:ln/>
          <a:extLst>
            <a:ext uri="{909E8E84-426E-40DD-AFC4-6F175D3DCCD1}">
              <a14:hiddenFill xmlns:a14="http://schemas.microsoft.com/office/drawing/2010/main">
                <a:solidFill>
                  <a:srgbClr val="F79891"/>
                </a:solidFill>
              </a14:hiddenFill>
            </a:ext>
          </a:extLst>
        </p:spPr>
        <p:txBody>
          <a:bodyPr>
            <a:normAutofit/>
          </a:bodyPr>
          <a:lstStyle/>
          <a:p>
            <a:pPr marL="419100" indent="-419100" defTabSz="914400" eaLnBrk="1" hangingPunct="1">
              <a:lnSpc>
                <a:spcPct val="80000"/>
              </a:lnSpc>
              <a:buFont typeface="Wingdings" pitchFamily="2" charset="2"/>
              <a:buNone/>
            </a:pPr>
            <a:endParaRPr lang="en-GB" sz="4400" b="1" dirty="0" smtClean="0">
              <a:solidFill>
                <a:srgbClr val="000000"/>
              </a:solidFill>
            </a:endParaRPr>
          </a:p>
          <a:p>
            <a:pPr marL="419100" indent="-419100" defTabSz="914400" eaLnBrk="1" hangingPunct="1">
              <a:lnSpc>
                <a:spcPct val="80000"/>
              </a:lnSpc>
              <a:buFont typeface="Wingdings" pitchFamily="2" charset="2"/>
              <a:buAutoNum type="arabicPeriod"/>
            </a:pPr>
            <a:r>
              <a:rPr lang="en-GB" sz="1800" b="1" dirty="0" smtClean="0">
                <a:solidFill>
                  <a:srgbClr val="000000"/>
                </a:solidFill>
              </a:rPr>
              <a:t>US sanctions applicable to US companies and other companies with sufficient US nexus</a:t>
            </a:r>
          </a:p>
          <a:p>
            <a:pPr marL="419100" indent="-419100" defTabSz="914400" eaLnBrk="1" hangingPunct="1">
              <a:lnSpc>
                <a:spcPct val="80000"/>
              </a:lnSpc>
              <a:buFont typeface="Wingdings" pitchFamily="2" charset="2"/>
              <a:buAutoNum type="arabicPeriod"/>
            </a:pPr>
            <a:endParaRPr lang="en-GB" sz="1800" b="1" dirty="0" smtClean="0">
              <a:solidFill>
                <a:srgbClr val="000000"/>
              </a:solidFill>
            </a:endParaRPr>
          </a:p>
          <a:p>
            <a:pPr marL="419100" indent="-419100" defTabSz="914400" eaLnBrk="1" hangingPunct="1">
              <a:lnSpc>
                <a:spcPct val="80000"/>
              </a:lnSpc>
              <a:buFont typeface="Wingdings" pitchFamily="2" charset="2"/>
              <a:buAutoNum type="arabicPeriod"/>
            </a:pPr>
            <a:endParaRPr lang="en-GB" sz="1800" b="1" dirty="0" smtClean="0">
              <a:solidFill>
                <a:srgbClr val="000000"/>
              </a:solidFill>
            </a:endParaRPr>
          </a:p>
          <a:p>
            <a:pPr marL="419100" indent="-419100" defTabSz="914400" eaLnBrk="1" hangingPunct="1">
              <a:lnSpc>
                <a:spcPct val="80000"/>
              </a:lnSpc>
              <a:buFont typeface="Wingdings" pitchFamily="2" charset="2"/>
              <a:buAutoNum type="arabicPeriod"/>
            </a:pPr>
            <a:r>
              <a:rPr lang="en-GB" sz="1800" b="1" dirty="0" smtClean="0">
                <a:solidFill>
                  <a:srgbClr val="000000"/>
                </a:solidFill>
              </a:rPr>
              <a:t>US sanctions intended to punish non-US companies who conduct business with certain sanctioned parties or activities (especially regarding Iran)</a:t>
            </a:r>
          </a:p>
          <a:p>
            <a:pPr marL="419100" indent="-419100" defTabSz="914400" eaLnBrk="1" hangingPunct="1">
              <a:lnSpc>
                <a:spcPct val="80000"/>
              </a:lnSpc>
              <a:buFont typeface="Wingdings" pitchFamily="2" charset="2"/>
              <a:buAutoNum type="arabicPeriod"/>
            </a:pPr>
            <a:endParaRPr lang="en-GB" sz="1800" b="1" dirty="0" smtClean="0">
              <a:solidFill>
                <a:srgbClr val="000000"/>
              </a:solidFill>
            </a:endParaRPr>
          </a:p>
          <a:p>
            <a:pPr marL="419100" indent="-419100" defTabSz="914400" eaLnBrk="1" hangingPunct="1">
              <a:lnSpc>
                <a:spcPct val="80000"/>
              </a:lnSpc>
              <a:buFont typeface="Wingdings" pitchFamily="2" charset="2"/>
              <a:buAutoNum type="arabicPeriod"/>
            </a:pPr>
            <a:endParaRPr lang="en-GB" sz="1800" b="1" dirty="0" smtClean="0">
              <a:solidFill>
                <a:srgbClr val="000000"/>
              </a:solidFill>
            </a:endParaRPr>
          </a:p>
          <a:p>
            <a:pPr marL="419100" indent="-419100" defTabSz="914400" eaLnBrk="1" hangingPunct="1">
              <a:lnSpc>
                <a:spcPct val="80000"/>
              </a:lnSpc>
              <a:buFont typeface="Wingdings" pitchFamily="2" charset="2"/>
              <a:buAutoNum type="arabicPeriod"/>
            </a:pPr>
            <a:r>
              <a:rPr lang="en-GB" sz="1800" b="1" dirty="0" smtClean="0">
                <a:solidFill>
                  <a:srgbClr val="000000"/>
                </a:solidFill>
              </a:rPr>
              <a:t>US public disclosure requirements under section 219 of ITRA</a:t>
            </a:r>
          </a:p>
          <a:p>
            <a:pPr marL="419100" indent="-419100" defTabSz="914400" eaLnBrk="1" hangingPunct="1">
              <a:lnSpc>
                <a:spcPct val="80000"/>
              </a:lnSpc>
              <a:buFont typeface="Wingdings" pitchFamily="2" charset="2"/>
              <a:buAutoNum type="arabicPeriod"/>
            </a:pPr>
            <a:endParaRPr lang="en-GB" sz="1800" b="1" dirty="0" smtClean="0">
              <a:solidFill>
                <a:srgbClr val="000000"/>
              </a:solidFill>
            </a:endParaRPr>
          </a:p>
          <a:p>
            <a:pPr marL="419100" indent="-419100" defTabSz="914400" eaLnBrk="1" hangingPunct="1">
              <a:lnSpc>
                <a:spcPct val="80000"/>
              </a:lnSpc>
              <a:buFont typeface="Wingdings" pitchFamily="2" charset="2"/>
              <a:buAutoNum type="arabicPeriod"/>
            </a:pPr>
            <a:endParaRPr lang="en-GB" sz="1800" b="1" dirty="0" smtClean="0">
              <a:solidFill>
                <a:srgbClr val="000000"/>
              </a:solidFill>
            </a:endParaRPr>
          </a:p>
          <a:p>
            <a:pPr marL="419100" indent="-419100" defTabSz="914400" eaLnBrk="1" hangingPunct="1">
              <a:lnSpc>
                <a:spcPct val="80000"/>
              </a:lnSpc>
              <a:buFont typeface="Wingdings" pitchFamily="2" charset="2"/>
              <a:buAutoNum type="arabicPeriod"/>
            </a:pPr>
            <a:r>
              <a:rPr lang="en-GB" sz="1800" b="1" dirty="0" smtClean="0">
                <a:solidFill>
                  <a:srgbClr val="000000"/>
                </a:solidFill>
              </a:rPr>
              <a:t>Sanctions under the laws of individual US states (</a:t>
            </a:r>
            <a:r>
              <a:rPr lang="en-GB" sz="1800" b="1" dirty="0" err="1" smtClean="0">
                <a:solidFill>
                  <a:srgbClr val="000000"/>
                </a:solidFill>
              </a:rPr>
              <a:t>eg</a:t>
            </a:r>
            <a:r>
              <a:rPr lang="en-GB" sz="1800" b="1" dirty="0" smtClean="0">
                <a:solidFill>
                  <a:srgbClr val="000000"/>
                </a:solidFill>
              </a:rPr>
              <a:t> California, Florida, New Jersey, New York)</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7341" y="6018939"/>
            <a:ext cx="5297066" cy="725625"/>
          </a:xfrm>
          <a:prstGeom prst="rect">
            <a:avLst/>
          </a:prstGeom>
        </p:spPr>
      </p:pic>
    </p:spTree>
    <p:extLst>
      <p:ext uri="{BB962C8B-B14F-4D97-AF65-F5344CB8AC3E}">
        <p14:creationId xmlns:p14="http://schemas.microsoft.com/office/powerpoint/2010/main" val="1446009926"/>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5"/>
          <p:cNvSpPr>
            <a:spLocks noGrp="1" noChangeArrowheads="1"/>
          </p:cNvSpPr>
          <p:nvPr>
            <p:ph type="sldNum" sz="quarter" idx="4294967295"/>
          </p:nvPr>
        </p:nvSpPr>
        <p:spPr bwMode="auto">
          <a:xfrm>
            <a:off x="2819400" y="6400800"/>
            <a:ext cx="1905000" cy="685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900" b="1">
                <a:solidFill>
                  <a:srgbClr val="EAEAEA"/>
                </a:solidFill>
                <a:latin typeface="Arial" pitchFamily="34" charset="0"/>
                <a:ea typeface="ＭＳ Ｐゴシック" pitchFamily="34" charset="-128"/>
              </a:defRPr>
            </a:lvl1pPr>
            <a:lvl2pPr marL="742950" indent="-285750" algn="ctr">
              <a:defRPr sz="900" b="1">
                <a:solidFill>
                  <a:srgbClr val="EAEAEA"/>
                </a:solidFill>
                <a:latin typeface="Arial" pitchFamily="34" charset="0"/>
                <a:ea typeface="ＭＳ Ｐゴシック" pitchFamily="34" charset="-128"/>
              </a:defRPr>
            </a:lvl2pPr>
            <a:lvl3pPr marL="1143000" indent="-228600" algn="ctr">
              <a:defRPr sz="900" b="1">
                <a:solidFill>
                  <a:srgbClr val="EAEAEA"/>
                </a:solidFill>
                <a:latin typeface="Arial" pitchFamily="34" charset="0"/>
                <a:ea typeface="ＭＳ Ｐゴシック" pitchFamily="34" charset="-128"/>
              </a:defRPr>
            </a:lvl3pPr>
            <a:lvl4pPr marL="1600200" indent="-228600" algn="ctr">
              <a:defRPr sz="900" b="1">
                <a:solidFill>
                  <a:srgbClr val="EAEAEA"/>
                </a:solidFill>
                <a:latin typeface="Arial" pitchFamily="34" charset="0"/>
                <a:ea typeface="ＭＳ Ｐゴシック" pitchFamily="34" charset="-128"/>
              </a:defRPr>
            </a:lvl4pPr>
            <a:lvl5pPr marL="2057400" indent="-228600" algn="ctr">
              <a:defRPr sz="900" b="1">
                <a:solidFill>
                  <a:srgbClr val="EAEAEA"/>
                </a:solidFill>
                <a:latin typeface="Arial" pitchFamily="34" charset="0"/>
                <a:ea typeface="ＭＳ Ｐゴシック" pitchFamily="34" charset="-128"/>
              </a:defRPr>
            </a:lvl5pPr>
            <a:lvl6pPr marL="2514600" indent="-228600" algn="ctr"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fontAlgn="base">
              <a:spcBef>
                <a:spcPct val="0"/>
              </a:spcBef>
              <a:spcAft>
                <a:spcPct val="0"/>
              </a:spcAft>
              <a:defRPr sz="900" b="1">
                <a:solidFill>
                  <a:srgbClr val="EAEAEA"/>
                </a:solidFill>
                <a:latin typeface="Arial" pitchFamily="34" charset="0"/>
                <a:ea typeface="ＭＳ Ｐゴシック" pitchFamily="34" charset="-128"/>
              </a:defRPr>
            </a:lvl9pPr>
          </a:lstStyle>
          <a:p>
            <a:fld id="{351422EB-EB0F-4BCD-8C1A-3A86E91EB97F}" type="slidenum">
              <a:rPr lang="en-US"/>
              <a:pPr/>
              <a:t>66</a:t>
            </a:fld>
            <a:endParaRPr lang="en-US"/>
          </a:p>
        </p:txBody>
      </p:sp>
      <p:sp>
        <p:nvSpPr>
          <p:cNvPr id="39938" name="Rectangle 2"/>
          <p:cNvSpPr>
            <a:spLocks noGrp="1" noChangeArrowheads="1"/>
          </p:cNvSpPr>
          <p:nvPr>
            <p:ph type="title" idx="4294967295"/>
          </p:nvPr>
        </p:nvSpPr>
        <p:spPr>
          <a:xfrm>
            <a:off x="304800" y="467380"/>
            <a:ext cx="6858000" cy="523220"/>
          </a:xfrm>
        </p:spPr>
        <p:txBody>
          <a:bodyPr lIns="91440" tIns="45720" rIns="91440" bIns="45720" anchor="b">
            <a:spAutoFit/>
          </a:bodyPr>
          <a:lstStyle/>
          <a:p>
            <a:pPr eaLnBrk="1" hangingPunct="1"/>
            <a:r>
              <a:rPr lang="en-US" sz="2800" b="1" dirty="0" smtClean="0">
                <a:solidFill>
                  <a:schemeClr val="accent1"/>
                </a:solidFill>
              </a:rPr>
              <a:t>Sanctions in Insurance Roundtable (SIIR)</a:t>
            </a:r>
          </a:p>
        </p:txBody>
      </p:sp>
      <p:sp>
        <p:nvSpPr>
          <p:cNvPr id="39939" name="Rectangle 3"/>
          <p:cNvSpPr>
            <a:spLocks noGrp="1" noChangeArrowheads="1"/>
          </p:cNvSpPr>
          <p:nvPr>
            <p:ph type="body" idx="4294967295"/>
          </p:nvPr>
        </p:nvSpPr>
        <p:spPr>
          <a:xfrm>
            <a:off x="330200" y="2996953"/>
            <a:ext cx="8599488" cy="2880320"/>
          </a:xfrm>
          <a:ln>
            <a:solidFill>
              <a:srgbClr val="000000"/>
            </a:solidFill>
            <a:miter lim="800000"/>
            <a:headEnd/>
            <a:tailEnd/>
          </a:ln>
        </p:spPr>
        <p:txBody>
          <a:bodyPr/>
          <a:lstStyle/>
          <a:p>
            <a:pPr marL="342900" indent="-342900" algn="just" eaLnBrk="1" hangingPunct="1">
              <a:lnSpc>
                <a:spcPct val="80000"/>
              </a:lnSpc>
              <a:buFont typeface="Wingdings" pitchFamily="2" charset="2"/>
              <a:buNone/>
            </a:pPr>
            <a:r>
              <a:rPr lang="en-US" sz="1200" u="sng" dirty="0" smtClean="0">
                <a:solidFill>
                  <a:srgbClr val="000000"/>
                </a:solidFill>
              </a:rPr>
              <a:t>Preamble</a:t>
            </a:r>
            <a:endParaRPr lang="en-US" sz="1200" u="sng" dirty="0" smtClean="0">
              <a:solidFill>
                <a:srgbClr val="000000"/>
              </a:solidFill>
              <a:cs typeface="Times New Roman" pitchFamily="18" charset="0"/>
            </a:endParaRPr>
          </a:p>
          <a:p>
            <a:pPr marL="342900" indent="-342900" algn="just" eaLnBrk="1" hangingPunct="1">
              <a:lnSpc>
                <a:spcPct val="80000"/>
              </a:lnSpc>
              <a:buFont typeface="Wingdings" pitchFamily="2" charset="2"/>
              <a:buNone/>
            </a:pPr>
            <a:r>
              <a:rPr lang="en-US" sz="1200" dirty="0" smtClean="0">
                <a:solidFill>
                  <a:srgbClr val="000000"/>
                </a:solidFill>
              </a:rPr>
              <a:t>The Sanctions Compliance in Insurance Roundtable (SCIR) is a voluntary group of senior compliance professionals from</a:t>
            </a:r>
          </a:p>
          <a:p>
            <a:pPr marL="342900" indent="-342900" algn="just" eaLnBrk="1" hangingPunct="1">
              <a:lnSpc>
                <a:spcPct val="80000"/>
              </a:lnSpc>
              <a:buFont typeface="Wingdings" pitchFamily="2" charset="2"/>
              <a:buNone/>
            </a:pPr>
            <a:r>
              <a:rPr lang="en-US" sz="1200" dirty="0" smtClean="0">
                <a:solidFill>
                  <a:srgbClr val="000000"/>
                </a:solidFill>
              </a:rPr>
              <a:t>insurance, reinsurance and insurance brokerage companies engaged in the business of international insurance.  </a:t>
            </a:r>
            <a:endParaRPr lang="en-US" sz="1200" dirty="0" smtClean="0">
              <a:solidFill>
                <a:srgbClr val="000000"/>
              </a:solidFill>
              <a:cs typeface="Times New Roman" pitchFamily="18" charset="0"/>
            </a:endParaRPr>
          </a:p>
          <a:p>
            <a:pPr marL="342900" indent="-342900" algn="just" eaLnBrk="1" hangingPunct="1">
              <a:lnSpc>
                <a:spcPct val="80000"/>
              </a:lnSpc>
              <a:buFont typeface="Wingdings" pitchFamily="2" charset="2"/>
              <a:buNone/>
            </a:pPr>
            <a:r>
              <a:rPr lang="en-US" sz="1200" dirty="0" smtClean="0">
                <a:solidFill>
                  <a:srgbClr val="000000"/>
                </a:solidFill>
              </a:rPr>
              <a:t> </a:t>
            </a:r>
            <a:endParaRPr lang="en-US" sz="1200" dirty="0" smtClean="0">
              <a:solidFill>
                <a:srgbClr val="000000"/>
              </a:solidFill>
              <a:cs typeface="Times New Roman" pitchFamily="18" charset="0"/>
            </a:endParaRPr>
          </a:p>
          <a:p>
            <a:pPr marL="342900" indent="-342900" algn="just" eaLnBrk="1" hangingPunct="1">
              <a:lnSpc>
                <a:spcPct val="80000"/>
              </a:lnSpc>
              <a:buFont typeface="Wingdings" pitchFamily="2" charset="2"/>
              <a:buNone/>
            </a:pPr>
            <a:r>
              <a:rPr lang="en-US" sz="1200" u="sng" dirty="0" smtClean="0">
                <a:solidFill>
                  <a:srgbClr val="000000"/>
                </a:solidFill>
              </a:rPr>
              <a:t>Mission</a:t>
            </a:r>
            <a:endParaRPr lang="en-US" sz="1200" u="sng" dirty="0" smtClean="0">
              <a:solidFill>
                <a:srgbClr val="000000"/>
              </a:solidFill>
              <a:cs typeface="Times New Roman" pitchFamily="18" charset="0"/>
            </a:endParaRPr>
          </a:p>
          <a:p>
            <a:pPr marL="342900" indent="-342900" algn="just" eaLnBrk="1" hangingPunct="1">
              <a:lnSpc>
                <a:spcPct val="80000"/>
              </a:lnSpc>
              <a:buFont typeface="Wingdings" pitchFamily="2" charset="2"/>
              <a:buNone/>
            </a:pPr>
            <a:r>
              <a:rPr lang="en-US" sz="1200" dirty="0" smtClean="0">
                <a:solidFill>
                  <a:srgbClr val="000000"/>
                </a:solidFill>
              </a:rPr>
              <a:t>SIIR's mission is to exchange views and develop non-binding guidance on best practices for complying with international </a:t>
            </a:r>
          </a:p>
          <a:p>
            <a:pPr marL="342900" indent="-342900" algn="just" eaLnBrk="1" hangingPunct="1">
              <a:lnSpc>
                <a:spcPct val="80000"/>
              </a:lnSpc>
              <a:buFont typeface="Wingdings" pitchFamily="2" charset="2"/>
              <a:buNone/>
            </a:pPr>
            <a:r>
              <a:rPr lang="en-US" sz="1200" dirty="0" smtClean="0">
                <a:solidFill>
                  <a:srgbClr val="000000"/>
                </a:solidFill>
              </a:rPr>
              <a:t>economic and trade sanctions applicable to international insurance.   In addition, SIIR seeks to engage in dialogue with </a:t>
            </a:r>
          </a:p>
          <a:p>
            <a:pPr marL="342900" indent="-342900" algn="just" eaLnBrk="1" hangingPunct="1">
              <a:lnSpc>
                <a:spcPct val="80000"/>
              </a:lnSpc>
              <a:buFont typeface="Wingdings" pitchFamily="2" charset="2"/>
              <a:buNone/>
            </a:pPr>
            <a:r>
              <a:rPr lang="en-US" sz="1200" dirty="0" smtClean="0">
                <a:solidFill>
                  <a:srgbClr val="000000"/>
                </a:solidFill>
              </a:rPr>
              <a:t>regulators and other sanctions authorities to ensure that international sanctions applicable to insurance are understood and</a:t>
            </a:r>
          </a:p>
          <a:p>
            <a:pPr marL="342900" indent="-342900" algn="just" eaLnBrk="1" hangingPunct="1">
              <a:lnSpc>
                <a:spcPct val="80000"/>
              </a:lnSpc>
              <a:buFont typeface="Wingdings" pitchFamily="2" charset="2"/>
              <a:buNone/>
            </a:pPr>
            <a:r>
              <a:rPr lang="en-US" sz="1200" dirty="0" smtClean="0">
                <a:solidFill>
                  <a:srgbClr val="000000"/>
                </a:solidFill>
              </a:rPr>
              <a:t>workable.  Any guidance developed by SIIR will be made available to all interested parties, including regulatory authorities.  </a:t>
            </a:r>
          </a:p>
          <a:p>
            <a:pPr marL="342900" indent="-342900" algn="just" eaLnBrk="1" hangingPunct="1">
              <a:lnSpc>
                <a:spcPct val="80000"/>
              </a:lnSpc>
              <a:buFont typeface="Wingdings" pitchFamily="2" charset="2"/>
              <a:buNone/>
            </a:pPr>
            <a:endParaRPr lang="en-US" sz="1200" dirty="0" smtClean="0">
              <a:solidFill>
                <a:srgbClr val="000000"/>
              </a:solidFill>
            </a:endParaRPr>
          </a:p>
          <a:p>
            <a:pPr marL="342900" indent="-342900" algn="just" eaLnBrk="1" hangingPunct="1">
              <a:lnSpc>
                <a:spcPct val="80000"/>
              </a:lnSpc>
              <a:buFont typeface="Wingdings" pitchFamily="2" charset="2"/>
              <a:buNone/>
            </a:pPr>
            <a:r>
              <a:rPr lang="en-US" sz="1200" dirty="0" smtClean="0">
                <a:solidFill>
                  <a:srgbClr val="000000"/>
                </a:solidFill>
              </a:rPr>
              <a:t>SIIR participants are committed to strict adherence to applicable competition laws. SIIR participants are not obliged to follow </a:t>
            </a:r>
          </a:p>
          <a:p>
            <a:pPr marL="342900" indent="-342900" algn="just" eaLnBrk="1" hangingPunct="1">
              <a:lnSpc>
                <a:spcPct val="80000"/>
              </a:lnSpc>
              <a:buFont typeface="Wingdings" pitchFamily="2" charset="2"/>
              <a:buNone/>
            </a:pPr>
            <a:r>
              <a:rPr lang="en-US" sz="1200" dirty="0" smtClean="0">
                <a:solidFill>
                  <a:srgbClr val="000000"/>
                </a:solidFill>
              </a:rPr>
              <a:t>any guidance developed by SIIR.</a:t>
            </a:r>
            <a:endParaRPr lang="en-US" sz="1200" dirty="0" smtClean="0">
              <a:solidFill>
                <a:srgbClr val="000000"/>
              </a:solidFill>
              <a:cs typeface="Times New Roman" pitchFamily="18" charset="0"/>
            </a:endParaRPr>
          </a:p>
          <a:p>
            <a:pPr marL="342900" indent="-342900" algn="just" eaLnBrk="1" hangingPunct="1">
              <a:lnSpc>
                <a:spcPct val="80000"/>
              </a:lnSpc>
              <a:buFont typeface="Wingdings" pitchFamily="2" charset="2"/>
              <a:buNone/>
            </a:pPr>
            <a:r>
              <a:rPr lang="en-US" sz="1200" dirty="0" smtClean="0">
                <a:solidFill>
                  <a:srgbClr val="000000"/>
                </a:solidFill>
              </a:rPr>
              <a:t> </a:t>
            </a:r>
            <a:endParaRPr lang="en-US" sz="1200" dirty="0" smtClean="0">
              <a:solidFill>
                <a:srgbClr val="000000"/>
              </a:solidFill>
              <a:cs typeface="Times New Roman" pitchFamily="18" charset="0"/>
            </a:endParaRPr>
          </a:p>
          <a:p>
            <a:pPr marL="342900" indent="-342900" algn="just" eaLnBrk="1" hangingPunct="1">
              <a:lnSpc>
                <a:spcPct val="80000"/>
              </a:lnSpc>
              <a:buFont typeface="Wingdings" pitchFamily="2" charset="2"/>
              <a:buNone/>
            </a:pPr>
            <a:r>
              <a:rPr lang="en-US" sz="1200" u="sng" dirty="0" smtClean="0">
                <a:solidFill>
                  <a:srgbClr val="000000"/>
                </a:solidFill>
              </a:rPr>
              <a:t>Meetings</a:t>
            </a:r>
            <a:endParaRPr lang="en-US" sz="1200" u="sng" dirty="0" smtClean="0">
              <a:solidFill>
                <a:srgbClr val="000000"/>
              </a:solidFill>
              <a:cs typeface="Times New Roman" pitchFamily="18" charset="0"/>
            </a:endParaRPr>
          </a:p>
          <a:p>
            <a:pPr marL="342900" indent="-342900" algn="just" eaLnBrk="1" hangingPunct="1">
              <a:lnSpc>
                <a:spcPct val="80000"/>
              </a:lnSpc>
              <a:buFont typeface="Wingdings" pitchFamily="2" charset="2"/>
              <a:buNone/>
            </a:pPr>
            <a:r>
              <a:rPr lang="en-US" sz="1200" dirty="0" smtClean="0">
                <a:solidFill>
                  <a:srgbClr val="000000"/>
                </a:solidFill>
              </a:rPr>
              <a:t>SIIR meets at least quarterly by telephone or in person.  Written agendas will be produced outlining topics to be discussed.</a:t>
            </a:r>
            <a:endParaRPr lang="en-US" sz="1200" dirty="0" smtClean="0">
              <a:solidFill>
                <a:srgbClr val="000000"/>
              </a:solidFill>
              <a:cs typeface="Times New Roman" pitchFamily="18" charset="0"/>
            </a:endParaRPr>
          </a:p>
        </p:txBody>
      </p:sp>
      <p:sp>
        <p:nvSpPr>
          <p:cNvPr id="39940" name="Text Box 7"/>
          <p:cNvSpPr txBox="1">
            <a:spLocks noChangeArrowheads="1"/>
          </p:cNvSpPr>
          <p:nvPr/>
        </p:nvSpPr>
        <p:spPr bwMode="auto">
          <a:xfrm>
            <a:off x="1852613" y="1901825"/>
            <a:ext cx="93027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900" b="1">
                <a:solidFill>
                  <a:srgbClr val="EAEAEA"/>
                </a:solidFill>
                <a:latin typeface="Arial" pitchFamily="34" charset="0"/>
                <a:ea typeface="ＭＳ Ｐゴシック" pitchFamily="34" charset="-128"/>
              </a:defRPr>
            </a:lvl1pPr>
            <a:lvl2pPr marL="742950" indent="-285750" algn="ctr">
              <a:defRPr sz="900" b="1">
                <a:solidFill>
                  <a:srgbClr val="EAEAEA"/>
                </a:solidFill>
                <a:latin typeface="Arial" pitchFamily="34" charset="0"/>
                <a:ea typeface="ＭＳ Ｐゴシック" pitchFamily="34" charset="-128"/>
              </a:defRPr>
            </a:lvl2pPr>
            <a:lvl3pPr marL="1143000" indent="-228600" algn="ctr">
              <a:defRPr sz="900" b="1">
                <a:solidFill>
                  <a:srgbClr val="EAEAEA"/>
                </a:solidFill>
                <a:latin typeface="Arial" pitchFamily="34" charset="0"/>
                <a:ea typeface="ＭＳ Ｐゴシック" pitchFamily="34" charset="-128"/>
              </a:defRPr>
            </a:lvl3pPr>
            <a:lvl4pPr marL="1600200" indent="-228600" algn="ctr">
              <a:defRPr sz="900" b="1">
                <a:solidFill>
                  <a:srgbClr val="EAEAEA"/>
                </a:solidFill>
                <a:latin typeface="Arial" pitchFamily="34" charset="0"/>
                <a:ea typeface="ＭＳ Ｐゴシック" pitchFamily="34" charset="-128"/>
              </a:defRPr>
            </a:lvl4pPr>
            <a:lvl5pPr marL="2057400" indent="-228600" algn="ctr">
              <a:defRPr sz="900" b="1">
                <a:solidFill>
                  <a:srgbClr val="EAEAEA"/>
                </a:solidFill>
                <a:latin typeface="Arial" pitchFamily="34" charset="0"/>
                <a:ea typeface="ＭＳ Ｐゴシック" pitchFamily="34" charset="-128"/>
              </a:defRPr>
            </a:lvl5pPr>
            <a:lvl6pPr marL="2514600" indent="-228600" algn="ctr"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fontAlgn="base">
              <a:spcBef>
                <a:spcPct val="0"/>
              </a:spcBef>
              <a:spcAft>
                <a:spcPct val="0"/>
              </a:spcAft>
              <a:defRPr sz="900" b="1">
                <a:solidFill>
                  <a:srgbClr val="EAEAEA"/>
                </a:solidFill>
                <a:latin typeface="Arial" pitchFamily="34" charset="0"/>
                <a:ea typeface="ＭＳ Ｐゴシック" pitchFamily="34" charset="-128"/>
              </a:defRPr>
            </a:lvl9pPr>
          </a:lstStyle>
          <a:p>
            <a:pPr>
              <a:lnSpc>
                <a:spcPct val="80000"/>
              </a:lnSpc>
              <a:buClr>
                <a:schemeClr val="tx2"/>
              </a:buClr>
              <a:buSzPct val="80000"/>
              <a:buFont typeface="Wingdings" pitchFamily="2" charset="2"/>
              <a:buNone/>
            </a:pPr>
            <a:r>
              <a:rPr lang="en-US" sz="1300" dirty="0" smtClean="0">
                <a:solidFill>
                  <a:srgbClr val="000000"/>
                </a:solidFill>
              </a:rPr>
              <a:t>ACE </a:t>
            </a:r>
            <a:endParaRPr lang="en-US" sz="1300" dirty="0">
              <a:solidFill>
                <a:srgbClr val="000000"/>
              </a:solidFill>
              <a:cs typeface="Times New Roman" pitchFamily="18" charset="0"/>
            </a:endParaRPr>
          </a:p>
          <a:p>
            <a:pPr>
              <a:lnSpc>
                <a:spcPct val="80000"/>
              </a:lnSpc>
              <a:buClr>
                <a:schemeClr val="tx2"/>
              </a:buClr>
              <a:buSzPct val="80000"/>
              <a:buFont typeface="Wingdings" pitchFamily="2" charset="2"/>
              <a:buNone/>
            </a:pPr>
            <a:r>
              <a:rPr lang="en-US" sz="1300" dirty="0">
                <a:solidFill>
                  <a:srgbClr val="000000"/>
                </a:solidFill>
              </a:rPr>
              <a:t>AIG</a:t>
            </a:r>
          </a:p>
          <a:p>
            <a:pPr>
              <a:lnSpc>
                <a:spcPct val="80000"/>
              </a:lnSpc>
              <a:buClr>
                <a:schemeClr val="tx2"/>
              </a:buClr>
              <a:buSzPct val="80000"/>
              <a:buFont typeface="Wingdings" pitchFamily="2" charset="2"/>
              <a:buNone/>
            </a:pPr>
            <a:r>
              <a:rPr lang="en-US" sz="1300" dirty="0">
                <a:solidFill>
                  <a:srgbClr val="000000"/>
                </a:solidFill>
              </a:rPr>
              <a:t>Allianz</a:t>
            </a:r>
            <a:endParaRPr lang="en-US" sz="1300" dirty="0">
              <a:solidFill>
                <a:srgbClr val="000000"/>
              </a:solidFill>
              <a:cs typeface="Times New Roman" pitchFamily="18" charset="0"/>
            </a:endParaRPr>
          </a:p>
          <a:p>
            <a:pPr>
              <a:lnSpc>
                <a:spcPct val="80000"/>
              </a:lnSpc>
              <a:buClr>
                <a:schemeClr val="tx2"/>
              </a:buClr>
              <a:buSzPct val="80000"/>
              <a:buFont typeface="Wingdings" pitchFamily="2" charset="2"/>
              <a:buNone/>
            </a:pPr>
            <a:r>
              <a:rPr lang="en-US" sz="1300" dirty="0">
                <a:solidFill>
                  <a:srgbClr val="000000"/>
                </a:solidFill>
              </a:rPr>
              <a:t>Aon</a:t>
            </a:r>
            <a:endParaRPr lang="en-US" sz="1300" dirty="0">
              <a:solidFill>
                <a:srgbClr val="000000"/>
              </a:solidFill>
              <a:cs typeface="Times New Roman" pitchFamily="18" charset="0"/>
            </a:endParaRPr>
          </a:p>
          <a:p>
            <a:endParaRPr lang="en-US" dirty="0">
              <a:cs typeface="Times New Roman" pitchFamily="18" charset="0"/>
            </a:endParaRPr>
          </a:p>
        </p:txBody>
      </p:sp>
      <p:sp>
        <p:nvSpPr>
          <p:cNvPr id="39941" name="Text Box 8"/>
          <p:cNvSpPr txBox="1">
            <a:spLocks noChangeArrowheads="1"/>
          </p:cNvSpPr>
          <p:nvPr/>
        </p:nvSpPr>
        <p:spPr bwMode="auto">
          <a:xfrm>
            <a:off x="3781425" y="1881188"/>
            <a:ext cx="2133600" cy="84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900" b="1">
                <a:solidFill>
                  <a:srgbClr val="EAEAEA"/>
                </a:solidFill>
                <a:latin typeface="Arial" pitchFamily="34" charset="0"/>
                <a:ea typeface="ＭＳ Ｐゴシック" pitchFamily="34" charset="-128"/>
              </a:defRPr>
            </a:lvl1pPr>
            <a:lvl2pPr marL="742950" indent="-285750" algn="ctr">
              <a:defRPr sz="900" b="1">
                <a:solidFill>
                  <a:srgbClr val="EAEAEA"/>
                </a:solidFill>
                <a:latin typeface="Arial" pitchFamily="34" charset="0"/>
                <a:ea typeface="ＭＳ Ｐゴシック" pitchFamily="34" charset="-128"/>
              </a:defRPr>
            </a:lvl2pPr>
            <a:lvl3pPr marL="1143000" indent="-228600" algn="ctr">
              <a:defRPr sz="900" b="1">
                <a:solidFill>
                  <a:srgbClr val="EAEAEA"/>
                </a:solidFill>
                <a:latin typeface="Arial" pitchFamily="34" charset="0"/>
                <a:ea typeface="ＭＳ Ｐゴシック" pitchFamily="34" charset="-128"/>
              </a:defRPr>
            </a:lvl3pPr>
            <a:lvl4pPr marL="1600200" indent="-228600" algn="ctr">
              <a:defRPr sz="900" b="1">
                <a:solidFill>
                  <a:srgbClr val="EAEAEA"/>
                </a:solidFill>
                <a:latin typeface="Arial" pitchFamily="34" charset="0"/>
                <a:ea typeface="ＭＳ Ｐゴシック" pitchFamily="34" charset="-128"/>
              </a:defRPr>
            </a:lvl4pPr>
            <a:lvl5pPr marL="2057400" indent="-228600" algn="ctr">
              <a:defRPr sz="900" b="1">
                <a:solidFill>
                  <a:srgbClr val="EAEAEA"/>
                </a:solidFill>
                <a:latin typeface="Arial" pitchFamily="34" charset="0"/>
                <a:ea typeface="ＭＳ Ｐゴシック" pitchFamily="34" charset="-128"/>
              </a:defRPr>
            </a:lvl5pPr>
            <a:lvl6pPr marL="2514600" indent="-228600" algn="ctr"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fontAlgn="base">
              <a:spcBef>
                <a:spcPct val="0"/>
              </a:spcBef>
              <a:spcAft>
                <a:spcPct val="0"/>
              </a:spcAft>
              <a:defRPr sz="900" b="1">
                <a:solidFill>
                  <a:srgbClr val="EAEAEA"/>
                </a:solidFill>
                <a:latin typeface="Arial" pitchFamily="34" charset="0"/>
                <a:ea typeface="ＭＳ Ｐゴシック" pitchFamily="34" charset="-128"/>
              </a:defRPr>
            </a:lvl9pPr>
          </a:lstStyle>
          <a:p>
            <a:pPr>
              <a:lnSpc>
                <a:spcPct val="80000"/>
              </a:lnSpc>
              <a:buClr>
                <a:schemeClr val="tx2"/>
              </a:buClr>
              <a:buSzPct val="80000"/>
              <a:buFont typeface="Wingdings" pitchFamily="2" charset="2"/>
              <a:buNone/>
            </a:pPr>
            <a:r>
              <a:rPr lang="en-US" sz="1300">
                <a:solidFill>
                  <a:srgbClr val="000000"/>
                </a:solidFill>
              </a:rPr>
              <a:t>Marsh</a:t>
            </a:r>
          </a:p>
          <a:p>
            <a:pPr>
              <a:lnSpc>
                <a:spcPct val="80000"/>
              </a:lnSpc>
              <a:buClr>
                <a:schemeClr val="tx2"/>
              </a:buClr>
              <a:buSzPct val="80000"/>
              <a:buFont typeface="Wingdings" pitchFamily="2" charset="2"/>
              <a:buNone/>
            </a:pPr>
            <a:r>
              <a:rPr lang="en-US" sz="1300">
                <a:solidFill>
                  <a:srgbClr val="000000"/>
                </a:solidFill>
              </a:rPr>
              <a:t>Munich Re</a:t>
            </a:r>
          </a:p>
          <a:p>
            <a:pPr>
              <a:lnSpc>
                <a:spcPct val="80000"/>
              </a:lnSpc>
              <a:buClr>
                <a:schemeClr val="tx2"/>
              </a:buClr>
              <a:buSzPct val="80000"/>
            </a:pPr>
            <a:r>
              <a:rPr lang="en-US" sz="1300">
                <a:solidFill>
                  <a:srgbClr val="000000"/>
                </a:solidFill>
              </a:rPr>
              <a:t>SCOR</a:t>
            </a:r>
          </a:p>
          <a:p>
            <a:pPr>
              <a:lnSpc>
                <a:spcPct val="80000"/>
              </a:lnSpc>
              <a:buClr>
                <a:schemeClr val="tx2"/>
              </a:buClr>
              <a:buSzPct val="80000"/>
            </a:pPr>
            <a:r>
              <a:rPr lang="en-US" sz="1300">
                <a:solidFill>
                  <a:srgbClr val="000000"/>
                </a:solidFill>
              </a:rPr>
              <a:t>Swiss Re</a:t>
            </a:r>
          </a:p>
          <a:p>
            <a:pPr>
              <a:lnSpc>
                <a:spcPct val="80000"/>
              </a:lnSpc>
              <a:buClr>
                <a:schemeClr val="tx2"/>
              </a:buClr>
              <a:buSzPct val="80000"/>
              <a:buFont typeface="Wingdings" pitchFamily="2" charset="2"/>
              <a:buNone/>
            </a:pPr>
            <a:endParaRPr lang="en-US"/>
          </a:p>
        </p:txBody>
      </p:sp>
      <p:sp>
        <p:nvSpPr>
          <p:cNvPr id="39942" name="Text Box 9"/>
          <p:cNvSpPr txBox="1">
            <a:spLocks noChangeArrowheads="1"/>
          </p:cNvSpPr>
          <p:nvPr/>
        </p:nvSpPr>
        <p:spPr bwMode="auto">
          <a:xfrm>
            <a:off x="5684838" y="1873250"/>
            <a:ext cx="10668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900" b="1">
                <a:solidFill>
                  <a:srgbClr val="EAEAEA"/>
                </a:solidFill>
                <a:latin typeface="Arial" pitchFamily="34" charset="0"/>
                <a:ea typeface="ＭＳ Ｐゴシック" pitchFamily="34" charset="-128"/>
              </a:defRPr>
            </a:lvl1pPr>
            <a:lvl2pPr marL="742950" indent="-285750" algn="ctr">
              <a:defRPr sz="900" b="1">
                <a:solidFill>
                  <a:srgbClr val="EAEAEA"/>
                </a:solidFill>
                <a:latin typeface="Arial" pitchFamily="34" charset="0"/>
                <a:ea typeface="ＭＳ Ｐゴシック" pitchFamily="34" charset="-128"/>
              </a:defRPr>
            </a:lvl2pPr>
            <a:lvl3pPr marL="1143000" indent="-228600" algn="ctr">
              <a:defRPr sz="900" b="1">
                <a:solidFill>
                  <a:srgbClr val="EAEAEA"/>
                </a:solidFill>
                <a:latin typeface="Arial" pitchFamily="34" charset="0"/>
                <a:ea typeface="ＭＳ Ｐゴシック" pitchFamily="34" charset="-128"/>
              </a:defRPr>
            </a:lvl3pPr>
            <a:lvl4pPr marL="1600200" indent="-228600" algn="ctr">
              <a:defRPr sz="900" b="1">
                <a:solidFill>
                  <a:srgbClr val="EAEAEA"/>
                </a:solidFill>
                <a:latin typeface="Arial" pitchFamily="34" charset="0"/>
                <a:ea typeface="ＭＳ Ｐゴシック" pitchFamily="34" charset="-128"/>
              </a:defRPr>
            </a:lvl4pPr>
            <a:lvl5pPr marL="2057400" indent="-228600" algn="ctr">
              <a:defRPr sz="900" b="1">
                <a:solidFill>
                  <a:srgbClr val="EAEAEA"/>
                </a:solidFill>
                <a:latin typeface="Arial" pitchFamily="34" charset="0"/>
                <a:ea typeface="ＭＳ Ｐゴシック" pitchFamily="34" charset="-128"/>
              </a:defRPr>
            </a:lvl5pPr>
            <a:lvl6pPr marL="2514600" indent="-228600" algn="ctr"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fontAlgn="base">
              <a:spcBef>
                <a:spcPct val="0"/>
              </a:spcBef>
              <a:spcAft>
                <a:spcPct val="0"/>
              </a:spcAft>
              <a:defRPr sz="900" b="1">
                <a:solidFill>
                  <a:srgbClr val="EAEAEA"/>
                </a:solidFill>
                <a:latin typeface="Arial" pitchFamily="34" charset="0"/>
                <a:ea typeface="ＭＳ Ｐゴシック" pitchFamily="34" charset="-128"/>
              </a:defRPr>
            </a:lvl9pPr>
          </a:lstStyle>
          <a:p>
            <a:pPr>
              <a:lnSpc>
                <a:spcPct val="80000"/>
              </a:lnSpc>
              <a:buClr>
                <a:schemeClr val="tx2"/>
              </a:buClr>
              <a:buSzPct val="80000"/>
              <a:buFont typeface="Wingdings" pitchFamily="2" charset="2"/>
              <a:buNone/>
            </a:pPr>
            <a:r>
              <a:rPr lang="en-US" sz="1300">
                <a:solidFill>
                  <a:srgbClr val="000000"/>
                </a:solidFill>
              </a:rPr>
              <a:t>Trans Re</a:t>
            </a:r>
          </a:p>
          <a:p>
            <a:pPr>
              <a:lnSpc>
                <a:spcPct val="80000"/>
              </a:lnSpc>
              <a:buClr>
                <a:schemeClr val="tx2"/>
              </a:buClr>
              <a:buSzPct val="80000"/>
              <a:buFont typeface="Wingdings" pitchFamily="2" charset="2"/>
              <a:buNone/>
            </a:pPr>
            <a:r>
              <a:rPr lang="en-US" sz="1300">
                <a:solidFill>
                  <a:srgbClr val="000000"/>
                </a:solidFill>
              </a:rPr>
              <a:t>Travelers Willis</a:t>
            </a:r>
          </a:p>
          <a:p>
            <a:pPr>
              <a:lnSpc>
                <a:spcPct val="80000"/>
              </a:lnSpc>
              <a:buClr>
                <a:schemeClr val="tx2"/>
              </a:buClr>
              <a:buSzPct val="80000"/>
              <a:buFont typeface="Wingdings" pitchFamily="2" charset="2"/>
              <a:buNone/>
            </a:pPr>
            <a:r>
              <a:rPr lang="en-US" sz="1300">
                <a:solidFill>
                  <a:srgbClr val="000000"/>
                </a:solidFill>
              </a:rPr>
              <a:t>Zurich</a:t>
            </a:r>
            <a:endParaRPr lang="en-US" sz="1300"/>
          </a:p>
        </p:txBody>
      </p:sp>
      <p:sp>
        <p:nvSpPr>
          <p:cNvPr id="39943" name="Rectangle 3"/>
          <p:cNvSpPr txBox="1">
            <a:spLocks noChangeArrowheads="1"/>
          </p:cNvSpPr>
          <p:nvPr/>
        </p:nvSpPr>
        <p:spPr bwMode="auto">
          <a:xfrm>
            <a:off x="327025" y="1052736"/>
            <a:ext cx="8312150"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90513" indent="-290513" algn="ctr" defTabSz="3870325">
              <a:defRPr sz="900" b="1">
                <a:solidFill>
                  <a:srgbClr val="EAEAEA"/>
                </a:solidFill>
                <a:latin typeface="Arial" pitchFamily="34" charset="0"/>
                <a:ea typeface="ＭＳ Ｐゴシック" pitchFamily="34" charset="-128"/>
              </a:defRPr>
            </a:lvl1pPr>
            <a:lvl2pPr marL="742950" indent="-285750" algn="ctr" defTabSz="3870325">
              <a:defRPr sz="900" b="1">
                <a:solidFill>
                  <a:srgbClr val="EAEAEA"/>
                </a:solidFill>
                <a:latin typeface="Arial" pitchFamily="34" charset="0"/>
                <a:ea typeface="ＭＳ Ｐゴシック" pitchFamily="34" charset="-128"/>
              </a:defRPr>
            </a:lvl2pPr>
            <a:lvl3pPr marL="1143000" indent="-228600" algn="ctr" defTabSz="3870325">
              <a:defRPr sz="900" b="1">
                <a:solidFill>
                  <a:srgbClr val="EAEAEA"/>
                </a:solidFill>
                <a:latin typeface="Arial" pitchFamily="34" charset="0"/>
                <a:ea typeface="ＭＳ Ｐゴシック" pitchFamily="34" charset="-128"/>
              </a:defRPr>
            </a:lvl3pPr>
            <a:lvl4pPr marL="1600200" indent="-228600" algn="ctr" defTabSz="3870325">
              <a:defRPr sz="900" b="1">
                <a:solidFill>
                  <a:srgbClr val="EAEAEA"/>
                </a:solidFill>
                <a:latin typeface="Arial" pitchFamily="34" charset="0"/>
                <a:ea typeface="ＭＳ Ｐゴシック" pitchFamily="34" charset="-128"/>
              </a:defRPr>
            </a:lvl4pPr>
            <a:lvl5pPr marL="2057400" indent="-228600" algn="ctr" defTabSz="3870325">
              <a:defRPr sz="900" b="1">
                <a:solidFill>
                  <a:srgbClr val="EAEAEA"/>
                </a:solidFill>
                <a:latin typeface="Arial" pitchFamily="34" charset="0"/>
                <a:ea typeface="ＭＳ Ｐゴシック" pitchFamily="34" charset="-128"/>
              </a:defRPr>
            </a:lvl5pPr>
            <a:lvl6pPr marL="25146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9pPr>
          </a:lstStyle>
          <a:p>
            <a:pPr algn="l" eaLnBrk="0" hangingPunct="0">
              <a:spcBef>
                <a:spcPct val="30000"/>
              </a:spcBef>
              <a:buClr>
                <a:srgbClr val="FF0000"/>
              </a:buClr>
              <a:buFont typeface="Wingdings" pitchFamily="2" charset="2"/>
              <a:buChar char="§"/>
            </a:pPr>
            <a:r>
              <a:rPr lang="en-US" sz="1400" b="0" dirty="0">
                <a:solidFill>
                  <a:srgbClr val="000000"/>
                </a:solidFill>
              </a:rPr>
              <a:t>Leading global commercial insurers, reinsurers and brokers have been meeting monthly for almost two years to ensure a common approach to sanctions compliance</a:t>
            </a:r>
          </a:p>
          <a:p>
            <a:pPr algn="l" eaLnBrk="0" hangingPunct="0">
              <a:spcBef>
                <a:spcPct val="30000"/>
              </a:spcBef>
              <a:buClr>
                <a:srgbClr val="FF0000"/>
              </a:buClr>
              <a:buFont typeface="Wingdings" pitchFamily="2" charset="2"/>
              <a:buChar char="§"/>
            </a:pPr>
            <a:endParaRPr lang="en-US" sz="1400" b="0" dirty="0">
              <a:solidFill>
                <a:srgbClr val="000000"/>
              </a:solidFill>
            </a:endParaRPr>
          </a:p>
          <a:p>
            <a:pPr algn="l" eaLnBrk="0" hangingPunct="0">
              <a:spcBef>
                <a:spcPct val="30000"/>
              </a:spcBef>
              <a:buClr>
                <a:srgbClr val="FF0000"/>
              </a:buClr>
              <a:buFont typeface="Wingdings" pitchFamily="2" charset="2"/>
              <a:buChar char="§"/>
            </a:pPr>
            <a:r>
              <a:rPr lang="en-US" sz="1400" b="0" dirty="0">
                <a:solidFill>
                  <a:srgbClr val="000000"/>
                </a:solidFill>
              </a:rPr>
              <a:t>Participants:</a:t>
            </a:r>
          </a:p>
          <a:p>
            <a:pPr algn="l" eaLnBrk="0" hangingPunct="0">
              <a:spcBef>
                <a:spcPct val="30000"/>
              </a:spcBef>
              <a:buClr>
                <a:srgbClr val="FF0000"/>
              </a:buClr>
              <a:buFont typeface="Wingdings" pitchFamily="2" charset="2"/>
              <a:buChar char="§"/>
            </a:pPr>
            <a:endParaRPr lang="en-US" sz="1400" b="0" dirty="0">
              <a:solidFill>
                <a:srgbClr val="000000"/>
              </a:solidFill>
            </a:endParaRPr>
          </a:p>
          <a:p>
            <a:pPr algn="l" eaLnBrk="0" hangingPunct="0">
              <a:spcBef>
                <a:spcPct val="30000"/>
              </a:spcBef>
              <a:buClr>
                <a:srgbClr val="FF0000"/>
              </a:buClr>
              <a:buFont typeface="Wingdings" pitchFamily="2" charset="2"/>
              <a:buChar char="§"/>
            </a:pPr>
            <a:endParaRPr lang="en-US" sz="1400" b="0" dirty="0">
              <a:solidFill>
                <a:srgbClr val="000000"/>
              </a:solidFill>
            </a:endParaRPr>
          </a:p>
          <a:p>
            <a:pPr algn="l" eaLnBrk="0" hangingPunct="0">
              <a:spcBef>
                <a:spcPct val="30000"/>
              </a:spcBef>
              <a:buClr>
                <a:srgbClr val="FF0000"/>
              </a:buClr>
              <a:buFont typeface="Wingdings" pitchFamily="2" charset="2"/>
              <a:buChar char="§"/>
            </a:pPr>
            <a:r>
              <a:rPr lang="en-US" sz="1400" b="0" dirty="0">
                <a:solidFill>
                  <a:srgbClr val="000000"/>
                </a:solidFill>
              </a:rPr>
              <a:t>Charter:</a:t>
            </a:r>
            <a:endParaRPr lang="en-GB" sz="1300" b="0" dirty="0">
              <a:solidFill>
                <a:srgbClr val="000000"/>
              </a:solidFill>
            </a:endParaRPr>
          </a:p>
          <a:p>
            <a:pPr algn="l">
              <a:lnSpc>
                <a:spcPct val="80000"/>
              </a:lnSpc>
              <a:spcBef>
                <a:spcPct val="30000"/>
              </a:spcBef>
              <a:buClr>
                <a:srgbClr val="FF0000"/>
              </a:buClr>
              <a:buFont typeface="Wingdings" pitchFamily="2" charset="2"/>
              <a:buChar char="§"/>
            </a:pPr>
            <a:endParaRPr lang="en-GB" sz="1500" dirty="0">
              <a:solidFill>
                <a:srgbClr val="000080"/>
              </a:solidFill>
            </a:endParaRPr>
          </a:p>
        </p:txBody>
      </p:sp>
      <p:sp>
        <p:nvSpPr>
          <p:cNvPr id="39944" name="Text Box 7"/>
          <p:cNvSpPr txBox="1">
            <a:spLocks noChangeArrowheads="1"/>
          </p:cNvSpPr>
          <p:nvPr/>
        </p:nvSpPr>
        <p:spPr bwMode="auto">
          <a:xfrm>
            <a:off x="2800350" y="1873250"/>
            <a:ext cx="142875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900" b="1">
                <a:solidFill>
                  <a:srgbClr val="EAEAEA"/>
                </a:solidFill>
                <a:latin typeface="Arial" pitchFamily="34" charset="0"/>
                <a:ea typeface="ＭＳ Ｐゴシック" pitchFamily="34" charset="-128"/>
              </a:defRPr>
            </a:lvl1pPr>
            <a:lvl2pPr marL="742950" indent="-285750" algn="ctr">
              <a:defRPr sz="900" b="1">
                <a:solidFill>
                  <a:srgbClr val="EAEAEA"/>
                </a:solidFill>
                <a:latin typeface="Arial" pitchFamily="34" charset="0"/>
                <a:ea typeface="ＭＳ Ｐゴシック" pitchFamily="34" charset="-128"/>
              </a:defRPr>
            </a:lvl2pPr>
            <a:lvl3pPr marL="1143000" indent="-228600" algn="ctr">
              <a:defRPr sz="900" b="1">
                <a:solidFill>
                  <a:srgbClr val="EAEAEA"/>
                </a:solidFill>
                <a:latin typeface="Arial" pitchFamily="34" charset="0"/>
                <a:ea typeface="ＭＳ Ｐゴシック" pitchFamily="34" charset="-128"/>
              </a:defRPr>
            </a:lvl3pPr>
            <a:lvl4pPr marL="1600200" indent="-228600" algn="ctr">
              <a:defRPr sz="900" b="1">
                <a:solidFill>
                  <a:srgbClr val="EAEAEA"/>
                </a:solidFill>
                <a:latin typeface="Arial" pitchFamily="34" charset="0"/>
                <a:ea typeface="ＭＳ Ｐゴシック" pitchFamily="34" charset="-128"/>
              </a:defRPr>
            </a:lvl4pPr>
            <a:lvl5pPr marL="2057400" indent="-228600" algn="ctr">
              <a:defRPr sz="900" b="1">
                <a:solidFill>
                  <a:srgbClr val="EAEAEA"/>
                </a:solidFill>
                <a:latin typeface="Arial" pitchFamily="34" charset="0"/>
                <a:ea typeface="ＭＳ Ｐゴシック" pitchFamily="34" charset="-128"/>
              </a:defRPr>
            </a:lvl5pPr>
            <a:lvl6pPr marL="2514600" indent="-228600" algn="ctr"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fontAlgn="base">
              <a:spcBef>
                <a:spcPct val="0"/>
              </a:spcBef>
              <a:spcAft>
                <a:spcPct val="0"/>
              </a:spcAft>
              <a:defRPr sz="900" b="1">
                <a:solidFill>
                  <a:srgbClr val="EAEAEA"/>
                </a:solidFill>
                <a:latin typeface="Arial" pitchFamily="34" charset="0"/>
                <a:ea typeface="ＭＳ Ｐゴシック" pitchFamily="34" charset="-128"/>
              </a:defRPr>
            </a:lvl9pPr>
          </a:lstStyle>
          <a:p>
            <a:pPr>
              <a:lnSpc>
                <a:spcPct val="80000"/>
              </a:lnSpc>
              <a:buClr>
                <a:schemeClr val="tx2"/>
              </a:buClr>
              <a:buSzPct val="80000"/>
              <a:buFont typeface="Wingdings" pitchFamily="2" charset="2"/>
              <a:buNone/>
            </a:pPr>
            <a:r>
              <a:rPr lang="en-US" sz="1300" dirty="0">
                <a:solidFill>
                  <a:srgbClr val="000000"/>
                </a:solidFill>
              </a:rPr>
              <a:t>AXA </a:t>
            </a:r>
            <a:endParaRPr lang="en-US" sz="1300" dirty="0">
              <a:solidFill>
                <a:srgbClr val="000000"/>
              </a:solidFill>
              <a:cs typeface="Times New Roman" pitchFamily="18" charset="0"/>
            </a:endParaRPr>
          </a:p>
          <a:p>
            <a:pPr>
              <a:lnSpc>
                <a:spcPct val="80000"/>
              </a:lnSpc>
              <a:buClr>
                <a:schemeClr val="tx2"/>
              </a:buClr>
              <a:buSzPct val="80000"/>
            </a:pPr>
            <a:r>
              <a:rPr lang="en-US" sz="1300" dirty="0">
                <a:solidFill>
                  <a:srgbClr val="000000"/>
                </a:solidFill>
              </a:rPr>
              <a:t>Hannover Re</a:t>
            </a:r>
          </a:p>
          <a:p>
            <a:pPr>
              <a:lnSpc>
                <a:spcPct val="80000"/>
              </a:lnSpc>
              <a:buClr>
                <a:schemeClr val="tx2"/>
              </a:buClr>
              <a:buSzPct val="80000"/>
            </a:pPr>
            <a:r>
              <a:rPr lang="en-US" sz="1300" dirty="0">
                <a:solidFill>
                  <a:srgbClr val="000000"/>
                </a:solidFill>
              </a:rPr>
              <a:t>ING</a:t>
            </a:r>
          </a:p>
          <a:p>
            <a:r>
              <a:rPr lang="en-US" sz="1300" dirty="0">
                <a:solidFill>
                  <a:srgbClr val="000000"/>
                </a:solidFill>
              </a:rPr>
              <a:t>Lloyd’s</a:t>
            </a:r>
          </a:p>
          <a:p>
            <a:endParaRPr lang="en-US" dirty="0">
              <a:cs typeface="Times New Roman"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3645" y="6093296"/>
            <a:ext cx="5670355" cy="776760"/>
          </a:xfrm>
          <a:prstGeom prst="rect">
            <a:avLst/>
          </a:prstGeom>
        </p:spPr>
      </p:pic>
    </p:spTree>
    <p:extLst>
      <p:ext uri="{BB962C8B-B14F-4D97-AF65-F5344CB8AC3E}">
        <p14:creationId xmlns:p14="http://schemas.microsoft.com/office/powerpoint/2010/main" val="614887604"/>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normAutofit/>
          </a:bodyPr>
          <a:lstStyle/>
          <a:p>
            <a:pPr algn="l"/>
            <a:r>
              <a:rPr lang="en-US" sz="2000" b="1" dirty="0" smtClean="0">
                <a:solidFill>
                  <a:schemeClr val="accent1"/>
                </a:solidFill>
              </a:rPr>
              <a:t>Iran Sanctions and the Insurance Industry – Symposium June 2013</a:t>
            </a:r>
          </a:p>
        </p:txBody>
      </p:sp>
      <p:sp>
        <p:nvSpPr>
          <p:cNvPr id="41986" name="Content Placeholder 9"/>
          <p:cNvSpPr>
            <a:spLocks noGrp="1"/>
          </p:cNvSpPr>
          <p:nvPr>
            <p:ph idx="1"/>
          </p:nvPr>
        </p:nvSpPr>
        <p:spPr>
          <a:xfrm>
            <a:off x="977900" y="1749425"/>
            <a:ext cx="3332163" cy="2116138"/>
          </a:xfrm>
          <a:ln>
            <a:solidFill>
              <a:srgbClr val="000000"/>
            </a:solidFill>
            <a:miter lim="800000"/>
            <a:headEnd/>
            <a:tailEnd/>
          </a:ln>
        </p:spPr>
        <p:txBody>
          <a:bodyPr/>
          <a:lstStyle/>
          <a:p>
            <a:pPr marL="0" indent="0">
              <a:buFont typeface="Wingdings" pitchFamily="2" charset="2"/>
              <a:buNone/>
            </a:pPr>
            <a:r>
              <a:rPr lang="en-US" sz="1400" b="1" u="sng" smtClean="0">
                <a:solidFill>
                  <a:srgbClr val="000000"/>
                </a:solidFill>
              </a:rPr>
              <a:t>Insurance Industry</a:t>
            </a:r>
          </a:p>
          <a:p>
            <a:pPr marL="0" indent="0">
              <a:buFont typeface="Wingdings" pitchFamily="2" charset="2"/>
              <a:buNone/>
            </a:pPr>
            <a:endParaRPr lang="en-US" sz="1200" smtClean="0">
              <a:solidFill>
                <a:srgbClr val="000000"/>
              </a:solidFill>
            </a:endParaRPr>
          </a:p>
          <a:p>
            <a:pPr marL="0" indent="0">
              <a:buFont typeface="Wingdings" pitchFamily="2" charset="2"/>
              <a:buNone/>
            </a:pPr>
            <a:r>
              <a:rPr lang="en-US" sz="1200" smtClean="0">
                <a:solidFill>
                  <a:srgbClr val="000000"/>
                </a:solidFill>
              </a:rPr>
              <a:t>6 global insurers </a:t>
            </a:r>
          </a:p>
          <a:p>
            <a:pPr marL="0" indent="0">
              <a:buFont typeface="Wingdings" pitchFamily="2" charset="2"/>
              <a:buNone/>
            </a:pPr>
            <a:r>
              <a:rPr lang="en-US" sz="1200" smtClean="0">
                <a:solidFill>
                  <a:srgbClr val="000000"/>
                </a:solidFill>
              </a:rPr>
              <a:t>3 global brokers</a:t>
            </a:r>
          </a:p>
          <a:p>
            <a:pPr marL="0" indent="0">
              <a:buFont typeface="Wingdings" pitchFamily="2" charset="2"/>
              <a:buNone/>
            </a:pPr>
            <a:r>
              <a:rPr lang="en-US" sz="1200" smtClean="0">
                <a:solidFill>
                  <a:srgbClr val="000000"/>
                </a:solidFill>
              </a:rPr>
              <a:t>2 global reinsurers</a:t>
            </a:r>
          </a:p>
          <a:p>
            <a:pPr marL="0" indent="0">
              <a:buFont typeface="Wingdings" pitchFamily="2" charset="2"/>
              <a:buNone/>
            </a:pPr>
            <a:r>
              <a:rPr lang="en-US" sz="1200" smtClean="0">
                <a:solidFill>
                  <a:srgbClr val="000000"/>
                </a:solidFill>
              </a:rPr>
              <a:t>Lloyd’s</a:t>
            </a:r>
          </a:p>
          <a:p>
            <a:pPr marL="0" indent="0">
              <a:buFont typeface="Wingdings" pitchFamily="2" charset="2"/>
              <a:buNone/>
            </a:pPr>
            <a:r>
              <a:rPr lang="en-US" sz="1200" smtClean="0">
                <a:solidFill>
                  <a:srgbClr val="000000"/>
                </a:solidFill>
              </a:rPr>
              <a:t>3 P&amp;I Clubs</a:t>
            </a:r>
          </a:p>
          <a:p>
            <a:pPr marL="0" indent="0">
              <a:buFont typeface="Wingdings" pitchFamily="2" charset="2"/>
              <a:buNone/>
            </a:pPr>
            <a:r>
              <a:rPr lang="en-US" sz="1200" smtClean="0">
                <a:solidFill>
                  <a:srgbClr val="000000"/>
                </a:solidFill>
              </a:rPr>
              <a:t>IUMI</a:t>
            </a:r>
          </a:p>
        </p:txBody>
      </p:sp>
      <p:sp>
        <p:nvSpPr>
          <p:cNvPr id="41987" name="Content Placeholder 9"/>
          <p:cNvSpPr txBox="1">
            <a:spLocks/>
          </p:cNvSpPr>
          <p:nvPr/>
        </p:nvSpPr>
        <p:spPr bwMode="blackWhite">
          <a:xfrm>
            <a:off x="4694238" y="1738313"/>
            <a:ext cx="3679825" cy="2116137"/>
          </a:xfrm>
          <a:prstGeom prst="rect">
            <a:avLst/>
          </a:prstGeom>
          <a:noFill/>
          <a:ln w="12700">
            <a:solidFill>
              <a:srgbClr val="00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lgn="ctr" defTabSz="3870325">
              <a:defRPr sz="900" b="1">
                <a:solidFill>
                  <a:srgbClr val="EAEAEA"/>
                </a:solidFill>
                <a:latin typeface="Arial" pitchFamily="34" charset="0"/>
                <a:ea typeface="ＭＳ Ｐゴシック" pitchFamily="34" charset="-128"/>
              </a:defRPr>
            </a:lvl1pPr>
            <a:lvl2pPr marL="742950" indent="-285750" algn="ctr" defTabSz="3870325">
              <a:defRPr sz="900" b="1">
                <a:solidFill>
                  <a:srgbClr val="EAEAEA"/>
                </a:solidFill>
                <a:latin typeface="Arial" pitchFamily="34" charset="0"/>
                <a:ea typeface="ＭＳ Ｐゴシック" pitchFamily="34" charset="-128"/>
              </a:defRPr>
            </a:lvl2pPr>
            <a:lvl3pPr marL="1143000" indent="-228600" algn="ctr" defTabSz="3870325">
              <a:defRPr sz="900" b="1">
                <a:solidFill>
                  <a:srgbClr val="EAEAEA"/>
                </a:solidFill>
                <a:latin typeface="Arial" pitchFamily="34" charset="0"/>
                <a:ea typeface="ＭＳ Ｐゴシック" pitchFamily="34" charset="-128"/>
              </a:defRPr>
            </a:lvl3pPr>
            <a:lvl4pPr marL="1600200" indent="-228600" algn="ctr" defTabSz="3870325">
              <a:defRPr sz="900" b="1">
                <a:solidFill>
                  <a:srgbClr val="EAEAEA"/>
                </a:solidFill>
                <a:latin typeface="Arial" pitchFamily="34" charset="0"/>
                <a:ea typeface="ＭＳ Ｐゴシック" pitchFamily="34" charset="-128"/>
              </a:defRPr>
            </a:lvl4pPr>
            <a:lvl5pPr marL="2057400" indent="-228600" algn="ctr" defTabSz="3870325">
              <a:defRPr sz="900" b="1">
                <a:solidFill>
                  <a:srgbClr val="EAEAEA"/>
                </a:solidFill>
                <a:latin typeface="Arial" pitchFamily="34" charset="0"/>
                <a:ea typeface="ＭＳ Ｐゴシック" pitchFamily="34" charset="-128"/>
              </a:defRPr>
            </a:lvl5pPr>
            <a:lvl6pPr marL="25146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9pPr>
          </a:lstStyle>
          <a:p>
            <a:pPr algn="l" eaLnBrk="0" hangingPunct="0">
              <a:spcBef>
                <a:spcPct val="30000"/>
              </a:spcBef>
              <a:buClr>
                <a:srgbClr val="FF0000"/>
              </a:buClr>
              <a:buFont typeface="Wingdings" pitchFamily="2" charset="2"/>
              <a:buNone/>
            </a:pPr>
            <a:r>
              <a:rPr lang="en-US" sz="1400" u="sng">
                <a:solidFill>
                  <a:srgbClr val="000000"/>
                </a:solidFill>
              </a:rPr>
              <a:t>Sanctions – Government Sector</a:t>
            </a:r>
          </a:p>
          <a:p>
            <a:pPr algn="l" eaLnBrk="0" hangingPunct="0">
              <a:spcBef>
                <a:spcPct val="30000"/>
              </a:spcBef>
              <a:buClr>
                <a:srgbClr val="FF0000"/>
              </a:buClr>
              <a:buFont typeface="Wingdings" pitchFamily="2" charset="2"/>
              <a:buNone/>
            </a:pPr>
            <a:endParaRPr lang="en-US" sz="1200" b="0">
              <a:solidFill>
                <a:srgbClr val="000000"/>
              </a:solidFill>
            </a:endParaRPr>
          </a:p>
          <a:p>
            <a:pPr algn="l" eaLnBrk="0" hangingPunct="0">
              <a:spcBef>
                <a:spcPct val="30000"/>
              </a:spcBef>
              <a:buClr>
                <a:srgbClr val="FF0000"/>
              </a:buClr>
              <a:buFont typeface="Wingdings" pitchFamily="2" charset="2"/>
              <a:buNone/>
            </a:pPr>
            <a:r>
              <a:rPr lang="en-US" sz="1200" b="0">
                <a:solidFill>
                  <a:srgbClr val="000000"/>
                </a:solidFill>
              </a:rPr>
              <a:t>European Commission - External Action Service</a:t>
            </a:r>
          </a:p>
          <a:p>
            <a:pPr algn="l" eaLnBrk="0" hangingPunct="0">
              <a:spcBef>
                <a:spcPct val="30000"/>
              </a:spcBef>
              <a:buClr>
                <a:srgbClr val="FF0000"/>
              </a:buClr>
              <a:buFont typeface="Wingdings" pitchFamily="2" charset="2"/>
              <a:buNone/>
            </a:pPr>
            <a:r>
              <a:rPr lang="en-US" sz="1200" b="0">
                <a:solidFill>
                  <a:srgbClr val="000000"/>
                </a:solidFill>
              </a:rPr>
              <a:t>UK HM Treasury</a:t>
            </a:r>
          </a:p>
          <a:p>
            <a:pPr algn="l" eaLnBrk="0" hangingPunct="0">
              <a:spcBef>
                <a:spcPct val="30000"/>
              </a:spcBef>
              <a:buClr>
                <a:srgbClr val="FF0000"/>
              </a:buClr>
              <a:buFont typeface="Wingdings" pitchFamily="2" charset="2"/>
              <a:buNone/>
            </a:pPr>
            <a:r>
              <a:rPr lang="en-US" sz="1200" b="0">
                <a:solidFill>
                  <a:srgbClr val="000000"/>
                </a:solidFill>
              </a:rPr>
              <a:t>UK Foreign &amp; Commonwealth Office</a:t>
            </a:r>
          </a:p>
          <a:p>
            <a:pPr algn="l" eaLnBrk="0" hangingPunct="0">
              <a:spcBef>
                <a:spcPct val="30000"/>
              </a:spcBef>
              <a:buClr>
                <a:srgbClr val="FF0000"/>
              </a:buClr>
              <a:buFont typeface="Wingdings" pitchFamily="2" charset="2"/>
              <a:buNone/>
            </a:pPr>
            <a:r>
              <a:rPr lang="en-US" sz="1200" b="0">
                <a:solidFill>
                  <a:srgbClr val="000000"/>
                </a:solidFill>
              </a:rPr>
              <a:t>UN Panel of Experts on Iran </a:t>
            </a:r>
          </a:p>
          <a:p>
            <a:pPr algn="l" eaLnBrk="0" hangingPunct="0">
              <a:spcBef>
                <a:spcPct val="30000"/>
              </a:spcBef>
              <a:buClr>
                <a:srgbClr val="FF0000"/>
              </a:buClr>
              <a:buFont typeface="Wingdings" pitchFamily="2" charset="2"/>
              <a:buNone/>
            </a:pPr>
            <a:r>
              <a:rPr lang="en-US" sz="1200" b="0">
                <a:solidFill>
                  <a:srgbClr val="000000"/>
                </a:solidFill>
              </a:rPr>
              <a:t>US OFAC</a:t>
            </a:r>
          </a:p>
          <a:p>
            <a:pPr algn="l" eaLnBrk="0" hangingPunct="0">
              <a:spcBef>
                <a:spcPct val="30000"/>
              </a:spcBef>
              <a:buClr>
                <a:srgbClr val="FF0000"/>
              </a:buClr>
              <a:buFont typeface="Wingdings" pitchFamily="2" charset="2"/>
              <a:buNone/>
            </a:pPr>
            <a:r>
              <a:rPr lang="en-US" sz="1200" b="0">
                <a:solidFill>
                  <a:srgbClr val="000000"/>
                </a:solidFill>
              </a:rPr>
              <a:t>US State Department</a:t>
            </a:r>
          </a:p>
          <a:p>
            <a:pPr algn="l" eaLnBrk="0" hangingPunct="0">
              <a:spcBef>
                <a:spcPct val="30000"/>
              </a:spcBef>
              <a:buClr>
                <a:srgbClr val="FF0000"/>
              </a:buClr>
              <a:buFont typeface="Wingdings" pitchFamily="2" charset="2"/>
              <a:buNone/>
            </a:pPr>
            <a:endParaRPr lang="en-US" sz="2200" b="0">
              <a:solidFill>
                <a:srgbClr val="000080"/>
              </a:solidFill>
            </a:endParaRPr>
          </a:p>
        </p:txBody>
      </p:sp>
      <p:sp>
        <p:nvSpPr>
          <p:cNvPr id="41988" name="Content Placeholder 9"/>
          <p:cNvSpPr txBox="1">
            <a:spLocks/>
          </p:cNvSpPr>
          <p:nvPr/>
        </p:nvSpPr>
        <p:spPr bwMode="blackWhite">
          <a:xfrm>
            <a:off x="977900" y="4167188"/>
            <a:ext cx="3332163" cy="1262062"/>
          </a:xfrm>
          <a:prstGeom prst="rect">
            <a:avLst/>
          </a:prstGeom>
          <a:noFill/>
          <a:ln w="12700">
            <a:solidFill>
              <a:srgbClr val="00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lgn="ctr" defTabSz="3870325">
              <a:defRPr sz="900" b="1">
                <a:solidFill>
                  <a:srgbClr val="EAEAEA"/>
                </a:solidFill>
                <a:latin typeface="Arial" pitchFamily="34" charset="0"/>
                <a:ea typeface="ＭＳ Ｐゴシック" pitchFamily="34" charset="-128"/>
              </a:defRPr>
            </a:lvl1pPr>
            <a:lvl2pPr marL="742950" indent="-285750" algn="ctr" defTabSz="3870325">
              <a:defRPr sz="900" b="1">
                <a:solidFill>
                  <a:srgbClr val="EAEAEA"/>
                </a:solidFill>
                <a:latin typeface="Arial" pitchFamily="34" charset="0"/>
                <a:ea typeface="ＭＳ Ｐゴシック" pitchFamily="34" charset="-128"/>
              </a:defRPr>
            </a:lvl2pPr>
            <a:lvl3pPr marL="1143000" indent="-228600" algn="ctr" defTabSz="3870325">
              <a:defRPr sz="900" b="1">
                <a:solidFill>
                  <a:srgbClr val="EAEAEA"/>
                </a:solidFill>
                <a:latin typeface="Arial" pitchFamily="34" charset="0"/>
                <a:ea typeface="ＭＳ Ｐゴシック" pitchFamily="34" charset="-128"/>
              </a:defRPr>
            </a:lvl3pPr>
            <a:lvl4pPr marL="1600200" indent="-228600" algn="ctr" defTabSz="3870325">
              <a:defRPr sz="900" b="1">
                <a:solidFill>
                  <a:srgbClr val="EAEAEA"/>
                </a:solidFill>
                <a:latin typeface="Arial" pitchFamily="34" charset="0"/>
                <a:ea typeface="ＭＳ Ｐゴシック" pitchFamily="34" charset="-128"/>
              </a:defRPr>
            </a:lvl4pPr>
            <a:lvl5pPr marL="2057400" indent="-228600" algn="ctr" defTabSz="3870325">
              <a:defRPr sz="900" b="1">
                <a:solidFill>
                  <a:srgbClr val="EAEAEA"/>
                </a:solidFill>
                <a:latin typeface="Arial" pitchFamily="34" charset="0"/>
                <a:ea typeface="ＭＳ Ｐゴシック" pitchFamily="34" charset="-128"/>
              </a:defRPr>
            </a:lvl5pPr>
            <a:lvl6pPr marL="25146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9pPr>
          </a:lstStyle>
          <a:p>
            <a:pPr algn="l" eaLnBrk="0" hangingPunct="0">
              <a:spcBef>
                <a:spcPct val="30000"/>
              </a:spcBef>
              <a:buClr>
                <a:srgbClr val="FF0000"/>
              </a:buClr>
              <a:buFont typeface="Wingdings" pitchFamily="2" charset="2"/>
              <a:buNone/>
            </a:pPr>
            <a:r>
              <a:rPr lang="en-US" sz="1400" u="sng">
                <a:solidFill>
                  <a:srgbClr val="000000"/>
                </a:solidFill>
              </a:rPr>
              <a:t>Global Insurance Clients</a:t>
            </a:r>
            <a:r>
              <a:rPr lang="en-US" sz="1200" b="0">
                <a:solidFill>
                  <a:srgbClr val="000000"/>
                </a:solidFill>
              </a:rPr>
              <a:t/>
            </a:r>
            <a:br>
              <a:rPr lang="en-US" sz="1200" b="0">
                <a:solidFill>
                  <a:srgbClr val="000000"/>
                </a:solidFill>
              </a:rPr>
            </a:br>
            <a:endParaRPr lang="en-US" sz="1200" b="0">
              <a:solidFill>
                <a:srgbClr val="000000"/>
              </a:solidFill>
            </a:endParaRPr>
          </a:p>
          <a:p>
            <a:pPr algn="l" eaLnBrk="0" hangingPunct="0">
              <a:spcBef>
                <a:spcPct val="30000"/>
              </a:spcBef>
              <a:buClr>
                <a:srgbClr val="FF0000"/>
              </a:buClr>
              <a:buFont typeface="Wingdings" pitchFamily="2" charset="2"/>
              <a:buNone/>
            </a:pPr>
            <a:r>
              <a:rPr lang="en-US" sz="1200" b="0">
                <a:solidFill>
                  <a:srgbClr val="000000"/>
                </a:solidFill>
              </a:rPr>
              <a:t>British Airways</a:t>
            </a:r>
          </a:p>
          <a:p>
            <a:pPr algn="l" eaLnBrk="0" hangingPunct="0">
              <a:spcBef>
                <a:spcPct val="30000"/>
              </a:spcBef>
              <a:buClr>
                <a:srgbClr val="FF0000"/>
              </a:buClr>
              <a:buFont typeface="Wingdings" pitchFamily="2" charset="2"/>
              <a:buNone/>
            </a:pPr>
            <a:r>
              <a:rPr lang="en-US" sz="1200" b="0">
                <a:solidFill>
                  <a:srgbClr val="000000"/>
                </a:solidFill>
              </a:rPr>
              <a:t>GE Capital</a:t>
            </a:r>
          </a:p>
          <a:p>
            <a:pPr algn="l" eaLnBrk="0" hangingPunct="0">
              <a:spcBef>
                <a:spcPct val="30000"/>
              </a:spcBef>
              <a:buClr>
                <a:srgbClr val="FF0000"/>
              </a:buClr>
              <a:buFont typeface="Wingdings" pitchFamily="2" charset="2"/>
              <a:buNone/>
            </a:pPr>
            <a:r>
              <a:rPr lang="en-US" sz="1200" b="0">
                <a:solidFill>
                  <a:srgbClr val="000000"/>
                </a:solidFill>
              </a:rPr>
              <a:t>Maersk</a:t>
            </a:r>
          </a:p>
          <a:p>
            <a:pPr algn="l" eaLnBrk="0" hangingPunct="0">
              <a:spcBef>
                <a:spcPct val="30000"/>
              </a:spcBef>
              <a:buClr>
                <a:srgbClr val="FF0000"/>
              </a:buClr>
              <a:buFont typeface="Wingdings" pitchFamily="2" charset="2"/>
              <a:buNone/>
            </a:pPr>
            <a:endParaRPr lang="en-US" sz="1200" b="0">
              <a:solidFill>
                <a:srgbClr val="000000"/>
              </a:solidFill>
            </a:endParaRPr>
          </a:p>
          <a:p>
            <a:pPr algn="l" eaLnBrk="0" hangingPunct="0">
              <a:spcBef>
                <a:spcPct val="30000"/>
              </a:spcBef>
              <a:buClr>
                <a:srgbClr val="FF0000"/>
              </a:buClr>
              <a:buFont typeface="Wingdings" pitchFamily="2" charset="2"/>
              <a:buNone/>
            </a:pPr>
            <a:endParaRPr lang="en-US" sz="2200" b="0">
              <a:solidFill>
                <a:srgbClr val="000080"/>
              </a:solidFill>
            </a:endParaRPr>
          </a:p>
        </p:txBody>
      </p:sp>
      <p:sp>
        <p:nvSpPr>
          <p:cNvPr id="41989" name="Content Placeholder 9"/>
          <p:cNvSpPr txBox="1">
            <a:spLocks/>
          </p:cNvSpPr>
          <p:nvPr/>
        </p:nvSpPr>
        <p:spPr bwMode="blackWhite">
          <a:xfrm>
            <a:off x="4694238" y="4171950"/>
            <a:ext cx="3679825" cy="1257300"/>
          </a:xfrm>
          <a:prstGeom prst="rect">
            <a:avLst/>
          </a:prstGeom>
          <a:noFill/>
          <a:ln w="12700">
            <a:solidFill>
              <a:srgbClr val="0000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lgn="ctr" defTabSz="3870325">
              <a:defRPr sz="900" b="1">
                <a:solidFill>
                  <a:srgbClr val="EAEAEA"/>
                </a:solidFill>
                <a:latin typeface="Arial" pitchFamily="34" charset="0"/>
                <a:ea typeface="ＭＳ Ｐゴシック" pitchFamily="34" charset="-128"/>
              </a:defRPr>
            </a:lvl1pPr>
            <a:lvl2pPr marL="742950" indent="-285750" algn="ctr" defTabSz="3870325">
              <a:defRPr sz="900" b="1">
                <a:solidFill>
                  <a:srgbClr val="EAEAEA"/>
                </a:solidFill>
                <a:latin typeface="Arial" pitchFamily="34" charset="0"/>
                <a:ea typeface="ＭＳ Ｐゴシック" pitchFamily="34" charset="-128"/>
              </a:defRPr>
            </a:lvl2pPr>
            <a:lvl3pPr marL="1143000" indent="-228600" algn="ctr" defTabSz="3870325">
              <a:defRPr sz="900" b="1">
                <a:solidFill>
                  <a:srgbClr val="EAEAEA"/>
                </a:solidFill>
                <a:latin typeface="Arial" pitchFamily="34" charset="0"/>
                <a:ea typeface="ＭＳ Ｐゴシック" pitchFamily="34" charset="-128"/>
              </a:defRPr>
            </a:lvl3pPr>
            <a:lvl4pPr marL="1600200" indent="-228600" algn="ctr" defTabSz="3870325">
              <a:defRPr sz="900" b="1">
                <a:solidFill>
                  <a:srgbClr val="EAEAEA"/>
                </a:solidFill>
                <a:latin typeface="Arial" pitchFamily="34" charset="0"/>
                <a:ea typeface="ＭＳ Ｐゴシック" pitchFamily="34" charset="-128"/>
              </a:defRPr>
            </a:lvl4pPr>
            <a:lvl5pPr marL="2057400" indent="-228600" algn="ctr" defTabSz="3870325">
              <a:defRPr sz="900" b="1">
                <a:solidFill>
                  <a:srgbClr val="EAEAEA"/>
                </a:solidFill>
                <a:latin typeface="Arial" pitchFamily="34" charset="0"/>
                <a:ea typeface="ＭＳ Ｐゴシック" pitchFamily="34" charset="-128"/>
              </a:defRPr>
            </a:lvl5pPr>
            <a:lvl6pPr marL="25146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6pPr>
            <a:lvl7pPr marL="29718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7pPr>
            <a:lvl8pPr marL="34290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8pPr>
            <a:lvl9pPr marL="3886200" indent="-228600" algn="ctr" defTabSz="3870325" fontAlgn="base">
              <a:spcBef>
                <a:spcPct val="0"/>
              </a:spcBef>
              <a:spcAft>
                <a:spcPct val="0"/>
              </a:spcAft>
              <a:defRPr sz="900" b="1">
                <a:solidFill>
                  <a:srgbClr val="EAEAEA"/>
                </a:solidFill>
                <a:latin typeface="Arial" pitchFamily="34" charset="0"/>
                <a:ea typeface="ＭＳ Ｐゴシック" pitchFamily="34" charset="-128"/>
              </a:defRPr>
            </a:lvl9pPr>
          </a:lstStyle>
          <a:p>
            <a:pPr algn="l" eaLnBrk="0" hangingPunct="0">
              <a:spcBef>
                <a:spcPct val="30000"/>
              </a:spcBef>
              <a:buClr>
                <a:srgbClr val="FF0000"/>
              </a:buClr>
              <a:buFont typeface="Wingdings" pitchFamily="2" charset="2"/>
              <a:buNone/>
            </a:pPr>
            <a:r>
              <a:rPr lang="en-US" sz="1400" u="sng">
                <a:solidFill>
                  <a:srgbClr val="000000"/>
                </a:solidFill>
              </a:rPr>
              <a:t>Other Stakeholders</a:t>
            </a:r>
            <a:endParaRPr lang="en-US" sz="1400" b="0">
              <a:solidFill>
                <a:srgbClr val="000000"/>
              </a:solidFill>
            </a:endParaRPr>
          </a:p>
          <a:p>
            <a:pPr algn="l" eaLnBrk="0" hangingPunct="0">
              <a:spcBef>
                <a:spcPct val="30000"/>
              </a:spcBef>
              <a:buClr>
                <a:srgbClr val="FF0000"/>
              </a:buClr>
              <a:buFont typeface="Wingdings" pitchFamily="2" charset="2"/>
              <a:buNone/>
            </a:pPr>
            <a:endParaRPr lang="en-US" sz="1200" b="0">
              <a:solidFill>
                <a:srgbClr val="000000"/>
              </a:solidFill>
            </a:endParaRPr>
          </a:p>
          <a:p>
            <a:pPr algn="l" eaLnBrk="0" hangingPunct="0">
              <a:spcBef>
                <a:spcPct val="30000"/>
              </a:spcBef>
              <a:buClr>
                <a:srgbClr val="FF0000"/>
              </a:buClr>
              <a:buFont typeface="Wingdings" pitchFamily="2" charset="2"/>
              <a:buNone/>
            </a:pPr>
            <a:r>
              <a:rPr lang="en-US" sz="1200" b="0">
                <a:solidFill>
                  <a:srgbClr val="000000"/>
                </a:solidFill>
              </a:rPr>
              <a:t>One international law firm</a:t>
            </a:r>
          </a:p>
          <a:p>
            <a:pPr algn="l" eaLnBrk="0" hangingPunct="0">
              <a:spcBef>
                <a:spcPct val="30000"/>
              </a:spcBef>
              <a:buClr>
                <a:srgbClr val="FF0000"/>
              </a:buClr>
              <a:buFont typeface="Wingdings" pitchFamily="2" charset="2"/>
              <a:buNone/>
            </a:pPr>
            <a:r>
              <a:rPr lang="en-US" sz="1200" b="0">
                <a:solidFill>
                  <a:srgbClr val="000000"/>
                </a:solidFill>
              </a:rPr>
              <a:t>International Association of Insurance Supervisors</a:t>
            </a:r>
          </a:p>
          <a:p>
            <a:pPr algn="l" eaLnBrk="0" hangingPunct="0">
              <a:spcBef>
                <a:spcPct val="30000"/>
              </a:spcBef>
              <a:buClr>
                <a:srgbClr val="FF0000"/>
              </a:buClr>
              <a:buFont typeface="Wingdings" pitchFamily="2" charset="2"/>
              <a:buNone/>
            </a:pPr>
            <a:r>
              <a:rPr lang="en-US" sz="1200" b="0">
                <a:solidFill>
                  <a:srgbClr val="000000"/>
                </a:solidFill>
              </a:rPr>
              <a:t>King’s College London</a:t>
            </a:r>
          </a:p>
          <a:p>
            <a:pPr algn="l" eaLnBrk="0" hangingPunct="0">
              <a:spcBef>
                <a:spcPct val="30000"/>
              </a:spcBef>
              <a:buClr>
                <a:srgbClr val="FF0000"/>
              </a:buClr>
              <a:buFont typeface="Wingdings" pitchFamily="2" charset="2"/>
              <a:buNone/>
            </a:pPr>
            <a:endParaRPr lang="en-US" sz="1200" b="0">
              <a:solidFill>
                <a:srgbClr val="000000"/>
              </a:solidFill>
            </a:endParaRPr>
          </a:p>
          <a:p>
            <a:pPr algn="l" eaLnBrk="0" hangingPunct="0">
              <a:spcBef>
                <a:spcPct val="30000"/>
              </a:spcBef>
              <a:buClr>
                <a:srgbClr val="FF0000"/>
              </a:buClr>
              <a:buFont typeface="Wingdings" pitchFamily="2" charset="2"/>
              <a:buNone/>
            </a:pPr>
            <a:endParaRPr lang="en-US" sz="2200" b="0">
              <a:solidFill>
                <a:srgbClr val="000080"/>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7341" y="6018939"/>
            <a:ext cx="5297066" cy="725625"/>
          </a:xfrm>
          <a:prstGeom prst="rect">
            <a:avLst/>
          </a:prstGeom>
        </p:spPr>
      </p:pic>
    </p:spTree>
    <p:extLst>
      <p:ext uri="{BB962C8B-B14F-4D97-AF65-F5344CB8AC3E}">
        <p14:creationId xmlns:p14="http://schemas.microsoft.com/office/powerpoint/2010/main" val="3471022253"/>
      </p:ext>
    </p:extLst>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354162"/>
          </a:xfrm>
        </p:spPr>
        <p:txBody>
          <a:bodyPr>
            <a:normAutofit fontScale="90000"/>
          </a:bodyPr>
          <a:lstStyle/>
          <a:p>
            <a:r>
              <a:rPr lang="en-GB" dirty="0" smtClean="0"/>
              <a:t/>
            </a:r>
            <a:br>
              <a:rPr lang="en-GB" dirty="0" smtClean="0"/>
            </a:br>
            <a:r>
              <a:rPr lang="en-GB" sz="3600" dirty="0" smtClean="0"/>
              <a:t>AIDA </a:t>
            </a:r>
            <a:r>
              <a:rPr lang="en-GB" sz="3600" dirty="0"/>
              <a:t>Europe and FERMA would like to thank</a:t>
            </a:r>
            <a:br>
              <a:rPr lang="en-GB" sz="3600" dirty="0"/>
            </a:br>
            <a:endParaRPr lang="en-GB" sz="3600" dirty="0"/>
          </a:p>
        </p:txBody>
      </p:sp>
      <p:sp>
        <p:nvSpPr>
          <p:cNvPr id="5" name="Content Placeholder 4"/>
          <p:cNvSpPr>
            <a:spLocks noGrp="1"/>
          </p:cNvSpPr>
          <p:nvPr>
            <p:ph idx="1"/>
          </p:nvPr>
        </p:nvSpPr>
        <p:spPr>
          <a:xfrm>
            <a:off x="457200" y="908721"/>
            <a:ext cx="8229600" cy="4464496"/>
          </a:xfrm>
        </p:spPr>
        <p:txBody>
          <a:bodyPr>
            <a:normAutofit/>
          </a:bodyPr>
          <a:lstStyle/>
          <a:p>
            <a:pPr marL="0" indent="0" algn="ctr">
              <a:buNone/>
            </a:pPr>
            <a:endParaRPr lang="en-GB" dirty="0"/>
          </a:p>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endParaRPr lang="en-GB" dirty="0" smtClean="0"/>
          </a:p>
          <a:p>
            <a:pPr marL="0" indent="0" algn="ctr">
              <a:buNone/>
            </a:pPr>
            <a:endParaRPr lang="en-GB" dirty="0" smtClean="0"/>
          </a:p>
          <a:p>
            <a:pPr marL="0" indent="0" algn="ctr">
              <a:buNone/>
            </a:pPr>
            <a:r>
              <a:rPr lang="en-GB" dirty="0" smtClean="0"/>
              <a:t> for its support</a:t>
            </a:r>
            <a:endParaRPr lang="en-GB" dirty="0"/>
          </a:p>
          <a:p>
            <a:pPr marL="0" indent="0" algn="ctr">
              <a:buNone/>
            </a:pP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1790855"/>
            <a:ext cx="6048672" cy="2127191"/>
          </a:xfrm>
          <a:prstGeom prst="rect">
            <a:avLst/>
          </a:prstGeom>
        </p:spPr>
      </p:pic>
      <p:sp>
        <p:nvSpPr>
          <p:cNvPr id="3" name="Footer Placeholder 2"/>
          <p:cNvSpPr>
            <a:spLocks noGrp="1"/>
          </p:cNvSpPr>
          <p:nvPr>
            <p:ph type="ftr" sz="quarter" idx="11"/>
          </p:nvPr>
        </p:nvSpPr>
        <p:spPr>
          <a:xfrm>
            <a:off x="539552" y="5733256"/>
            <a:ext cx="8424936" cy="988219"/>
          </a:xfrm>
        </p:spPr>
        <p:txBody>
          <a:bodyPr/>
          <a:lstStyle/>
          <a:p>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5733256"/>
            <a:ext cx="6953250" cy="952500"/>
          </a:xfrm>
          <a:prstGeom prst="rect">
            <a:avLst/>
          </a:prstGeom>
        </p:spPr>
      </p:pic>
    </p:spTree>
    <p:extLst>
      <p:ext uri="{BB962C8B-B14F-4D97-AF65-F5344CB8AC3E}">
        <p14:creationId xmlns:p14="http://schemas.microsoft.com/office/powerpoint/2010/main" val="19472380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D &amp;	O	</a:t>
            </a:r>
            <a:endParaRPr lang="en-GB" dirty="0"/>
          </a:p>
        </p:txBody>
      </p:sp>
      <p:sp>
        <p:nvSpPr>
          <p:cNvPr id="3" name="Subtitle 2"/>
          <p:cNvSpPr>
            <a:spLocks noGrp="1"/>
          </p:cNvSpPr>
          <p:nvPr>
            <p:ph type="subTitle" idx="1"/>
          </p:nvPr>
        </p:nvSpPr>
        <p:spPr/>
        <p:txBody>
          <a:bodyPr/>
          <a:lstStyle/>
          <a:p>
            <a:endParaRPr lang="en-GB"/>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5861114"/>
            <a:ext cx="6449194" cy="883451"/>
          </a:xfrm>
          <a:prstGeom prst="rect">
            <a:avLst/>
          </a:prstGeom>
        </p:spPr>
      </p:pic>
    </p:spTree>
    <p:extLst>
      <p:ext uri="{BB962C8B-B14F-4D97-AF65-F5344CB8AC3E}">
        <p14:creationId xmlns:p14="http://schemas.microsoft.com/office/powerpoint/2010/main" val="283163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5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endParaRPr lang="en-US" sz="2600" b="1" i="1" dirty="0" smtClean="0">
              <a:solidFill>
                <a:schemeClr val="accent1"/>
              </a:solidFill>
              <a:latin typeface="+mn-lt"/>
            </a:endParaRPr>
          </a:p>
          <a:p>
            <a:pPr eaLnBrk="1" hangingPunct="1">
              <a:defRPr/>
            </a:pPr>
            <a:r>
              <a:rPr lang="en-US" sz="3400" i="1" dirty="0" smtClean="0">
                <a:solidFill>
                  <a:schemeClr val="accent1"/>
                </a:solidFill>
                <a:latin typeface="+mn-lt"/>
              </a:rPr>
              <a:t>Vertical risk sharing</a:t>
            </a: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graphicFrame>
        <p:nvGraphicFramePr>
          <p:cNvPr id="3" name="Segnaposto contenuto 2"/>
          <p:cNvGraphicFramePr>
            <a:graphicFrameLocks noGrp="1"/>
          </p:cNvGraphicFramePr>
          <p:nvPr>
            <p:ph idx="1"/>
            <p:extLst>
              <p:ext uri="{D42A27DB-BD31-4B8C-83A1-F6EECF244321}">
                <p14:modId xmlns:p14="http://schemas.microsoft.com/office/powerpoint/2010/main" val="2164854370"/>
              </p:ext>
            </p:extLst>
          </p:nvPr>
        </p:nvGraphicFramePr>
        <p:xfrm>
          <a:off x="250824" y="2204865"/>
          <a:ext cx="8569647" cy="36724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27983" y="6124233"/>
            <a:ext cx="4528423" cy="620331"/>
          </a:xfrm>
          <a:prstGeom prst="rect">
            <a:avLst/>
          </a:prstGeom>
        </p:spPr>
      </p:pic>
    </p:spTree>
    <p:extLst>
      <p:ext uri="{BB962C8B-B14F-4D97-AF65-F5344CB8AC3E}">
        <p14:creationId xmlns:p14="http://schemas.microsoft.com/office/powerpoint/2010/main" val="123802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73"/>
          <p:cNvSpPr>
            <a:spLocks noChangeArrowheads="1"/>
          </p:cNvSpPr>
          <p:nvPr/>
        </p:nvSpPr>
        <p:spPr bwMode="auto">
          <a:xfrm>
            <a:off x="2895600" y="3900488"/>
            <a:ext cx="184150" cy="579437"/>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3075" name="Rectangle 174"/>
          <p:cNvSpPr>
            <a:spLocks noChangeArrowheads="1"/>
          </p:cNvSpPr>
          <p:nvPr/>
        </p:nvSpPr>
        <p:spPr bwMode="auto">
          <a:xfrm>
            <a:off x="2057400" y="4738688"/>
            <a:ext cx="184150" cy="579437"/>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3076" name="AutoShape 177" descr="Logo.PNG"/>
          <p:cNvSpPr>
            <a:spLocks noChangeAspect="1" noChangeArrowheads="1"/>
          </p:cNvSpPr>
          <p:nvPr/>
        </p:nvSpPr>
        <p:spPr bwMode="auto">
          <a:xfrm>
            <a:off x="4281488" y="3186113"/>
            <a:ext cx="5810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pic>
        <p:nvPicPr>
          <p:cNvPr id="307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223000" y="1425575"/>
            <a:ext cx="2743200" cy="25765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9" name="Rectangle 3"/>
          <p:cNvSpPr txBox="1">
            <a:spLocks noChangeArrowheads="1"/>
          </p:cNvSpPr>
          <p:nvPr/>
        </p:nvSpPr>
        <p:spPr bwMode="auto">
          <a:xfrm>
            <a:off x="149225" y="2867025"/>
            <a:ext cx="687705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63513" indent="-163513">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eaLnBrk="1" hangingPunct="1">
              <a:spcBef>
                <a:spcPct val="35000"/>
              </a:spcBef>
              <a:buClr>
                <a:schemeClr val="folHlink"/>
              </a:buClr>
            </a:pPr>
            <a:r>
              <a:rPr lang="fr-FR" sz="4000" b="1">
                <a:solidFill>
                  <a:schemeClr val="tx1"/>
                </a:solidFill>
              </a:rPr>
              <a:t>D&amp;O liability insurance:</a:t>
            </a:r>
          </a:p>
          <a:p>
            <a:pPr algn="l" eaLnBrk="1" hangingPunct="1">
              <a:spcBef>
                <a:spcPct val="35000"/>
              </a:spcBef>
              <a:buClr>
                <a:schemeClr val="folHlink"/>
              </a:buClr>
            </a:pPr>
            <a:r>
              <a:rPr lang="fr-FR" sz="3600" b="1">
                <a:solidFill>
                  <a:schemeClr val="tx1"/>
                </a:solidFill>
              </a:rPr>
              <a:t>From </a:t>
            </a:r>
            <a:r>
              <a:rPr lang="fr-FR" sz="3600" b="1">
                <a:solidFill>
                  <a:srgbClr val="00B050"/>
                </a:solidFill>
              </a:rPr>
              <a:t>broad coverage</a:t>
            </a:r>
            <a:r>
              <a:rPr lang="fr-FR" sz="3600" b="1">
                <a:solidFill>
                  <a:schemeClr val="tx1"/>
                </a:solidFill>
              </a:rPr>
              <a:t>…</a:t>
            </a:r>
          </a:p>
          <a:p>
            <a:pPr algn="l" eaLnBrk="1" hangingPunct="1">
              <a:spcBef>
                <a:spcPct val="35000"/>
              </a:spcBef>
              <a:buClr>
                <a:schemeClr val="folHlink"/>
              </a:buClr>
            </a:pPr>
            <a:r>
              <a:rPr lang="fr-FR" sz="3600" b="1">
                <a:solidFill>
                  <a:schemeClr val="tx1"/>
                </a:solidFill>
              </a:rPr>
              <a:t>To </a:t>
            </a:r>
            <a:r>
              <a:rPr lang="fr-FR" sz="3600" b="1">
                <a:solidFill>
                  <a:srgbClr val="FF0000"/>
                </a:solidFill>
              </a:rPr>
              <a:t>forbidden guarantees </a:t>
            </a:r>
            <a:r>
              <a:rPr lang="fr-FR" sz="3600" b="1">
                <a:solidFill>
                  <a:schemeClr val="tx1"/>
                </a:solidFill>
              </a:rPr>
              <a:t>?</a:t>
            </a:r>
          </a:p>
        </p:txBody>
      </p:sp>
      <p:sp>
        <p:nvSpPr>
          <p:cNvPr id="2" name="Rectangle 8"/>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pic>
        <p:nvPicPr>
          <p:cNvPr id="3080"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6003698"/>
            <a:ext cx="4329558" cy="592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1" name="Rectangle 1"/>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3" name="Footer Placeholder 2"/>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9187797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3000"/>
                                        <p:tgtEl>
                                          <p:spTgt spid="307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079"/>
                                        </p:tgtEl>
                                        <p:attrNameLst>
                                          <p:attrName>style.visibility</p:attrName>
                                        </p:attrNameLst>
                                      </p:cBhvr>
                                      <p:to>
                                        <p:strVal val="visible"/>
                                      </p:to>
                                    </p:set>
                                    <p:animEffect transition="in" filter="fade">
                                      <p:cBhvr>
                                        <p:cTn id="10" dur="3000"/>
                                        <p:tgtEl>
                                          <p:spTgt spid="3079"/>
                                        </p:tgtEl>
                                      </p:cBhvr>
                                    </p:animEffect>
                                    <p:anim calcmode="lin" valueType="num">
                                      <p:cBhvr>
                                        <p:cTn id="11" dur="3000" fill="hold"/>
                                        <p:tgtEl>
                                          <p:spTgt spid="3079"/>
                                        </p:tgtEl>
                                        <p:attrNameLst>
                                          <p:attrName>ppt_x</p:attrName>
                                        </p:attrNameLst>
                                      </p:cBhvr>
                                      <p:tavLst>
                                        <p:tav tm="0">
                                          <p:val>
                                            <p:strVal val="#ppt_x"/>
                                          </p:val>
                                        </p:tav>
                                        <p:tav tm="100000">
                                          <p:val>
                                            <p:strVal val="#ppt_x"/>
                                          </p:val>
                                        </p:tav>
                                      </p:tavLst>
                                    </p:anim>
                                    <p:anim calcmode="lin" valueType="num">
                                      <p:cBhvr>
                                        <p:cTn id="12" dur="3000" fill="hold"/>
                                        <p:tgtEl>
                                          <p:spTgt spid="30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sp>
        <p:nvSpPr>
          <p:cNvPr id="4099"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4100"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grpSp>
        <p:nvGrpSpPr>
          <p:cNvPr id="2" name="Groupe 1"/>
          <p:cNvGrpSpPr>
            <a:grpSpLocks/>
          </p:cNvGrpSpPr>
          <p:nvPr/>
        </p:nvGrpSpPr>
        <p:grpSpPr bwMode="auto">
          <a:xfrm>
            <a:off x="403225" y="2362200"/>
            <a:ext cx="7927975" cy="3284538"/>
            <a:chOff x="403225" y="2362200"/>
            <a:chExt cx="7927974" cy="3284538"/>
          </a:xfrm>
        </p:grpSpPr>
        <p:sp>
          <p:nvSpPr>
            <p:cNvPr id="4105" name="Subtitle 2"/>
            <p:cNvSpPr txBox="1">
              <a:spLocks/>
            </p:cNvSpPr>
            <p:nvPr/>
          </p:nvSpPr>
          <p:spPr bwMode="auto">
            <a:xfrm>
              <a:off x="460374" y="2362200"/>
              <a:ext cx="7870825" cy="328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endParaRPr lang="en-GB" sz="800" dirty="0">
                <a:solidFill>
                  <a:schemeClr val="tx1"/>
                </a:solidFill>
                <a:latin typeface="Arial Black" pitchFamily="34" charset="0"/>
              </a:endParaRPr>
            </a:p>
            <a:p>
              <a:pPr algn="l">
                <a:spcBef>
                  <a:spcPct val="0"/>
                </a:spcBef>
                <a:buClr>
                  <a:schemeClr val="folHlink"/>
                </a:buClr>
              </a:pPr>
              <a:endParaRPr lang="en-GB" sz="800" dirty="0">
                <a:solidFill>
                  <a:schemeClr val="tx1"/>
                </a:solidFill>
                <a:latin typeface="Arial Black" pitchFamily="34" charset="0"/>
              </a:endParaRPr>
            </a:p>
            <a:p>
              <a:pPr lvl="1" algn="l">
                <a:spcBef>
                  <a:spcPct val="0"/>
                </a:spcBef>
                <a:buClr>
                  <a:srgbClr val="B2B2B2"/>
                </a:buClr>
                <a:buFont typeface="Arial" pitchFamily="34" charset="0"/>
                <a:buNone/>
              </a:pPr>
              <a:r>
                <a:rPr lang="en-GB" b="1" dirty="0">
                  <a:solidFill>
                    <a:srgbClr val="0000FF"/>
                  </a:solidFill>
                  <a:latin typeface="Arial Black" pitchFamily="34" charset="0"/>
                </a:rPr>
                <a:t>Mr Jorge ANGELL </a:t>
              </a:r>
              <a:endParaRPr lang="en-GB" sz="1400" b="1" dirty="0">
                <a:solidFill>
                  <a:srgbClr val="0000FF"/>
                </a:solidFill>
                <a:latin typeface="Arial Black" pitchFamily="34" charset="0"/>
              </a:endParaRPr>
            </a:p>
            <a:p>
              <a:pPr lvl="1" algn="l">
                <a:spcBef>
                  <a:spcPct val="0"/>
                </a:spcBef>
                <a:buClr>
                  <a:srgbClr val="B2B2B2"/>
                </a:buClr>
                <a:buFont typeface="Arial" pitchFamily="34" charset="0"/>
                <a:buNone/>
              </a:pPr>
              <a:r>
                <a:rPr lang="en-GB" sz="1600" b="1" i="1" dirty="0">
                  <a:solidFill>
                    <a:schemeClr val="tx1"/>
                  </a:solidFill>
                  <a:latin typeface="Arial Black" pitchFamily="34" charset="0"/>
                </a:rPr>
                <a:t>Senior partner of LC Rodrigo </a:t>
              </a:r>
              <a:r>
                <a:rPr lang="en-GB" sz="1600" i="1" dirty="0" err="1">
                  <a:solidFill>
                    <a:schemeClr val="tx1"/>
                  </a:solidFill>
                  <a:latin typeface="Arial Black" pitchFamily="34" charset="0"/>
                </a:rPr>
                <a:t>Abogados</a:t>
              </a:r>
              <a:r>
                <a:rPr lang="en-GB" sz="1600" i="1" dirty="0">
                  <a:solidFill>
                    <a:schemeClr val="tx1"/>
                  </a:solidFill>
                  <a:latin typeface="Arial Black" pitchFamily="34" charset="0"/>
                </a:rPr>
                <a:t> Law firm,</a:t>
              </a:r>
            </a:p>
            <a:p>
              <a:pPr lvl="1" algn="l">
                <a:spcBef>
                  <a:spcPct val="0"/>
                </a:spcBef>
                <a:buClr>
                  <a:srgbClr val="B2B2B2"/>
                </a:buClr>
                <a:buFont typeface="Arial" pitchFamily="34" charset="0"/>
                <a:buNone/>
              </a:pPr>
              <a:endParaRPr lang="en-GB" sz="1500" i="1" dirty="0">
                <a:solidFill>
                  <a:schemeClr val="tx1"/>
                </a:solidFill>
                <a:latin typeface="Arial Black" pitchFamily="34" charset="0"/>
              </a:endParaRPr>
            </a:p>
            <a:p>
              <a:pPr lvl="1" algn="l">
                <a:spcBef>
                  <a:spcPct val="0"/>
                </a:spcBef>
                <a:buClr>
                  <a:srgbClr val="B2B2B2"/>
                </a:buClr>
                <a:buFont typeface="Arial" pitchFamily="34" charset="0"/>
                <a:buNone/>
              </a:pPr>
              <a:r>
                <a:rPr lang="en-GB" b="1" dirty="0">
                  <a:solidFill>
                    <a:srgbClr val="0000FF"/>
                  </a:solidFill>
                  <a:latin typeface="Arial Black" pitchFamily="34" charset="0"/>
                </a:rPr>
                <a:t>Dr Otto CSURGO</a:t>
              </a:r>
            </a:p>
            <a:p>
              <a:pPr lvl="1" algn="l">
                <a:spcBef>
                  <a:spcPct val="0"/>
                </a:spcBef>
                <a:buClr>
                  <a:srgbClr val="B2B2B2"/>
                </a:buClr>
                <a:buFont typeface="Arial" pitchFamily="34" charset="0"/>
                <a:buNone/>
              </a:pPr>
              <a:r>
                <a:rPr lang="en-GB" sz="1600" i="1" dirty="0">
                  <a:solidFill>
                    <a:schemeClr val="tx1"/>
                  </a:solidFill>
                  <a:latin typeface="Arial Black" pitchFamily="34" charset="0"/>
                </a:rPr>
                <a:t>Chairman &amp; CEO of Pannonia Insurance Company,</a:t>
              </a:r>
            </a:p>
            <a:p>
              <a:pPr lvl="1" algn="l">
                <a:spcBef>
                  <a:spcPct val="0"/>
                </a:spcBef>
                <a:buClr>
                  <a:srgbClr val="B2B2B2"/>
                </a:buClr>
                <a:buFont typeface="Arial" pitchFamily="34" charset="0"/>
                <a:buNone/>
              </a:pPr>
              <a:endParaRPr lang="en-GB" sz="1600" i="1" dirty="0">
                <a:solidFill>
                  <a:schemeClr val="tx1"/>
                </a:solidFill>
                <a:latin typeface="Arial Black" pitchFamily="34" charset="0"/>
              </a:endParaRPr>
            </a:p>
            <a:p>
              <a:pPr lvl="1" algn="l">
                <a:spcBef>
                  <a:spcPct val="0"/>
                </a:spcBef>
                <a:buClr>
                  <a:srgbClr val="B2B2B2"/>
                </a:buClr>
                <a:buFont typeface="Arial" pitchFamily="34" charset="0"/>
                <a:buNone/>
              </a:pPr>
              <a:r>
                <a:rPr lang="en-GB" sz="2200" b="1" dirty="0">
                  <a:solidFill>
                    <a:srgbClr val="0000FF"/>
                  </a:solidFill>
                  <a:latin typeface="Arial Black" pitchFamily="34" charset="0"/>
                </a:rPr>
                <a:t>Mr John CURRAN </a:t>
              </a:r>
              <a:endParaRPr lang="en-GB" sz="1400" b="1" dirty="0">
                <a:solidFill>
                  <a:srgbClr val="0000FF"/>
                </a:solidFill>
                <a:latin typeface="Arial Black" pitchFamily="34" charset="0"/>
              </a:endParaRPr>
            </a:p>
            <a:p>
              <a:pPr lvl="1" algn="l">
                <a:spcBef>
                  <a:spcPct val="0"/>
                </a:spcBef>
                <a:buClr>
                  <a:srgbClr val="B2B2B2"/>
                </a:buClr>
                <a:buFont typeface="Arial" pitchFamily="34" charset="0"/>
                <a:buNone/>
              </a:pPr>
              <a:r>
                <a:rPr lang="en-GB" sz="1600" i="1" dirty="0">
                  <a:solidFill>
                    <a:schemeClr val="tx1"/>
                  </a:solidFill>
                  <a:latin typeface="Arial Black" pitchFamily="34" charset="0"/>
                </a:rPr>
                <a:t>Partner of DLA Piper,</a:t>
              </a:r>
            </a:p>
            <a:p>
              <a:pPr lvl="1" algn="l">
                <a:spcBef>
                  <a:spcPct val="0"/>
                </a:spcBef>
                <a:buClr>
                  <a:srgbClr val="B2B2B2"/>
                </a:buClr>
                <a:buFont typeface="Arial" pitchFamily="34" charset="0"/>
                <a:buNone/>
              </a:pPr>
              <a:endParaRPr lang="en-GB" sz="1500" i="1" dirty="0">
                <a:solidFill>
                  <a:schemeClr val="tx1"/>
                </a:solidFill>
                <a:latin typeface="Arial Black" pitchFamily="34" charset="0"/>
              </a:endParaRPr>
            </a:p>
            <a:p>
              <a:pPr lvl="1" algn="l">
                <a:spcBef>
                  <a:spcPct val="0"/>
                </a:spcBef>
                <a:buClr>
                  <a:srgbClr val="B2B2B2"/>
                </a:buClr>
                <a:buFont typeface="Arial" pitchFamily="34" charset="0"/>
                <a:buNone/>
              </a:pPr>
              <a:r>
                <a:rPr lang="en-GB" sz="2200" b="1" dirty="0">
                  <a:solidFill>
                    <a:srgbClr val="0000FF"/>
                  </a:solidFill>
                  <a:latin typeface="Arial Black" pitchFamily="34" charset="0"/>
                </a:rPr>
                <a:t>Mr Emmanuel SILVESTRE </a:t>
              </a:r>
              <a:endParaRPr lang="en-GB" sz="1400" b="1" dirty="0">
                <a:solidFill>
                  <a:srgbClr val="0000FF"/>
                </a:solidFill>
                <a:latin typeface="Arial Black" pitchFamily="34" charset="0"/>
              </a:endParaRPr>
            </a:p>
            <a:p>
              <a:pPr lvl="1" algn="l">
                <a:spcBef>
                  <a:spcPct val="0"/>
                </a:spcBef>
                <a:buClr>
                  <a:srgbClr val="B2B2B2"/>
                </a:buClr>
                <a:buFont typeface="Arial" pitchFamily="34" charset="0"/>
                <a:buNone/>
              </a:pPr>
              <a:r>
                <a:rPr lang="en-GB" sz="1600" i="1" dirty="0">
                  <a:solidFill>
                    <a:schemeClr val="tx1"/>
                  </a:solidFill>
                  <a:latin typeface="Arial Black" pitchFamily="34" charset="0"/>
                </a:rPr>
                <a:t>Vice President LIU: Underwriting Manager D&amp;O/FI.</a:t>
              </a:r>
            </a:p>
            <a:p>
              <a:pPr lvl="1" algn="l">
                <a:spcBef>
                  <a:spcPts val="1200"/>
                </a:spcBef>
                <a:spcAft>
                  <a:spcPts val="800"/>
                </a:spcAft>
                <a:buClr>
                  <a:srgbClr val="B2B2B2"/>
                </a:buClr>
                <a:buFont typeface="Arial" pitchFamily="34" charset="0"/>
                <a:buNone/>
              </a:pPr>
              <a:endParaRPr lang="en-GB" sz="1500" i="1" dirty="0">
                <a:solidFill>
                  <a:schemeClr val="tx1"/>
                </a:solidFill>
                <a:latin typeface="Arial Black" pitchFamily="34" charset="0"/>
              </a:endParaRPr>
            </a:p>
          </p:txBody>
        </p:sp>
        <p:pic>
          <p:nvPicPr>
            <p:cNvPr id="410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513" y="2741613"/>
              <a:ext cx="431800" cy="33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3225" y="3403600"/>
              <a:ext cx="431800"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225" y="4113213"/>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9"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63" y="4762500"/>
              <a:ext cx="43815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102" name="Picture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7" name="Subtitle 2"/>
          <p:cNvSpPr txBox="1">
            <a:spLocks/>
          </p:cNvSpPr>
          <p:nvPr/>
        </p:nvSpPr>
        <p:spPr bwMode="auto">
          <a:xfrm>
            <a:off x="277813" y="1682750"/>
            <a:ext cx="46450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dirty="0">
                <a:solidFill>
                  <a:srgbClr val="0000FF"/>
                </a:solidFill>
                <a:latin typeface="Arial Black" pitchFamily="34" charset="0"/>
              </a:rPr>
              <a:t>Panel presentation </a:t>
            </a:r>
            <a:r>
              <a:rPr lang="en-GB" sz="2800" dirty="0">
                <a:solidFill>
                  <a:schemeClr val="tx1"/>
                </a:solidFill>
                <a:latin typeface="Arial Black" pitchFamily="34" charset="0"/>
              </a:rPr>
              <a:t>:</a:t>
            </a:r>
          </a:p>
        </p:txBody>
      </p:sp>
      <p:pic>
        <p:nvPicPr>
          <p:cNvPr id="4108"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5"/>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4695576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107"/>
                                        </p:tgtEl>
                                        <p:attrNameLst>
                                          <p:attrName>style.visibility</p:attrName>
                                        </p:attrNameLst>
                                      </p:cBhvr>
                                      <p:to>
                                        <p:strVal val="visible"/>
                                      </p:to>
                                    </p:set>
                                    <p:animEffect transition="in" filter="fade">
                                      <p:cBhvr>
                                        <p:cTn id="7" dur="1000"/>
                                        <p:tgtEl>
                                          <p:spTgt spid="4107"/>
                                        </p:tgtEl>
                                      </p:cBhvr>
                                    </p:animEffect>
                                    <p:anim calcmode="lin" valueType="num">
                                      <p:cBhvr>
                                        <p:cTn id="8" dur="1000" fill="hold"/>
                                        <p:tgtEl>
                                          <p:spTgt spid="4107"/>
                                        </p:tgtEl>
                                        <p:attrNameLst>
                                          <p:attrName>ppt_x</p:attrName>
                                        </p:attrNameLst>
                                      </p:cBhvr>
                                      <p:tavLst>
                                        <p:tav tm="0">
                                          <p:val>
                                            <p:strVal val="#ppt_x"/>
                                          </p:val>
                                        </p:tav>
                                        <p:tav tm="100000">
                                          <p:val>
                                            <p:strVal val="#ppt_x"/>
                                          </p:val>
                                        </p:tav>
                                      </p:tavLst>
                                    </p:anim>
                                    <p:anim calcmode="lin" valueType="num">
                                      <p:cBhvr>
                                        <p:cTn id="9" dur="1000" fill="hold"/>
                                        <p:tgtEl>
                                          <p:spTgt spid="410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5123"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5124" name="Subtitle 2"/>
          <p:cNvSpPr txBox="1">
            <a:spLocks/>
          </p:cNvSpPr>
          <p:nvPr/>
        </p:nvSpPr>
        <p:spPr bwMode="auto">
          <a:xfrm>
            <a:off x="277813" y="1682750"/>
            <a:ext cx="46450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Summary </a:t>
            </a:r>
            <a:r>
              <a:rPr lang="en-GB" sz="2800">
                <a:solidFill>
                  <a:srgbClr val="0000FF"/>
                </a:solidFill>
                <a:latin typeface="Arial Black" pitchFamily="34" charset="0"/>
              </a:rPr>
              <a:t>:</a:t>
            </a:r>
          </a:p>
        </p:txBody>
      </p:sp>
      <p:pic>
        <p:nvPicPr>
          <p:cNvPr id="512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ZoneTexte 2"/>
          <p:cNvSpPr txBox="1">
            <a:spLocks noChangeArrowheads="1"/>
          </p:cNvSpPr>
          <p:nvPr/>
        </p:nvSpPr>
        <p:spPr bwMode="auto">
          <a:xfrm>
            <a:off x="927100" y="2654300"/>
            <a:ext cx="65913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buFont typeface="Wingdings" pitchFamily="2" charset="2"/>
              <a:buChar char="Ø"/>
            </a:pPr>
            <a:r>
              <a:rPr lang="fr-FR" sz="2400">
                <a:latin typeface="Arial Black" pitchFamily="34" charset="0"/>
              </a:rPr>
              <a:t>Introduction and brief reminders,</a:t>
            </a:r>
          </a:p>
        </p:txBody>
      </p:sp>
      <p:sp>
        <p:nvSpPr>
          <p:cNvPr id="5127" name="ZoneTexte 12"/>
          <p:cNvSpPr txBox="1">
            <a:spLocks noChangeArrowheads="1"/>
          </p:cNvSpPr>
          <p:nvPr/>
        </p:nvSpPr>
        <p:spPr bwMode="auto">
          <a:xfrm>
            <a:off x="927100" y="3249613"/>
            <a:ext cx="7620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buFont typeface="Wingdings" pitchFamily="2" charset="2"/>
              <a:buChar char="Ø"/>
            </a:pPr>
            <a:r>
              <a:rPr lang="fr-FR" sz="2400">
                <a:latin typeface="Arial Black" pitchFamily="34" charset="0"/>
              </a:rPr>
              <a:t>D&amp;O insurance &amp; </a:t>
            </a:r>
            <a:r>
              <a:rPr lang="fr-FR" sz="2400" u="sng">
                <a:latin typeface="Arial Black" pitchFamily="34" charset="0"/>
              </a:rPr>
              <a:t>Civil</a:t>
            </a:r>
            <a:r>
              <a:rPr lang="fr-FR" sz="2400">
                <a:latin typeface="Arial Black" pitchFamily="34" charset="0"/>
              </a:rPr>
              <a:t> Law boundaries,</a:t>
            </a:r>
          </a:p>
        </p:txBody>
      </p:sp>
      <p:sp>
        <p:nvSpPr>
          <p:cNvPr id="5128" name="ZoneTexte 13"/>
          <p:cNvSpPr txBox="1">
            <a:spLocks noChangeArrowheads="1"/>
          </p:cNvSpPr>
          <p:nvPr/>
        </p:nvSpPr>
        <p:spPr bwMode="auto">
          <a:xfrm>
            <a:off x="927100" y="3846513"/>
            <a:ext cx="7620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buFont typeface="Wingdings" pitchFamily="2" charset="2"/>
              <a:buChar char="Ø"/>
            </a:pPr>
            <a:r>
              <a:rPr lang="fr-FR" sz="2400">
                <a:latin typeface="Arial Black" pitchFamily="34" charset="0"/>
              </a:rPr>
              <a:t>D&amp;O insurance &amp; </a:t>
            </a:r>
            <a:r>
              <a:rPr lang="fr-FR" sz="2400" u="sng">
                <a:latin typeface="Arial Black" pitchFamily="34" charset="0"/>
              </a:rPr>
              <a:t>Penal</a:t>
            </a:r>
            <a:r>
              <a:rPr lang="fr-FR" sz="2400">
                <a:latin typeface="Arial Black" pitchFamily="34" charset="0"/>
              </a:rPr>
              <a:t> Law boundaries,</a:t>
            </a:r>
          </a:p>
        </p:txBody>
      </p:sp>
      <p:sp>
        <p:nvSpPr>
          <p:cNvPr id="5129" name="ZoneTexte 14"/>
          <p:cNvSpPr txBox="1">
            <a:spLocks noChangeArrowheads="1"/>
          </p:cNvSpPr>
          <p:nvPr/>
        </p:nvSpPr>
        <p:spPr bwMode="auto">
          <a:xfrm>
            <a:off x="927100" y="4445000"/>
            <a:ext cx="8128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buFont typeface="Wingdings" pitchFamily="2" charset="2"/>
              <a:buChar char="Ø"/>
            </a:pPr>
            <a:r>
              <a:rPr lang="fr-FR" sz="2400">
                <a:latin typeface="Arial Black" pitchFamily="34" charset="0"/>
              </a:rPr>
              <a:t>D&amp;O insurance &amp; other possible restrictions,</a:t>
            </a:r>
          </a:p>
        </p:txBody>
      </p:sp>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51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8959945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fade">
                                      <p:cBhvr>
                                        <p:cTn id="7" dur="1000"/>
                                        <p:tgtEl>
                                          <p:spTgt spid="5124">
                                            <p:txEl>
                                              <p:pRg st="0" end="0"/>
                                            </p:txEl>
                                          </p:spTgt>
                                        </p:tgtEl>
                                      </p:cBhvr>
                                    </p:animEffect>
                                    <p:anim calcmode="lin" valueType="num">
                                      <p:cBhvr>
                                        <p:cTn id="8" dur="1000" fill="hold"/>
                                        <p:tgtEl>
                                          <p:spTgt spid="512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124">
                                            <p:txEl>
                                              <p:pRg st="0" end="0"/>
                                            </p:txEl>
                                          </p:spTgt>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126"/>
                                        </p:tgtEl>
                                        <p:attrNameLst>
                                          <p:attrName>style.visibility</p:attrName>
                                        </p:attrNameLst>
                                      </p:cBhvr>
                                      <p:to>
                                        <p:strVal val="visible"/>
                                      </p:to>
                                    </p:set>
                                    <p:animEffect transition="in" filter="fade">
                                      <p:cBhvr>
                                        <p:cTn id="13" dur="750"/>
                                        <p:tgtEl>
                                          <p:spTgt spid="5126"/>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fade">
                                      <p:cBhvr>
                                        <p:cTn id="17" dur="750"/>
                                        <p:tgtEl>
                                          <p:spTgt spid="5127"/>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5128"/>
                                        </p:tgtEl>
                                        <p:attrNameLst>
                                          <p:attrName>style.visibility</p:attrName>
                                        </p:attrNameLst>
                                      </p:cBhvr>
                                      <p:to>
                                        <p:strVal val="visible"/>
                                      </p:to>
                                    </p:set>
                                    <p:animEffect transition="in" filter="fade">
                                      <p:cBhvr>
                                        <p:cTn id="21" dur="750"/>
                                        <p:tgtEl>
                                          <p:spTgt spid="5128"/>
                                        </p:tgtEl>
                                      </p:cBhvr>
                                    </p:animEffect>
                                  </p:childTnLst>
                                </p:cTn>
                              </p:par>
                            </p:childTnLst>
                          </p:cTn>
                        </p:par>
                        <p:par>
                          <p:cTn id="22" fill="hold" nodeType="afterGroup">
                            <p:stCondLst>
                              <p:cond delay="3250"/>
                            </p:stCondLst>
                            <p:childTnLst>
                              <p:par>
                                <p:cTn id="23" presetID="10" presetClass="entr" presetSubtype="0" fill="hold" grpId="0" nodeType="afterEffect">
                                  <p:stCondLst>
                                    <p:cond delay="0"/>
                                  </p:stCondLst>
                                  <p:childTnLst>
                                    <p:set>
                                      <p:cBhvr>
                                        <p:cTn id="24" dur="1" fill="hold">
                                          <p:stCondLst>
                                            <p:cond delay="0"/>
                                          </p:stCondLst>
                                        </p:cTn>
                                        <p:tgtEl>
                                          <p:spTgt spid="5129"/>
                                        </p:tgtEl>
                                        <p:attrNameLst>
                                          <p:attrName>style.visibility</p:attrName>
                                        </p:attrNameLst>
                                      </p:cBhvr>
                                      <p:to>
                                        <p:strVal val="visible"/>
                                      </p:to>
                                    </p:set>
                                    <p:animEffect transition="in" filter="fade">
                                      <p:cBhvr>
                                        <p:cTn id="25" dur="75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p:bldP spid="5126" grpId="0"/>
      <p:bldP spid="5127" grpId="0"/>
      <p:bldP spid="5128" grpId="0"/>
      <p:bldP spid="512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6147"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6148" name="Subtitle 2"/>
          <p:cNvSpPr txBox="1">
            <a:spLocks/>
          </p:cNvSpPr>
          <p:nvPr/>
        </p:nvSpPr>
        <p:spPr bwMode="auto">
          <a:xfrm>
            <a:off x="277813" y="1682750"/>
            <a:ext cx="6707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Introduction and reminders </a:t>
            </a:r>
            <a:endParaRPr lang="en-GB" sz="2800">
              <a:solidFill>
                <a:srgbClr val="0000FF"/>
              </a:solidFill>
              <a:latin typeface="Arial Black" pitchFamily="34" charset="0"/>
            </a:endParaRPr>
          </a:p>
        </p:txBody>
      </p:sp>
      <p:pic>
        <p:nvPicPr>
          <p:cNvPr id="614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ZoneTexte 2"/>
          <p:cNvSpPr txBox="1">
            <a:spLocks noChangeArrowheads="1"/>
          </p:cNvSpPr>
          <p:nvPr/>
        </p:nvSpPr>
        <p:spPr bwMode="auto">
          <a:xfrm>
            <a:off x="711200" y="2908300"/>
            <a:ext cx="7620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buFont typeface="Wingdings" pitchFamily="2" charset="2"/>
              <a:buChar char="Ø"/>
            </a:pPr>
            <a:r>
              <a:rPr lang="fr-FR" sz="2400">
                <a:latin typeface="Arial Black" pitchFamily="34" charset="0"/>
              </a:rPr>
              <a:t>Is Corporate indemnification allowed ?</a:t>
            </a:r>
          </a:p>
        </p:txBody>
      </p:sp>
      <p:sp>
        <p:nvSpPr>
          <p:cNvPr id="6151" name="ZoneTexte 12"/>
          <p:cNvSpPr txBox="1">
            <a:spLocks noChangeArrowheads="1"/>
          </p:cNvSpPr>
          <p:nvPr/>
        </p:nvSpPr>
        <p:spPr bwMode="auto">
          <a:xfrm>
            <a:off x="711200" y="4087813"/>
            <a:ext cx="7620000"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buFont typeface="Wingdings" pitchFamily="2" charset="2"/>
              <a:buChar char="Ø"/>
            </a:pPr>
            <a:r>
              <a:rPr lang="fr-FR" sz="2400">
                <a:latin typeface="Arial Black" pitchFamily="34" charset="0"/>
              </a:rPr>
              <a:t>Is D&amp;O insurance, as such, permitted ?</a:t>
            </a:r>
          </a:p>
        </p:txBody>
      </p:sp>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836071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750"/>
                                        <p:tgtEl>
                                          <p:spTgt spid="6148"/>
                                        </p:tgtEl>
                                      </p:cBhvr>
                                    </p:animEffect>
                                    <p:anim calcmode="lin" valueType="num">
                                      <p:cBhvr>
                                        <p:cTn id="8" dur="750" fill="hold"/>
                                        <p:tgtEl>
                                          <p:spTgt spid="6148"/>
                                        </p:tgtEl>
                                        <p:attrNameLst>
                                          <p:attrName>ppt_x</p:attrName>
                                        </p:attrNameLst>
                                      </p:cBhvr>
                                      <p:tavLst>
                                        <p:tav tm="0">
                                          <p:val>
                                            <p:strVal val="#ppt_x"/>
                                          </p:val>
                                        </p:tav>
                                        <p:tav tm="100000">
                                          <p:val>
                                            <p:strVal val="#ppt_x"/>
                                          </p:val>
                                        </p:tav>
                                      </p:tavLst>
                                    </p:anim>
                                    <p:anim calcmode="lin" valueType="num">
                                      <p:cBhvr>
                                        <p:cTn id="9" dur="750" fill="hold"/>
                                        <p:tgtEl>
                                          <p:spTgt spid="614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6150"/>
                                        </p:tgtEl>
                                        <p:attrNameLst>
                                          <p:attrName>style.visibility</p:attrName>
                                        </p:attrNameLst>
                                      </p:cBhvr>
                                      <p:to>
                                        <p:strVal val="visible"/>
                                      </p:to>
                                    </p:set>
                                    <p:animEffect transition="in" filter="fade">
                                      <p:cBhvr>
                                        <p:cTn id="13" dur="750"/>
                                        <p:tgtEl>
                                          <p:spTgt spid="6150"/>
                                        </p:tgtEl>
                                      </p:cBhvr>
                                    </p:animEffect>
                                  </p:childTnLst>
                                </p:cTn>
                              </p:par>
                            </p:childTnLst>
                          </p:cTn>
                        </p:par>
                        <p:par>
                          <p:cTn id="14" fill="hold" nodeType="afterGroup">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151"/>
                                        </p:tgtEl>
                                        <p:attrNameLst>
                                          <p:attrName>style.visibility</p:attrName>
                                        </p:attrNameLst>
                                      </p:cBhvr>
                                      <p:to>
                                        <p:strVal val="visible"/>
                                      </p:to>
                                    </p:set>
                                    <p:animEffect transition="in" filter="fade">
                                      <p:cBhvr>
                                        <p:cTn id="17" dur="75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50" grpId="0"/>
      <p:bldP spid="615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7171"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7172" name="Subtitle 2"/>
          <p:cNvSpPr txBox="1">
            <a:spLocks/>
          </p:cNvSpPr>
          <p:nvPr/>
        </p:nvSpPr>
        <p:spPr bwMode="auto">
          <a:xfrm>
            <a:off x="277813" y="1682750"/>
            <a:ext cx="82692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D&amp;O insurance &amp; Civil Law boundaries </a:t>
            </a:r>
            <a:endParaRPr lang="en-GB" sz="2800">
              <a:solidFill>
                <a:srgbClr val="0000FF"/>
              </a:solidFill>
              <a:latin typeface="Arial Black" pitchFamily="34" charset="0"/>
            </a:endParaRPr>
          </a:p>
        </p:txBody>
      </p:sp>
      <p:pic>
        <p:nvPicPr>
          <p:cNvPr id="717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p:nvPr/>
        </p:nvSpPr>
        <p:spPr>
          <a:xfrm>
            <a:off x="393700" y="2565400"/>
            <a:ext cx="8407400" cy="796925"/>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 D&amp;O </a:t>
            </a:r>
            <a:r>
              <a:rPr lang="fr-FR" sz="2400" dirty="0" err="1">
                <a:latin typeface="Arial Black" pitchFamily="34" charset="0"/>
                <a:cs typeface="Arial" charset="0"/>
              </a:rPr>
              <a:t>wrongful</a:t>
            </a:r>
            <a:r>
              <a:rPr lang="fr-FR" sz="2400" dirty="0">
                <a:latin typeface="Arial Black" pitchFamily="34" charset="0"/>
                <a:cs typeface="Arial" charset="0"/>
              </a:rPr>
              <a:t> </a:t>
            </a:r>
            <a:r>
              <a:rPr lang="fr-FR" sz="2400" dirty="0" err="1">
                <a:latin typeface="Arial Black" pitchFamily="34" charset="0"/>
                <a:cs typeface="Arial" charset="0"/>
              </a:rPr>
              <a:t>intent</a:t>
            </a:r>
            <a:r>
              <a:rPr lang="fr-FR" sz="2400" dirty="0">
                <a:latin typeface="Arial Black" pitchFamily="34" charset="0"/>
                <a:cs typeface="Arial" charset="0"/>
              </a:rPr>
              <a:t> : </a:t>
            </a:r>
          </a:p>
          <a:p>
            <a:pPr lvl="1" algn="l">
              <a:spcBef>
                <a:spcPts val="600"/>
              </a:spcBef>
              <a:defRPr/>
            </a:pPr>
            <a:r>
              <a:rPr lang="fr-FR" sz="2400" dirty="0">
                <a:latin typeface="+mn-lt"/>
                <a:cs typeface="Arial" charset="0"/>
              </a:rPr>
              <a:t>« </a:t>
            </a:r>
            <a:r>
              <a:rPr lang="fr-FR" sz="2400" i="1" dirty="0">
                <a:latin typeface="+mn-lt"/>
                <a:cs typeface="Arial" charset="0"/>
              </a:rPr>
              <a:t>objective</a:t>
            </a:r>
            <a:r>
              <a:rPr lang="fr-FR" sz="2400" dirty="0">
                <a:latin typeface="+mn-lt"/>
                <a:cs typeface="Arial" charset="0"/>
              </a:rPr>
              <a:t> » vs « </a:t>
            </a:r>
            <a:r>
              <a:rPr lang="fr-FR" sz="2400" i="1" dirty="0">
                <a:latin typeface="+mn-lt"/>
                <a:cs typeface="Arial" charset="0"/>
              </a:rPr>
              <a:t>subjective</a:t>
            </a:r>
            <a:r>
              <a:rPr lang="fr-FR" sz="2400" dirty="0">
                <a:latin typeface="+mn-lt"/>
                <a:cs typeface="Arial" charset="0"/>
              </a:rPr>
              <a:t> » </a:t>
            </a:r>
            <a:r>
              <a:rPr lang="fr-FR" sz="2400" dirty="0" err="1">
                <a:latin typeface="+mn-lt"/>
                <a:cs typeface="Arial" charset="0"/>
              </a:rPr>
              <a:t>definition</a:t>
            </a:r>
            <a:r>
              <a:rPr lang="fr-FR" sz="2400" dirty="0">
                <a:latin typeface="+mn-lt"/>
                <a:cs typeface="Arial" charset="0"/>
              </a:rPr>
              <a:t>,</a:t>
            </a:r>
          </a:p>
        </p:txBody>
      </p:sp>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bg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9"/>
          <p:cNvSpPr txBox="1"/>
          <p:nvPr/>
        </p:nvSpPr>
        <p:spPr>
          <a:xfrm>
            <a:off x="393700" y="3670300"/>
            <a:ext cx="8610600" cy="796925"/>
          </a:xfrm>
          <a:prstGeom prst="rect">
            <a:avLst/>
          </a:prstGeom>
          <a:noFill/>
        </p:spPr>
        <p:txBody>
          <a:bodyPr>
            <a:spAutoFit/>
          </a:bodyPr>
          <a:lstStyle/>
          <a:p>
            <a:pPr marL="342900" indent="-342900" algn="l">
              <a:spcBef>
                <a:spcPts val="600"/>
              </a:spcBef>
              <a:buFont typeface="Wingdings" pitchFamily="2" charset="2"/>
              <a:buChar char="Ø"/>
              <a:defRPr/>
            </a:pPr>
            <a:r>
              <a:rPr lang="fr-FR" sz="2400" dirty="0">
                <a:latin typeface="Arial Black" pitchFamily="34" charset="0"/>
                <a:cs typeface="Arial" charset="0"/>
              </a:rPr>
              <a:t> </a:t>
            </a:r>
            <a:r>
              <a:rPr lang="fr-FR" sz="2400" dirty="0" err="1">
                <a:latin typeface="Arial Black" pitchFamily="34" charset="0"/>
                <a:cs typeface="Arial" charset="0"/>
              </a:rPr>
              <a:t>Warranty</a:t>
            </a:r>
            <a:r>
              <a:rPr lang="fr-FR" sz="2400" dirty="0">
                <a:latin typeface="Arial Black" pitchFamily="34" charset="0"/>
                <a:cs typeface="Arial" charset="0"/>
              </a:rPr>
              <a:t> </a:t>
            </a:r>
            <a:r>
              <a:rPr lang="fr-FR" sz="2400" dirty="0" err="1">
                <a:latin typeface="Arial Black" pitchFamily="34" charset="0"/>
                <a:cs typeface="Arial" charset="0"/>
              </a:rPr>
              <a:t>statement</a:t>
            </a:r>
            <a:r>
              <a:rPr lang="fr-FR" sz="2400" dirty="0">
                <a:latin typeface="Arial Black" pitchFamily="34" charset="0"/>
                <a:cs typeface="Arial" charset="0"/>
              </a:rPr>
              <a:t> : </a:t>
            </a:r>
          </a:p>
          <a:p>
            <a:pPr lvl="1" algn="l">
              <a:spcBef>
                <a:spcPts val="600"/>
              </a:spcBef>
              <a:defRPr/>
            </a:pPr>
            <a:r>
              <a:rPr lang="fr-FR" sz="2400" dirty="0">
                <a:latin typeface="+mn-lt"/>
                <a:cs typeface="Arial" charset="0"/>
              </a:rPr>
              <a:t>« </a:t>
            </a:r>
            <a:r>
              <a:rPr lang="fr-FR" sz="2400" i="1" dirty="0" err="1">
                <a:latin typeface="+mn-lt"/>
                <a:cs typeface="Arial" charset="0"/>
              </a:rPr>
              <a:t>known</a:t>
            </a:r>
            <a:r>
              <a:rPr lang="fr-FR" sz="2400" i="1" dirty="0">
                <a:latin typeface="+mn-lt"/>
                <a:cs typeface="Arial" charset="0"/>
              </a:rPr>
              <a:t> </a:t>
            </a:r>
            <a:r>
              <a:rPr lang="fr-FR" sz="2400" i="1" dirty="0" err="1">
                <a:latin typeface="+mn-lt"/>
                <a:cs typeface="Arial" charset="0"/>
              </a:rPr>
              <a:t>past</a:t>
            </a:r>
            <a:r>
              <a:rPr lang="fr-FR" sz="2400" dirty="0">
                <a:latin typeface="+mn-lt"/>
                <a:cs typeface="Arial" charset="0"/>
              </a:rPr>
              <a:t> » vs « </a:t>
            </a:r>
            <a:r>
              <a:rPr lang="fr-FR" sz="2400" i="1" dirty="0" err="1">
                <a:latin typeface="+mn-lt"/>
                <a:cs typeface="Arial" charset="0"/>
              </a:rPr>
              <a:t>severability</a:t>
            </a:r>
            <a:r>
              <a:rPr lang="fr-FR" sz="2400" i="1" dirty="0">
                <a:latin typeface="+mn-lt"/>
                <a:cs typeface="Arial" charset="0"/>
              </a:rPr>
              <a:t> </a:t>
            </a:r>
            <a:r>
              <a:rPr lang="fr-FR" sz="2400" i="1" dirty="0" err="1">
                <a:latin typeface="+mn-lt"/>
                <a:cs typeface="Arial" charset="0"/>
              </a:rPr>
              <a:t>flexibility</a:t>
            </a:r>
            <a:r>
              <a:rPr lang="fr-FR" sz="2400" dirty="0">
                <a:latin typeface="+mn-lt"/>
                <a:cs typeface="Arial" charset="0"/>
              </a:rPr>
              <a:t>»,</a:t>
            </a:r>
          </a:p>
        </p:txBody>
      </p:sp>
      <p:sp>
        <p:nvSpPr>
          <p:cNvPr id="11" name="ZoneTexte 10"/>
          <p:cNvSpPr txBox="1"/>
          <p:nvPr/>
        </p:nvSpPr>
        <p:spPr>
          <a:xfrm>
            <a:off x="444500" y="4851400"/>
            <a:ext cx="8610600" cy="406400"/>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Non-rescindable </a:t>
            </a:r>
            <a:r>
              <a:rPr lang="fr-FR" sz="2400" dirty="0" err="1">
                <a:latin typeface="Arial Black" pitchFamily="34" charset="0"/>
                <a:cs typeface="Arial" charset="0"/>
              </a:rPr>
              <a:t>policy</a:t>
            </a:r>
            <a:r>
              <a:rPr lang="fr-FR" sz="2400" dirty="0">
                <a:latin typeface="Arial Black" pitchFamily="34" charset="0"/>
                <a:cs typeface="Arial" charset="0"/>
              </a:rPr>
              <a:t> : </a:t>
            </a:r>
            <a:r>
              <a:rPr lang="fr-FR" sz="2400" dirty="0">
                <a:latin typeface="+mn-lt"/>
                <a:cs typeface="Arial" charset="0"/>
              </a:rPr>
              <a:t>in </a:t>
            </a:r>
            <a:r>
              <a:rPr lang="fr-FR" sz="2400" dirty="0" err="1">
                <a:latin typeface="+mn-lt"/>
                <a:cs typeface="Arial" charset="0"/>
              </a:rPr>
              <a:t>any</a:t>
            </a:r>
            <a:r>
              <a:rPr lang="fr-FR" sz="2400" dirty="0">
                <a:latin typeface="+mn-lt"/>
                <a:cs typeface="Arial" charset="0"/>
              </a:rPr>
              <a:t> case ?</a:t>
            </a:r>
          </a:p>
        </p:txBody>
      </p:sp>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3146256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0"/>
                                        <p:tgtEl>
                                          <p:spTgt spid="7172"/>
                                        </p:tgtEl>
                                      </p:cBhvr>
                                    </p:animEffect>
                                    <p:anim calcmode="lin" valueType="num">
                                      <p:cBhvr>
                                        <p:cTn id="8" dur="1000" fill="hold"/>
                                        <p:tgtEl>
                                          <p:spTgt spid="7172"/>
                                        </p:tgtEl>
                                        <p:attrNameLst>
                                          <p:attrName>ppt_x</p:attrName>
                                        </p:attrNameLst>
                                      </p:cBhvr>
                                      <p:tavLst>
                                        <p:tav tm="0">
                                          <p:val>
                                            <p:strVal val="#ppt_x"/>
                                          </p:val>
                                        </p:tav>
                                        <p:tav tm="100000">
                                          <p:val>
                                            <p:strVal val="#ppt_x"/>
                                          </p:val>
                                        </p:tav>
                                      </p:tavLst>
                                    </p:anim>
                                    <p:anim calcmode="lin" valueType="num">
                                      <p:cBhvr>
                                        <p:cTn id="9" dur="1000" fill="hold"/>
                                        <p:tgtEl>
                                          <p:spTgt spid="717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3" grpId="0"/>
      <p:bldP spid="10" grpId="0"/>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8195"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8196" name="Subtitle 2"/>
          <p:cNvSpPr txBox="1">
            <a:spLocks/>
          </p:cNvSpPr>
          <p:nvPr/>
        </p:nvSpPr>
        <p:spPr bwMode="auto">
          <a:xfrm>
            <a:off x="277813" y="1682750"/>
            <a:ext cx="82692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D&amp;O insurance &amp; Civil Law boundaries </a:t>
            </a:r>
            <a:endParaRPr lang="en-GB" sz="2800">
              <a:solidFill>
                <a:srgbClr val="0000FF"/>
              </a:solidFill>
              <a:latin typeface="Arial Black" pitchFamily="34" charset="0"/>
            </a:endParaRPr>
          </a:p>
        </p:txBody>
      </p:sp>
      <p:pic>
        <p:nvPicPr>
          <p:cNvPr id="819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p:nvPr/>
        </p:nvSpPr>
        <p:spPr>
          <a:xfrm>
            <a:off x="393700" y="2565400"/>
            <a:ext cx="8407400" cy="796925"/>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 </a:t>
            </a:r>
            <a:r>
              <a:rPr lang="fr-FR" sz="2400" dirty="0" err="1">
                <a:latin typeface="Arial Black" pitchFamily="34" charset="0"/>
                <a:cs typeface="Arial" charset="0"/>
              </a:rPr>
              <a:t>Predetermined</a:t>
            </a:r>
            <a:r>
              <a:rPr lang="fr-FR" sz="2400" dirty="0">
                <a:latin typeface="Arial Black" pitchFamily="34" charset="0"/>
                <a:cs typeface="Arial" charset="0"/>
              </a:rPr>
              <a:t> allocation extension : </a:t>
            </a:r>
          </a:p>
          <a:p>
            <a:pPr lvl="1" algn="l">
              <a:spcBef>
                <a:spcPts val="600"/>
              </a:spcBef>
              <a:defRPr/>
            </a:pPr>
            <a:r>
              <a:rPr lang="fr-FR" sz="2400" dirty="0">
                <a:latin typeface="+mn-lt"/>
                <a:cs typeface="Arial" charset="0"/>
              </a:rPr>
              <a:t>Applicable to </a:t>
            </a:r>
            <a:r>
              <a:rPr lang="fr-FR" sz="2400" dirty="0" err="1">
                <a:latin typeface="+mn-lt"/>
                <a:cs typeface="Arial" charset="0"/>
              </a:rPr>
              <a:t>anyone</a:t>
            </a:r>
            <a:r>
              <a:rPr lang="fr-FR" sz="2400" dirty="0">
                <a:latin typeface="+mn-lt"/>
                <a:cs typeface="Arial" charset="0"/>
              </a:rPr>
              <a:t> and to </a:t>
            </a:r>
            <a:r>
              <a:rPr lang="fr-FR" sz="2400" dirty="0" err="1">
                <a:latin typeface="+mn-lt"/>
                <a:cs typeface="Arial" charset="0"/>
              </a:rPr>
              <a:t>any</a:t>
            </a:r>
            <a:r>
              <a:rPr lang="fr-FR" sz="2400" dirty="0">
                <a:latin typeface="+mn-lt"/>
                <a:cs typeface="Arial" charset="0"/>
              </a:rPr>
              <a:t> </a:t>
            </a:r>
            <a:r>
              <a:rPr lang="fr-FR" sz="2400" dirty="0" err="1">
                <a:latin typeface="+mn-lt"/>
                <a:cs typeface="Arial" charset="0"/>
              </a:rPr>
              <a:t>wrongful</a:t>
            </a:r>
            <a:r>
              <a:rPr lang="fr-FR" sz="2400" dirty="0">
                <a:latin typeface="+mn-lt"/>
                <a:cs typeface="Arial" charset="0"/>
              </a:rPr>
              <a:t> </a:t>
            </a:r>
            <a:r>
              <a:rPr lang="fr-FR" sz="2400" dirty="0" err="1">
                <a:latin typeface="+mn-lt"/>
                <a:cs typeface="Arial" charset="0"/>
              </a:rPr>
              <a:t>act</a:t>
            </a:r>
            <a:r>
              <a:rPr lang="fr-FR" sz="2400" dirty="0">
                <a:latin typeface="+mn-lt"/>
                <a:cs typeface="Arial" charset="0"/>
              </a:rPr>
              <a:t> ?</a:t>
            </a:r>
          </a:p>
        </p:txBody>
      </p:sp>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9"/>
          <p:cNvSpPr txBox="1"/>
          <p:nvPr/>
        </p:nvSpPr>
        <p:spPr>
          <a:xfrm>
            <a:off x="393700" y="3670300"/>
            <a:ext cx="8610600" cy="796925"/>
          </a:xfrm>
          <a:prstGeom prst="rect">
            <a:avLst/>
          </a:prstGeom>
          <a:noFill/>
        </p:spPr>
        <p:txBody>
          <a:bodyPr>
            <a:spAutoFit/>
          </a:bodyPr>
          <a:lstStyle/>
          <a:p>
            <a:pPr marL="342900" indent="-342900" algn="l">
              <a:spcBef>
                <a:spcPts val="600"/>
              </a:spcBef>
              <a:buFont typeface="Wingdings" pitchFamily="2" charset="2"/>
              <a:buChar char="Ø"/>
              <a:defRPr/>
            </a:pPr>
            <a:r>
              <a:rPr lang="fr-FR" sz="2400" dirty="0">
                <a:latin typeface="Arial Black" pitchFamily="34" charset="0"/>
                <a:cs typeface="Arial" charset="0"/>
              </a:rPr>
              <a:t> Extended </a:t>
            </a:r>
            <a:r>
              <a:rPr lang="fr-FR" sz="2400" dirty="0" err="1">
                <a:latin typeface="Arial Black" pitchFamily="34" charset="0"/>
                <a:cs typeface="Arial" charset="0"/>
              </a:rPr>
              <a:t>Reporting</a:t>
            </a:r>
            <a:r>
              <a:rPr lang="fr-FR" sz="2400" dirty="0">
                <a:latin typeface="Arial Black" pitchFamily="34" charset="0"/>
                <a:cs typeface="Arial" charset="0"/>
              </a:rPr>
              <a:t> </a:t>
            </a:r>
            <a:r>
              <a:rPr lang="fr-FR" sz="2400" dirty="0" err="1">
                <a:latin typeface="Arial Black" pitchFamily="34" charset="0"/>
                <a:cs typeface="Arial" charset="0"/>
              </a:rPr>
              <a:t>period</a:t>
            </a:r>
            <a:r>
              <a:rPr lang="fr-FR" sz="2400" dirty="0">
                <a:latin typeface="Arial Black" pitchFamily="34" charset="0"/>
                <a:cs typeface="Arial" charset="0"/>
              </a:rPr>
              <a:t>: </a:t>
            </a:r>
          </a:p>
          <a:p>
            <a:pPr lvl="1" algn="l">
              <a:spcBef>
                <a:spcPts val="600"/>
              </a:spcBef>
              <a:defRPr/>
            </a:pPr>
            <a:r>
              <a:rPr lang="fr-FR" sz="2400" dirty="0">
                <a:latin typeface="+mn-lt"/>
                <a:cs typeface="Arial" charset="0"/>
              </a:rPr>
              <a:t>« </a:t>
            </a:r>
            <a:r>
              <a:rPr lang="fr-FR" sz="2400" i="1" dirty="0" err="1">
                <a:latin typeface="+mn-lt"/>
                <a:cs typeface="Arial" charset="0"/>
              </a:rPr>
              <a:t>temporary</a:t>
            </a:r>
            <a:r>
              <a:rPr lang="fr-FR" sz="2400" i="1" dirty="0">
                <a:latin typeface="+mn-lt"/>
                <a:cs typeface="Arial" charset="0"/>
              </a:rPr>
              <a:t> </a:t>
            </a:r>
            <a:r>
              <a:rPr lang="fr-FR" sz="2400" i="1" dirty="0" err="1">
                <a:latin typeface="+mn-lt"/>
                <a:cs typeface="Arial" charset="0"/>
              </a:rPr>
              <a:t>cover</a:t>
            </a:r>
            <a:r>
              <a:rPr lang="fr-FR" sz="2400" i="1" dirty="0">
                <a:latin typeface="+mn-lt"/>
                <a:cs typeface="Arial" charset="0"/>
              </a:rPr>
              <a:t> » vs « </a:t>
            </a:r>
            <a:r>
              <a:rPr lang="fr-FR" sz="2400" i="1" dirty="0" err="1">
                <a:latin typeface="+mn-lt"/>
                <a:cs typeface="Arial" charset="0"/>
              </a:rPr>
              <a:t>compulsory</a:t>
            </a:r>
            <a:r>
              <a:rPr lang="fr-FR" sz="2400" i="1" dirty="0">
                <a:latin typeface="+mn-lt"/>
                <a:cs typeface="Arial" charset="0"/>
              </a:rPr>
              <a:t> </a:t>
            </a:r>
            <a:r>
              <a:rPr lang="fr-FR" sz="2400" i="1" dirty="0" err="1">
                <a:latin typeface="+mn-lt"/>
                <a:cs typeface="Arial" charset="0"/>
              </a:rPr>
              <a:t>discovery</a:t>
            </a:r>
            <a:r>
              <a:rPr lang="fr-FR" sz="2400" i="1" dirty="0">
                <a:latin typeface="+mn-lt"/>
                <a:cs typeface="Arial" charset="0"/>
              </a:rPr>
              <a:t> »</a:t>
            </a:r>
            <a:endParaRPr lang="fr-FR" sz="2400" dirty="0">
              <a:latin typeface="+mn-lt"/>
              <a:cs typeface="Arial" charset="0"/>
            </a:endParaRPr>
          </a:p>
        </p:txBody>
      </p:sp>
      <p:sp>
        <p:nvSpPr>
          <p:cNvPr id="11" name="ZoneTexte 10"/>
          <p:cNvSpPr txBox="1"/>
          <p:nvPr/>
        </p:nvSpPr>
        <p:spPr>
          <a:xfrm>
            <a:off x="444500" y="4864100"/>
            <a:ext cx="8151813" cy="406400"/>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Punitive damages</a:t>
            </a:r>
            <a:r>
              <a:rPr lang="fr-FR" sz="2400" dirty="0">
                <a:latin typeface="+mn-lt"/>
                <a:cs typeface="Arial" charset="0"/>
              </a:rPr>
              <a:t> </a:t>
            </a:r>
          </a:p>
        </p:txBody>
      </p:sp>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9618324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1000"/>
                                        <p:tgtEl>
                                          <p:spTgt spid="8196"/>
                                        </p:tgtEl>
                                      </p:cBhvr>
                                    </p:animEffect>
                                    <p:anim calcmode="lin" valueType="num">
                                      <p:cBhvr>
                                        <p:cTn id="8" dur="1000" fill="hold"/>
                                        <p:tgtEl>
                                          <p:spTgt spid="8196"/>
                                        </p:tgtEl>
                                        <p:attrNameLst>
                                          <p:attrName>ppt_x</p:attrName>
                                        </p:attrNameLst>
                                      </p:cBhvr>
                                      <p:tavLst>
                                        <p:tav tm="0">
                                          <p:val>
                                            <p:strVal val="#ppt_x"/>
                                          </p:val>
                                        </p:tav>
                                        <p:tav tm="100000">
                                          <p:val>
                                            <p:strVal val="#ppt_x"/>
                                          </p:val>
                                        </p:tav>
                                      </p:tavLst>
                                    </p:anim>
                                    <p:anim calcmode="lin" valueType="num">
                                      <p:cBhvr>
                                        <p:cTn id="9" dur="1000" fill="hold"/>
                                        <p:tgtEl>
                                          <p:spTgt spid="819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3"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9219"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9220" name="Subtitle 2"/>
          <p:cNvSpPr txBox="1">
            <a:spLocks/>
          </p:cNvSpPr>
          <p:nvPr/>
        </p:nvSpPr>
        <p:spPr bwMode="auto">
          <a:xfrm>
            <a:off x="277813" y="1682750"/>
            <a:ext cx="82692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D&amp;O insurance &amp; Penal Law boundaries </a:t>
            </a:r>
            <a:endParaRPr lang="en-GB" sz="2800">
              <a:solidFill>
                <a:srgbClr val="0000FF"/>
              </a:solidFill>
              <a:latin typeface="Arial Black" pitchFamily="34" charset="0"/>
            </a:endParaRPr>
          </a:p>
        </p:txBody>
      </p:sp>
      <p:pic>
        <p:nvPicPr>
          <p:cNvPr id="922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p:nvPr/>
        </p:nvSpPr>
        <p:spPr>
          <a:xfrm>
            <a:off x="393700" y="2755900"/>
            <a:ext cx="8407400" cy="796925"/>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 </a:t>
            </a:r>
            <a:r>
              <a:rPr lang="fr-FR" sz="2400" dirty="0" err="1">
                <a:latin typeface="Arial Black" pitchFamily="34" charset="0"/>
                <a:cs typeface="Arial" charset="0"/>
              </a:rPr>
              <a:t>Defence</a:t>
            </a:r>
            <a:r>
              <a:rPr lang="fr-FR" sz="2400" dirty="0">
                <a:latin typeface="Arial Black" pitchFamily="34" charset="0"/>
                <a:cs typeface="Arial" charset="0"/>
              </a:rPr>
              <a:t> </a:t>
            </a:r>
            <a:r>
              <a:rPr lang="fr-FR" sz="2400" dirty="0" err="1">
                <a:latin typeface="Arial Black" pitchFamily="34" charset="0"/>
                <a:cs typeface="Arial" charset="0"/>
              </a:rPr>
              <a:t>costs</a:t>
            </a:r>
            <a:r>
              <a:rPr lang="fr-FR" sz="2400" dirty="0">
                <a:latin typeface="Arial Black" pitchFamily="34" charset="0"/>
                <a:cs typeface="Arial" charset="0"/>
              </a:rPr>
              <a:t> </a:t>
            </a:r>
            <a:r>
              <a:rPr lang="fr-FR" sz="2400" dirty="0" err="1">
                <a:latin typeface="Arial Black" pitchFamily="34" charset="0"/>
                <a:cs typeface="Arial" charset="0"/>
              </a:rPr>
              <a:t>reimbursement</a:t>
            </a:r>
            <a:r>
              <a:rPr lang="fr-FR" sz="2400" dirty="0">
                <a:latin typeface="Arial Black" pitchFamily="34" charset="0"/>
                <a:cs typeface="Arial" charset="0"/>
              </a:rPr>
              <a:t>: </a:t>
            </a:r>
          </a:p>
          <a:p>
            <a:pPr lvl="1" algn="l">
              <a:spcBef>
                <a:spcPts val="600"/>
              </a:spcBef>
              <a:defRPr/>
            </a:pPr>
            <a:r>
              <a:rPr lang="fr-FR" sz="2400" dirty="0" err="1">
                <a:latin typeface="+mn-lt"/>
                <a:cs typeface="Arial" charset="0"/>
              </a:rPr>
              <a:t>Contractual</a:t>
            </a:r>
            <a:r>
              <a:rPr lang="fr-FR" sz="2400" dirty="0">
                <a:latin typeface="+mn-lt"/>
                <a:cs typeface="Arial" charset="0"/>
              </a:rPr>
              <a:t> possible </a:t>
            </a:r>
            <a:r>
              <a:rPr lang="fr-FR" sz="2400" dirty="0" err="1">
                <a:latin typeface="+mn-lt"/>
                <a:cs typeface="Arial" charset="0"/>
              </a:rPr>
              <a:t>threat</a:t>
            </a:r>
            <a:r>
              <a:rPr lang="fr-FR" sz="2400" dirty="0">
                <a:latin typeface="+mn-lt"/>
                <a:cs typeface="Arial" charset="0"/>
              </a:rPr>
              <a:t> or </a:t>
            </a:r>
            <a:r>
              <a:rPr lang="fr-FR" sz="2400" dirty="0" err="1">
                <a:latin typeface="+mn-lt"/>
                <a:cs typeface="Arial" charset="0"/>
              </a:rPr>
              <a:t>mandatory</a:t>
            </a:r>
            <a:r>
              <a:rPr lang="fr-FR" sz="2400" dirty="0">
                <a:latin typeface="+mn-lt"/>
                <a:cs typeface="Arial" charset="0"/>
              </a:rPr>
              <a:t> provision ?</a:t>
            </a:r>
          </a:p>
        </p:txBody>
      </p:sp>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9"/>
          <p:cNvSpPr txBox="1"/>
          <p:nvPr/>
        </p:nvSpPr>
        <p:spPr>
          <a:xfrm>
            <a:off x="393700" y="3924300"/>
            <a:ext cx="8610600" cy="796925"/>
          </a:xfrm>
          <a:prstGeom prst="rect">
            <a:avLst/>
          </a:prstGeom>
          <a:noFill/>
        </p:spPr>
        <p:txBody>
          <a:bodyPr>
            <a:spAutoFit/>
          </a:bodyPr>
          <a:lstStyle/>
          <a:p>
            <a:pPr marL="342900" indent="-342900" algn="l">
              <a:spcBef>
                <a:spcPts val="600"/>
              </a:spcBef>
              <a:buFont typeface="Wingdings" pitchFamily="2" charset="2"/>
              <a:buChar char="Ø"/>
              <a:defRPr/>
            </a:pPr>
            <a:r>
              <a:rPr lang="fr-FR" sz="2400" dirty="0">
                <a:latin typeface="Arial Black" pitchFamily="34" charset="0"/>
                <a:cs typeface="Arial" charset="0"/>
              </a:rPr>
              <a:t> Bail or </a:t>
            </a:r>
            <a:r>
              <a:rPr lang="fr-FR" sz="2400" dirty="0" err="1">
                <a:latin typeface="Arial Black" pitchFamily="34" charset="0"/>
                <a:cs typeface="Arial" charset="0"/>
              </a:rPr>
              <a:t>penal</a:t>
            </a:r>
            <a:r>
              <a:rPr lang="fr-FR" sz="2400" dirty="0">
                <a:latin typeface="Arial Black" pitchFamily="34" charset="0"/>
                <a:cs typeface="Arial" charset="0"/>
              </a:rPr>
              <a:t> bonds </a:t>
            </a:r>
            <a:r>
              <a:rPr lang="fr-FR" sz="2400" dirty="0" err="1">
                <a:latin typeface="Arial Black" pitchFamily="34" charset="0"/>
                <a:cs typeface="Arial" charset="0"/>
              </a:rPr>
              <a:t>payment</a:t>
            </a:r>
            <a:r>
              <a:rPr lang="fr-FR" sz="2400" dirty="0">
                <a:latin typeface="Arial Black" pitchFamily="34" charset="0"/>
                <a:cs typeface="Arial" charset="0"/>
              </a:rPr>
              <a:t>: </a:t>
            </a:r>
          </a:p>
          <a:p>
            <a:pPr lvl="1" algn="l">
              <a:spcBef>
                <a:spcPts val="600"/>
              </a:spcBef>
              <a:defRPr/>
            </a:pPr>
            <a:r>
              <a:rPr lang="fr-FR" sz="2400" dirty="0" err="1">
                <a:latin typeface="+mn-lt"/>
                <a:cs typeface="Arial" charset="0"/>
              </a:rPr>
              <a:t>Legal</a:t>
            </a:r>
            <a:r>
              <a:rPr lang="fr-FR" sz="2400" dirty="0">
                <a:latin typeface="+mn-lt"/>
                <a:cs typeface="Arial" charset="0"/>
              </a:rPr>
              <a:t> and efficient </a:t>
            </a:r>
            <a:r>
              <a:rPr lang="fr-FR" sz="2400" dirty="0" err="1">
                <a:latin typeface="+mn-lt"/>
                <a:cs typeface="Arial" charset="0"/>
              </a:rPr>
              <a:t>coverage</a:t>
            </a:r>
            <a:r>
              <a:rPr lang="fr-FR" sz="2400" dirty="0">
                <a:latin typeface="+mn-lt"/>
                <a:cs typeface="Arial" charset="0"/>
              </a:rPr>
              <a:t> ?</a:t>
            </a:r>
          </a:p>
        </p:txBody>
      </p:sp>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40316542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1000"/>
                                        <p:tgtEl>
                                          <p:spTgt spid="9220"/>
                                        </p:tgtEl>
                                      </p:cBhvr>
                                    </p:animEffect>
                                    <p:anim calcmode="lin" valueType="num">
                                      <p:cBhvr>
                                        <p:cTn id="8" dur="1000" fill="hold"/>
                                        <p:tgtEl>
                                          <p:spTgt spid="9220"/>
                                        </p:tgtEl>
                                        <p:attrNameLst>
                                          <p:attrName>ppt_x</p:attrName>
                                        </p:attrNameLst>
                                      </p:cBhvr>
                                      <p:tavLst>
                                        <p:tav tm="0">
                                          <p:val>
                                            <p:strVal val="#ppt_x"/>
                                          </p:val>
                                        </p:tav>
                                        <p:tav tm="100000">
                                          <p:val>
                                            <p:strVal val="#ppt_x"/>
                                          </p:val>
                                        </p:tav>
                                      </p:tavLst>
                                    </p:anim>
                                    <p:anim calcmode="lin" valueType="num">
                                      <p:cBhvr>
                                        <p:cTn id="9" dur="1000" fill="hold"/>
                                        <p:tgtEl>
                                          <p:spTgt spid="92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3"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10243"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10244" name="Subtitle 2"/>
          <p:cNvSpPr txBox="1">
            <a:spLocks/>
          </p:cNvSpPr>
          <p:nvPr/>
        </p:nvSpPr>
        <p:spPr bwMode="auto">
          <a:xfrm>
            <a:off x="277813" y="1368425"/>
            <a:ext cx="82692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D&amp;O insurance &amp; Penal Law boundaries </a:t>
            </a:r>
            <a:endParaRPr lang="en-GB" sz="2800">
              <a:solidFill>
                <a:srgbClr val="0000FF"/>
              </a:solidFill>
              <a:latin typeface="Arial Black" pitchFamily="34" charset="0"/>
            </a:endParaRPr>
          </a:p>
        </p:txBody>
      </p:sp>
      <p:pic>
        <p:nvPicPr>
          <p:cNvPr id="1024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ZoneTexte 10"/>
          <p:cNvSpPr txBox="1"/>
          <p:nvPr/>
        </p:nvSpPr>
        <p:spPr>
          <a:xfrm>
            <a:off x="342900" y="2070100"/>
            <a:ext cx="8151813" cy="406400"/>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Civil or administrative fines</a:t>
            </a:r>
            <a:r>
              <a:rPr lang="fr-FR" sz="2400" dirty="0">
                <a:latin typeface="+mn-lt"/>
                <a:cs typeface="Arial" charset="0"/>
              </a:rPr>
              <a:t> </a:t>
            </a:r>
          </a:p>
        </p:txBody>
      </p:sp>
      <p:sp>
        <p:nvSpPr>
          <p:cNvPr id="13" name="ZoneTexte 12"/>
          <p:cNvSpPr txBox="1"/>
          <p:nvPr/>
        </p:nvSpPr>
        <p:spPr>
          <a:xfrm>
            <a:off x="711200" y="2695575"/>
            <a:ext cx="8432800" cy="668338"/>
          </a:xfrm>
          <a:prstGeom prst="rect">
            <a:avLst/>
          </a:prstGeom>
          <a:noFill/>
        </p:spPr>
        <p:txBody>
          <a:bodyPr>
            <a:spAutoFit/>
          </a:bodyPr>
          <a:lstStyle/>
          <a:p>
            <a:pPr algn="l">
              <a:defRPr/>
            </a:pPr>
            <a:r>
              <a:rPr lang="fr-FR" sz="2400" dirty="0">
                <a:latin typeface="Arial Black" pitchFamily="34" charset="0"/>
                <a:cs typeface="Arial" charset="0"/>
              </a:rPr>
              <a:t>Pro :</a:t>
            </a:r>
            <a:r>
              <a:rPr lang="fr-FR" sz="2400" dirty="0">
                <a:latin typeface="+mn-lt"/>
                <a:cs typeface="Arial" charset="0"/>
              </a:rPr>
              <a:t> for a « </a:t>
            </a:r>
            <a:r>
              <a:rPr lang="fr-FR" sz="2400" dirty="0" err="1">
                <a:latin typeface="+mn-lt"/>
                <a:cs typeface="Arial" charset="0"/>
              </a:rPr>
              <a:t>reasonable</a:t>
            </a:r>
            <a:r>
              <a:rPr lang="fr-FR" sz="2400" dirty="0">
                <a:latin typeface="+mn-lt"/>
                <a:cs typeface="Arial" charset="0"/>
              </a:rPr>
              <a:t> » </a:t>
            </a:r>
            <a:r>
              <a:rPr lang="fr-FR" sz="2400" dirty="0" err="1">
                <a:latin typeface="+mn-lt"/>
                <a:cs typeface="Arial" charset="0"/>
              </a:rPr>
              <a:t>cover</a:t>
            </a:r>
            <a:r>
              <a:rPr lang="fr-FR" sz="2400" dirty="0">
                <a:latin typeface="+mn-lt"/>
                <a:cs typeface="Arial" charset="0"/>
              </a:rPr>
              <a:t> </a:t>
            </a:r>
            <a:r>
              <a:rPr lang="fr-FR" dirty="0">
                <a:latin typeface="+mn-lt"/>
                <a:cs typeface="Arial" charset="0"/>
              </a:rPr>
              <a:t>(as </a:t>
            </a:r>
            <a:r>
              <a:rPr lang="fr-FR" dirty="0" err="1">
                <a:latin typeface="+mn-lt"/>
                <a:cs typeface="Arial" charset="0"/>
              </a:rPr>
              <a:t>soon</a:t>
            </a:r>
            <a:r>
              <a:rPr lang="fr-FR" dirty="0">
                <a:latin typeface="+mn-lt"/>
                <a:cs typeface="Arial" charset="0"/>
              </a:rPr>
              <a:t> as </a:t>
            </a:r>
            <a:r>
              <a:rPr lang="fr-FR" u="sng" dirty="0">
                <a:latin typeface="+mn-lt"/>
                <a:cs typeface="Arial" charset="0"/>
              </a:rPr>
              <a:t>not</a:t>
            </a:r>
            <a:r>
              <a:rPr lang="fr-FR" dirty="0">
                <a:latin typeface="+mn-lt"/>
                <a:cs typeface="Arial" charset="0"/>
              </a:rPr>
              <a:t> </a:t>
            </a:r>
            <a:r>
              <a:rPr lang="fr-FR" dirty="0" err="1">
                <a:latin typeface="+mn-lt"/>
                <a:cs typeface="Arial" charset="0"/>
              </a:rPr>
              <a:t>considered</a:t>
            </a:r>
            <a:r>
              <a:rPr lang="fr-FR" dirty="0">
                <a:latin typeface="+mn-lt"/>
                <a:cs typeface="Arial" charset="0"/>
              </a:rPr>
              <a:t> as </a:t>
            </a:r>
            <a:r>
              <a:rPr lang="fr-FR" dirty="0" err="1">
                <a:latin typeface="+mn-lt"/>
                <a:cs typeface="Arial" charset="0"/>
              </a:rPr>
              <a:t>wrongful</a:t>
            </a:r>
            <a:r>
              <a:rPr lang="fr-FR" dirty="0">
                <a:latin typeface="+mn-lt"/>
                <a:cs typeface="Arial" charset="0"/>
              </a:rPr>
              <a:t> </a:t>
            </a:r>
            <a:r>
              <a:rPr lang="fr-FR" dirty="0" err="1">
                <a:latin typeface="+mn-lt"/>
                <a:cs typeface="Arial" charset="0"/>
              </a:rPr>
              <a:t>intent</a:t>
            </a:r>
            <a:r>
              <a:rPr lang="fr-FR" dirty="0">
                <a:latin typeface="+mn-lt"/>
                <a:cs typeface="Arial" charset="0"/>
              </a:rPr>
              <a:t>)  </a:t>
            </a:r>
          </a:p>
        </p:txBody>
      </p:sp>
      <p:sp>
        <p:nvSpPr>
          <p:cNvPr id="14" name="ZoneTexte 13"/>
          <p:cNvSpPr txBox="1"/>
          <p:nvPr/>
        </p:nvSpPr>
        <p:spPr>
          <a:xfrm>
            <a:off x="711200" y="3552825"/>
            <a:ext cx="8153400" cy="406400"/>
          </a:xfrm>
          <a:prstGeom prst="rect">
            <a:avLst/>
          </a:prstGeom>
          <a:noFill/>
        </p:spPr>
        <p:txBody>
          <a:bodyPr>
            <a:spAutoFit/>
          </a:bodyPr>
          <a:lstStyle/>
          <a:p>
            <a:pPr algn="l">
              <a:defRPr/>
            </a:pPr>
            <a:r>
              <a:rPr lang="fr-FR" sz="2400" dirty="0">
                <a:latin typeface="Arial Black" pitchFamily="34" charset="0"/>
                <a:cs typeface="Arial" charset="0"/>
              </a:rPr>
              <a:t>Cons</a:t>
            </a:r>
            <a:r>
              <a:rPr lang="fr-FR" sz="2400" dirty="0">
                <a:latin typeface="+mn-lt"/>
                <a:cs typeface="Arial" charset="0"/>
              </a:rPr>
              <a:t> : </a:t>
            </a:r>
            <a:r>
              <a:rPr lang="fr-FR" sz="2400" dirty="0" err="1">
                <a:latin typeface="+mn-lt"/>
                <a:cs typeface="Arial" charset="0"/>
              </a:rPr>
              <a:t>insurance</a:t>
            </a:r>
            <a:r>
              <a:rPr lang="fr-FR" sz="2400" dirty="0">
                <a:latin typeface="+mn-lt"/>
                <a:cs typeface="Arial" charset="0"/>
              </a:rPr>
              <a:t> </a:t>
            </a:r>
            <a:r>
              <a:rPr lang="fr-FR" sz="2400" dirty="0" err="1">
                <a:latin typeface="+mn-lt"/>
                <a:cs typeface="Arial" charset="0"/>
              </a:rPr>
              <a:t>cover</a:t>
            </a:r>
            <a:r>
              <a:rPr lang="fr-FR" sz="2400" dirty="0">
                <a:latin typeface="+mn-lt"/>
                <a:cs typeface="Arial" charset="0"/>
              </a:rPr>
              <a:t> </a:t>
            </a:r>
            <a:r>
              <a:rPr lang="fr-FR" sz="2400" dirty="0" err="1">
                <a:latin typeface="+mn-lt"/>
                <a:cs typeface="Arial" charset="0"/>
              </a:rPr>
              <a:t>prohibited</a:t>
            </a:r>
            <a:r>
              <a:rPr lang="fr-FR" sz="2400" dirty="0">
                <a:latin typeface="+mn-lt"/>
                <a:cs typeface="Arial" charset="0"/>
              </a:rPr>
              <a:t> by Law</a:t>
            </a:r>
          </a:p>
        </p:txBody>
      </p:sp>
      <p:sp>
        <p:nvSpPr>
          <p:cNvPr id="15" name="ZoneTexte 14"/>
          <p:cNvSpPr txBox="1"/>
          <p:nvPr/>
        </p:nvSpPr>
        <p:spPr>
          <a:xfrm>
            <a:off x="1003300" y="3973513"/>
            <a:ext cx="8051800" cy="354012"/>
          </a:xfrm>
          <a:prstGeom prst="rect">
            <a:avLst/>
          </a:prstGeom>
          <a:noFill/>
        </p:spPr>
        <p:txBody>
          <a:bodyPr>
            <a:spAutoFit/>
          </a:bodyPr>
          <a:lstStyle/>
          <a:p>
            <a:pPr marL="342900" indent="-342900" algn="l">
              <a:buFont typeface="Wingdings" pitchFamily="2" charset="2"/>
              <a:buChar char="ü"/>
              <a:defRPr/>
            </a:pPr>
            <a:r>
              <a:rPr lang="fr-FR" dirty="0" err="1">
                <a:latin typeface="+mn-lt"/>
                <a:cs typeface="Arial" charset="0"/>
              </a:rPr>
              <a:t>Similar</a:t>
            </a:r>
            <a:r>
              <a:rPr lang="fr-FR" dirty="0">
                <a:latin typeface="+mn-lt"/>
                <a:cs typeface="Arial" charset="0"/>
              </a:rPr>
              <a:t> to </a:t>
            </a:r>
            <a:r>
              <a:rPr lang="fr-FR" dirty="0" err="1">
                <a:latin typeface="+mn-lt"/>
                <a:cs typeface="Arial" charset="0"/>
              </a:rPr>
              <a:t>penal</a:t>
            </a:r>
            <a:r>
              <a:rPr lang="fr-FR" dirty="0">
                <a:latin typeface="+mn-lt"/>
                <a:cs typeface="Arial" charset="0"/>
              </a:rPr>
              <a:t> fines (</a:t>
            </a:r>
            <a:r>
              <a:rPr lang="fr-FR" dirty="0" err="1">
                <a:latin typeface="+mn-lt"/>
                <a:cs typeface="Arial" charset="0"/>
              </a:rPr>
              <a:t>procedures</a:t>
            </a:r>
            <a:r>
              <a:rPr lang="fr-FR" dirty="0">
                <a:latin typeface="+mn-lt"/>
                <a:cs typeface="Arial" charset="0"/>
              </a:rPr>
              <a:t>, Public </a:t>
            </a:r>
            <a:r>
              <a:rPr lang="fr-FR" dirty="0" err="1">
                <a:latin typeface="+mn-lt"/>
                <a:cs typeface="Arial" charset="0"/>
              </a:rPr>
              <a:t>Order</a:t>
            </a:r>
            <a:r>
              <a:rPr lang="fr-FR" dirty="0">
                <a:latin typeface="+mn-lt"/>
                <a:cs typeface="Arial" charset="0"/>
              </a:rPr>
              <a:t> </a:t>
            </a:r>
            <a:r>
              <a:rPr lang="fr-FR" dirty="0" err="1">
                <a:latin typeface="+mn-lt"/>
                <a:cs typeface="Arial" charset="0"/>
              </a:rPr>
              <a:t>purpose</a:t>
            </a:r>
            <a:r>
              <a:rPr lang="fr-FR" dirty="0">
                <a:latin typeface="+mn-lt"/>
                <a:cs typeface="Arial" charset="0"/>
              </a:rPr>
              <a:t>…) </a:t>
            </a:r>
          </a:p>
        </p:txBody>
      </p:sp>
      <p:sp>
        <p:nvSpPr>
          <p:cNvPr id="18" name="ZoneTexte 17"/>
          <p:cNvSpPr txBox="1"/>
          <p:nvPr/>
        </p:nvSpPr>
        <p:spPr>
          <a:xfrm>
            <a:off x="1003300" y="4406900"/>
            <a:ext cx="7491413" cy="354013"/>
          </a:xfrm>
          <a:prstGeom prst="rect">
            <a:avLst/>
          </a:prstGeom>
          <a:noFill/>
        </p:spPr>
        <p:txBody>
          <a:bodyPr>
            <a:spAutoFit/>
          </a:bodyPr>
          <a:lstStyle/>
          <a:p>
            <a:pPr marL="342900" indent="-342900" algn="l">
              <a:buFont typeface="Wingdings" pitchFamily="2" charset="2"/>
              <a:buChar char="ü"/>
              <a:defRPr/>
            </a:pPr>
            <a:r>
              <a:rPr lang="fr-FR" dirty="0" err="1">
                <a:latin typeface="+mn-lt"/>
                <a:cs typeface="Arial" charset="0"/>
              </a:rPr>
              <a:t>Punishment</a:t>
            </a:r>
            <a:r>
              <a:rPr lang="fr-FR" dirty="0">
                <a:latin typeface="+mn-lt"/>
                <a:cs typeface="Arial" charset="0"/>
              </a:rPr>
              <a:t> of </a:t>
            </a:r>
            <a:r>
              <a:rPr lang="fr-FR" dirty="0" err="1">
                <a:latin typeface="+mn-lt"/>
                <a:cs typeface="Arial" charset="0"/>
              </a:rPr>
              <a:t>illegal</a:t>
            </a:r>
            <a:r>
              <a:rPr lang="fr-FR" dirty="0">
                <a:latin typeface="+mn-lt"/>
                <a:cs typeface="Arial" charset="0"/>
              </a:rPr>
              <a:t> </a:t>
            </a:r>
            <a:r>
              <a:rPr lang="fr-FR" dirty="0" err="1">
                <a:latin typeface="+mn-lt"/>
                <a:cs typeface="Arial" charset="0"/>
              </a:rPr>
              <a:t>behaviour</a:t>
            </a:r>
            <a:r>
              <a:rPr lang="fr-FR" dirty="0">
                <a:latin typeface="+mn-lt"/>
                <a:cs typeface="Arial" charset="0"/>
              </a:rPr>
              <a:t> (vs damage </a:t>
            </a:r>
            <a:r>
              <a:rPr lang="fr-FR" dirty="0" err="1">
                <a:latin typeface="+mn-lt"/>
                <a:cs typeface="Arial" charset="0"/>
              </a:rPr>
              <a:t>indemnification</a:t>
            </a:r>
            <a:r>
              <a:rPr lang="fr-FR" dirty="0">
                <a:latin typeface="+mn-lt"/>
                <a:cs typeface="Arial" charset="0"/>
              </a:rPr>
              <a:t>)</a:t>
            </a:r>
          </a:p>
        </p:txBody>
      </p:sp>
      <p:sp>
        <p:nvSpPr>
          <p:cNvPr id="19" name="ZoneTexte 18"/>
          <p:cNvSpPr txBox="1"/>
          <p:nvPr/>
        </p:nvSpPr>
        <p:spPr>
          <a:xfrm>
            <a:off x="996950" y="4870450"/>
            <a:ext cx="7048500" cy="614363"/>
          </a:xfrm>
          <a:prstGeom prst="rect">
            <a:avLst/>
          </a:prstGeom>
          <a:noFill/>
        </p:spPr>
        <p:txBody>
          <a:bodyPr>
            <a:spAutoFit/>
          </a:bodyPr>
          <a:lstStyle/>
          <a:p>
            <a:pPr marL="342900" indent="-342900" algn="l">
              <a:buFont typeface="Wingdings" pitchFamily="2" charset="2"/>
              <a:buChar char="ü"/>
              <a:defRPr/>
            </a:pPr>
            <a:r>
              <a:rPr lang="fr-FR" dirty="0">
                <a:latin typeface="+mn-lt"/>
                <a:cs typeface="Arial" charset="0"/>
              </a:rPr>
              <a:t>Fine </a:t>
            </a:r>
            <a:r>
              <a:rPr lang="fr-FR" dirty="0" err="1">
                <a:latin typeface="+mn-lt"/>
                <a:cs typeface="Arial" charset="0"/>
              </a:rPr>
              <a:t>paid</a:t>
            </a:r>
            <a:r>
              <a:rPr lang="fr-FR" dirty="0">
                <a:latin typeface="+mn-lt"/>
                <a:cs typeface="Arial" charset="0"/>
              </a:rPr>
              <a:t> to the State </a:t>
            </a:r>
            <a:r>
              <a:rPr lang="fr-FR" dirty="0" err="1">
                <a:latin typeface="+mn-lt"/>
                <a:cs typeface="Arial" charset="0"/>
              </a:rPr>
              <a:t>Authorities</a:t>
            </a:r>
            <a:r>
              <a:rPr lang="fr-FR" dirty="0">
                <a:latin typeface="+mn-lt"/>
                <a:cs typeface="Arial" charset="0"/>
              </a:rPr>
              <a:t> (vs </a:t>
            </a:r>
            <a:r>
              <a:rPr lang="fr-FR" dirty="0" err="1">
                <a:latin typeface="+mn-lt"/>
                <a:cs typeface="Arial" charset="0"/>
              </a:rPr>
              <a:t>Third</a:t>
            </a:r>
            <a:r>
              <a:rPr lang="fr-FR" dirty="0">
                <a:latin typeface="+mn-lt"/>
                <a:cs typeface="Arial" charset="0"/>
              </a:rPr>
              <a:t> party </a:t>
            </a:r>
            <a:r>
              <a:rPr lang="fr-FR" dirty="0" err="1">
                <a:latin typeface="+mn-lt"/>
                <a:cs typeface="Arial" charset="0"/>
              </a:rPr>
              <a:t>suffering</a:t>
            </a:r>
            <a:r>
              <a:rPr lang="fr-FR" dirty="0">
                <a:latin typeface="+mn-lt"/>
                <a:cs typeface="Arial" charset="0"/>
              </a:rPr>
              <a:t> </a:t>
            </a:r>
            <a:r>
              <a:rPr lang="fr-FR" dirty="0" err="1">
                <a:latin typeface="+mn-lt"/>
                <a:cs typeface="Arial" charset="0"/>
              </a:rPr>
              <a:t>any</a:t>
            </a:r>
            <a:r>
              <a:rPr lang="fr-FR" dirty="0">
                <a:latin typeface="+mn-lt"/>
                <a:cs typeface="Arial" charset="0"/>
              </a:rPr>
              <a:t> damage)</a:t>
            </a:r>
          </a:p>
        </p:txBody>
      </p:sp>
      <p:sp>
        <p:nvSpPr>
          <p:cNvPr id="20" name="ZoneTexte 19"/>
          <p:cNvSpPr txBox="1"/>
          <p:nvPr/>
        </p:nvSpPr>
        <p:spPr>
          <a:xfrm>
            <a:off x="711200" y="5605463"/>
            <a:ext cx="8153400" cy="406400"/>
          </a:xfrm>
          <a:prstGeom prst="rect">
            <a:avLst/>
          </a:prstGeom>
          <a:noFill/>
        </p:spPr>
        <p:txBody>
          <a:bodyPr>
            <a:spAutoFit/>
          </a:bodyPr>
          <a:lstStyle/>
          <a:p>
            <a:pPr algn="l">
              <a:defRPr/>
            </a:pPr>
            <a:r>
              <a:rPr lang="fr-FR" sz="2400" dirty="0" err="1">
                <a:latin typeface="Arial Black" pitchFamily="34" charset="0"/>
                <a:cs typeface="Arial" charset="0"/>
              </a:rPr>
              <a:t>Pending</a:t>
            </a:r>
            <a:r>
              <a:rPr lang="fr-FR" sz="2400" dirty="0">
                <a:latin typeface="Arial Black" pitchFamily="34" charset="0"/>
                <a:cs typeface="Arial" charset="0"/>
              </a:rPr>
              <a:t> </a:t>
            </a:r>
            <a:r>
              <a:rPr lang="fr-FR" sz="2400" dirty="0" err="1">
                <a:latin typeface="Arial Black" pitchFamily="34" charset="0"/>
                <a:cs typeface="Arial" charset="0"/>
              </a:rPr>
              <a:t>rules</a:t>
            </a:r>
            <a:r>
              <a:rPr lang="fr-FR" sz="2400" dirty="0">
                <a:latin typeface="Arial Black" pitchFamily="34" charset="0"/>
                <a:cs typeface="Arial" charset="0"/>
              </a:rPr>
              <a:t> and first </a:t>
            </a:r>
            <a:r>
              <a:rPr lang="fr-FR" sz="2400" dirty="0" err="1">
                <a:latin typeface="Arial Black" pitchFamily="34" charset="0"/>
                <a:cs typeface="Arial" charset="0"/>
              </a:rPr>
              <a:t>jurisdiction</a:t>
            </a:r>
            <a:r>
              <a:rPr lang="fr-FR" sz="2400" dirty="0">
                <a:latin typeface="Arial Black" pitchFamily="34" charset="0"/>
                <a:cs typeface="Arial" charset="0"/>
              </a:rPr>
              <a:t> </a:t>
            </a:r>
            <a:r>
              <a:rPr lang="fr-FR" sz="2400" dirty="0" err="1">
                <a:latin typeface="Arial Black" pitchFamily="34" charset="0"/>
                <a:cs typeface="Arial" charset="0"/>
              </a:rPr>
              <a:t>decisions</a:t>
            </a:r>
            <a:endParaRPr lang="fr-FR" sz="2400" dirty="0">
              <a:latin typeface="+mn-lt"/>
              <a:cs typeface="Arial" charset="0"/>
            </a:endParaRPr>
          </a:p>
        </p:txBody>
      </p:sp>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1833101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1000"/>
                                        <p:tgtEl>
                                          <p:spTgt spid="10244"/>
                                        </p:tgtEl>
                                      </p:cBhvr>
                                    </p:animEffect>
                                    <p:anim calcmode="lin" valueType="num">
                                      <p:cBhvr>
                                        <p:cTn id="8" dur="1000" fill="hold"/>
                                        <p:tgtEl>
                                          <p:spTgt spid="10244"/>
                                        </p:tgtEl>
                                        <p:attrNameLst>
                                          <p:attrName>ppt_x</p:attrName>
                                        </p:attrNameLst>
                                      </p:cBhvr>
                                      <p:tavLst>
                                        <p:tav tm="0">
                                          <p:val>
                                            <p:strVal val="#ppt_x"/>
                                          </p:val>
                                        </p:tav>
                                        <p:tav tm="100000">
                                          <p:val>
                                            <p:strVal val="#ppt_x"/>
                                          </p:val>
                                        </p:tav>
                                      </p:tavLst>
                                    </p:anim>
                                    <p:anim calcmode="lin" valueType="num">
                                      <p:cBhvr>
                                        <p:cTn id="9" dur="1000" fill="hold"/>
                                        <p:tgtEl>
                                          <p:spTgt spid="1024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750"/>
                                        <p:tgtEl>
                                          <p:spTgt spid="14"/>
                                        </p:tgtEl>
                                      </p:cBhvr>
                                    </p:animEffect>
                                  </p:childTnLst>
                                </p:cTn>
                              </p:par>
                            </p:childTnLst>
                          </p:cTn>
                        </p:par>
                        <p:par>
                          <p:cTn id="22" fill="hold" nodeType="afterGroup">
                            <p:stCondLst>
                              <p:cond delay="325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nodeType="afterGroup">
                            <p:stCondLst>
                              <p:cond delay="375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nodeType="afterGroup">
                            <p:stCondLst>
                              <p:cond delay="42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nodeType="afterGroup">
                            <p:stCondLst>
                              <p:cond delay="4750"/>
                            </p:stCondLst>
                            <p:childTnLst>
                              <p:par>
                                <p:cTn id="35" presetID="10" presetClass="entr" presetSubtype="0" fill="hold" grpId="0" nodeType="afterEffect">
                                  <p:stCondLst>
                                    <p:cond delay="25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1" grpId="0"/>
      <p:bldP spid="13" grpId="0"/>
      <p:bldP spid="14" grpId="0"/>
      <p:bldP spid="15" grpId="0"/>
      <p:bldP spid="18" grpId="0"/>
      <p:bldP spid="19" grpId="0"/>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11267"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7" name="Subtitle 2"/>
          <p:cNvSpPr txBox="1">
            <a:spLocks/>
          </p:cNvSpPr>
          <p:nvPr/>
        </p:nvSpPr>
        <p:spPr bwMode="auto">
          <a:xfrm>
            <a:off x="277813" y="1368425"/>
            <a:ext cx="8866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D&amp;O insurance &amp; other possible restrictions </a:t>
            </a:r>
            <a:endParaRPr lang="en-GB" sz="2800">
              <a:solidFill>
                <a:srgbClr val="0000FF"/>
              </a:solidFill>
              <a:latin typeface="Arial Black" pitchFamily="34" charset="0"/>
            </a:endParaRPr>
          </a:p>
        </p:txBody>
      </p:sp>
      <p:pic>
        <p:nvPicPr>
          <p:cNvPr id="1126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ZoneTexte 10"/>
          <p:cNvSpPr txBox="1"/>
          <p:nvPr/>
        </p:nvSpPr>
        <p:spPr>
          <a:xfrm>
            <a:off x="395288" y="2514600"/>
            <a:ext cx="8151812" cy="406400"/>
          </a:xfrm>
          <a:prstGeom prst="rect">
            <a:avLst/>
          </a:prstGeom>
          <a:noFill/>
        </p:spPr>
        <p:txBody>
          <a:bodyPr>
            <a:spAutoFit/>
          </a:bodyPr>
          <a:lstStyle/>
          <a:p>
            <a:pPr marL="342900" indent="-342900" algn="l">
              <a:buFont typeface="Wingdings" pitchFamily="2" charset="2"/>
              <a:buChar char="Ø"/>
              <a:defRPr/>
            </a:pPr>
            <a:r>
              <a:rPr lang="fr-FR" sz="2400" dirty="0" err="1">
                <a:latin typeface="Arial Black" pitchFamily="34" charset="0"/>
                <a:cs typeface="Arial" charset="0"/>
              </a:rPr>
              <a:t>Government</a:t>
            </a:r>
            <a:r>
              <a:rPr lang="fr-FR" sz="2400" dirty="0">
                <a:latin typeface="Arial Black" pitchFamily="34" charset="0"/>
                <a:cs typeface="Arial" charset="0"/>
              </a:rPr>
              <a:t> anti-</a:t>
            </a:r>
            <a:r>
              <a:rPr lang="fr-FR" sz="2400" dirty="0" err="1">
                <a:latin typeface="Arial Black" pitchFamily="34" charset="0"/>
                <a:cs typeface="Arial" charset="0"/>
              </a:rPr>
              <a:t>indemnification</a:t>
            </a:r>
            <a:r>
              <a:rPr lang="fr-FR" sz="2400" dirty="0">
                <a:latin typeface="Arial Black" pitchFamily="34" charset="0"/>
                <a:cs typeface="Arial" charset="0"/>
              </a:rPr>
              <a:t> </a:t>
            </a:r>
            <a:r>
              <a:rPr lang="fr-FR" sz="2400" dirty="0" err="1">
                <a:latin typeface="Arial Black" pitchFamily="34" charset="0"/>
                <a:cs typeface="Arial" charset="0"/>
              </a:rPr>
              <a:t>policies</a:t>
            </a:r>
            <a:r>
              <a:rPr lang="fr-FR" sz="2400" dirty="0">
                <a:latin typeface="Arial Black" pitchFamily="34" charset="0"/>
                <a:cs typeface="Arial" charset="0"/>
              </a:rPr>
              <a:t>,</a:t>
            </a:r>
            <a:r>
              <a:rPr lang="fr-FR" sz="2400" dirty="0">
                <a:latin typeface="+mn-lt"/>
                <a:cs typeface="Arial" charset="0"/>
              </a:rPr>
              <a:t> </a:t>
            </a:r>
          </a:p>
        </p:txBody>
      </p:sp>
      <p:sp>
        <p:nvSpPr>
          <p:cNvPr id="21" name="ZoneTexte 20"/>
          <p:cNvSpPr txBox="1"/>
          <p:nvPr/>
        </p:nvSpPr>
        <p:spPr>
          <a:xfrm>
            <a:off x="395288" y="3441700"/>
            <a:ext cx="8151812" cy="406400"/>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Captive </a:t>
            </a:r>
            <a:r>
              <a:rPr lang="fr-FR" sz="2400" dirty="0" err="1">
                <a:latin typeface="Arial Black" pitchFamily="34" charset="0"/>
                <a:cs typeface="Arial" charset="0"/>
              </a:rPr>
              <a:t>involvement</a:t>
            </a:r>
            <a:r>
              <a:rPr lang="fr-FR" sz="2400" dirty="0">
                <a:latin typeface="Arial Black" pitchFamily="34" charset="0"/>
                <a:cs typeface="Arial" charset="0"/>
              </a:rPr>
              <a:t>: </a:t>
            </a:r>
            <a:r>
              <a:rPr lang="fr-FR" sz="2400" dirty="0" err="1">
                <a:latin typeface="+mn-lt"/>
                <a:cs typeface="Arial" charset="0"/>
              </a:rPr>
              <a:t>great</a:t>
            </a:r>
            <a:r>
              <a:rPr lang="fr-FR" sz="2400" dirty="0">
                <a:latin typeface="+mn-lt"/>
                <a:cs typeface="Arial" charset="0"/>
              </a:rPr>
              <a:t> care to </a:t>
            </a:r>
            <a:r>
              <a:rPr lang="fr-FR" sz="2400" dirty="0" err="1">
                <a:latin typeface="+mn-lt"/>
                <a:cs typeface="Arial" charset="0"/>
              </a:rPr>
              <a:t>be</a:t>
            </a:r>
            <a:r>
              <a:rPr lang="fr-FR" sz="2400" dirty="0">
                <a:latin typeface="+mn-lt"/>
                <a:cs typeface="Arial" charset="0"/>
              </a:rPr>
              <a:t> </a:t>
            </a:r>
            <a:r>
              <a:rPr lang="fr-FR" sz="2400" dirty="0" err="1">
                <a:latin typeface="+mn-lt"/>
                <a:cs typeface="Arial" charset="0"/>
              </a:rPr>
              <a:t>taken</a:t>
            </a:r>
            <a:r>
              <a:rPr lang="fr-FR" sz="2400" dirty="0">
                <a:latin typeface="+mn-lt"/>
                <a:cs typeface="Arial" charset="0"/>
              </a:rPr>
              <a:t>,</a:t>
            </a:r>
          </a:p>
        </p:txBody>
      </p:sp>
      <p:sp>
        <p:nvSpPr>
          <p:cNvPr id="22" name="ZoneTexte 21"/>
          <p:cNvSpPr txBox="1"/>
          <p:nvPr/>
        </p:nvSpPr>
        <p:spPr>
          <a:xfrm>
            <a:off x="395288" y="4330700"/>
            <a:ext cx="8151812" cy="720725"/>
          </a:xfrm>
          <a:prstGeom prst="rect">
            <a:avLst/>
          </a:prstGeom>
          <a:noFill/>
        </p:spPr>
        <p:txBody>
          <a:bodyPr>
            <a:spAutoFit/>
          </a:bodyPr>
          <a:lstStyle/>
          <a:p>
            <a:pPr marL="342900" indent="-342900" algn="l">
              <a:buFont typeface="Wingdings" pitchFamily="2" charset="2"/>
              <a:buChar char="Ø"/>
              <a:defRPr/>
            </a:pPr>
            <a:r>
              <a:rPr lang="fr-FR" sz="2400" dirty="0">
                <a:latin typeface="Arial Black" pitchFamily="34" charset="0"/>
                <a:cs typeface="Arial" charset="0"/>
              </a:rPr>
              <a:t>Premium </a:t>
            </a:r>
            <a:r>
              <a:rPr lang="fr-FR" sz="2400" dirty="0" err="1">
                <a:latin typeface="Arial Black" pitchFamily="34" charset="0"/>
                <a:cs typeface="Arial" charset="0"/>
              </a:rPr>
              <a:t>level</a:t>
            </a:r>
            <a:r>
              <a:rPr lang="fr-FR" sz="2400" dirty="0">
                <a:latin typeface="Arial Black" pitchFamily="34" charset="0"/>
                <a:cs typeface="Arial" charset="0"/>
              </a:rPr>
              <a:t> </a:t>
            </a:r>
            <a:r>
              <a:rPr lang="fr-FR" sz="2400" dirty="0" err="1">
                <a:latin typeface="Arial Black" pitchFamily="34" charset="0"/>
                <a:cs typeface="Arial" charset="0"/>
              </a:rPr>
              <a:t>adequacy</a:t>
            </a:r>
            <a:r>
              <a:rPr lang="fr-FR" sz="2400" dirty="0">
                <a:latin typeface="Arial Black" pitchFamily="34" charset="0"/>
                <a:cs typeface="Arial" charset="0"/>
              </a:rPr>
              <a:t> and </a:t>
            </a:r>
            <a:r>
              <a:rPr lang="fr-FR" sz="2400" dirty="0" err="1">
                <a:latin typeface="Arial Black" pitchFamily="34" charset="0"/>
                <a:cs typeface="Arial" charset="0"/>
              </a:rPr>
              <a:t>conflict</a:t>
            </a:r>
            <a:r>
              <a:rPr lang="fr-FR" sz="2400" dirty="0">
                <a:latin typeface="Arial Black" pitchFamily="34" charset="0"/>
                <a:cs typeface="Arial" charset="0"/>
              </a:rPr>
              <a:t> of </a:t>
            </a:r>
            <a:r>
              <a:rPr lang="fr-FR" sz="2400" dirty="0" err="1">
                <a:latin typeface="Arial Black" pitchFamily="34" charset="0"/>
                <a:cs typeface="Arial" charset="0"/>
              </a:rPr>
              <a:t>interest</a:t>
            </a:r>
            <a:endParaRPr lang="fr-FR" sz="2400" dirty="0">
              <a:latin typeface="+mn-lt"/>
              <a:cs typeface="Arial" charset="0"/>
            </a:endParaRPr>
          </a:p>
        </p:txBody>
      </p:sp>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9149575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1" grpId="0"/>
      <p:bldP spid="2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12291" name="Rectangle 5"/>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12292" name="Subtitle 2"/>
          <p:cNvSpPr txBox="1">
            <a:spLocks/>
          </p:cNvSpPr>
          <p:nvPr/>
        </p:nvSpPr>
        <p:spPr bwMode="auto">
          <a:xfrm>
            <a:off x="277813" y="1368425"/>
            <a:ext cx="87772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algn="l">
              <a:spcBef>
                <a:spcPct val="0"/>
              </a:spcBef>
              <a:buClr>
                <a:schemeClr val="folHlink"/>
              </a:buClr>
            </a:pPr>
            <a:r>
              <a:rPr lang="en-GB" sz="2800" b="1">
                <a:solidFill>
                  <a:srgbClr val="0000FF"/>
                </a:solidFill>
                <a:latin typeface="Arial Black" pitchFamily="34" charset="0"/>
              </a:rPr>
              <a:t>D&amp;O liability &amp; Ransom payment status</a:t>
            </a:r>
            <a:endParaRPr lang="en-GB" sz="2800">
              <a:solidFill>
                <a:srgbClr val="0000FF"/>
              </a:solidFill>
              <a:latin typeface="Arial Black" pitchFamily="34" charset="0"/>
            </a:endParaRPr>
          </a:p>
        </p:txBody>
      </p:sp>
      <p:pic>
        <p:nvPicPr>
          <p:cNvPr id="1229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6061075"/>
            <a:ext cx="43180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accent1"/>
                </a:solidFill>
                <a:effectLst>
                  <a:outerShdw blurRad="38100" dist="38100" dir="2700000" algn="tl">
                    <a:srgbClr val="000000">
                      <a:alpha val="43137"/>
                    </a:srgbClr>
                  </a:outerShdw>
                </a:effectLst>
                <a:latin typeface="+mn-lt"/>
                <a:cs typeface="Arial" charset="0"/>
              </a:rPr>
              <a:t>D&amp;O : from broad coverage to forbidden guarantees?</a:t>
            </a:r>
          </a:p>
        </p:txBody>
      </p:sp>
      <p:pic>
        <p:nvPicPr>
          <p:cNvPr id="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139113" y="101600"/>
            <a:ext cx="915987" cy="8620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ZoneTexte 10"/>
          <p:cNvSpPr txBox="1"/>
          <p:nvPr/>
        </p:nvSpPr>
        <p:spPr>
          <a:xfrm>
            <a:off x="444500" y="2338388"/>
            <a:ext cx="8153400" cy="406400"/>
          </a:xfrm>
          <a:prstGeom prst="rect">
            <a:avLst/>
          </a:prstGeom>
          <a:noFill/>
        </p:spPr>
        <p:txBody>
          <a:bodyPr>
            <a:spAutoFit/>
          </a:bodyPr>
          <a:lstStyle/>
          <a:p>
            <a:pPr marL="342900" indent="-342900" algn="l">
              <a:buFont typeface="Wingdings" pitchFamily="2" charset="2"/>
              <a:buChar char="Ø"/>
              <a:defRPr/>
            </a:pPr>
            <a:r>
              <a:rPr lang="fr-FR" sz="2400" dirty="0" err="1">
                <a:latin typeface="Arial Black" pitchFamily="34" charset="0"/>
                <a:cs typeface="Arial" charset="0"/>
              </a:rPr>
              <a:t>Employers</a:t>
            </a:r>
            <a:r>
              <a:rPr lang="fr-FR" sz="2400" dirty="0">
                <a:latin typeface="Arial Black" pitchFamily="34" charset="0"/>
                <a:cs typeface="Arial" charset="0"/>
              </a:rPr>
              <a:t> </a:t>
            </a:r>
            <a:r>
              <a:rPr lang="fr-FR" sz="2400" dirty="0" err="1">
                <a:latin typeface="Arial Black" pitchFamily="34" charset="0"/>
                <a:cs typeface="Arial" charset="0"/>
              </a:rPr>
              <a:t>safety</a:t>
            </a:r>
            <a:r>
              <a:rPr lang="fr-FR" sz="2400" dirty="0">
                <a:latin typeface="Arial Black" pitchFamily="34" charset="0"/>
                <a:cs typeface="Arial" charset="0"/>
              </a:rPr>
              <a:t> </a:t>
            </a:r>
            <a:r>
              <a:rPr lang="fr-FR" sz="2400" dirty="0" err="1">
                <a:latin typeface="Arial Black" pitchFamily="34" charset="0"/>
                <a:cs typeface="Arial" charset="0"/>
              </a:rPr>
              <a:t>duties</a:t>
            </a:r>
            <a:r>
              <a:rPr lang="fr-FR" sz="2400" dirty="0">
                <a:latin typeface="Arial Black" pitchFamily="34" charset="0"/>
                <a:cs typeface="Arial" charset="0"/>
              </a:rPr>
              <a:t> </a:t>
            </a:r>
            <a:r>
              <a:rPr lang="fr-FR" sz="2400" dirty="0" err="1">
                <a:latin typeface="Arial Black" pitchFamily="34" charset="0"/>
                <a:cs typeface="Arial" charset="0"/>
              </a:rPr>
              <a:t>reminder</a:t>
            </a:r>
            <a:r>
              <a:rPr lang="fr-FR" sz="2400" dirty="0">
                <a:latin typeface="Arial Black" pitchFamily="34" charset="0"/>
                <a:cs typeface="Arial" charset="0"/>
              </a:rPr>
              <a:t>,</a:t>
            </a:r>
            <a:r>
              <a:rPr lang="fr-FR" sz="2400" dirty="0">
                <a:latin typeface="+mn-lt"/>
                <a:cs typeface="Arial" charset="0"/>
              </a:rPr>
              <a:t> </a:t>
            </a:r>
          </a:p>
        </p:txBody>
      </p:sp>
      <p:sp>
        <p:nvSpPr>
          <p:cNvPr id="13" name="ZoneTexte 12"/>
          <p:cNvSpPr txBox="1"/>
          <p:nvPr/>
        </p:nvSpPr>
        <p:spPr>
          <a:xfrm>
            <a:off x="444500" y="3735388"/>
            <a:ext cx="8610600" cy="719137"/>
          </a:xfrm>
          <a:prstGeom prst="rect">
            <a:avLst/>
          </a:prstGeom>
          <a:noFill/>
        </p:spPr>
        <p:txBody>
          <a:bodyPr>
            <a:spAutoFit/>
          </a:bodyPr>
          <a:lstStyle/>
          <a:p>
            <a:pPr marL="342900" indent="-342900" algn="l">
              <a:buFont typeface="Wingdings" pitchFamily="2" charset="2"/>
              <a:buChar char="Ø"/>
              <a:defRPr/>
            </a:pPr>
            <a:r>
              <a:rPr lang="fr-FR" sz="2400" dirty="0" err="1">
                <a:latin typeface="Arial Black" pitchFamily="34" charset="0"/>
                <a:cs typeface="Arial" charset="0"/>
              </a:rPr>
              <a:t>Terrorism</a:t>
            </a:r>
            <a:r>
              <a:rPr lang="fr-FR" sz="2400" dirty="0">
                <a:latin typeface="Arial Black" pitchFamily="34" charset="0"/>
                <a:cs typeface="Arial" charset="0"/>
              </a:rPr>
              <a:t> </a:t>
            </a:r>
            <a:r>
              <a:rPr lang="fr-FR" sz="2400" dirty="0" err="1">
                <a:latin typeface="Arial Black" pitchFamily="34" charset="0"/>
                <a:cs typeface="Arial" charset="0"/>
              </a:rPr>
              <a:t>financing</a:t>
            </a:r>
            <a:r>
              <a:rPr lang="fr-FR" sz="2400" dirty="0">
                <a:latin typeface="Arial Black" pitchFamily="34" charset="0"/>
                <a:cs typeface="Arial" charset="0"/>
              </a:rPr>
              <a:t> (direct/indirect) </a:t>
            </a:r>
            <a:r>
              <a:rPr lang="fr-FR" sz="2400" dirty="0" err="1">
                <a:latin typeface="Arial Black" pitchFamily="34" charset="0"/>
                <a:cs typeface="Arial" charset="0"/>
              </a:rPr>
              <a:t>infringement</a:t>
            </a:r>
            <a:r>
              <a:rPr lang="fr-FR" sz="2400" dirty="0">
                <a:latin typeface="Arial Black" pitchFamily="34" charset="0"/>
                <a:cs typeface="Arial" charset="0"/>
              </a:rPr>
              <a:t>,</a:t>
            </a:r>
            <a:r>
              <a:rPr lang="fr-FR" sz="2400" dirty="0">
                <a:latin typeface="+mn-lt"/>
                <a:cs typeface="Arial" charset="0"/>
              </a:rPr>
              <a:t> </a:t>
            </a:r>
          </a:p>
        </p:txBody>
      </p:sp>
      <p:sp>
        <p:nvSpPr>
          <p:cNvPr id="14" name="ZoneTexte 13"/>
          <p:cNvSpPr txBox="1"/>
          <p:nvPr/>
        </p:nvSpPr>
        <p:spPr>
          <a:xfrm>
            <a:off x="444500" y="3086100"/>
            <a:ext cx="8151813" cy="406400"/>
          </a:xfrm>
          <a:prstGeom prst="rect">
            <a:avLst/>
          </a:prstGeom>
          <a:noFill/>
        </p:spPr>
        <p:txBody>
          <a:bodyPr>
            <a:spAutoFit/>
          </a:bodyPr>
          <a:lstStyle/>
          <a:p>
            <a:pPr marL="342900" indent="-342900" algn="l">
              <a:buFont typeface="Wingdings" pitchFamily="2" charset="2"/>
              <a:buChar char="Ø"/>
              <a:defRPr/>
            </a:pPr>
            <a:r>
              <a:rPr lang="fr-FR" sz="2400" dirty="0" err="1">
                <a:latin typeface="Arial Black" pitchFamily="34" charset="0"/>
                <a:cs typeface="Arial" charset="0"/>
              </a:rPr>
              <a:t>Piracy</a:t>
            </a:r>
            <a:r>
              <a:rPr lang="fr-FR" sz="2400" dirty="0">
                <a:latin typeface="Arial Black" pitchFamily="34" charset="0"/>
                <a:cs typeface="Arial" charset="0"/>
              </a:rPr>
              <a:t> : </a:t>
            </a:r>
            <a:r>
              <a:rPr lang="fr-FR" sz="2400" dirty="0" err="1">
                <a:latin typeface="Arial Black" pitchFamily="34" charset="0"/>
                <a:cs typeface="Arial" charset="0"/>
              </a:rPr>
              <a:t>legality</a:t>
            </a:r>
            <a:r>
              <a:rPr lang="fr-FR" sz="2400" dirty="0">
                <a:latin typeface="Arial Black" pitchFamily="34" charset="0"/>
                <a:cs typeface="Arial" charset="0"/>
              </a:rPr>
              <a:t> of </a:t>
            </a:r>
            <a:r>
              <a:rPr lang="fr-FR" sz="2400" dirty="0" err="1">
                <a:latin typeface="Arial Black" pitchFamily="34" charset="0"/>
                <a:cs typeface="Arial" charset="0"/>
              </a:rPr>
              <a:t>ransom</a:t>
            </a:r>
            <a:r>
              <a:rPr lang="fr-FR" sz="2400" dirty="0">
                <a:latin typeface="Arial Black" pitchFamily="34" charset="0"/>
                <a:cs typeface="Arial" charset="0"/>
              </a:rPr>
              <a:t> </a:t>
            </a:r>
            <a:r>
              <a:rPr lang="fr-FR" sz="2400" dirty="0" err="1">
                <a:latin typeface="Arial Black" pitchFamily="34" charset="0"/>
                <a:cs typeface="Arial" charset="0"/>
              </a:rPr>
              <a:t>payment</a:t>
            </a:r>
            <a:r>
              <a:rPr lang="fr-FR" sz="2400" dirty="0">
                <a:latin typeface="Arial Black" pitchFamily="34" charset="0"/>
                <a:cs typeface="Arial" charset="0"/>
              </a:rPr>
              <a:t>,</a:t>
            </a:r>
            <a:r>
              <a:rPr lang="fr-FR" sz="2400" dirty="0">
                <a:latin typeface="+mn-lt"/>
                <a:cs typeface="Arial" charset="0"/>
              </a:rPr>
              <a:t> </a:t>
            </a:r>
          </a:p>
        </p:txBody>
      </p:sp>
      <p:sp>
        <p:nvSpPr>
          <p:cNvPr id="15" name="ZoneTexte 14"/>
          <p:cNvSpPr txBox="1"/>
          <p:nvPr/>
        </p:nvSpPr>
        <p:spPr>
          <a:xfrm>
            <a:off x="444500" y="4733925"/>
            <a:ext cx="8610600" cy="720725"/>
          </a:xfrm>
          <a:prstGeom prst="rect">
            <a:avLst/>
          </a:prstGeom>
          <a:noFill/>
        </p:spPr>
        <p:txBody>
          <a:bodyPr>
            <a:spAutoFit/>
          </a:bodyPr>
          <a:lstStyle/>
          <a:p>
            <a:pPr marL="342900" indent="-342900" algn="l">
              <a:buFont typeface="Wingdings" pitchFamily="2" charset="2"/>
              <a:buChar char="Ø"/>
              <a:defRPr/>
            </a:pPr>
            <a:r>
              <a:rPr lang="fr-FR" sz="2400" dirty="0" err="1">
                <a:latin typeface="Arial Black" pitchFamily="34" charset="0"/>
                <a:cs typeface="Arial" charset="0"/>
              </a:rPr>
              <a:t>Ransom</a:t>
            </a:r>
            <a:r>
              <a:rPr lang="fr-FR" sz="2400" dirty="0">
                <a:latin typeface="Arial Black" pitchFamily="34" charset="0"/>
                <a:cs typeface="Arial" charset="0"/>
              </a:rPr>
              <a:t> </a:t>
            </a:r>
            <a:r>
              <a:rPr lang="fr-FR" sz="2400" dirty="0" err="1">
                <a:latin typeface="Arial Black" pitchFamily="34" charset="0"/>
                <a:cs typeface="Arial" charset="0"/>
              </a:rPr>
              <a:t>payment</a:t>
            </a:r>
            <a:r>
              <a:rPr lang="fr-FR" sz="2400" dirty="0">
                <a:latin typeface="Arial Black" pitchFamily="34" charset="0"/>
                <a:cs typeface="Arial" charset="0"/>
              </a:rPr>
              <a:t> to </a:t>
            </a:r>
            <a:r>
              <a:rPr lang="fr-FR" sz="2400" dirty="0" err="1">
                <a:latin typeface="Arial Black" pitchFamily="34" charset="0"/>
                <a:cs typeface="Arial" charset="0"/>
              </a:rPr>
              <a:t>terrorist</a:t>
            </a:r>
            <a:r>
              <a:rPr lang="fr-FR" sz="2400" dirty="0">
                <a:latin typeface="Arial Black" pitchFamily="34" charset="0"/>
                <a:cs typeface="Arial" charset="0"/>
              </a:rPr>
              <a:t> : </a:t>
            </a:r>
            <a:r>
              <a:rPr lang="fr-FR" sz="2400" dirty="0" err="1">
                <a:latin typeface="Arial Black" pitchFamily="34" charset="0"/>
                <a:cs typeface="Arial" charset="0"/>
              </a:rPr>
              <a:t>pending</a:t>
            </a:r>
            <a:r>
              <a:rPr lang="fr-FR" sz="2400" dirty="0">
                <a:latin typeface="Arial Black" pitchFamily="34" charset="0"/>
                <a:cs typeface="Arial" charset="0"/>
              </a:rPr>
              <a:t> </a:t>
            </a:r>
            <a:r>
              <a:rPr lang="fr-FR" sz="2400" dirty="0" err="1">
                <a:latin typeface="Arial Black" pitchFamily="34" charset="0"/>
                <a:cs typeface="Arial" charset="0"/>
              </a:rPr>
              <a:t>uncertainties</a:t>
            </a:r>
            <a:r>
              <a:rPr lang="fr-FR" sz="2400" dirty="0">
                <a:latin typeface="Arial Black" pitchFamily="34" charset="0"/>
                <a:cs typeface="Arial" charset="0"/>
              </a:rPr>
              <a:t> and issues…</a:t>
            </a:r>
            <a:r>
              <a:rPr lang="fr-FR" sz="2400" dirty="0">
                <a:latin typeface="+mn-lt"/>
                <a:cs typeface="Arial" charset="0"/>
              </a:rPr>
              <a:t> </a:t>
            </a:r>
          </a:p>
        </p:txBody>
      </p:sp>
      <p:sp>
        <p:nvSpPr>
          <p:cNvPr id="2" name="Footer Placeholder 1"/>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109227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1000"/>
                                        <p:tgtEl>
                                          <p:spTgt spid="12292"/>
                                        </p:tgtEl>
                                      </p:cBhvr>
                                    </p:animEffect>
                                    <p:anim calcmode="lin" valueType="num">
                                      <p:cBhvr>
                                        <p:cTn id="8" dur="1000" fill="hold"/>
                                        <p:tgtEl>
                                          <p:spTgt spid="12292"/>
                                        </p:tgtEl>
                                        <p:attrNameLst>
                                          <p:attrName>ppt_x</p:attrName>
                                        </p:attrNameLst>
                                      </p:cBhvr>
                                      <p:tavLst>
                                        <p:tav tm="0">
                                          <p:val>
                                            <p:strVal val="#ppt_x"/>
                                          </p:val>
                                        </p:tav>
                                        <p:tav tm="100000">
                                          <p:val>
                                            <p:strVal val="#ppt_x"/>
                                          </p:val>
                                        </p:tav>
                                      </p:tavLst>
                                    </p:anim>
                                    <p:anim calcmode="lin" valueType="num">
                                      <p:cBhvr>
                                        <p:cTn id="9" dur="1000" fill="hold"/>
                                        <p:tgtEl>
                                          <p:spTgt spid="1229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childTnLst>
                                </p:cTn>
                              </p:par>
                            </p:childTnLst>
                          </p:cTn>
                        </p:par>
                        <p:par>
                          <p:cTn id="22" fill="hold" nodeType="afterGroup">
                            <p:stCondLst>
                              <p:cond delay="325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1"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5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endParaRPr lang="en-US" sz="2600" b="1" i="1" dirty="0" smtClean="0">
              <a:solidFill>
                <a:schemeClr val="accent1"/>
              </a:solidFill>
              <a:latin typeface="+mn-lt"/>
            </a:endParaRPr>
          </a:p>
          <a:p>
            <a:pPr eaLnBrk="1" hangingPunct="1">
              <a:defRPr/>
            </a:pPr>
            <a:r>
              <a:rPr lang="en-US" sz="3400" i="1" dirty="0" smtClean="0">
                <a:solidFill>
                  <a:schemeClr val="accent1"/>
                </a:solidFill>
                <a:latin typeface="+mn-lt"/>
              </a:rPr>
              <a:t>Vertical </a:t>
            </a:r>
            <a:r>
              <a:rPr lang="en-US" sz="3400" i="1" u="sng" dirty="0" smtClean="0">
                <a:solidFill>
                  <a:schemeClr val="accent1"/>
                </a:solidFill>
                <a:latin typeface="+mn-lt"/>
              </a:rPr>
              <a:t>and</a:t>
            </a:r>
            <a:r>
              <a:rPr lang="en-US" sz="3400" i="1" dirty="0" smtClean="0">
                <a:solidFill>
                  <a:schemeClr val="accent1"/>
                </a:solidFill>
                <a:latin typeface="+mn-lt"/>
              </a:rPr>
              <a:t> horizontal risk sharing</a:t>
            </a: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graphicFrame>
        <p:nvGraphicFramePr>
          <p:cNvPr id="3" name="Segnaposto contenuto 2"/>
          <p:cNvGraphicFramePr>
            <a:graphicFrameLocks noGrp="1"/>
          </p:cNvGraphicFramePr>
          <p:nvPr>
            <p:ph idx="1"/>
            <p:extLst>
              <p:ext uri="{D42A27DB-BD31-4B8C-83A1-F6EECF244321}">
                <p14:modId xmlns:p14="http://schemas.microsoft.com/office/powerpoint/2010/main" val="307068600"/>
              </p:ext>
            </p:extLst>
          </p:nvPr>
        </p:nvGraphicFramePr>
        <p:xfrm>
          <a:off x="250825" y="2276872"/>
          <a:ext cx="8569647" cy="34892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95935" y="6065049"/>
            <a:ext cx="4960471" cy="679516"/>
          </a:xfrm>
          <a:prstGeom prst="rect">
            <a:avLst/>
          </a:prstGeom>
        </p:spPr>
      </p:pic>
    </p:spTree>
    <p:extLst>
      <p:ext uri="{BB962C8B-B14F-4D97-AF65-F5344CB8AC3E}">
        <p14:creationId xmlns:p14="http://schemas.microsoft.com/office/powerpoint/2010/main" val="151689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73"/>
          <p:cNvSpPr>
            <a:spLocks noChangeArrowheads="1"/>
          </p:cNvSpPr>
          <p:nvPr/>
        </p:nvSpPr>
        <p:spPr bwMode="auto">
          <a:xfrm>
            <a:off x="2895600" y="3900488"/>
            <a:ext cx="184150" cy="579437"/>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13315" name="Rectangle 174"/>
          <p:cNvSpPr>
            <a:spLocks noChangeArrowheads="1"/>
          </p:cNvSpPr>
          <p:nvPr/>
        </p:nvSpPr>
        <p:spPr bwMode="auto">
          <a:xfrm>
            <a:off x="2057400" y="4738688"/>
            <a:ext cx="184150" cy="579437"/>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13316" name="AutoShape 177" descr="Logo.PNG"/>
          <p:cNvSpPr>
            <a:spLocks noChangeAspect="1" noChangeArrowheads="1"/>
          </p:cNvSpPr>
          <p:nvPr/>
        </p:nvSpPr>
        <p:spPr bwMode="auto">
          <a:xfrm>
            <a:off x="4281488" y="3186113"/>
            <a:ext cx="5810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pic>
        <p:nvPicPr>
          <p:cNvPr id="307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3000" y="1425575"/>
            <a:ext cx="2743200" cy="25765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9" name="Rectangle 3"/>
          <p:cNvSpPr txBox="1">
            <a:spLocks noChangeArrowheads="1"/>
          </p:cNvSpPr>
          <p:nvPr/>
        </p:nvSpPr>
        <p:spPr bwMode="auto">
          <a:xfrm>
            <a:off x="17463" y="2171700"/>
            <a:ext cx="6072187" cy="161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63513" indent="-163513">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pPr eaLnBrk="1" hangingPunct="1">
              <a:spcBef>
                <a:spcPct val="35000"/>
              </a:spcBef>
              <a:buClr>
                <a:schemeClr val="folHlink"/>
              </a:buClr>
            </a:pPr>
            <a:r>
              <a:rPr lang="fr-FR" sz="4000" b="1">
                <a:solidFill>
                  <a:schemeClr val="tx1"/>
                </a:solidFill>
              </a:rPr>
              <a:t>Thanks for your attention</a:t>
            </a:r>
          </a:p>
          <a:p>
            <a:pPr eaLnBrk="1" hangingPunct="1">
              <a:spcBef>
                <a:spcPct val="35000"/>
              </a:spcBef>
              <a:buClr>
                <a:schemeClr val="folHlink"/>
              </a:buClr>
            </a:pPr>
            <a:endParaRPr lang="fr-FR" sz="4000" b="1">
              <a:solidFill>
                <a:schemeClr val="tx1"/>
              </a:solidFill>
            </a:endParaRPr>
          </a:p>
        </p:txBody>
      </p:sp>
      <p:sp>
        <p:nvSpPr>
          <p:cNvPr id="13319" name="Rectangle 8"/>
          <p:cNvSpPr>
            <a:spLocks noChangeArrowheads="1"/>
          </p:cNvSpPr>
          <p:nvPr/>
        </p:nvSpPr>
        <p:spPr bwMode="auto">
          <a:xfrm>
            <a:off x="7518400" y="5803900"/>
            <a:ext cx="1625600" cy="838200"/>
          </a:xfrm>
          <a:prstGeom prst="rect">
            <a:avLst/>
          </a:prstGeom>
          <a:solidFill>
            <a:schemeClr val="bg1"/>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pic>
        <p:nvPicPr>
          <p:cNvPr id="13320"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98850" y="5880100"/>
            <a:ext cx="5645150"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Rectangle 1"/>
          <p:cNvSpPr>
            <a:spLocks noChangeArrowheads="1"/>
          </p:cNvSpPr>
          <p:nvPr/>
        </p:nvSpPr>
        <p:spPr bwMode="auto">
          <a:xfrm>
            <a:off x="7251700" y="31750"/>
            <a:ext cx="1892300" cy="292100"/>
          </a:xfrm>
          <a:prstGeom prst="rect">
            <a:avLst/>
          </a:prstGeom>
          <a:solidFill>
            <a:schemeClr val="bg2"/>
          </a:soli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tabLst>
                <a:tab pos="233363" algn="l"/>
              </a:tabLst>
            </a:pPr>
            <a:endParaRPr lang="fr-FR"/>
          </a:p>
        </p:txBody>
      </p:sp>
      <p:sp>
        <p:nvSpPr>
          <p:cNvPr id="11" name="Rectangle 10"/>
          <p:cNvSpPr>
            <a:spLocks noChangeArrowheads="1"/>
          </p:cNvSpPr>
          <p:nvPr/>
        </p:nvSpPr>
        <p:spPr bwMode="auto">
          <a:xfrm>
            <a:off x="114300" y="525463"/>
            <a:ext cx="88138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tabLst>
                <a:tab pos="4683125" algn="dec"/>
                <a:tab pos="5943600" algn="dec"/>
                <a:tab pos="7204075" algn="dec"/>
              </a:tabLst>
              <a:defRPr/>
            </a:pPr>
            <a:r>
              <a:rPr lang="en-US" sz="2400" b="1" dirty="0">
                <a:solidFill>
                  <a:schemeClr val="bg1"/>
                </a:solidFill>
                <a:effectLst>
                  <a:outerShdw blurRad="38100" dist="38100" dir="2700000" algn="tl">
                    <a:srgbClr val="000000">
                      <a:alpha val="43137"/>
                    </a:srgbClr>
                  </a:outerShdw>
                </a:effectLst>
                <a:latin typeface="+mn-lt"/>
                <a:cs typeface="Arial" charset="0"/>
              </a:rPr>
              <a:t>D&amp;O : from broad coverage to forbidden guarantees?</a:t>
            </a:r>
          </a:p>
        </p:txBody>
      </p:sp>
      <p:sp>
        <p:nvSpPr>
          <p:cNvPr id="2" name="ZoneTexte 1"/>
          <p:cNvSpPr txBox="1">
            <a:spLocks noChangeArrowheads="1"/>
          </p:cNvSpPr>
          <p:nvPr/>
        </p:nvSpPr>
        <p:spPr bwMode="auto">
          <a:xfrm>
            <a:off x="381000" y="4310063"/>
            <a:ext cx="551180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rgbClr val="000000"/>
                </a:solidFill>
                <a:latin typeface="Arial" pitchFamily="34" charset="0"/>
                <a:cs typeface="Arial" pitchFamily="34" charset="0"/>
              </a:defRPr>
            </a:lvl1pPr>
            <a:lvl2pPr marL="742950" indent="-285750">
              <a:defRPr sz="2000">
                <a:solidFill>
                  <a:srgbClr val="000000"/>
                </a:solidFill>
                <a:latin typeface="Arial" pitchFamily="34" charset="0"/>
                <a:cs typeface="Arial" pitchFamily="34" charset="0"/>
              </a:defRPr>
            </a:lvl2pPr>
            <a:lvl3pPr marL="1143000" indent="-228600">
              <a:defRPr sz="2000">
                <a:solidFill>
                  <a:srgbClr val="000000"/>
                </a:solidFill>
                <a:latin typeface="Arial" pitchFamily="34" charset="0"/>
                <a:cs typeface="Arial" pitchFamily="34" charset="0"/>
              </a:defRPr>
            </a:lvl3pPr>
            <a:lvl4pPr marL="1600200" indent="-228600">
              <a:defRPr sz="2000">
                <a:solidFill>
                  <a:srgbClr val="000000"/>
                </a:solidFill>
                <a:latin typeface="Arial" pitchFamily="34" charset="0"/>
                <a:cs typeface="Arial" pitchFamily="34" charset="0"/>
              </a:defRPr>
            </a:lvl4pPr>
            <a:lvl5pPr marL="2057400" indent="-228600">
              <a:defRPr sz="2000">
                <a:solidFill>
                  <a:srgbClr val="000000"/>
                </a:solidFill>
                <a:latin typeface="Arial" pitchFamily="34" charset="0"/>
                <a:cs typeface="Arial" pitchFamily="34" charset="0"/>
              </a:defRPr>
            </a:lvl5pPr>
            <a:lvl6pPr marL="25146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6pPr>
            <a:lvl7pPr marL="29718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7pPr>
            <a:lvl8pPr marL="34290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8pPr>
            <a:lvl9pPr marL="3886200" indent="-228600" algn="ctr" eaLnBrk="0" fontAlgn="base" hangingPunct="0">
              <a:lnSpc>
                <a:spcPct val="85000"/>
              </a:lnSpc>
              <a:spcBef>
                <a:spcPct val="50000"/>
              </a:spcBef>
              <a:spcAft>
                <a:spcPct val="0"/>
              </a:spcAft>
              <a:defRPr sz="2000">
                <a:solidFill>
                  <a:srgbClr val="000000"/>
                </a:solidFill>
                <a:latin typeface="Arial" pitchFamily="34" charset="0"/>
                <a:cs typeface="Arial" pitchFamily="34" charset="0"/>
              </a:defRPr>
            </a:lvl9pPr>
          </a:lstStyle>
          <a:p>
            <a:r>
              <a:rPr lang="fr-FR" sz="4000" b="1">
                <a:solidFill>
                  <a:schemeClr val="tx1"/>
                </a:solidFill>
              </a:rPr>
              <a:t>Any questions ?</a:t>
            </a:r>
            <a:endParaRPr lang="fr-FR" sz="4000"/>
          </a:p>
        </p:txBody>
      </p:sp>
      <p:sp>
        <p:nvSpPr>
          <p:cNvPr id="3" name="Footer Placeholder 2"/>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4234074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3000"/>
                                        <p:tgtEl>
                                          <p:spTgt spid="307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079"/>
                                        </p:tgtEl>
                                        <p:attrNameLst>
                                          <p:attrName>style.visibility</p:attrName>
                                        </p:attrNameLst>
                                      </p:cBhvr>
                                      <p:to>
                                        <p:strVal val="visible"/>
                                      </p:to>
                                    </p:set>
                                    <p:animEffect transition="in" filter="fade">
                                      <p:cBhvr>
                                        <p:cTn id="10" dur="3000"/>
                                        <p:tgtEl>
                                          <p:spTgt spid="3079"/>
                                        </p:tgtEl>
                                      </p:cBhvr>
                                    </p:animEffect>
                                    <p:anim calcmode="lin" valueType="num">
                                      <p:cBhvr>
                                        <p:cTn id="11" dur="3000" fill="hold"/>
                                        <p:tgtEl>
                                          <p:spTgt spid="3079"/>
                                        </p:tgtEl>
                                        <p:attrNameLst>
                                          <p:attrName>ppt_x</p:attrName>
                                        </p:attrNameLst>
                                      </p:cBhvr>
                                      <p:tavLst>
                                        <p:tav tm="0">
                                          <p:val>
                                            <p:strVal val="#ppt_x"/>
                                          </p:val>
                                        </p:tav>
                                        <p:tav tm="100000">
                                          <p:val>
                                            <p:strVal val="#ppt_x"/>
                                          </p:val>
                                        </p:tav>
                                      </p:tavLst>
                                    </p:anim>
                                    <p:anim calcmode="lin" valueType="num">
                                      <p:cBhvr>
                                        <p:cTn id="12" dur="3000" fill="hold"/>
                                        <p:tgtEl>
                                          <p:spTgt spid="30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30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3000"/>
                                        <p:tgtEl>
                                          <p:spTgt spid="2"/>
                                        </p:tgtEl>
                                      </p:cBhvr>
                                    </p:animEffect>
                                    <p:anim calcmode="lin" valueType="num">
                                      <p:cBhvr>
                                        <p:cTn id="17" dur="3000" fill="hold"/>
                                        <p:tgtEl>
                                          <p:spTgt spid="2"/>
                                        </p:tgtEl>
                                        <p:attrNameLst>
                                          <p:attrName>ppt_x</p:attrName>
                                        </p:attrNameLst>
                                      </p:cBhvr>
                                      <p:tavLst>
                                        <p:tav tm="0">
                                          <p:val>
                                            <p:strVal val="#ppt_x"/>
                                          </p:val>
                                        </p:tav>
                                        <p:tav tm="100000">
                                          <p:val>
                                            <p:strVal val="#ppt_x"/>
                                          </p:val>
                                        </p:tav>
                                      </p:tavLst>
                                    </p:anim>
                                    <p:anim calcmode="lin" valueType="num">
                                      <p:cBhvr>
                                        <p:cTn id="18" dur="3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CLOSING	</a:t>
            </a:r>
            <a:endParaRPr lang="en-GB" dirty="0"/>
          </a:p>
        </p:txBody>
      </p:sp>
      <p:sp>
        <p:nvSpPr>
          <p:cNvPr id="3" name="Subtitle 2"/>
          <p:cNvSpPr>
            <a:spLocks noGrp="1"/>
          </p:cNvSpPr>
          <p:nvPr>
            <p:ph type="subTitle" idx="1"/>
          </p:nvPr>
        </p:nvSpPr>
        <p:spPr/>
        <p:txBody>
          <a:bodyPr/>
          <a:lstStyle/>
          <a:p>
            <a:endParaRPr lang="en-GB"/>
          </a:p>
        </p:txBody>
      </p:sp>
      <p:sp>
        <p:nvSpPr>
          <p:cNvPr id="4" name="Footer Placeholder 3"/>
          <p:cNvSpPr>
            <a:spLocks noGrp="1"/>
          </p:cNvSpPr>
          <p:nvPr>
            <p:ph type="ftr" sz="quarter" idx="11"/>
          </p:nvPr>
        </p:nvSpPr>
        <p:spPr/>
        <p:txBody>
          <a:bodyPr/>
          <a:lstStyle/>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5861114"/>
            <a:ext cx="6449194" cy="883451"/>
          </a:xfrm>
          <a:prstGeom prst="rect">
            <a:avLst/>
          </a:prstGeom>
        </p:spPr>
      </p:pic>
    </p:spTree>
    <p:extLst>
      <p:ext uri="{BB962C8B-B14F-4D97-AF65-F5344CB8AC3E}">
        <p14:creationId xmlns:p14="http://schemas.microsoft.com/office/powerpoint/2010/main" val="25678669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354162"/>
          </a:xfrm>
        </p:spPr>
        <p:txBody>
          <a:bodyPr>
            <a:normAutofit fontScale="90000"/>
          </a:bodyPr>
          <a:lstStyle/>
          <a:p>
            <a:r>
              <a:rPr lang="en-GB" dirty="0" smtClean="0"/>
              <a:t/>
            </a:r>
            <a:br>
              <a:rPr lang="en-GB" dirty="0" smtClean="0"/>
            </a:br>
            <a:r>
              <a:rPr lang="en-GB" sz="3600" dirty="0" smtClean="0"/>
              <a:t>AIDA </a:t>
            </a:r>
            <a:r>
              <a:rPr lang="en-GB" sz="3600" dirty="0"/>
              <a:t>Europe and FERMA would like to thank</a:t>
            </a:r>
            <a:br>
              <a:rPr lang="en-GB" sz="3600" dirty="0"/>
            </a:br>
            <a:endParaRPr lang="en-GB" sz="3600" dirty="0"/>
          </a:p>
        </p:txBody>
      </p:sp>
      <p:sp>
        <p:nvSpPr>
          <p:cNvPr id="5" name="Content Placeholder 4"/>
          <p:cNvSpPr>
            <a:spLocks noGrp="1"/>
          </p:cNvSpPr>
          <p:nvPr>
            <p:ph idx="1"/>
          </p:nvPr>
        </p:nvSpPr>
        <p:spPr>
          <a:xfrm>
            <a:off x="457200" y="908721"/>
            <a:ext cx="8229600" cy="4464496"/>
          </a:xfrm>
        </p:spPr>
        <p:txBody>
          <a:bodyPr>
            <a:normAutofit/>
          </a:bodyPr>
          <a:lstStyle/>
          <a:p>
            <a:pPr marL="0" indent="0" algn="ctr">
              <a:buNone/>
            </a:pPr>
            <a:endParaRPr lang="en-GB" dirty="0"/>
          </a:p>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endParaRPr lang="en-GB" dirty="0" smtClean="0"/>
          </a:p>
          <a:p>
            <a:pPr marL="0" indent="0" algn="ctr">
              <a:buNone/>
            </a:pPr>
            <a:endParaRPr lang="en-GB" dirty="0" smtClean="0"/>
          </a:p>
          <a:p>
            <a:pPr marL="0" indent="0" algn="ctr">
              <a:buNone/>
            </a:pPr>
            <a:r>
              <a:rPr lang="en-GB" dirty="0" smtClean="0"/>
              <a:t> for its support</a:t>
            </a:r>
            <a:endParaRPr lang="en-GB" dirty="0"/>
          </a:p>
          <a:p>
            <a:pPr marL="0" indent="0" algn="ctr">
              <a:buNone/>
            </a:pP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1790855"/>
            <a:ext cx="6048672" cy="2127191"/>
          </a:xfrm>
          <a:prstGeom prst="rect">
            <a:avLst/>
          </a:prstGeom>
        </p:spPr>
      </p:pic>
      <p:sp>
        <p:nvSpPr>
          <p:cNvPr id="3" name="Footer Placeholder 2"/>
          <p:cNvSpPr>
            <a:spLocks noGrp="1"/>
          </p:cNvSpPr>
          <p:nvPr>
            <p:ph type="ftr" sz="quarter" idx="11"/>
          </p:nvPr>
        </p:nvSpPr>
        <p:spPr>
          <a:xfrm>
            <a:off x="539552" y="5733256"/>
            <a:ext cx="8424936" cy="988219"/>
          </a:xfrm>
        </p:spPr>
        <p:txBody>
          <a:bodyPr/>
          <a:lstStyle/>
          <a:p>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5733256"/>
            <a:ext cx="6953250" cy="952500"/>
          </a:xfrm>
          <a:prstGeom prst="rect">
            <a:avLst/>
          </a:prstGeom>
        </p:spPr>
      </p:pic>
    </p:spTree>
    <p:extLst>
      <p:ext uri="{BB962C8B-B14F-4D97-AF65-F5344CB8AC3E}">
        <p14:creationId xmlns:p14="http://schemas.microsoft.com/office/powerpoint/2010/main" val="27481385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P:\IUSS Pavia\IUSS Pavia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0"/>
            <a:ext cx="2124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olo 1"/>
          <p:cNvSpPr txBox="1">
            <a:spLocks/>
          </p:cNvSpPr>
          <p:nvPr/>
        </p:nvSpPr>
        <p:spPr bwMode="auto">
          <a:xfrm>
            <a:off x="250825" y="404813"/>
            <a:ext cx="67691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4000" b="1" i="1" dirty="0" smtClean="0">
                <a:solidFill>
                  <a:schemeClr val="accent1"/>
                </a:solidFill>
                <a:latin typeface="+mn-lt"/>
              </a:rPr>
              <a:t>Co-insurance</a:t>
            </a:r>
          </a:p>
          <a:p>
            <a:pPr eaLnBrk="1" hangingPunct="1">
              <a:defRPr/>
            </a:pPr>
            <a:r>
              <a:rPr lang="en-US" sz="3600" i="1" dirty="0" smtClean="0">
                <a:solidFill>
                  <a:schemeClr val="accent1"/>
                </a:solidFill>
                <a:latin typeface="+mn-lt"/>
              </a:rPr>
              <a:t>Historical perspective</a:t>
            </a:r>
          </a:p>
        </p:txBody>
      </p:sp>
      <p:sp>
        <p:nvSpPr>
          <p:cNvPr id="8196" name="Segnaposto contenuto 11"/>
          <p:cNvSpPr>
            <a:spLocks noGrp="1"/>
          </p:cNvSpPr>
          <p:nvPr>
            <p:ph idx="1"/>
          </p:nvPr>
        </p:nvSpPr>
        <p:spPr>
          <a:xfrm>
            <a:off x="457200" y="2060575"/>
            <a:ext cx="8229600" cy="4176713"/>
          </a:xfrm>
        </p:spPr>
        <p:txBody>
          <a:bodyPr/>
          <a:lstStyle/>
          <a:p>
            <a:pPr eaLnBrk="1" hangingPunct="1">
              <a:lnSpc>
                <a:spcPct val="85000"/>
              </a:lnSpc>
              <a:spcBef>
                <a:spcPts val="600"/>
              </a:spcBef>
              <a:spcAft>
                <a:spcPts val="600"/>
              </a:spcAft>
              <a:defRPr/>
            </a:pPr>
            <a:r>
              <a:rPr lang="en-US" sz="3400" b="1" dirty="0" smtClean="0">
                <a:cs typeface="Arial" charset="0"/>
              </a:rPr>
              <a:t>“Ancient” paradigm</a:t>
            </a:r>
            <a:endParaRPr lang="en-US" sz="3400" i="1" dirty="0" smtClean="0">
              <a:cs typeface="Arial" charset="0"/>
            </a:endParaRPr>
          </a:p>
          <a:p>
            <a:pPr lvl="1" eaLnBrk="1" hangingPunct="1">
              <a:lnSpc>
                <a:spcPct val="85000"/>
              </a:lnSpc>
              <a:spcBef>
                <a:spcPts val="600"/>
              </a:spcBef>
              <a:spcAft>
                <a:spcPts val="600"/>
              </a:spcAft>
              <a:defRPr/>
            </a:pPr>
            <a:r>
              <a:rPr lang="en-US" dirty="0" smtClean="0">
                <a:cs typeface="Arial" charset="0"/>
              </a:rPr>
              <a:t>Common practice in Europe in medieval times</a:t>
            </a:r>
          </a:p>
          <a:p>
            <a:pPr lvl="1" eaLnBrk="1" hangingPunct="1">
              <a:lnSpc>
                <a:spcPct val="85000"/>
              </a:lnSpc>
              <a:spcBef>
                <a:spcPts val="600"/>
              </a:spcBef>
              <a:spcAft>
                <a:spcPts val="600"/>
              </a:spcAft>
              <a:defRPr/>
            </a:pPr>
            <a:r>
              <a:rPr lang="en-US" dirty="0">
                <a:cs typeface="Arial" charset="0"/>
              </a:rPr>
              <a:t>Insurance broker </a:t>
            </a:r>
            <a:r>
              <a:rPr lang="en-US" dirty="0" smtClean="0">
                <a:cs typeface="Arial" charset="0"/>
              </a:rPr>
              <a:t>/ Leading underwriter</a:t>
            </a:r>
          </a:p>
          <a:p>
            <a:pPr lvl="1" eaLnBrk="1" hangingPunct="1">
              <a:lnSpc>
                <a:spcPct val="85000"/>
              </a:lnSpc>
              <a:spcBef>
                <a:spcPts val="600"/>
              </a:spcBef>
              <a:spcAft>
                <a:spcPts val="600"/>
              </a:spcAft>
              <a:defRPr/>
            </a:pPr>
            <a:r>
              <a:rPr lang="en-US" dirty="0" smtClean="0">
                <a:cs typeface="Arial" charset="0"/>
              </a:rPr>
              <a:t>Slip method / Following market</a:t>
            </a:r>
            <a:endParaRPr lang="en-US" b="1" i="1" dirty="0" smtClean="0">
              <a:cs typeface="Arial" charset="0"/>
            </a:endParaRPr>
          </a:p>
          <a:p>
            <a:pPr eaLnBrk="1" hangingPunct="1">
              <a:lnSpc>
                <a:spcPct val="85000"/>
              </a:lnSpc>
              <a:spcBef>
                <a:spcPts val="600"/>
              </a:spcBef>
              <a:spcAft>
                <a:spcPts val="600"/>
              </a:spcAft>
              <a:defRPr/>
            </a:pPr>
            <a:r>
              <a:rPr lang="en-US" sz="3400" b="1" dirty="0" smtClean="0">
                <a:cs typeface="Arial" charset="0"/>
              </a:rPr>
              <a:t>“Modern” paradigm</a:t>
            </a:r>
          </a:p>
          <a:p>
            <a:pPr lvl="1" eaLnBrk="1" hangingPunct="1">
              <a:lnSpc>
                <a:spcPct val="85000"/>
              </a:lnSpc>
              <a:spcBef>
                <a:spcPts val="600"/>
              </a:spcBef>
              <a:spcAft>
                <a:spcPts val="600"/>
              </a:spcAft>
              <a:defRPr/>
            </a:pPr>
            <a:r>
              <a:rPr lang="en-US" dirty="0" smtClean="0">
                <a:cs typeface="Arial" charset="0"/>
              </a:rPr>
              <a:t>Large insurance companies (from XVII cent.)</a:t>
            </a:r>
          </a:p>
          <a:p>
            <a:pPr lvl="1" eaLnBrk="1" hangingPunct="1">
              <a:lnSpc>
                <a:spcPct val="85000"/>
              </a:lnSpc>
              <a:spcBef>
                <a:spcPts val="600"/>
              </a:spcBef>
              <a:spcAft>
                <a:spcPts val="600"/>
              </a:spcAft>
              <a:defRPr/>
            </a:pPr>
            <a:r>
              <a:rPr lang="en-US" dirty="0" smtClean="0">
                <a:cs typeface="Arial" charset="0"/>
              </a:rPr>
              <a:t>Risk sharing </a:t>
            </a:r>
            <a:r>
              <a:rPr lang="en-US" u="sng" dirty="0" smtClean="0">
                <a:cs typeface="Arial" charset="0"/>
              </a:rPr>
              <a:t>agreement</a:t>
            </a:r>
            <a:r>
              <a:rPr lang="en-US" dirty="0" smtClean="0">
                <a:cs typeface="Arial" charset="0"/>
              </a:rPr>
              <a:t> among insurance companies </a:t>
            </a:r>
            <a:r>
              <a:rPr lang="en-US" i="1" dirty="0" smtClean="0">
                <a:cs typeface="Arial" charset="0"/>
              </a:rPr>
              <a:t>(initiative of the first insurer)</a:t>
            </a:r>
          </a:p>
        </p:txBody>
      </p:sp>
      <p:sp>
        <p:nvSpPr>
          <p:cNvPr id="5" name="Segnaposto piè di pagina 4"/>
          <p:cNvSpPr>
            <a:spLocks noGrp="1"/>
          </p:cNvSpPr>
          <p:nvPr>
            <p:ph type="ftr" sz="quarter" idx="11"/>
          </p:nvPr>
        </p:nvSpPr>
        <p:spPr>
          <a:xfrm>
            <a:off x="2627313" y="6356350"/>
            <a:ext cx="3960812" cy="365125"/>
          </a:xfrm>
        </p:spPr>
        <p:txBody>
          <a:bodyPr/>
          <a:lstStyle/>
          <a:p>
            <a:pPr>
              <a:defRPr/>
            </a:pPr>
            <a:endParaRPr lang="it-IT"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967" y="6104505"/>
            <a:ext cx="4672439" cy="640060"/>
          </a:xfrm>
          <a:prstGeom prst="rect">
            <a:avLst/>
          </a:prstGeom>
        </p:spPr>
      </p:pic>
    </p:spTree>
    <p:extLst>
      <p:ext uri="{BB962C8B-B14F-4D97-AF65-F5344CB8AC3E}">
        <p14:creationId xmlns:p14="http://schemas.microsoft.com/office/powerpoint/2010/main" val="301886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Effect transition="in" filter="fade">
                                      <p:cBhvr>
                                        <p:cTn id="7" dur="500"/>
                                        <p:tgtEl>
                                          <p:spTgt spid="819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196">
                                            <p:txEl>
                                              <p:pRg st="1" end="1"/>
                                            </p:txEl>
                                          </p:spTgt>
                                        </p:tgtEl>
                                        <p:attrNameLst>
                                          <p:attrName>style.visibility</p:attrName>
                                        </p:attrNameLst>
                                      </p:cBhvr>
                                      <p:to>
                                        <p:strVal val="visible"/>
                                      </p:to>
                                    </p:set>
                                    <p:animEffect transition="in" filter="fade">
                                      <p:cBhvr>
                                        <p:cTn id="10" dur="500"/>
                                        <p:tgtEl>
                                          <p:spTgt spid="819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196">
                                            <p:txEl>
                                              <p:pRg st="2" end="2"/>
                                            </p:txEl>
                                          </p:spTgt>
                                        </p:tgtEl>
                                        <p:attrNameLst>
                                          <p:attrName>style.visibility</p:attrName>
                                        </p:attrNameLst>
                                      </p:cBhvr>
                                      <p:to>
                                        <p:strVal val="visible"/>
                                      </p:to>
                                    </p:set>
                                    <p:animEffect transition="in" filter="fade">
                                      <p:cBhvr>
                                        <p:cTn id="15" dur="500"/>
                                        <p:tgtEl>
                                          <p:spTgt spid="819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196">
                                            <p:txEl>
                                              <p:pRg st="3" end="3"/>
                                            </p:txEl>
                                          </p:spTgt>
                                        </p:tgtEl>
                                        <p:attrNameLst>
                                          <p:attrName>style.visibility</p:attrName>
                                        </p:attrNameLst>
                                      </p:cBhvr>
                                      <p:to>
                                        <p:strVal val="visible"/>
                                      </p:to>
                                    </p:set>
                                    <p:animEffect transition="in" filter="fade">
                                      <p:cBhvr>
                                        <p:cTn id="20" dur="500"/>
                                        <p:tgtEl>
                                          <p:spTgt spid="8196">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196">
                                            <p:txEl>
                                              <p:pRg st="4" end="4"/>
                                            </p:txEl>
                                          </p:spTgt>
                                        </p:tgtEl>
                                        <p:attrNameLst>
                                          <p:attrName>style.visibility</p:attrName>
                                        </p:attrNameLst>
                                      </p:cBhvr>
                                      <p:to>
                                        <p:strVal val="visible"/>
                                      </p:to>
                                    </p:set>
                                    <p:animEffect transition="in" filter="fade">
                                      <p:cBhvr>
                                        <p:cTn id="25" dur="500"/>
                                        <p:tgtEl>
                                          <p:spTgt spid="8196">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8196">
                                            <p:txEl>
                                              <p:pRg st="5" end="5"/>
                                            </p:txEl>
                                          </p:spTgt>
                                        </p:tgtEl>
                                        <p:attrNameLst>
                                          <p:attrName>style.visibility</p:attrName>
                                        </p:attrNameLst>
                                      </p:cBhvr>
                                      <p:to>
                                        <p:strVal val="visible"/>
                                      </p:to>
                                    </p:set>
                                    <p:animEffect transition="in" filter="fade">
                                      <p:cBhvr>
                                        <p:cTn id="28" dur="500"/>
                                        <p:tgtEl>
                                          <p:spTgt spid="8196">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196">
                                            <p:txEl>
                                              <p:pRg st="6" end="6"/>
                                            </p:txEl>
                                          </p:spTgt>
                                        </p:tgtEl>
                                        <p:attrNameLst>
                                          <p:attrName>style.visibility</p:attrName>
                                        </p:attrNameLst>
                                      </p:cBhvr>
                                      <p:to>
                                        <p:strVal val="visible"/>
                                      </p:to>
                                    </p:set>
                                    <p:animEffect transition="in" filter="fade">
                                      <p:cBhvr>
                                        <p:cTn id="33" dur="500"/>
                                        <p:tgtEl>
                                          <p:spTgt spid="819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351</TotalTime>
  <Words>3498</Words>
  <Application>Microsoft Office PowerPoint</Application>
  <PresentationFormat>On-screen Show (4:3)</PresentationFormat>
  <Paragraphs>830</Paragraphs>
  <Slides>82</Slides>
  <Notes>34</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Office Theme</vt:lpstr>
      <vt:lpstr>INTRODUCTION</vt:lpstr>
      <vt:lpstr>CO-INSURANCE</vt:lpstr>
      <vt:lpstr>Co-insurance Theory and practice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 ISSUES RELATING TO THE CASHFLOWS FROM THE INSURED  TO THE CO-INSURERS (slide 1)</vt:lpstr>
      <vt:lpstr>          I. ISSUES RELATING TO THE CASHFLOWS FROM THE  INSURED TO THE CO-INSURERS (slide 2)</vt:lpstr>
      <vt:lpstr>        II. ISSUES RELATING TO THE CASHFLOWS FROM THE CO- INSURERS TO THE INSURED (slide 1)</vt:lpstr>
      <vt:lpstr>PowerPoint Presentation</vt:lpstr>
      <vt:lpstr>PowerPoint Presentation</vt:lpstr>
      <vt:lpstr>PowerPoint Presentation</vt:lpstr>
      <vt:lpstr>PowerPoint Presentation</vt:lpstr>
      <vt:lpstr>PowerPoint Presentation</vt:lpstr>
      <vt:lpstr>PowerPoint Presentation</vt:lpstr>
      <vt:lpstr>View from the day-to-day insurance world</vt:lpstr>
      <vt:lpstr>View from the day-to-day insurance world</vt:lpstr>
      <vt:lpstr>View from the day-to-day insurance world</vt:lpstr>
      <vt:lpstr>View from the day-to-day insurance world</vt:lpstr>
      <vt:lpstr>View from the day-to-day insurance world</vt:lpstr>
      <vt:lpstr>View from the day-to-day insurance world</vt:lpstr>
      <vt:lpstr>View from the day-to-day insurance world</vt:lpstr>
      <vt:lpstr>View from the day-to-day insurance world</vt:lpstr>
      <vt:lpstr>View from the day-to-day insurance world</vt:lpstr>
      <vt:lpstr>View from the day-to-day insurance world</vt:lpstr>
      <vt:lpstr> AIDA Europe and FERMA would like to thank </vt:lpstr>
      <vt:lpstr>SERIAL CLAIM </vt:lpstr>
      <vt:lpstr>Aggregation of Serial Claims</vt:lpstr>
      <vt:lpstr>Aggregation: Event vs Cause</vt:lpstr>
      <vt:lpstr>Aggregation by Event</vt:lpstr>
      <vt:lpstr>Pension misselling</vt:lpstr>
      <vt:lpstr>Savings &amp; Loan Collapse</vt:lpstr>
      <vt:lpstr>Why Does Aggregation Matter?</vt:lpstr>
      <vt:lpstr>Effect of Policyholder’s Insolvency</vt:lpstr>
      <vt:lpstr> AIDA Europe and FERMA would like to thank </vt:lpstr>
      <vt:lpstr>EMBARGO </vt:lpstr>
      <vt:lpstr>Restrictions on insurance  within embargo measures  on the example of the EU Iran Embargo Regulation </vt:lpstr>
      <vt:lpstr> Overview </vt:lpstr>
      <vt:lpstr> EU Iran Embargo Regulation Special restrictions on insurance related to </vt:lpstr>
      <vt:lpstr> General restriction on insurance Art. 35 para. 1 EU Iran Regulation </vt:lpstr>
      <vt:lpstr>Scope of application Art. 49 EU Iran Regulation</vt:lpstr>
      <vt:lpstr>Penalties applicable to infringements</vt:lpstr>
      <vt:lpstr>Civil law/conflict of laws issues</vt:lpstr>
      <vt:lpstr>Civil law Actions within the Union</vt:lpstr>
      <vt:lpstr>Civil law Actions outside the Union</vt:lpstr>
      <vt:lpstr>Contractual sanction clause</vt:lpstr>
      <vt:lpstr>Contractual sanction clause </vt:lpstr>
      <vt:lpstr>Contractual sanction clause </vt:lpstr>
      <vt:lpstr>Contractual sanction clause </vt:lpstr>
      <vt:lpstr>PowerPoint Presentation</vt:lpstr>
      <vt:lpstr>US Sanctions – AXA Framework </vt:lpstr>
      <vt:lpstr>Sanctions in Insurance Roundtable (SIIR)</vt:lpstr>
      <vt:lpstr>Iran Sanctions and the Insurance Industry – Symposium June 2013</vt:lpstr>
      <vt:lpstr> AIDA Europe and FERMA would like to thank </vt:lpstr>
      <vt:lpstr>D &amp; 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CLOSING </vt:lpstr>
      <vt:lpstr> AIDA Europe and FERMA would like to thank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Veronique De Hertogh</dc:creator>
  <cp:lastModifiedBy>Veronique De Hertogh</cp:lastModifiedBy>
  <cp:revision>23</cp:revision>
  <dcterms:created xsi:type="dcterms:W3CDTF">2013-05-27T15:55:05Z</dcterms:created>
  <dcterms:modified xsi:type="dcterms:W3CDTF">2013-06-05T06:58:37Z</dcterms:modified>
</cp:coreProperties>
</file>