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1"/>
  </p:sldMasterIdLst>
  <p:notesMasterIdLst>
    <p:notesMasterId r:id="rId23"/>
  </p:notesMasterIdLst>
  <p:sldIdLst>
    <p:sldId id="256" r:id="rId2"/>
    <p:sldId id="272" r:id="rId3"/>
    <p:sldId id="267" r:id="rId4"/>
    <p:sldId id="260" r:id="rId5"/>
    <p:sldId id="276" r:id="rId6"/>
    <p:sldId id="261" r:id="rId7"/>
    <p:sldId id="268" r:id="rId8"/>
    <p:sldId id="262" r:id="rId9"/>
    <p:sldId id="277" r:id="rId10"/>
    <p:sldId id="263" r:id="rId11"/>
    <p:sldId id="275" r:id="rId12"/>
    <p:sldId id="264" r:id="rId13"/>
    <p:sldId id="278" r:id="rId14"/>
    <p:sldId id="265" r:id="rId15"/>
    <p:sldId id="274" r:id="rId16"/>
    <p:sldId id="266" r:id="rId17"/>
    <p:sldId id="273" r:id="rId18"/>
    <p:sldId id="269" r:id="rId19"/>
    <p:sldId id="270" r:id="rId20"/>
    <p:sldId id="280"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630" autoAdjust="0"/>
  </p:normalViewPr>
  <p:slideViewPr>
    <p:cSldViewPr>
      <p:cViewPr varScale="1">
        <p:scale>
          <a:sx n="52" d="100"/>
          <a:sy n="52" d="100"/>
        </p:scale>
        <p:origin x="-18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49DBBB-5EF8-4265-A930-B1650EE11431}" type="datetimeFigureOut">
              <a:rPr lang="en-GB" smtClean="0"/>
              <a:pPr/>
              <a:t>26/05/2013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254D5-A3E7-4085-B7C4-B206A448A8E3}" type="slidenum">
              <a:rPr lang="en-GB" smtClean="0"/>
              <a:pPr/>
              <a:t>‹#›</a:t>
            </a:fld>
            <a:endParaRPr lang="en-GB"/>
          </a:p>
        </p:txBody>
      </p:sp>
    </p:spTree>
    <p:extLst>
      <p:ext uri="{BB962C8B-B14F-4D97-AF65-F5344CB8AC3E}">
        <p14:creationId xmlns:p14="http://schemas.microsoft.com/office/powerpoint/2010/main" val="2726513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custDataLst>
              <p:tags r:id="rId1"/>
            </p:custDataLst>
          </p:nvPr>
        </p:nvSpPr>
        <p:spPr>
          <a:noFill/>
        </p:spPr>
        <p:txBody>
          <a:bodyPr/>
          <a:lstStyle/>
          <a:p>
            <a:fld id="{AE24A831-A151-41B5-A610-8310E469E6DA}" type="slidenum">
              <a:rPr lang="en-GB"/>
              <a:pPr/>
              <a:t>3</a:t>
            </a:fld>
            <a:endParaRPr lang="en-GB"/>
          </a:p>
        </p:txBody>
      </p:sp>
      <p:sp>
        <p:nvSpPr>
          <p:cNvPr id="76803" name="Rectangle 2"/>
          <p:cNvSpPr>
            <a:spLocks noGrp="1" noRot="1" noChangeAspect="1" noChangeArrowheads="1" noTextEdit="1"/>
          </p:cNvSpPr>
          <p:nvPr>
            <p:ph type="sldImg"/>
          </p:nvPr>
        </p:nvSpPr>
        <p:spPr>
          <a:xfrm>
            <a:off x="1298575" y="796925"/>
            <a:ext cx="4262438" cy="3195638"/>
          </a:xfrm>
          <a:ln w="12700" cap="flat">
            <a:solidFill>
              <a:schemeClr val="tx1"/>
            </a:solidFill>
          </a:ln>
        </p:spPr>
      </p:sp>
      <p:sp>
        <p:nvSpPr>
          <p:cNvPr id="76804" name="Rectangle 3"/>
          <p:cNvSpPr>
            <a:spLocks noGrp="1" noChangeArrowheads="1"/>
          </p:cNvSpPr>
          <p:nvPr>
            <p:ph type="body" idx="1"/>
          </p:nvPr>
        </p:nvSpPr>
        <p:spPr>
          <a:xfrm>
            <a:off x="915054" y="4356460"/>
            <a:ext cx="5027893" cy="4134294"/>
          </a:xfrm>
          <a:noFill/>
          <a:ln/>
        </p:spPr>
        <p:txBody>
          <a:bodyPr lIns="89125" tIns="44563" rIns="89125" bIns="44563"/>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A placing slip is a document created by a broker that contains a summary of the terms of a proposed insurance or reinsurance contract which is then presented by the broker to selected underwriters for their consideration</a:t>
            </a:r>
          </a:p>
          <a:p>
            <a:r>
              <a:rPr lang="en-GB" dirty="0" smtClean="0"/>
              <a:t>A signing slip is a document that is created by a Lloyd’s broker after a quotation has been accepted for the purpose of processing premiums under the contract that is evidenced by the placing slip. It is a cleaned up version of the final placing slip and shows underwriters’ stamps, signed lines and underwriting references, these details being inserted by each underwriter at the request of the broker. Provided that it shows the underwriters’ stamps, signed lines and underwriting references a placing slip may be used as a signing slip</a:t>
            </a:r>
            <a:endParaRPr lang="en-GB" dirty="0"/>
          </a:p>
        </p:txBody>
      </p:sp>
      <p:sp>
        <p:nvSpPr>
          <p:cNvPr id="4" name="Slide Number Placeholder 3"/>
          <p:cNvSpPr>
            <a:spLocks noGrp="1"/>
          </p:cNvSpPr>
          <p:nvPr>
            <p:ph type="sldNum" sz="quarter" idx="10"/>
          </p:nvPr>
        </p:nvSpPr>
        <p:spPr/>
        <p:txBody>
          <a:bodyPr/>
          <a:lstStyle/>
          <a:p>
            <a:fld id="{870254D5-A3E7-4085-B7C4-B206A448A8E3}" type="slidenum">
              <a:rPr lang="en-GB" smtClean="0"/>
              <a:pPr/>
              <a:t>10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custDataLst>
              <p:tags r:id="rId1"/>
            </p:custDataLst>
          </p:nvPr>
        </p:nvSpPr>
        <p:spPr>
          <a:noFill/>
        </p:spPr>
        <p:txBody>
          <a:bodyPr/>
          <a:lstStyle/>
          <a:p>
            <a:fld id="{F42FF595-DF1E-4739-95D7-A6C0AA001D69}" type="slidenum">
              <a:rPr lang="en-GB"/>
              <a:pPr/>
              <a:t>11</a:t>
            </a:fld>
            <a:endParaRPr lang="en-GB"/>
          </a:p>
        </p:txBody>
      </p:sp>
      <p:sp>
        <p:nvSpPr>
          <p:cNvPr id="81923" name="Rectangle 2"/>
          <p:cNvSpPr>
            <a:spLocks noGrp="1" noRot="1" noChangeAspect="1" noChangeArrowheads="1" noTextEdit="1"/>
          </p:cNvSpPr>
          <p:nvPr>
            <p:ph type="sldImg"/>
          </p:nvPr>
        </p:nvSpPr>
        <p:spPr>
          <a:xfrm>
            <a:off x="1298575" y="796925"/>
            <a:ext cx="4262438" cy="3195638"/>
          </a:xfrm>
          <a:ln w="12700" cap="flat">
            <a:solidFill>
              <a:schemeClr val="tx1"/>
            </a:solidFill>
          </a:ln>
        </p:spPr>
      </p:sp>
      <p:sp>
        <p:nvSpPr>
          <p:cNvPr id="81924" name="Rectangle 3"/>
          <p:cNvSpPr>
            <a:spLocks noGrp="1" noChangeArrowheads="1"/>
          </p:cNvSpPr>
          <p:nvPr>
            <p:ph type="body" idx="1"/>
          </p:nvPr>
        </p:nvSpPr>
        <p:spPr>
          <a:xfrm>
            <a:off x="915054" y="4356460"/>
            <a:ext cx="5027893" cy="4134294"/>
          </a:xfrm>
          <a:noFill/>
          <a:ln/>
        </p:spPr>
        <p:txBody>
          <a:bodyPr lIns="89125" tIns="44563" rIns="89125" bIns="44563"/>
          <a:lstStyle/>
          <a:p>
            <a:r>
              <a:rPr lang="en-GB" dirty="0" smtClean="0"/>
              <a:t>Standard Life Assurance Limited v Oak Dedicated Limited </a:t>
            </a:r>
          </a:p>
          <a:p>
            <a:r>
              <a:rPr lang="en-GB" dirty="0" smtClean="0"/>
              <a:t>In the judge's view, neither party gave any real attention to the phrase "and/or claimant" when it first appeared in the schedule to the insured's 1996 policy, even though it was not a standard or common wording.</a:t>
            </a:r>
          </a:p>
          <a:p>
            <a:r>
              <a:rPr lang="en-GB" dirty="0" smtClean="0"/>
              <a:t>During the 1998 placement, the phrase appeared on the slip circulated to insurers. In the policy wording subsequently issued, it appeared again, though relegated to the schedule.</a:t>
            </a:r>
          </a:p>
          <a:p>
            <a:r>
              <a:rPr lang="en-GB" dirty="0" smtClean="0"/>
              <a:t>Although it is generally assumed that, where a slip is followed by a policy wording, the parties intend the policy to supersede the slip, the slip can still form part of the surrounding circumstances against which the policy wording is construed. In this case, insurers subscribing to this risk would have had the slip, not the policy wording, in front of them when they made their decision.</a:t>
            </a:r>
          </a:p>
          <a:p>
            <a:r>
              <a:rPr lang="en-GB" dirty="0" smtClean="0"/>
              <a:t>The judge also had to take account of the actual words used. The "and/or claimant" wording had no recognised market meaning. The only plausible purpose for it was to achieve a per claimant excess.</a:t>
            </a:r>
          </a:p>
          <a:p>
            <a:r>
              <a:rPr lang="en-GB" dirty="0" smtClean="0"/>
              <a:t>He concluded that the policy did not allow related claims by separate claimants to be aggregated. The excess applied per claimant.</a:t>
            </a:r>
          </a:p>
          <a:p>
            <a:endParaRPr lang="en-GB" dirty="0" smtClean="0"/>
          </a:p>
          <a:p>
            <a:r>
              <a:rPr lang="en-GB" sz="1200" kern="1200" dirty="0" smtClean="0">
                <a:solidFill>
                  <a:schemeClr val="tx1"/>
                </a:solidFill>
                <a:latin typeface="+mn-lt"/>
                <a:ea typeface="+mn-ea"/>
                <a:cs typeface="+mn-cs"/>
              </a:rPr>
              <a:t>The importance of the question for present purposes is that if the policy wording did not supersede the original slip policy, </a:t>
            </a:r>
            <a:r>
              <a:rPr lang="en-GB" sz="1200" kern="1200" dirty="0" err="1" smtClean="0">
                <a:solidFill>
                  <a:schemeClr val="tx1"/>
                </a:solidFill>
                <a:latin typeface="+mn-lt"/>
                <a:ea typeface="+mn-ea"/>
                <a:cs typeface="+mn-cs"/>
              </a:rPr>
              <a:t>thenthe</a:t>
            </a:r>
            <a:r>
              <a:rPr lang="en-GB" sz="1200" kern="1200" dirty="0" smtClean="0">
                <a:solidFill>
                  <a:schemeClr val="tx1"/>
                </a:solidFill>
                <a:latin typeface="+mn-lt"/>
                <a:ea typeface="+mn-ea"/>
                <a:cs typeface="+mn-cs"/>
              </a:rPr>
              <a:t> two documents would have to be read together, and in such </a:t>
            </a:r>
            <a:r>
              <a:rPr lang="en-GB" sz="1200" kern="1200" dirty="0" err="1" smtClean="0">
                <a:solidFill>
                  <a:schemeClr val="tx1"/>
                </a:solidFill>
                <a:latin typeface="+mn-lt"/>
                <a:ea typeface="+mn-ea"/>
                <a:cs typeface="+mn-cs"/>
              </a:rPr>
              <a:t>acase</a:t>
            </a:r>
            <a:r>
              <a:rPr lang="en-GB" sz="1200" kern="1200" dirty="0" smtClean="0">
                <a:solidFill>
                  <a:schemeClr val="tx1"/>
                </a:solidFill>
                <a:latin typeface="+mn-lt"/>
                <a:ea typeface="+mn-ea"/>
                <a:cs typeface="+mn-cs"/>
              </a:rPr>
              <a:t> there would be no reason to regard the term of the </a:t>
            </a:r>
            <a:r>
              <a:rPr lang="en-GB" sz="1200" kern="1200" dirty="0" err="1" smtClean="0">
                <a:solidFill>
                  <a:schemeClr val="tx1"/>
                </a:solidFill>
                <a:latin typeface="+mn-lt"/>
                <a:ea typeface="+mn-ea"/>
                <a:cs typeface="+mn-cs"/>
              </a:rPr>
              <a:t>originalslip</a:t>
            </a:r>
            <a:r>
              <a:rPr lang="en-GB" sz="1200" kern="1200" dirty="0" smtClean="0">
                <a:solidFill>
                  <a:schemeClr val="tx1"/>
                </a:solidFill>
                <a:latin typeface="+mn-lt"/>
                <a:ea typeface="+mn-ea"/>
                <a:cs typeface="+mn-cs"/>
              </a:rPr>
              <a:t> policy considered under question (</a:t>
            </a:r>
            <a:r>
              <a:rPr lang="en-GB" sz="1200" kern="1200" dirty="0" err="1" smtClean="0">
                <a:solidFill>
                  <a:schemeClr val="tx1"/>
                </a:solidFill>
                <a:latin typeface="+mn-lt"/>
                <a:ea typeface="+mn-ea"/>
                <a:cs typeface="+mn-cs"/>
              </a:rPr>
              <a:t>i</a:t>
            </a:r>
            <a:r>
              <a:rPr lang="en-GB" sz="1200" kern="1200" dirty="0" smtClean="0">
                <a:solidFill>
                  <a:schemeClr val="tx1"/>
                </a:solidFill>
                <a:latin typeface="+mn-lt"/>
                <a:ea typeface="+mn-ea"/>
                <a:cs typeface="+mn-cs"/>
              </a:rPr>
              <a:t>) above as having </a:t>
            </a:r>
            <a:r>
              <a:rPr lang="en-GB" sz="1200" kern="1200" dirty="0" err="1" smtClean="0">
                <a:solidFill>
                  <a:schemeClr val="tx1"/>
                </a:solidFill>
                <a:latin typeface="+mn-lt"/>
                <a:ea typeface="+mn-ea"/>
                <a:cs typeface="+mn-cs"/>
              </a:rPr>
              <a:t>beenexcised</a:t>
            </a:r>
            <a:r>
              <a:rPr lang="en-GB" sz="1200" kern="1200" dirty="0" smtClean="0">
                <a:solidFill>
                  <a:schemeClr val="tx1"/>
                </a:solidFill>
                <a:latin typeface="+mn-lt"/>
                <a:ea typeface="+mn-ea"/>
                <a:cs typeface="+mn-cs"/>
              </a:rPr>
              <a:t> by anything said in the policy wording. On the </a:t>
            </a:r>
            <a:r>
              <a:rPr lang="en-GB" sz="1200" kern="1200" dirty="0" err="1" smtClean="0">
                <a:solidFill>
                  <a:schemeClr val="tx1"/>
                </a:solidFill>
                <a:latin typeface="+mn-lt"/>
                <a:ea typeface="+mn-ea"/>
                <a:cs typeface="+mn-cs"/>
              </a:rPr>
              <a:t>contrary,the</a:t>
            </a:r>
            <a:r>
              <a:rPr lang="en-GB" sz="1200" kern="1200" dirty="0" smtClean="0">
                <a:solidFill>
                  <a:schemeClr val="tx1"/>
                </a:solidFill>
                <a:latin typeface="+mn-lt"/>
                <a:ea typeface="+mn-ea"/>
                <a:cs typeface="+mn-cs"/>
              </a:rPr>
              <a:t> original slip policy might even have to be regarded as the primary document, and the policy wording as wording which </a:t>
            </a:r>
            <a:r>
              <a:rPr lang="en-GB" sz="1200" kern="1200" dirty="0" err="1" smtClean="0">
                <a:solidFill>
                  <a:schemeClr val="tx1"/>
                </a:solidFill>
                <a:latin typeface="+mn-lt"/>
                <a:ea typeface="+mn-ea"/>
                <a:cs typeface="+mn-cs"/>
              </a:rPr>
              <a:t>wasto</a:t>
            </a:r>
            <a:r>
              <a:rPr lang="en-GB" sz="1200" kern="1200" dirty="0" smtClean="0">
                <a:solidFill>
                  <a:schemeClr val="tx1"/>
                </a:solidFill>
                <a:latin typeface="+mn-lt"/>
                <a:ea typeface="+mn-ea"/>
                <a:cs typeface="+mn-cs"/>
              </a:rPr>
              <a:t> be incorporated in it and which, where inconsistent, had to make way for the text of the incorporating document. Even if, on </a:t>
            </a:r>
            <a:r>
              <a:rPr lang="en-GB" sz="1200" kern="1200" dirty="0" err="1" smtClean="0">
                <a:solidFill>
                  <a:schemeClr val="tx1"/>
                </a:solidFill>
                <a:latin typeface="+mn-lt"/>
                <a:ea typeface="+mn-ea"/>
                <a:cs typeface="+mn-cs"/>
              </a:rPr>
              <a:t>thecontrary</a:t>
            </a:r>
            <a:r>
              <a:rPr lang="en-GB" sz="1200" kern="1200" dirty="0" smtClean="0">
                <a:solidFill>
                  <a:schemeClr val="tx1"/>
                </a:solidFill>
                <a:latin typeface="+mn-lt"/>
                <a:ea typeface="+mn-ea"/>
                <a:cs typeface="+mn-cs"/>
              </a:rPr>
              <a:t>, the original slip policy was the document which had to give way in the face of anything inconsistent in the policy </a:t>
            </a:r>
            <a:r>
              <a:rPr lang="en-GB" sz="1200" kern="1200" dirty="0" err="1" smtClean="0">
                <a:solidFill>
                  <a:schemeClr val="tx1"/>
                </a:solidFill>
                <a:latin typeface="+mn-lt"/>
                <a:ea typeface="+mn-ea"/>
                <a:cs typeface="+mn-cs"/>
              </a:rPr>
              <a:t>wording,there</a:t>
            </a:r>
            <a:r>
              <a:rPr lang="en-GB" sz="1200" kern="1200" dirty="0" smtClean="0">
                <a:solidFill>
                  <a:schemeClr val="tx1"/>
                </a:solidFill>
                <a:latin typeface="+mn-lt"/>
                <a:ea typeface="+mn-ea"/>
                <a:cs typeface="+mn-cs"/>
              </a:rPr>
              <a:t> would be no reason why the general principle, that one tries to read both documents together, if possible, should not be given effect…”</a:t>
            </a:r>
          </a:p>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custDataLst>
              <p:tags r:id="rId1"/>
            </p:custDataLst>
          </p:nvPr>
        </p:nvSpPr>
        <p:spPr>
          <a:noFill/>
        </p:spPr>
        <p:txBody>
          <a:bodyPr/>
          <a:lstStyle/>
          <a:p>
            <a:fld id="{905F6163-E7F8-451E-94CE-F0F5877F6588}" type="slidenum">
              <a:rPr lang="en-GB"/>
              <a:pPr/>
              <a:t>12</a:t>
            </a:fld>
            <a:endParaRPr lang="en-GB"/>
          </a:p>
        </p:txBody>
      </p:sp>
      <p:sp>
        <p:nvSpPr>
          <p:cNvPr id="80899" name="Rectangle 2"/>
          <p:cNvSpPr>
            <a:spLocks noGrp="1" noRot="1" noChangeAspect="1" noChangeArrowheads="1" noTextEdit="1"/>
          </p:cNvSpPr>
          <p:nvPr>
            <p:ph type="sldImg"/>
          </p:nvPr>
        </p:nvSpPr>
        <p:spPr>
          <a:xfrm>
            <a:off x="1298575" y="796925"/>
            <a:ext cx="4262438" cy="3195638"/>
          </a:xfrm>
          <a:ln w="12700" cap="flat">
            <a:solidFill>
              <a:schemeClr val="tx1"/>
            </a:solidFill>
          </a:ln>
        </p:spPr>
      </p:sp>
      <p:sp>
        <p:nvSpPr>
          <p:cNvPr id="80900" name="Rectangle 3"/>
          <p:cNvSpPr>
            <a:spLocks noGrp="1" noChangeArrowheads="1"/>
          </p:cNvSpPr>
          <p:nvPr>
            <p:ph type="body" idx="1"/>
          </p:nvPr>
        </p:nvSpPr>
        <p:spPr>
          <a:xfrm>
            <a:off x="915054" y="4356460"/>
            <a:ext cx="5027893" cy="4134294"/>
          </a:xfrm>
          <a:noFill/>
          <a:ln/>
        </p:spPr>
        <p:txBody>
          <a:bodyPr lIns="89125" tIns="44563" rIns="89125" bIns="44563"/>
          <a:lstStyle/>
          <a:p>
            <a:pPr eaLnBrk="1" hangingPunct="1"/>
            <a:r>
              <a:rPr lang="en-GB" smtClean="0"/>
              <a:t>In The Fennia Patria (1983) it was held that the reinsurer was bound to the risk from the moment the slips were signed. In The Zephyr (1983) a broker placed a risk with a number of underwriters. While placing the risk it told them, as was its usual practice, that it intended to place approximately twice the order that it had been given and that, subsequently, it intended to write down each reinsurer’s line. That is, it intended to obtain twice the reinsurance that it had been told to obtain and then reduce each underwriter’s line to 50% of what they had been promised. Unfortunately, before it could complete the placing exercise, the insured vessel sank and claims were made against the reinsurers who, at that time, had agreed to underwrite the risk. It claimed that it should only be obliged to pay an amount based upon the line that it expected to have after signing down. The court held that it was obliged to pay the amount that it had actually agreed to pay and for which it had signed. From the moment the slip is signed, a reinsurance contract is entered into and a reinsurer is obliged to indemnify the reinsured according to the terms and in the amount specified in the slip until such time as that slip is amended or modified.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Spanish insurers (V) appealed against the decision that the respondent reinsurers (T) were entitled to avoid the reinsurance contract for misrepresentation. In 1999 V agreed to insure a Spanish football club in respect of the economic loss which might arise from the club's first team being relegated from the first division of the Spanish football league. The club had been required to take out such insurance by a television company (AV) which had paid the club advances against payments which would become due for television rights. The policy provided security to AV for its exposure under promissory notes for Pts 2.9 billion issued in July 1999. V retained two per cent of the risk and reinsured 32 per cent on the London market with a number of reinsurers led by T. The club's first team was relegated and the club claimed on the insurance. V settled the claim and made payment to AV. T refused to pay on the reinsurance. The judge decided that T were not liable because V had made a material misrepresentation in the draft reinsurance slip policy shown to T as to the nature of the underlying insurance in that it was in fact a valued policy and not, as represented in the description of the interest, an unvalued policy indemnifying the club for the net ascertained loss of contracted television rights arising from relegation. The judge held also that the description in the slip of the underlying policy was a warranty and that there was a breach.</a:t>
            </a:r>
            <a:br>
              <a:rPr lang="en-GB" dirty="0" smtClean="0"/>
            </a:br>
            <a:r>
              <a:rPr lang="en-GB" dirty="0" smtClean="0"/>
              <a:t/>
            </a:r>
            <a:br>
              <a:rPr lang="en-GB" dirty="0" smtClean="0"/>
            </a:br>
            <a:r>
              <a:rPr lang="en-GB" dirty="0" smtClean="0"/>
              <a:t>HELD: (1) There was no challenge to the judge's findings of fact that the underlying Spanish policy was a valued policy under which the indemnity was agreed at Pts 2.9 billion and not an indemnity policy with a limit of that amount. The issue was whether that misrepresentation would be material to a prudent underwriter. As materiality was a question of fact, the issue, on the basis of the agreement reached between the expert witnesses, was whether there was a realistic prospect that the net ascertained loss in the event of relegation would be less than Pts 2.9 billion. The judge was right to find that there was such a prospect because of the terms of the contract between the club and AV. The loss, described in the reinsurance as the net ascertained loss of contracted television rights, could only be determined by calculating the difference between what the club would have earned by being a member of the first division for the 2000/1 season and what it would have earned in that season after relegation. On an analysis of the contractual arrangements it was clear on the figures that there was at the very least a realistic possibility at the time the reinsurance was placed that the net ascertained loss could have been less than Pts 2.9 billion. Therefore the judge was correct that T was entitled to avoid the reinsurance for misrepresentation. (2) The description of the underlying insurance in the slip was a warranty. It was not necessary to decide whether the "full reinsurance clause" was a warranty that the underlying insurance was on identical terms to the reinsurance. </a:t>
            </a:r>
          </a:p>
          <a:p>
            <a:endParaRPr lang="en-GB" dirty="0"/>
          </a:p>
        </p:txBody>
      </p:sp>
      <p:sp>
        <p:nvSpPr>
          <p:cNvPr id="4" name="Slide Number Placeholder 3"/>
          <p:cNvSpPr>
            <a:spLocks noGrp="1"/>
          </p:cNvSpPr>
          <p:nvPr>
            <p:ph type="sldNum" sz="quarter" idx="10"/>
          </p:nvPr>
        </p:nvSpPr>
        <p:spPr/>
        <p:txBody>
          <a:bodyPr/>
          <a:lstStyle/>
          <a:p>
            <a:fld id="{870254D5-A3E7-4085-B7C4-B206A448A8E3}" type="slidenum">
              <a:rPr lang="en-GB" smtClean="0"/>
              <a:pPr/>
              <a:t>16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custDataLst>
              <p:tags r:id="rId1"/>
            </p:custDataLst>
          </p:nvPr>
        </p:nvSpPr>
        <p:spPr>
          <a:noFill/>
        </p:spPr>
        <p:txBody>
          <a:bodyPr/>
          <a:lstStyle/>
          <a:p>
            <a:fld id="{DEB97DF6-F641-4C17-8BFA-991C8173B8B6}" type="slidenum">
              <a:rPr lang="en-GB"/>
              <a:pPr/>
              <a:t>18</a:t>
            </a:fld>
            <a:endParaRPr lang="en-GB"/>
          </a:p>
        </p:txBody>
      </p:sp>
      <p:sp>
        <p:nvSpPr>
          <p:cNvPr id="88067" name="Rectangle 2"/>
          <p:cNvSpPr>
            <a:spLocks noGrp="1" noRot="1" noChangeAspect="1" noChangeArrowheads="1" noTextEdit="1"/>
          </p:cNvSpPr>
          <p:nvPr>
            <p:ph type="sldImg"/>
          </p:nvPr>
        </p:nvSpPr>
        <p:spPr>
          <a:xfrm>
            <a:off x="1298575" y="796925"/>
            <a:ext cx="4262438" cy="3195638"/>
          </a:xfrm>
          <a:ln w="12700" cap="flat">
            <a:solidFill>
              <a:schemeClr val="tx1"/>
            </a:solidFill>
          </a:ln>
        </p:spPr>
      </p:sp>
      <p:sp>
        <p:nvSpPr>
          <p:cNvPr id="88068" name="Rectangle 3"/>
          <p:cNvSpPr>
            <a:spLocks noGrp="1" noChangeArrowheads="1"/>
          </p:cNvSpPr>
          <p:nvPr>
            <p:ph type="body" idx="1"/>
          </p:nvPr>
        </p:nvSpPr>
        <p:spPr>
          <a:xfrm>
            <a:off x="915054" y="4356460"/>
            <a:ext cx="5027893" cy="4134294"/>
          </a:xfrm>
          <a:noFill/>
          <a:ln/>
        </p:spPr>
        <p:txBody>
          <a:bodyPr lIns="89125" tIns="44563" rIns="89125" bIns="44563"/>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custDataLst>
              <p:tags r:id="rId1"/>
            </p:custDataLst>
          </p:nvPr>
        </p:nvSpPr>
        <p:spPr>
          <a:noFill/>
        </p:spPr>
        <p:txBody>
          <a:bodyPr/>
          <a:lstStyle/>
          <a:p>
            <a:fld id="{F35F265F-2A8E-4D80-A463-E75DCCB0752D}" type="slidenum">
              <a:rPr lang="en-GB"/>
              <a:pPr/>
              <a:t>19</a:t>
            </a:fld>
            <a:endParaRPr lang="en-GB"/>
          </a:p>
        </p:txBody>
      </p:sp>
      <p:sp>
        <p:nvSpPr>
          <p:cNvPr id="95235" name="Rectangle 2"/>
          <p:cNvSpPr>
            <a:spLocks noGrp="1" noRot="1" noChangeAspect="1" noChangeArrowheads="1" noTextEdit="1"/>
          </p:cNvSpPr>
          <p:nvPr>
            <p:ph type="sldImg"/>
          </p:nvPr>
        </p:nvSpPr>
        <p:spPr>
          <a:xfrm>
            <a:off x="1298575" y="801688"/>
            <a:ext cx="4264025" cy="3197225"/>
          </a:xfrm>
          <a:ln/>
        </p:spPr>
      </p:sp>
      <p:sp>
        <p:nvSpPr>
          <p:cNvPr id="95236" name="Rectangle 3"/>
          <p:cNvSpPr>
            <a:spLocks noGrp="1" noChangeArrowheads="1"/>
          </p:cNvSpPr>
          <p:nvPr>
            <p:ph type="body" idx="1"/>
          </p:nvPr>
        </p:nvSpPr>
        <p:spPr>
          <a:xfrm>
            <a:off x="915054" y="4349102"/>
            <a:ext cx="5027893" cy="3600221"/>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0" name="Grafik 12" descr="nur-bild.jpg"/>
          <p:cNvPicPr>
            <a:picLocks noChangeAspect="1"/>
          </p:cNvPicPr>
          <p:nvPr/>
        </p:nvPicPr>
        <p:blipFill>
          <a:blip r:embed="rId2" cstate="print"/>
          <a:srcRect t="3903"/>
          <a:stretch>
            <a:fillRect/>
          </a:stretch>
        </p:blipFill>
        <p:spPr>
          <a:xfrm>
            <a:off x="0" y="-3222"/>
            <a:ext cx="9144000" cy="4184650"/>
          </a:xfrm>
          <a:prstGeom prst="rect">
            <a:avLst/>
          </a:prstGeom>
        </p:spPr>
      </p:pic>
      <p:grpSp>
        <p:nvGrpSpPr>
          <p:cNvPr id="4" name="Group 19"/>
          <p:cNvGrpSpPr/>
          <p:nvPr/>
        </p:nvGrpSpPr>
        <p:grpSpPr>
          <a:xfrm>
            <a:off x="-4" y="3785428"/>
            <a:ext cx="9144004" cy="3072572"/>
            <a:chOff x="-4" y="3785428"/>
            <a:chExt cx="9144004" cy="3072572"/>
          </a:xfrm>
        </p:grpSpPr>
        <p:sp>
          <p:nvSpPr>
            <p:cNvPr id="21" name="Rechtwinkliges Dreieck 13"/>
            <p:cNvSpPr/>
            <p:nvPr userDrawn="1"/>
          </p:nvSpPr>
          <p:spPr>
            <a:xfrm flipH="1">
              <a:off x="8748000" y="3785428"/>
              <a:ext cx="396000" cy="396000"/>
            </a:xfrm>
            <a:prstGeom prst="rtTriangle">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rtlCol="0" anchor="ctr"/>
            <a:lstStyle/>
            <a:p>
              <a:pPr algn="ctr"/>
              <a:endParaRPr lang="en-GB" noProof="0"/>
            </a:p>
          </p:txBody>
        </p:sp>
        <p:sp>
          <p:nvSpPr>
            <p:cNvPr id="22" name="Rechtwinkliges Dreieck 13"/>
            <p:cNvSpPr/>
            <p:nvPr userDrawn="1"/>
          </p:nvSpPr>
          <p:spPr>
            <a:xfrm flipH="1">
              <a:off x="-4" y="4181484"/>
              <a:ext cx="9144003" cy="2676516"/>
            </a:xfrm>
            <a:prstGeom prst="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rtlCol="0" anchor="ctr"/>
            <a:lstStyle/>
            <a:p>
              <a:pPr algn="ctr"/>
              <a:endParaRPr lang="en-GB" noProof="0"/>
            </a:p>
          </p:txBody>
        </p:sp>
      </p:grpSp>
      <p:sp>
        <p:nvSpPr>
          <p:cNvPr id="2" name="Title 1"/>
          <p:cNvSpPr>
            <a:spLocks noGrp="1"/>
          </p:cNvSpPr>
          <p:nvPr>
            <p:ph type="ctrTitle"/>
          </p:nvPr>
        </p:nvSpPr>
        <p:spPr>
          <a:xfrm>
            <a:off x="360000" y="4435200"/>
            <a:ext cx="6318000" cy="864000"/>
          </a:xfrm>
        </p:spPr>
        <p:txBody>
          <a:bodyPr/>
          <a:lstStyle>
            <a:lvl1pPr algn="l">
              <a:defRPr sz="2600" cap="all" baseline="0">
                <a:solidFill>
                  <a:schemeClr val="tx2"/>
                </a:solidFill>
              </a:defRPr>
            </a:lvl1pPr>
          </a:lstStyle>
          <a:p>
            <a:r>
              <a:rPr lang="en-US" noProof="0" smtClean="0"/>
              <a:t>Click to edit Master title style</a:t>
            </a:r>
            <a:endParaRPr lang="en-GB" noProof="0" dirty="0"/>
          </a:p>
        </p:txBody>
      </p:sp>
      <p:pic>
        <p:nvPicPr>
          <p:cNvPr id="16" name="Picture 171" descr="Logo_MunichRE_060mm_ZG1200mm_5%_CO"/>
          <p:cNvPicPr>
            <a:picLocks noChangeAspect="1" noChangeArrowheads="1"/>
          </p:cNvPicPr>
          <p:nvPr userDrawn="1"/>
        </p:nvPicPr>
        <p:blipFill>
          <a:blip r:embed="rId3" cstate="print"/>
          <a:srcRect/>
          <a:stretch>
            <a:fillRect/>
          </a:stretch>
        </p:blipFill>
        <p:spPr bwMode="auto">
          <a:xfrm>
            <a:off x="6998400" y="6005511"/>
            <a:ext cx="1890000" cy="515456"/>
          </a:xfrm>
          <a:prstGeom prst="rect">
            <a:avLst/>
          </a:prstGeom>
          <a:noFill/>
        </p:spPr>
      </p:pic>
      <p:sp>
        <p:nvSpPr>
          <p:cNvPr id="12" name="Subtitle 2"/>
          <p:cNvSpPr>
            <a:spLocks noGrp="1"/>
          </p:cNvSpPr>
          <p:nvPr>
            <p:ph type="subTitle" idx="1" hasCustomPrompt="1"/>
          </p:nvPr>
        </p:nvSpPr>
        <p:spPr>
          <a:xfrm>
            <a:off x="360000" y="5348177"/>
            <a:ext cx="6318000" cy="1149823"/>
          </a:xfrm>
        </p:spPr>
        <p:txBody>
          <a:bodyPr anchor="b">
            <a:normAutofit/>
          </a:bodyPr>
          <a:lstStyle>
            <a:lvl1pPr marL="0" marR="0" indent="0" algn="l" defTabSz="914400" rtl="0" eaLnBrk="1" fontAlgn="auto" latinLnBrk="0" hangingPunct="1">
              <a:lnSpc>
                <a:spcPct val="100000"/>
              </a:lnSpc>
              <a:spcBef>
                <a:spcPts val="0"/>
              </a:spcBef>
              <a:spcAft>
                <a:spcPts val="0"/>
              </a:spcAft>
              <a:buClrTx/>
              <a:buSzTx/>
              <a:buFont typeface="Wingdings" pitchFamily="2" charset="2"/>
              <a:buNone/>
              <a:tabLst/>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Date: </a:t>
            </a:r>
            <a:r>
              <a:rPr lang="en-GB" dirty="0" smtClean="0"/>
              <a:t>DD </a:t>
            </a:r>
            <a:r>
              <a:rPr lang="en-GB" smtClean="0"/>
              <a:t>Month YYYY</a:t>
            </a:r>
            <a:br>
              <a:rPr lang="en-GB" smtClean="0"/>
            </a:br>
            <a:r>
              <a:rPr lang="en-GB" smtClean="0"/>
              <a:t/>
            </a:r>
            <a:br>
              <a:rPr lang="en-GB" smtClean="0"/>
            </a:br>
            <a:r>
              <a:rPr lang="en-GB" smtClean="0"/>
              <a:t/>
            </a:r>
            <a:br>
              <a:rPr lang="en-GB" smtClean="0"/>
            </a:br>
            <a:r>
              <a:rPr lang="en-GB" smtClean="0"/>
              <a:t>Name </a:t>
            </a:r>
            <a:r>
              <a:rPr lang="en-GB" dirty="0" smtClean="0"/>
              <a:t>of the speaker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with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A66199F0-2CF3-44D2-9036-10A702EB54A5}"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6" name="Text Placeholder 8"/>
          <p:cNvSpPr>
            <a:spLocks noGrp="1"/>
          </p:cNvSpPr>
          <p:nvPr>
            <p:ph type="body" sz="quarter" idx="18"/>
          </p:nvPr>
        </p:nvSpPr>
        <p:spPr>
          <a:xfrm>
            <a:off x="6156000" y="1512000"/>
            <a:ext cx="2682000" cy="4770000"/>
          </a:xfrm>
          <a:solidFill>
            <a:schemeClr val="accent4">
              <a:lumMod val="60000"/>
              <a:lumOff val="40000"/>
            </a:schemeClr>
          </a:solidFill>
          <a:effectLst>
            <a:outerShdw blurRad="50800" dist="38100" dir="2700000" algn="tl" rotWithShape="0">
              <a:prstClr val="black">
                <a:alpha val="40000"/>
              </a:prstClr>
            </a:outerShdw>
          </a:effectLst>
        </p:spPr>
        <p:txBody>
          <a:bodyPr lIns="180000" tIns="144000" rIns="108000" bIns="72000"/>
          <a:lstStyle>
            <a:lvl1pPr>
              <a:defRPr sz="1600">
                <a:solidFill>
                  <a:schemeClr val="tx2">
                    <a:lumMod val="50000"/>
                  </a:schemeClr>
                </a:solidFill>
              </a:defRPr>
            </a:lvl1pPr>
            <a:lvl2pPr>
              <a:defRPr sz="1600">
                <a:solidFill>
                  <a:schemeClr val="tx2">
                    <a:lumMod val="50000"/>
                  </a:schemeClr>
                </a:solidFill>
              </a:defRPr>
            </a:lvl2pPr>
            <a:lvl3pPr>
              <a:defRPr sz="1600">
                <a:solidFill>
                  <a:schemeClr val="tx2">
                    <a:lumMod val="50000"/>
                  </a:schemeClr>
                </a:solidFill>
              </a:defRPr>
            </a:lvl3pPr>
            <a:lvl4pPr>
              <a:defRPr sz="1400">
                <a:solidFill>
                  <a:schemeClr val="tx2">
                    <a:lumMod val="50000"/>
                  </a:schemeClr>
                </a:solidFill>
              </a:defRPr>
            </a:lvl4pPr>
            <a:lvl5pPr>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8" name="Content Placeholder 7"/>
          <p:cNvSpPr>
            <a:spLocks noGrp="1"/>
          </p:cNvSpPr>
          <p:nvPr>
            <p:ph sz="quarter" idx="19" hasCustomPrompt="1"/>
          </p:nvPr>
        </p:nvSpPr>
        <p:spPr>
          <a:xfrm>
            <a:off x="287339" y="1998000"/>
            <a:ext cx="5544000" cy="4284000"/>
          </a:xfrm>
          <a:solidFill>
            <a:schemeClr val="bg1"/>
          </a:solidFill>
          <a:effectLst>
            <a:outerShdw blurRad="50800" dist="38100" dir="2700000" algn="tl" rotWithShape="0">
              <a:prstClr val="black">
                <a:alpha val="40000"/>
              </a:prstClr>
            </a:outerShdw>
          </a:effectLst>
        </p:spPr>
        <p:txBody>
          <a:bodyPr lIns="180000" tIns="144000" rIns="108000" bIns="72000"/>
          <a:lstStyle>
            <a:lvl1pPr>
              <a:buNone/>
              <a:defRPr sz="1600"/>
            </a:lvl1pPr>
            <a:lvl2pPr>
              <a:defRPr sz="1600"/>
            </a:lvl2pPr>
            <a:lvl3pPr>
              <a:defRPr sz="1600"/>
            </a:lvl3pPr>
            <a:lvl4pPr>
              <a:defRPr sz="1600"/>
            </a:lvl4pPr>
            <a:lvl5pPr>
              <a:defRPr sz="1600"/>
            </a:lvl5pPr>
          </a:lstStyle>
          <a:p>
            <a:pPr lvl="0"/>
            <a:r>
              <a:rPr lang="en-GB" noProof="0" smtClean="0"/>
              <a:t> </a:t>
            </a:r>
            <a:endParaRPr lang="en-GB" noProof="0"/>
          </a:p>
        </p:txBody>
      </p:sp>
      <p:sp>
        <p:nvSpPr>
          <p:cNvPr id="9" name="Text Placeholder 7"/>
          <p:cNvSpPr>
            <a:spLocks noGrp="1"/>
          </p:cNvSpPr>
          <p:nvPr>
            <p:ph type="body" sz="quarter" idx="13"/>
          </p:nvPr>
        </p:nvSpPr>
        <p:spPr>
          <a:xfrm>
            <a:off x="287339" y="1512000"/>
            <a:ext cx="5544000" cy="396000"/>
          </a:xfrm>
          <a:solidFill>
            <a:schemeClr val="accent4"/>
          </a:solidFill>
        </p:spPr>
        <p:txBody>
          <a:bodyPr lIns="180000" tIns="36000" rIns="72000" bIns="36000" anchor="t"/>
          <a:lstStyle>
            <a:lvl1pPr>
              <a:lnSpc>
                <a:spcPct val="100000"/>
              </a:lnSpc>
              <a:spcBef>
                <a:spcPts val="0"/>
              </a:spcBef>
              <a:buFontTx/>
              <a:buNone/>
              <a:defRPr sz="1600">
                <a:solidFill>
                  <a:schemeClr val="bg1"/>
                </a:solidFill>
              </a:defRPr>
            </a:lvl1pPr>
          </a:lstStyle>
          <a:p>
            <a:pPr lvl="0"/>
            <a:r>
              <a:rPr lang="en-US" noProof="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ation">
    <p:spTree>
      <p:nvGrpSpPr>
        <p:cNvPr id="1" name=""/>
        <p:cNvGrpSpPr/>
        <p:nvPr/>
      </p:nvGrpSpPr>
      <p:grpSpPr>
        <a:xfrm>
          <a:off x="0" y="0"/>
          <a:ext cx="0" cy="0"/>
          <a:chOff x="0" y="0"/>
          <a:chExt cx="0" cy="0"/>
        </a:xfrm>
      </p:grpSpPr>
      <p:sp>
        <p:nvSpPr>
          <p:cNvPr id="2" name="Title 1"/>
          <p:cNvSpPr>
            <a:spLocks noGrp="1"/>
          </p:cNvSpPr>
          <p:nvPr>
            <p:ph type="title"/>
          </p:nvPr>
        </p:nvSpPr>
        <p:spPr>
          <a:xfrm>
            <a:off x="612000" y="1875600"/>
            <a:ext cx="7956000" cy="3096000"/>
          </a:xfrm>
        </p:spPr>
        <p:txBody>
          <a:bodyPr/>
          <a:lstStyle>
            <a:lvl1pPr>
              <a:defRPr sz="3600" cap="all" baseline="0"/>
            </a:lvl1pPr>
          </a:lstStyle>
          <a:p>
            <a:r>
              <a:rPr lang="en-US" noProof="0" smtClean="0"/>
              <a:t>Click to edit Master title style</a:t>
            </a:r>
            <a:endParaRPr lang="en-GB" noProof="0"/>
          </a:p>
        </p:txBody>
      </p:sp>
      <p:sp>
        <p:nvSpPr>
          <p:cNvPr id="7" name="Text Placeholder 6"/>
          <p:cNvSpPr>
            <a:spLocks noGrp="1"/>
          </p:cNvSpPr>
          <p:nvPr>
            <p:ph type="body" sz="quarter" idx="13"/>
          </p:nvPr>
        </p:nvSpPr>
        <p:spPr>
          <a:xfrm>
            <a:off x="594000" y="5328000"/>
            <a:ext cx="5040000" cy="288000"/>
          </a:xfrm>
        </p:spPr>
        <p:txBody>
          <a:bodyPr anchor="ctr"/>
          <a:lstStyle>
            <a:lvl1pPr marL="0" indent="0">
              <a:buFontTx/>
              <a:buNone/>
              <a:defRPr sz="1400" i="1"/>
            </a:lvl1pPr>
            <a:lvl2pPr>
              <a:buFontTx/>
              <a:buNone/>
              <a:defRPr sz="1400" i="1"/>
            </a:lvl2pPr>
            <a:lvl3pPr>
              <a:buFontTx/>
              <a:buNone/>
              <a:defRPr sz="1400" i="1"/>
            </a:lvl3pPr>
            <a:lvl4pPr>
              <a:buFontTx/>
              <a:buNone/>
              <a:defRPr sz="1400" i="1"/>
            </a:lvl4pPr>
            <a:lvl5pPr>
              <a:buFontTx/>
              <a:buNone/>
              <a:defRPr sz="1400" i="1"/>
            </a:lvl5pPr>
          </a:lstStyle>
          <a:p>
            <a:pPr lvl="0"/>
            <a:r>
              <a:rPr lang="en-US" noProof="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paration slide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612000" y="1440000"/>
            <a:ext cx="6984000" cy="1800000"/>
          </a:xfrm>
        </p:spPr>
        <p:txBody>
          <a:bodyPr/>
          <a:lstStyle>
            <a:lvl1pPr>
              <a:defRPr sz="2400" cap="all" baseline="0"/>
            </a:lvl1pPr>
          </a:lstStyle>
          <a:p>
            <a:r>
              <a:rPr lang="en-US" noProof="0" smtClean="0"/>
              <a:t>Click to edit Master title style</a:t>
            </a:r>
            <a:endParaRPr lang="en-GB" noProof="0"/>
          </a:p>
        </p:txBody>
      </p:sp>
      <p:pic>
        <p:nvPicPr>
          <p:cNvPr id="4" name="Grafik 4" descr="shutterstock_18843913_zugeschnitten.jpg"/>
          <p:cNvPicPr>
            <a:picLocks noChangeAspect="1"/>
          </p:cNvPicPr>
          <p:nvPr/>
        </p:nvPicPr>
        <p:blipFill>
          <a:blip r:embed="rId2" cstate="print"/>
          <a:stretch>
            <a:fillRect/>
          </a:stretch>
        </p:blipFill>
        <p:spPr>
          <a:xfrm>
            <a:off x="0" y="3429000"/>
            <a:ext cx="9144000" cy="3429000"/>
          </a:xfrm>
          <a:prstGeom prst="rect">
            <a:avLst/>
          </a:prstGeom>
        </p:spPr>
      </p:pic>
      <p:pic>
        <p:nvPicPr>
          <p:cNvPr id="5" name="Grafik 4" descr="shutterstock_18843913_zugeschnitten.jpg"/>
          <p:cNvPicPr>
            <a:picLocks noChangeAspect="1"/>
          </p:cNvPicPr>
          <p:nvPr userDrawn="1"/>
        </p:nvPicPr>
        <p:blipFill>
          <a:blip r:embed="rId2" cstate="print"/>
          <a:stretch>
            <a:fillRect/>
          </a:stretch>
        </p:blipFill>
        <p:spPr>
          <a:xfrm>
            <a:off x="0" y="3429000"/>
            <a:ext cx="9144000" cy="3429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paration slide with picture selection">
    <p:spTree>
      <p:nvGrpSpPr>
        <p:cNvPr id="1" name=""/>
        <p:cNvGrpSpPr/>
        <p:nvPr/>
      </p:nvGrpSpPr>
      <p:grpSpPr>
        <a:xfrm>
          <a:off x="0" y="0"/>
          <a:ext cx="0" cy="0"/>
          <a:chOff x="0" y="0"/>
          <a:chExt cx="0" cy="0"/>
        </a:xfrm>
      </p:grpSpPr>
      <p:sp>
        <p:nvSpPr>
          <p:cNvPr id="2" name="Title 1"/>
          <p:cNvSpPr>
            <a:spLocks noGrp="1"/>
          </p:cNvSpPr>
          <p:nvPr>
            <p:ph type="title"/>
          </p:nvPr>
        </p:nvSpPr>
        <p:spPr>
          <a:xfrm>
            <a:off x="612000" y="1440000"/>
            <a:ext cx="6984000" cy="1800000"/>
          </a:xfrm>
        </p:spPr>
        <p:txBody>
          <a:bodyPr/>
          <a:lstStyle>
            <a:lvl1pPr>
              <a:defRPr sz="2400" cap="all" baseline="0"/>
            </a:lvl1pPr>
          </a:lstStyle>
          <a:p>
            <a:r>
              <a:rPr lang="en-US" noProof="0" smtClean="0"/>
              <a:t>Click to edit Master title style</a:t>
            </a:r>
            <a:endParaRPr lang="en-GB" noProof="0"/>
          </a:p>
        </p:txBody>
      </p:sp>
      <p:sp>
        <p:nvSpPr>
          <p:cNvPr id="5" name="Picture Placeholder 4"/>
          <p:cNvSpPr>
            <a:spLocks noGrp="1"/>
          </p:cNvSpPr>
          <p:nvPr>
            <p:ph type="pic" sz="quarter" idx="10"/>
          </p:nvPr>
        </p:nvSpPr>
        <p:spPr>
          <a:xfrm>
            <a:off x="0" y="3430800"/>
            <a:ext cx="9144000" cy="3430800"/>
          </a:xfrm>
        </p:spPr>
        <p:txBody>
          <a:bodyPr/>
          <a:lstStyle>
            <a:lvl1pPr>
              <a:buFontTx/>
              <a:buNone/>
              <a:defRPr sz="1600"/>
            </a:lvl1pPr>
          </a:lstStyle>
          <a:p>
            <a:r>
              <a:rPr lang="en-US" noProof="0" smtClean="0"/>
              <a:t>Click icon to add picture</a:t>
            </a:r>
            <a:endParaRPr lang="en-GB"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FAD49187-BBFD-48C4-B80E-F51202F6DFE1}"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and media clip">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a:solidFill>
                  <a:schemeClr val="bg1">
                    <a:lumMod val="75000"/>
                  </a:schemeClr>
                </a:solidFill>
              </a:defRPr>
            </a:lvl1pPr>
          </a:lstStyle>
          <a:p>
            <a:r>
              <a:rPr lang="en-US" noProof="0" smtClean="0"/>
              <a:t>Click to edit Master title style</a:t>
            </a:r>
            <a:endParaRPr lang="en-GB" noProof="0"/>
          </a:p>
        </p:txBody>
      </p:sp>
      <p:sp>
        <p:nvSpPr>
          <p:cNvPr id="8" name="Media Placeholder 7"/>
          <p:cNvSpPr>
            <a:spLocks noGrp="1"/>
          </p:cNvSpPr>
          <p:nvPr>
            <p:ph type="media" sz="quarter" idx="10"/>
          </p:nvPr>
        </p:nvSpPr>
        <p:spPr>
          <a:xfrm>
            <a:off x="287340" y="1512000"/>
            <a:ext cx="8569325" cy="4768850"/>
          </a:xfrm>
        </p:spPr>
        <p:txBody>
          <a:bodyPr/>
          <a:lstStyle>
            <a:lvl1pPr>
              <a:buFontTx/>
              <a:buNone/>
              <a:defRPr>
                <a:solidFill>
                  <a:schemeClr val="bg1">
                    <a:lumMod val="75000"/>
                  </a:schemeClr>
                </a:solidFill>
              </a:defRPr>
            </a:lvl1pPr>
          </a:lstStyle>
          <a:p>
            <a:r>
              <a:rPr lang="en-US" noProof="0" smtClean="0"/>
              <a:t>Click icon to add media</a:t>
            </a:r>
            <a:endParaRPr lang="en-GB"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print">
    <p:spTree>
      <p:nvGrpSpPr>
        <p:cNvPr id="1" name=""/>
        <p:cNvGrpSpPr/>
        <p:nvPr/>
      </p:nvGrpSpPr>
      <p:grpSpPr>
        <a:xfrm>
          <a:off x="0" y="0"/>
          <a:ext cx="0" cy="0"/>
          <a:chOff x="0" y="0"/>
          <a:chExt cx="0" cy="0"/>
        </a:xfrm>
      </p:grpSpPr>
      <p:sp>
        <p:nvSpPr>
          <p:cNvPr id="16" name="TextBox 15"/>
          <p:cNvSpPr txBox="1"/>
          <p:nvPr userDrawn="1"/>
        </p:nvSpPr>
        <p:spPr>
          <a:xfrm>
            <a:off x="288663" y="3816000"/>
            <a:ext cx="8568000" cy="482183"/>
          </a:xfrm>
          <a:prstGeom prst="rect">
            <a:avLst/>
          </a:prstGeom>
          <a:noFill/>
          <a:effectLst/>
        </p:spPr>
        <p:txBody>
          <a:bodyPr wrap="square" lIns="0" tIns="0" rIns="0" bIns="0" rtlCol="0">
            <a:spAutoFit/>
          </a:bodyPr>
          <a:lstStyle/>
          <a:p>
            <a:pPr marL="276225" marR="0" lvl="0" indent="-276225" algn="l" defTabSz="914400" rtl="0" eaLnBrk="1" fontAlgn="auto" latinLnBrk="0" hangingPunct="1">
              <a:lnSpc>
                <a:spcPct val="100000"/>
              </a:lnSpc>
              <a:spcBef>
                <a:spcPts val="400"/>
              </a:spcBef>
              <a:spcAft>
                <a:spcPts val="0"/>
              </a:spcAft>
              <a:buClrTx/>
              <a:buSzTx/>
              <a:buFont typeface="Wingdings" pitchFamily="2" charset="2"/>
              <a:buNone/>
              <a:tabLst/>
              <a:defRPr/>
            </a:pPr>
            <a:r>
              <a:rPr kumimoji="0" lang="en-GB" sz="1400" b="0" i="0" u="none" strike="noStrike" kern="1200" cap="none" spc="0" normalizeH="0" baseline="0" noProof="0" dirty="0" smtClean="0">
                <a:ln>
                  <a:noFill/>
                </a:ln>
                <a:solidFill>
                  <a:srgbClr val="4D4E53"/>
                </a:solidFill>
                <a:effectLst/>
                <a:uLnTx/>
                <a:uFillTx/>
                <a:latin typeface="+mn-lt"/>
                <a:ea typeface="+mn-ea"/>
                <a:cs typeface="+mn-cs"/>
              </a:rPr>
              <a:t>© 2010 </a:t>
            </a:r>
            <a:r>
              <a:rPr kumimoji="0" lang="en-GB" sz="1400" b="0" i="0" u="none" strike="noStrike" kern="1200" cap="none" spc="0" normalizeH="0" baseline="0" noProof="0" dirty="0" err="1" smtClean="0">
                <a:ln>
                  <a:noFill/>
                </a:ln>
                <a:solidFill>
                  <a:srgbClr val="4D4E53"/>
                </a:solidFill>
                <a:effectLst/>
                <a:uLnTx/>
                <a:uFillTx/>
                <a:latin typeface="+mn-lt"/>
                <a:ea typeface="+mn-ea"/>
                <a:cs typeface="+mn-cs"/>
              </a:rPr>
              <a:t>Münchener</a:t>
            </a:r>
            <a:r>
              <a:rPr kumimoji="0" lang="en-GB" sz="1400" b="0" i="0" u="none" strike="noStrike" kern="1200" cap="none" spc="0" normalizeH="0" baseline="0" noProof="0" dirty="0" smtClean="0">
                <a:ln>
                  <a:noFill/>
                </a:ln>
                <a:solidFill>
                  <a:srgbClr val="4D4E53"/>
                </a:solidFill>
                <a:effectLst/>
                <a:uLnTx/>
                <a:uFillTx/>
                <a:latin typeface="+mn-lt"/>
                <a:ea typeface="+mn-ea"/>
                <a:cs typeface="+mn-cs"/>
              </a:rPr>
              <a:t> Rückversicherungs-</a:t>
            </a:r>
            <a:r>
              <a:rPr kumimoji="0" lang="en-GB" sz="1400" b="0" i="0" u="none" strike="noStrike" kern="1200" cap="none" spc="0" normalizeH="0" baseline="0" noProof="0" dirty="0" err="1" smtClean="0">
                <a:ln>
                  <a:noFill/>
                </a:ln>
                <a:solidFill>
                  <a:srgbClr val="4D4E53"/>
                </a:solidFill>
                <a:effectLst/>
                <a:uLnTx/>
                <a:uFillTx/>
                <a:latin typeface="+mn-lt"/>
                <a:ea typeface="+mn-ea"/>
                <a:cs typeface="+mn-cs"/>
              </a:rPr>
              <a:t>Gesellschaft</a:t>
            </a:r>
            <a:r>
              <a:rPr kumimoji="0" lang="en-GB" sz="1400" b="0" i="0" u="none" strike="noStrike" kern="1200" cap="none" spc="0" normalizeH="0" baseline="0" noProof="0" dirty="0" smtClean="0">
                <a:ln>
                  <a:noFill/>
                </a:ln>
                <a:solidFill>
                  <a:srgbClr val="4D4E53"/>
                </a:solidFill>
                <a:effectLst/>
                <a:uLnTx/>
                <a:uFillTx/>
                <a:latin typeface="+mn-lt"/>
                <a:ea typeface="+mn-ea"/>
                <a:cs typeface="+mn-cs"/>
              </a:rPr>
              <a:t> </a:t>
            </a:r>
          </a:p>
          <a:p>
            <a:pPr marL="276225" marR="0" lvl="0" indent="-276225" algn="l" defTabSz="914400" rtl="0" eaLnBrk="1" fontAlgn="auto" latinLnBrk="0" hangingPunct="1">
              <a:lnSpc>
                <a:spcPct val="100000"/>
              </a:lnSpc>
              <a:spcBef>
                <a:spcPts val="400"/>
              </a:spcBef>
              <a:spcAft>
                <a:spcPts val="0"/>
              </a:spcAft>
              <a:buClrTx/>
              <a:buSzTx/>
              <a:buFont typeface="Wingdings" pitchFamily="2" charset="2"/>
              <a:buNone/>
              <a:tabLst/>
              <a:defRPr/>
            </a:pPr>
            <a:r>
              <a:rPr kumimoji="0" lang="en-GB" sz="1400" b="0" i="0" u="none" strike="noStrike" kern="1200" cap="none" spc="0" normalizeH="0" baseline="0" noProof="0" dirty="0" smtClean="0">
                <a:ln>
                  <a:noFill/>
                </a:ln>
                <a:solidFill>
                  <a:srgbClr val="4D4E53"/>
                </a:solidFill>
                <a:effectLst/>
                <a:uLnTx/>
                <a:uFillTx/>
                <a:latin typeface="+mn-lt"/>
                <a:ea typeface="+mn-ea"/>
                <a:cs typeface="+mn-cs"/>
              </a:rPr>
              <a:t>© 2010 Munich Reinsurance Company</a:t>
            </a:r>
          </a:p>
        </p:txBody>
      </p:sp>
      <p:sp>
        <p:nvSpPr>
          <p:cNvPr id="7" name="Datumsplatzhalter 6"/>
          <p:cNvSpPr>
            <a:spLocks noGrp="1"/>
          </p:cNvSpPr>
          <p:nvPr>
            <p:ph type="dt" sz="half" idx="10"/>
          </p:nvPr>
        </p:nvSpPr>
        <p:spPr/>
        <p:txBody>
          <a:bodyPr/>
          <a:lstStyle/>
          <a:p>
            <a:fld id="{E673328A-78E3-4572-A12E-F0C1AD1D7A1F}" type="datetime1">
              <a:rPr lang="en-GB" noProof="0" smtClean="0"/>
              <a:pPr/>
              <a:t>26/05/2013</a:t>
            </a:fld>
            <a:endParaRPr lang="en-GB" noProof="0"/>
          </a:p>
        </p:txBody>
      </p:sp>
      <p:sp>
        <p:nvSpPr>
          <p:cNvPr id="8" name="Foliennummernplatzhalter 7"/>
          <p:cNvSpPr>
            <a:spLocks noGrp="1"/>
          </p:cNvSpPr>
          <p:nvPr>
            <p:ph type="sldNum" sz="quarter" idx="11"/>
          </p:nvPr>
        </p:nvSpPr>
        <p:spPr/>
        <p:txBody>
          <a:bodyPr/>
          <a:lstStyle/>
          <a:p>
            <a:fld id="{D94909C6-CC71-4962-A18E-AF0515723D95}" type="slidenum">
              <a:rPr lang="en-GB" noProof="0" smtClean="0"/>
              <a:pPr/>
              <a:t>‹#›</a:t>
            </a:fld>
            <a:endParaRPr lang="en-GB" noProof="0"/>
          </a:p>
        </p:txBody>
      </p:sp>
      <p:sp>
        <p:nvSpPr>
          <p:cNvPr id="9" name="Fußzeilenplatzhalter 8"/>
          <p:cNvSpPr>
            <a:spLocks noGrp="1"/>
          </p:cNvSpPr>
          <p:nvPr>
            <p:ph type="ftr" sz="quarter" idx="12"/>
          </p:nvPr>
        </p:nvSpPr>
        <p:spPr/>
        <p:txBody>
          <a:bodyPr/>
          <a:lstStyle/>
          <a:p>
            <a:r>
              <a:rPr lang="en-GB" noProof="0" dirty="0" smtClean="0"/>
              <a:t>Title of presentation and name of speaker</a:t>
            </a:r>
            <a:endParaRPr lang="en-GB" noProof="0" dirty="0"/>
          </a:p>
        </p:txBody>
      </p:sp>
      <p:sp>
        <p:nvSpPr>
          <p:cNvPr id="12" name="Rectangle 11"/>
          <p:cNvSpPr/>
          <p:nvPr userDrawn="1"/>
        </p:nvSpPr>
        <p:spPr>
          <a:xfrm>
            <a:off x="287338" y="1476000"/>
            <a:ext cx="1136530" cy="215444"/>
          </a:xfrm>
          <a:prstGeom prst="rect">
            <a:avLst/>
          </a:prstGeom>
        </p:spPr>
        <p:txBody>
          <a:bodyPr wrap="none" lIns="0" tIns="0" rIns="0" bIns="0">
            <a:spAutoFit/>
          </a:bodyPr>
          <a:lstStyle/>
          <a:p>
            <a:pPr marL="276225" marR="0" lvl="0" indent="-276225" algn="l" defTabSz="914400" rtl="0" eaLnBrk="1" fontAlgn="auto" latinLnBrk="0" hangingPunct="1">
              <a:lnSpc>
                <a:spcPct val="100000"/>
              </a:lnSpc>
              <a:spcBef>
                <a:spcPts val="400"/>
              </a:spcBef>
              <a:spcAft>
                <a:spcPts val="0"/>
              </a:spcAft>
              <a:buClrTx/>
              <a:buSzTx/>
              <a:buFont typeface="Wingdings" pitchFamily="2" charset="2"/>
              <a:buNone/>
              <a:tabLst/>
              <a:defRPr/>
            </a:pPr>
            <a:r>
              <a:rPr kumimoji="0" lang="en-GB" sz="1400" b="0" i="0" u="none" strike="noStrike" kern="1200" cap="none" spc="0" normalizeH="0" baseline="0" noProof="0" dirty="0" smtClean="0">
                <a:ln>
                  <a:noFill/>
                </a:ln>
                <a:solidFill>
                  <a:srgbClr val="00589A"/>
                </a:solidFill>
                <a:effectLst/>
                <a:uLnTx/>
                <a:uFillTx/>
                <a:latin typeface="+mn-lt"/>
                <a:ea typeface="+mn-ea"/>
                <a:cs typeface="+mn-cs"/>
              </a:rPr>
              <a:t>Risk Solutions</a:t>
            </a:r>
          </a:p>
        </p:txBody>
      </p:sp>
      <p:sp>
        <p:nvSpPr>
          <p:cNvPr id="10" name="TextBox 9"/>
          <p:cNvSpPr txBox="1"/>
          <p:nvPr userDrawn="1"/>
        </p:nvSpPr>
        <p:spPr>
          <a:xfrm>
            <a:off x="288000" y="306000"/>
            <a:ext cx="6840000" cy="720000"/>
          </a:xfrm>
          <a:prstGeom prst="rect">
            <a:avLst/>
          </a:prstGeom>
          <a:noFill/>
          <a:effectLst/>
        </p:spPr>
        <p:txBody>
          <a:bodyPr wrap="square" lIns="0" tIns="0" rIns="0" bIns="0" rtlCol="0">
            <a:spAutoFit/>
          </a:bodyPr>
          <a:lstStyle/>
          <a:p>
            <a:pPr algn="l" defTabSz="914400" rtl="0" eaLnBrk="1" latinLnBrk="0" hangingPunct="1">
              <a:spcBef>
                <a:spcPct val="0"/>
              </a:spcBef>
              <a:buNone/>
            </a:pPr>
            <a:r>
              <a:rPr lang="en-GB" sz="2200" kern="1200" noProof="0" dirty="0" smtClean="0">
                <a:solidFill>
                  <a:schemeClr val="tx2"/>
                </a:solidFill>
                <a:latin typeface="+mj-lt"/>
                <a:ea typeface="+mj-ea"/>
                <a:cs typeface="+mj-cs"/>
              </a:rPr>
              <a:t>Imprint Risk Solutions</a:t>
            </a:r>
          </a:p>
        </p:txBody>
      </p:sp>
      <p:sp>
        <p:nvSpPr>
          <p:cNvPr id="11" name="Text Placeholder 16"/>
          <p:cNvSpPr>
            <a:spLocks noGrp="1"/>
          </p:cNvSpPr>
          <p:nvPr>
            <p:ph type="body" sz="quarter" idx="14" hasCustomPrompt="1"/>
          </p:nvPr>
        </p:nvSpPr>
        <p:spPr>
          <a:xfrm>
            <a:off x="288000" y="1872000"/>
            <a:ext cx="8568000" cy="1692000"/>
          </a:xfrm>
        </p:spPr>
        <p:txBody>
          <a:bodyPr/>
          <a:lstStyle>
            <a:lvl1pPr marL="0" indent="0">
              <a:lnSpc>
                <a:spcPct val="100000"/>
              </a:lnSpc>
              <a:spcBef>
                <a:spcPts val="400"/>
              </a:spcBef>
              <a:buNone/>
              <a:defRPr sz="1400" baseline="0"/>
            </a:lvl1pPr>
            <a:lvl2pPr indent="0">
              <a:lnSpc>
                <a:spcPct val="100000"/>
              </a:lnSpc>
              <a:spcBef>
                <a:spcPts val="400"/>
              </a:spcBef>
              <a:defRPr/>
            </a:lvl2pPr>
            <a:lvl3pPr indent="0">
              <a:lnSpc>
                <a:spcPct val="100000"/>
              </a:lnSpc>
              <a:spcBef>
                <a:spcPts val="400"/>
              </a:spcBef>
              <a:defRPr/>
            </a:lvl3pPr>
            <a:lvl4pPr indent="0">
              <a:lnSpc>
                <a:spcPct val="100000"/>
              </a:lnSpc>
              <a:spcBef>
                <a:spcPts val="400"/>
              </a:spcBef>
              <a:defRPr/>
            </a:lvl4pPr>
            <a:lvl5pPr indent="0">
              <a:lnSpc>
                <a:spcPct val="100000"/>
              </a:lnSpc>
              <a:spcBef>
                <a:spcPts val="400"/>
              </a:spcBef>
              <a:defRPr/>
            </a:lvl5pPr>
          </a:lstStyle>
          <a:p>
            <a:pPr lvl="0"/>
            <a:r>
              <a:rPr lang="en-GB" noProof="0" dirty="0" smtClean="0"/>
              <a:t>Please add here your Legal Entity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648000" y="306000"/>
            <a:ext cx="6840000" cy="720000"/>
          </a:xfrm>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lvl1pPr marL="350838" indent="-350838">
              <a:buFont typeface="+mj-lt"/>
              <a:buAutoNum type="arabicPeriod"/>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dirty="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Datumsplatzhalter 6"/>
          <p:cNvSpPr>
            <a:spLocks noGrp="1"/>
          </p:cNvSpPr>
          <p:nvPr>
            <p:ph type="dt" sz="half" idx="10"/>
          </p:nvPr>
        </p:nvSpPr>
        <p:spPr/>
        <p:txBody>
          <a:bodyPr/>
          <a:lstStyle/>
          <a:p>
            <a:fld id="{E673328A-78E3-4572-A12E-F0C1AD1D7A1F}" type="datetime1">
              <a:rPr lang="en-GB" noProof="0" smtClean="0"/>
              <a:pPr/>
              <a:t>26/05/2013</a:t>
            </a:fld>
            <a:endParaRPr lang="en-GB" noProof="0" dirty="0"/>
          </a:p>
        </p:txBody>
      </p:sp>
      <p:sp>
        <p:nvSpPr>
          <p:cNvPr id="8" name="Foliennummernplatzhalter 7"/>
          <p:cNvSpPr>
            <a:spLocks noGrp="1"/>
          </p:cNvSpPr>
          <p:nvPr>
            <p:ph type="sldNum" sz="quarter" idx="11"/>
          </p:nvPr>
        </p:nvSpPr>
        <p:spPr/>
        <p:txBody>
          <a:bodyPr/>
          <a:lstStyle/>
          <a:p>
            <a:fld id="{D94909C6-CC71-4962-A18E-AF0515723D95}" type="slidenum">
              <a:rPr lang="en-GB" noProof="0" smtClean="0"/>
              <a:pPr/>
              <a:t>‹#›</a:t>
            </a:fld>
            <a:endParaRPr lang="en-GB" noProof="0"/>
          </a:p>
        </p:txBody>
      </p:sp>
      <p:sp>
        <p:nvSpPr>
          <p:cNvPr id="9" name="Fußzeilenplatzhalter 8"/>
          <p:cNvSpPr>
            <a:spLocks noGrp="1"/>
          </p:cNvSpPr>
          <p:nvPr>
            <p:ph type="ftr" sz="quarter" idx="12"/>
          </p:nvPr>
        </p:nvSpPr>
        <p:spPr/>
        <p:txBody>
          <a:bodyPr/>
          <a:lstStyle/>
          <a:p>
            <a:r>
              <a:rPr lang="en-GB" noProof="0" dirty="0" smtClean="0"/>
              <a:t>Title of presentation and name of speaker</a:t>
            </a:r>
            <a:endParaRPr lang="en-GB"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lvl1pPr marL="0" indent="0">
              <a:buFontTx/>
              <a:buNone/>
              <a:defRPr/>
            </a:lvl1pPr>
          </a:lstStyle>
          <a:p>
            <a:pPr lvl="0"/>
            <a:r>
              <a:rPr lang="en-US" noProof="0" smtClean="0"/>
              <a:t>Click to edit Master text styles</a:t>
            </a:r>
          </a:p>
        </p:txBody>
      </p:sp>
      <p:sp>
        <p:nvSpPr>
          <p:cNvPr id="7" name="Datumsplatzhalter 6"/>
          <p:cNvSpPr>
            <a:spLocks noGrp="1"/>
          </p:cNvSpPr>
          <p:nvPr>
            <p:ph type="dt" sz="half" idx="10"/>
          </p:nvPr>
        </p:nvSpPr>
        <p:spPr/>
        <p:txBody>
          <a:bodyPr/>
          <a:lstStyle/>
          <a:p>
            <a:fld id="{E673328A-78E3-4572-A12E-F0C1AD1D7A1F}" type="datetime1">
              <a:rPr lang="en-GB" noProof="0" smtClean="0"/>
              <a:pPr/>
              <a:t>26/05/2013</a:t>
            </a:fld>
            <a:endParaRPr lang="en-GB" noProof="0"/>
          </a:p>
        </p:txBody>
      </p:sp>
      <p:sp>
        <p:nvSpPr>
          <p:cNvPr id="8" name="Foliennummernplatzhalter 7"/>
          <p:cNvSpPr>
            <a:spLocks noGrp="1"/>
          </p:cNvSpPr>
          <p:nvPr>
            <p:ph type="sldNum" sz="quarter" idx="11"/>
          </p:nvPr>
        </p:nvSpPr>
        <p:spPr/>
        <p:txBody>
          <a:bodyPr/>
          <a:lstStyle/>
          <a:p>
            <a:fld id="{D94909C6-CC71-4962-A18E-AF0515723D95}" type="slidenum">
              <a:rPr lang="en-GB" noProof="0" smtClean="0"/>
              <a:pPr/>
              <a:t>‹#›</a:t>
            </a:fld>
            <a:endParaRPr lang="en-GB" noProof="0"/>
          </a:p>
        </p:txBody>
      </p:sp>
      <p:sp>
        <p:nvSpPr>
          <p:cNvPr id="9" name="Fußzeilenplatzhalter 8"/>
          <p:cNvSpPr>
            <a:spLocks noGrp="1"/>
          </p:cNvSpPr>
          <p:nvPr>
            <p:ph type="ftr" sz="quarter" idx="12"/>
          </p:nvPr>
        </p:nvSpPr>
        <p:spPr/>
        <p:txBody>
          <a:bodyPr/>
          <a:lstStyle/>
          <a:p>
            <a:r>
              <a:rPr lang="en-GB" noProof="0" smtClean="0"/>
              <a:t>Title of presentation and name of speaker</a:t>
            </a:r>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80F3ACB0-243B-43B8-BDC3-DFE4D6584B94}"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8" name="Text Placeholder 7"/>
          <p:cNvSpPr>
            <a:spLocks noGrp="1"/>
          </p:cNvSpPr>
          <p:nvPr>
            <p:ph type="body" sz="quarter" idx="13"/>
          </p:nvPr>
        </p:nvSpPr>
        <p:spPr>
          <a:xfrm>
            <a:off x="287340" y="1512000"/>
            <a:ext cx="8569325" cy="396000"/>
          </a:xfrm>
          <a:solidFill>
            <a:schemeClr val="accent4"/>
          </a:solidFill>
        </p:spPr>
        <p:txBody>
          <a:bodyPr lIns="180000" tIns="36000" rIns="72000" bIns="36000" anchor="t"/>
          <a:lstStyle>
            <a:lvl1pPr>
              <a:lnSpc>
                <a:spcPct val="100000"/>
              </a:lnSpc>
              <a:spcBef>
                <a:spcPts val="0"/>
              </a:spcBef>
              <a:buFontTx/>
              <a:buNone/>
              <a:defRPr sz="1600">
                <a:solidFill>
                  <a:schemeClr val="bg1"/>
                </a:solidFill>
              </a:defRPr>
            </a:lvl1pPr>
          </a:lstStyle>
          <a:p>
            <a:pPr lvl="0"/>
            <a:r>
              <a:rPr lang="en-US" noProof="0" smtClean="0"/>
              <a:t>Click to edit Master text styles</a:t>
            </a:r>
          </a:p>
        </p:txBody>
      </p:sp>
      <p:sp>
        <p:nvSpPr>
          <p:cNvPr id="10" name="Chart Placeholder 9"/>
          <p:cNvSpPr>
            <a:spLocks noGrp="1"/>
          </p:cNvSpPr>
          <p:nvPr>
            <p:ph type="chart" sz="quarter" idx="14"/>
          </p:nvPr>
        </p:nvSpPr>
        <p:spPr>
          <a:xfrm>
            <a:off x="287340" y="2013450"/>
            <a:ext cx="8569325" cy="4284000"/>
          </a:xfrm>
          <a:solidFill>
            <a:schemeClr val="bg1"/>
          </a:solidFill>
          <a:effectLst>
            <a:outerShdw blurRad="50800" dist="38100" dir="2700000" algn="tl" rotWithShape="0">
              <a:prstClr val="black">
                <a:alpha val="40000"/>
              </a:prstClr>
            </a:outerShdw>
          </a:effectLst>
        </p:spPr>
        <p:txBody>
          <a:bodyPr/>
          <a:lstStyle>
            <a:lvl1pPr>
              <a:buFontTx/>
              <a:buNone/>
              <a:defRPr sz="1400" b="0"/>
            </a:lvl1pPr>
          </a:lstStyle>
          <a:p>
            <a:r>
              <a:rPr lang="en-US" noProof="0" smtClean="0"/>
              <a:t>Click icon to add chart</a:t>
            </a:r>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45D71612-F5D9-4F57-AA39-010A94CFB022}"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7" name="Table Placeholder 6"/>
          <p:cNvSpPr>
            <a:spLocks noGrp="1"/>
          </p:cNvSpPr>
          <p:nvPr>
            <p:ph type="tbl" sz="quarter" idx="13"/>
          </p:nvPr>
        </p:nvSpPr>
        <p:spPr>
          <a:xfrm>
            <a:off x="287340" y="1520825"/>
            <a:ext cx="8569325" cy="4766400"/>
          </a:xfrm>
          <a:effectLst>
            <a:outerShdw blurRad="50800" dist="38100" dir="2700000" algn="tl" rotWithShape="0">
              <a:prstClr val="black">
                <a:alpha val="40000"/>
              </a:prstClr>
            </a:outerShdw>
          </a:effectLst>
        </p:spPr>
        <p:txBody>
          <a:bodyPr/>
          <a:lstStyle>
            <a:lvl1pPr>
              <a:buFontTx/>
              <a:buNone/>
              <a:defRPr sz="1600"/>
            </a:lvl1pPr>
          </a:lstStyle>
          <a:p>
            <a:r>
              <a:rPr lang="en-US" noProof="0" smtClean="0"/>
              <a:t>Click icon to add table</a:t>
            </a:r>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7340" y="2112699"/>
            <a:ext cx="4104000" cy="4176000"/>
          </a:xfrm>
          <a:solidFill>
            <a:schemeClr val="bg1"/>
          </a:solidFill>
          <a:effectLst>
            <a:outerShdw blurRad="50800" dist="38100" dir="2700000" algn="tl" rotWithShape="0">
              <a:prstClr val="black">
                <a:alpha val="40000"/>
              </a:prstClr>
            </a:outerShdw>
          </a:effectLst>
        </p:spPr>
        <p:txBody>
          <a:bodyPr lIns="180000" tIns="144000" rIns="108000" bIns="72000"/>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Content Placeholder 5"/>
          <p:cNvSpPr>
            <a:spLocks noGrp="1"/>
          </p:cNvSpPr>
          <p:nvPr>
            <p:ph sz="quarter" idx="4"/>
          </p:nvPr>
        </p:nvSpPr>
        <p:spPr>
          <a:xfrm>
            <a:off x="4741200" y="2112699"/>
            <a:ext cx="4104000" cy="4176000"/>
          </a:xfrm>
          <a:solidFill>
            <a:schemeClr val="bg1"/>
          </a:solidFill>
          <a:effectLst>
            <a:outerShdw blurRad="50800" dist="38100" dir="2700000" algn="tl" rotWithShape="0">
              <a:prstClr val="black">
                <a:alpha val="40000"/>
              </a:prstClr>
            </a:outerShdw>
          </a:effectLst>
        </p:spPr>
        <p:txBody>
          <a:bodyPr lIns="180000" tIns="144000" rIns="108000" bIns="72000"/>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CA46D0AD-CF35-4591-A2E3-74AD45DAA8C0}" type="datetime1">
              <a:rPr lang="en-GB" noProof="0" smtClean="0"/>
              <a:pPr/>
              <a:t>26/05/2013</a:t>
            </a:fld>
            <a:endParaRPr lang="en-GB" noProof="0"/>
          </a:p>
        </p:txBody>
      </p:sp>
      <p:sp>
        <p:nvSpPr>
          <p:cNvPr id="8" name="Footer Placeholder 7"/>
          <p:cNvSpPr>
            <a:spLocks noGrp="1"/>
          </p:cNvSpPr>
          <p:nvPr>
            <p:ph type="ftr" sz="quarter" idx="11"/>
          </p:nvPr>
        </p:nvSpPr>
        <p:spPr/>
        <p:txBody>
          <a:bodyPr/>
          <a:lstStyle/>
          <a:p>
            <a:r>
              <a:rPr lang="en-GB" noProof="0" smtClean="0"/>
              <a:t>Title of presentation and name of speaker</a:t>
            </a:r>
            <a:endParaRPr lang="en-GB" noProof="0"/>
          </a:p>
        </p:txBody>
      </p:sp>
      <p:sp>
        <p:nvSpPr>
          <p:cNvPr id="9" name="Slide Number Placeholder 8"/>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10" name="Title 9"/>
          <p:cNvSpPr>
            <a:spLocks noGrp="1"/>
          </p:cNvSpPr>
          <p:nvPr>
            <p:ph type="title"/>
          </p:nvPr>
        </p:nvSpPr>
        <p:spPr/>
        <p:txBody>
          <a:bodyPr/>
          <a:lstStyle/>
          <a:p>
            <a:r>
              <a:rPr lang="en-US" noProof="0" smtClean="0"/>
              <a:t>Click to edit Master title style</a:t>
            </a:r>
            <a:endParaRPr lang="en-GB" noProof="0"/>
          </a:p>
        </p:txBody>
      </p:sp>
      <p:sp>
        <p:nvSpPr>
          <p:cNvPr id="11" name="Text Placeholder 7"/>
          <p:cNvSpPr>
            <a:spLocks noGrp="1"/>
          </p:cNvSpPr>
          <p:nvPr>
            <p:ph type="body" sz="quarter" idx="13"/>
          </p:nvPr>
        </p:nvSpPr>
        <p:spPr>
          <a:xfrm>
            <a:off x="287340" y="1512000"/>
            <a:ext cx="4104000" cy="540000"/>
          </a:xfrm>
          <a:solidFill>
            <a:schemeClr val="accent4"/>
          </a:solidFill>
        </p:spPr>
        <p:txBody>
          <a:bodyPr lIns="180000" tIns="36000" rIns="72000" bIns="36000" anchor="t"/>
          <a:lstStyle>
            <a:lvl1pPr>
              <a:lnSpc>
                <a:spcPct val="100000"/>
              </a:lnSpc>
              <a:spcBef>
                <a:spcPts val="0"/>
              </a:spcBef>
              <a:buFontTx/>
              <a:buNone/>
              <a:defRPr sz="1600">
                <a:solidFill>
                  <a:schemeClr val="bg1"/>
                </a:solidFill>
              </a:defRPr>
            </a:lvl1pPr>
          </a:lstStyle>
          <a:p>
            <a:pPr lvl="0"/>
            <a:r>
              <a:rPr lang="en-US" noProof="0" smtClean="0"/>
              <a:t>Click to edit Master text styles</a:t>
            </a:r>
          </a:p>
        </p:txBody>
      </p:sp>
      <p:sp>
        <p:nvSpPr>
          <p:cNvPr id="12" name="Text Placeholder 7"/>
          <p:cNvSpPr>
            <a:spLocks noGrp="1"/>
          </p:cNvSpPr>
          <p:nvPr>
            <p:ph type="body" sz="quarter" idx="14"/>
          </p:nvPr>
        </p:nvSpPr>
        <p:spPr>
          <a:xfrm>
            <a:off x="4741200" y="1512000"/>
            <a:ext cx="4104000" cy="540000"/>
          </a:xfrm>
          <a:solidFill>
            <a:schemeClr val="accent4"/>
          </a:solidFill>
        </p:spPr>
        <p:txBody>
          <a:bodyPr lIns="180000" tIns="36000" rIns="72000" bIns="36000" anchor="t"/>
          <a:lstStyle>
            <a:lvl1pPr>
              <a:lnSpc>
                <a:spcPct val="100000"/>
              </a:lnSpc>
              <a:spcBef>
                <a:spcPts val="0"/>
              </a:spcBef>
              <a:buFontTx/>
              <a:buNone/>
              <a:defRPr sz="1600">
                <a:solidFill>
                  <a:schemeClr val="bg1"/>
                </a:solidFill>
              </a:defRPr>
            </a:lvl1pPr>
          </a:lstStyle>
          <a:p>
            <a:pPr lvl="0"/>
            <a:r>
              <a:rPr lang="en-US" noProof="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hree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8D8F9E78-4AE9-47A3-B880-E39ECC51EE9A}"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7" name="Picture Placeholder 6"/>
          <p:cNvSpPr>
            <a:spLocks noGrp="1"/>
          </p:cNvSpPr>
          <p:nvPr>
            <p:ph type="pic" sz="quarter" idx="13"/>
          </p:nvPr>
        </p:nvSpPr>
        <p:spPr>
          <a:xfrm>
            <a:off x="287337" y="1512000"/>
            <a:ext cx="2682000" cy="3024000"/>
          </a:xfrm>
        </p:spPr>
        <p:txBody>
          <a:bodyPr/>
          <a:lstStyle>
            <a:lvl1pPr>
              <a:buFontTx/>
              <a:buNone/>
              <a:defRPr sz="1400"/>
            </a:lvl1pPr>
          </a:lstStyle>
          <a:p>
            <a:r>
              <a:rPr lang="en-US" noProof="0" smtClean="0"/>
              <a:t>Click icon to add picture</a:t>
            </a:r>
            <a:endParaRPr lang="en-GB" noProof="0"/>
          </a:p>
        </p:txBody>
      </p:sp>
      <p:sp>
        <p:nvSpPr>
          <p:cNvPr id="9" name="Text Placeholder 8"/>
          <p:cNvSpPr>
            <a:spLocks noGrp="1"/>
          </p:cNvSpPr>
          <p:nvPr>
            <p:ph type="body" sz="quarter" idx="14"/>
          </p:nvPr>
        </p:nvSpPr>
        <p:spPr>
          <a:xfrm>
            <a:off x="287337" y="4647433"/>
            <a:ext cx="2682000" cy="1638000"/>
          </a:xfrm>
          <a:solidFill>
            <a:schemeClr val="accent4">
              <a:lumMod val="60000"/>
              <a:lumOff val="40000"/>
            </a:schemeClr>
          </a:solidFill>
          <a:effectLst>
            <a:outerShdw blurRad="50800" dist="38100" dir="2700000" algn="tl" rotWithShape="0">
              <a:prstClr val="black">
                <a:alpha val="40000"/>
              </a:prstClr>
            </a:outerShdw>
          </a:effectLst>
        </p:spPr>
        <p:txBody>
          <a:bodyPr lIns="144000" tIns="108000" rIns="108000" bIns="36000"/>
          <a:lstStyle>
            <a:lvl1pPr>
              <a:defRPr sz="1400">
                <a:solidFill>
                  <a:schemeClr val="tx2">
                    <a:lumMod val="50000"/>
                  </a:schemeClr>
                </a:solidFill>
              </a:defRPr>
            </a:lvl1pPr>
            <a:lvl2pPr>
              <a:defRPr sz="1400">
                <a:solidFill>
                  <a:schemeClr val="tx2">
                    <a:lumMod val="50000"/>
                  </a:schemeClr>
                </a:solidFill>
              </a:defRPr>
            </a:lvl2pPr>
            <a:lvl3pPr>
              <a:defRPr sz="1400">
                <a:solidFill>
                  <a:schemeClr val="tx2">
                    <a:lumMod val="50000"/>
                  </a:schemeClr>
                </a:solidFill>
              </a:defRPr>
            </a:lvl3pPr>
            <a:lvl4pPr>
              <a:defRPr sz="1400">
                <a:solidFill>
                  <a:schemeClr val="tx2">
                    <a:lumMod val="50000"/>
                  </a:schemeClr>
                </a:solidFill>
              </a:defRPr>
            </a:lvl4pPr>
            <a:lvl5pPr>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10" name="Picture Placeholder 6"/>
          <p:cNvSpPr>
            <a:spLocks noGrp="1"/>
          </p:cNvSpPr>
          <p:nvPr>
            <p:ph type="pic" sz="quarter" idx="15"/>
          </p:nvPr>
        </p:nvSpPr>
        <p:spPr>
          <a:xfrm>
            <a:off x="3221668" y="1512000"/>
            <a:ext cx="2682000" cy="3024000"/>
          </a:xfrm>
        </p:spPr>
        <p:txBody>
          <a:bodyPr/>
          <a:lstStyle>
            <a:lvl1pPr>
              <a:buFontTx/>
              <a:buNone/>
              <a:defRPr sz="1400"/>
            </a:lvl1pPr>
          </a:lstStyle>
          <a:p>
            <a:r>
              <a:rPr lang="en-US" noProof="0" smtClean="0"/>
              <a:t>Click icon to add picture</a:t>
            </a:r>
            <a:endParaRPr lang="en-GB" noProof="0"/>
          </a:p>
        </p:txBody>
      </p:sp>
      <p:sp>
        <p:nvSpPr>
          <p:cNvPr id="11" name="Text Placeholder 8"/>
          <p:cNvSpPr>
            <a:spLocks noGrp="1"/>
          </p:cNvSpPr>
          <p:nvPr>
            <p:ph type="body" sz="quarter" idx="16"/>
          </p:nvPr>
        </p:nvSpPr>
        <p:spPr>
          <a:xfrm>
            <a:off x="3221668" y="4647433"/>
            <a:ext cx="2682000" cy="1638000"/>
          </a:xfrm>
          <a:solidFill>
            <a:schemeClr val="accent4">
              <a:lumMod val="60000"/>
              <a:lumOff val="40000"/>
            </a:schemeClr>
          </a:solidFill>
          <a:effectLst>
            <a:outerShdw blurRad="50800" dist="38100" dir="2700000" algn="tl" rotWithShape="0">
              <a:prstClr val="black">
                <a:alpha val="40000"/>
              </a:prstClr>
            </a:outerShdw>
          </a:effectLst>
        </p:spPr>
        <p:txBody>
          <a:bodyPr lIns="144000" tIns="108000" rIns="108000" bIns="36000"/>
          <a:lstStyle>
            <a:lvl1pPr>
              <a:defRPr sz="1400">
                <a:solidFill>
                  <a:schemeClr val="tx2">
                    <a:lumMod val="50000"/>
                  </a:schemeClr>
                </a:solidFill>
              </a:defRPr>
            </a:lvl1pPr>
            <a:lvl2pPr>
              <a:defRPr sz="1400">
                <a:solidFill>
                  <a:schemeClr val="tx2">
                    <a:lumMod val="50000"/>
                  </a:schemeClr>
                </a:solidFill>
              </a:defRPr>
            </a:lvl2pPr>
            <a:lvl3pPr>
              <a:defRPr sz="1400">
                <a:solidFill>
                  <a:schemeClr val="tx2">
                    <a:lumMod val="50000"/>
                  </a:schemeClr>
                </a:solidFill>
              </a:defRPr>
            </a:lvl3pPr>
            <a:lvl4pPr>
              <a:defRPr sz="1400">
                <a:solidFill>
                  <a:schemeClr val="tx2">
                    <a:lumMod val="50000"/>
                  </a:schemeClr>
                </a:solidFill>
              </a:defRPr>
            </a:lvl4pPr>
            <a:lvl5pPr>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12" name="Picture Placeholder 6"/>
          <p:cNvSpPr>
            <a:spLocks noGrp="1"/>
          </p:cNvSpPr>
          <p:nvPr>
            <p:ph type="pic" sz="quarter" idx="17"/>
          </p:nvPr>
        </p:nvSpPr>
        <p:spPr>
          <a:xfrm>
            <a:off x="6156000" y="1512000"/>
            <a:ext cx="2682000" cy="3024000"/>
          </a:xfrm>
        </p:spPr>
        <p:txBody>
          <a:bodyPr/>
          <a:lstStyle>
            <a:lvl1pPr>
              <a:buFontTx/>
              <a:buNone/>
              <a:defRPr sz="1400"/>
            </a:lvl1pPr>
          </a:lstStyle>
          <a:p>
            <a:r>
              <a:rPr lang="en-US" noProof="0" smtClean="0"/>
              <a:t>Click icon to add picture</a:t>
            </a:r>
            <a:endParaRPr lang="en-GB" noProof="0"/>
          </a:p>
        </p:txBody>
      </p:sp>
      <p:sp>
        <p:nvSpPr>
          <p:cNvPr id="13" name="Text Placeholder 8"/>
          <p:cNvSpPr>
            <a:spLocks noGrp="1"/>
          </p:cNvSpPr>
          <p:nvPr>
            <p:ph type="body" sz="quarter" idx="18"/>
          </p:nvPr>
        </p:nvSpPr>
        <p:spPr>
          <a:xfrm>
            <a:off x="6156000" y="4647433"/>
            <a:ext cx="2682000" cy="1638000"/>
          </a:xfrm>
          <a:solidFill>
            <a:schemeClr val="accent4">
              <a:lumMod val="60000"/>
              <a:lumOff val="40000"/>
            </a:schemeClr>
          </a:solidFill>
          <a:effectLst>
            <a:outerShdw blurRad="50800" dist="38100" dir="2700000" algn="tl" rotWithShape="0">
              <a:prstClr val="black">
                <a:alpha val="40000"/>
              </a:prstClr>
            </a:outerShdw>
          </a:effectLst>
        </p:spPr>
        <p:txBody>
          <a:bodyPr lIns="144000" tIns="108000" rIns="108000" bIns="36000"/>
          <a:lstStyle>
            <a:lvl1pPr>
              <a:defRPr sz="1400">
                <a:solidFill>
                  <a:schemeClr val="tx2">
                    <a:lumMod val="50000"/>
                  </a:schemeClr>
                </a:solidFill>
              </a:defRPr>
            </a:lvl1pPr>
            <a:lvl2pPr>
              <a:defRPr sz="1400">
                <a:solidFill>
                  <a:schemeClr val="tx2">
                    <a:lumMod val="50000"/>
                  </a:schemeClr>
                </a:solidFill>
              </a:defRPr>
            </a:lvl2pPr>
            <a:lvl3pPr>
              <a:defRPr sz="1400">
                <a:solidFill>
                  <a:schemeClr val="tx2">
                    <a:lumMod val="50000"/>
                  </a:schemeClr>
                </a:solidFill>
              </a:defRPr>
            </a:lvl3pPr>
            <a:lvl4pPr>
              <a:defRPr sz="1400">
                <a:solidFill>
                  <a:schemeClr val="tx2">
                    <a:lumMod val="50000"/>
                  </a:schemeClr>
                </a:solidFill>
              </a:defRPr>
            </a:lvl4pPr>
            <a:lvl5pPr>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picture with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2"/>
          <p:cNvSpPr>
            <a:spLocks noGrp="1"/>
          </p:cNvSpPr>
          <p:nvPr>
            <p:ph type="dt" sz="half" idx="10"/>
          </p:nvPr>
        </p:nvSpPr>
        <p:spPr/>
        <p:txBody>
          <a:bodyPr/>
          <a:lstStyle/>
          <a:p>
            <a:fld id="{1741E52D-CA30-40C9-8B02-50293E632A9A}" type="datetime1">
              <a:rPr lang="en-GB" noProof="0" smtClean="0"/>
              <a:pPr/>
              <a:t>26/05/2013</a:t>
            </a:fld>
            <a:endParaRPr lang="en-GB" noProof="0"/>
          </a:p>
        </p:txBody>
      </p:sp>
      <p:sp>
        <p:nvSpPr>
          <p:cNvPr id="4" name="Footer Placeholder 3"/>
          <p:cNvSpPr>
            <a:spLocks noGrp="1"/>
          </p:cNvSpPr>
          <p:nvPr>
            <p:ph type="ftr" sz="quarter" idx="11"/>
          </p:nvPr>
        </p:nvSpPr>
        <p:spPr/>
        <p:txBody>
          <a:bodyPr/>
          <a:lstStyle/>
          <a:p>
            <a:r>
              <a:rPr lang="en-GB" noProof="0" smtClean="0"/>
              <a:t>Title of presentation and name of speaker</a:t>
            </a:r>
            <a:endParaRPr lang="en-GB" noProof="0"/>
          </a:p>
        </p:txBody>
      </p:sp>
      <p:sp>
        <p:nvSpPr>
          <p:cNvPr id="5" name="Slide Number Placeholder 4"/>
          <p:cNvSpPr>
            <a:spLocks noGrp="1"/>
          </p:cNvSpPr>
          <p:nvPr>
            <p:ph type="sldNum" sz="quarter" idx="12"/>
          </p:nvPr>
        </p:nvSpPr>
        <p:spPr/>
        <p:txBody>
          <a:bodyPr/>
          <a:lstStyle/>
          <a:p>
            <a:fld id="{D94909C6-CC71-4962-A18E-AF0515723D95}" type="slidenum">
              <a:rPr lang="en-GB" noProof="0" smtClean="0"/>
              <a:pPr/>
              <a:t>‹#›</a:t>
            </a:fld>
            <a:endParaRPr lang="en-GB" noProof="0"/>
          </a:p>
        </p:txBody>
      </p:sp>
      <p:sp>
        <p:nvSpPr>
          <p:cNvPr id="6" name="Text Placeholder 8"/>
          <p:cNvSpPr>
            <a:spLocks noGrp="1"/>
          </p:cNvSpPr>
          <p:nvPr>
            <p:ph type="body" sz="quarter" idx="18"/>
          </p:nvPr>
        </p:nvSpPr>
        <p:spPr>
          <a:xfrm>
            <a:off x="6156000" y="1512000"/>
            <a:ext cx="2682000" cy="4770000"/>
          </a:xfrm>
          <a:solidFill>
            <a:schemeClr val="accent4">
              <a:lumMod val="60000"/>
              <a:lumOff val="40000"/>
            </a:schemeClr>
          </a:solidFill>
          <a:effectLst>
            <a:outerShdw blurRad="50800" dist="38100" dir="2700000" algn="tl" rotWithShape="0">
              <a:prstClr val="black">
                <a:alpha val="40000"/>
              </a:prstClr>
            </a:outerShdw>
          </a:effectLst>
        </p:spPr>
        <p:txBody>
          <a:bodyPr lIns="180000" tIns="144000" rIns="108000" bIns="72000"/>
          <a:lstStyle>
            <a:lvl1pPr>
              <a:defRPr sz="1600">
                <a:solidFill>
                  <a:schemeClr val="tx2">
                    <a:lumMod val="50000"/>
                  </a:schemeClr>
                </a:solidFill>
              </a:defRPr>
            </a:lvl1pPr>
            <a:lvl2pPr>
              <a:defRPr sz="1600">
                <a:solidFill>
                  <a:schemeClr val="tx2">
                    <a:lumMod val="50000"/>
                  </a:schemeClr>
                </a:solidFill>
              </a:defRPr>
            </a:lvl2pPr>
            <a:lvl3pPr>
              <a:defRPr sz="1600">
                <a:solidFill>
                  <a:schemeClr val="tx2">
                    <a:lumMod val="50000"/>
                  </a:schemeClr>
                </a:solidFill>
              </a:defRPr>
            </a:lvl3pPr>
            <a:lvl4pPr>
              <a:defRPr sz="1400">
                <a:solidFill>
                  <a:schemeClr val="tx2">
                    <a:lumMod val="50000"/>
                  </a:schemeClr>
                </a:solidFill>
              </a:defRPr>
            </a:lvl4pPr>
            <a:lvl5pPr>
              <a:defRPr sz="1400">
                <a:solidFill>
                  <a:schemeClr val="tx2">
                    <a:lumMod val="50000"/>
                  </a:schemeClr>
                </a:solidFill>
              </a:defRPr>
            </a:lvl5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12" name="Picture Placeholder 2"/>
          <p:cNvSpPr>
            <a:spLocks noGrp="1"/>
          </p:cNvSpPr>
          <p:nvPr>
            <p:ph type="pic" idx="1"/>
          </p:nvPr>
        </p:nvSpPr>
        <p:spPr>
          <a:xfrm>
            <a:off x="287339" y="1512000"/>
            <a:ext cx="5544000" cy="4770000"/>
          </a:xfrm>
        </p:spPr>
        <p:txBody>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8000" y="306000"/>
            <a:ext cx="6840000" cy="720000"/>
          </a:xfrm>
          <a:prstGeom prst="rect">
            <a:avLst/>
          </a:prstGeom>
        </p:spPr>
        <p:txBody>
          <a:bodyPr vert="horz" lIns="0" tIns="0" rIns="0" bIns="0" rtlCol="0" anchor="t">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288000" y="1439999"/>
            <a:ext cx="8568000" cy="48420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Date Placeholder 3"/>
          <p:cNvSpPr>
            <a:spLocks noGrp="1"/>
          </p:cNvSpPr>
          <p:nvPr>
            <p:ph type="dt" sz="half" idx="2"/>
          </p:nvPr>
        </p:nvSpPr>
        <p:spPr>
          <a:xfrm>
            <a:off x="7657200" y="6534000"/>
            <a:ext cx="835200" cy="270000"/>
          </a:xfrm>
          <a:prstGeom prst="rect">
            <a:avLst/>
          </a:prstGeom>
        </p:spPr>
        <p:txBody>
          <a:bodyPr vert="horz" lIns="0" tIns="0" rIns="0" bIns="0" rtlCol="0" anchor="ctr"/>
          <a:lstStyle>
            <a:lvl1pPr algn="r">
              <a:defRPr sz="800">
                <a:solidFill>
                  <a:schemeClr val="accent4">
                    <a:lumMod val="75000"/>
                  </a:schemeClr>
                </a:solidFill>
              </a:defRPr>
            </a:lvl1pPr>
          </a:lstStyle>
          <a:p>
            <a:fld id="{E673328A-78E3-4572-A12E-F0C1AD1D7A1F}" type="datetime1">
              <a:rPr lang="en-GB" noProof="0" smtClean="0"/>
              <a:pPr/>
              <a:t>26/05/2013</a:t>
            </a:fld>
            <a:endParaRPr lang="en-GB" noProof="0" dirty="0"/>
          </a:p>
        </p:txBody>
      </p:sp>
      <p:sp>
        <p:nvSpPr>
          <p:cNvPr id="5" name="Footer Placeholder 4"/>
          <p:cNvSpPr>
            <a:spLocks noGrp="1"/>
          </p:cNvSpPr>
          <p:nvPr>
            <p:ph type="ftr" sz="quarter" idx="3"/>
          </p:nvPr>
        </p:nvSpPr>
        <p:spPr>
          <a:xfrm>
            <a:off x="4291200" y="6534000"/>
            <a:ext cx="3304800" cy="270000"/>
          </a:xfrm>
          <a:prstGeom prst="rect">
            <a:avLst/>
          </a:prstGeom>
        </p:spPr>
        <p:txBody>
          <a:bodyPr vert="horz" lIns="0" tIns="0" rIns="0" bIns="0" rtlCol="0" anchor="ctr"/>
          <a:lstStyle>
            <a:lvl1pPr algn="r">
              <a:defRPr sz="800">
                <a:solidFill>
                  <a:schemeClr val="accent4">
                    <a:lumMod val="75000"/>
                  </a:schemeClr>
                </a:solidFill>
              </a:defRPr>
            </a:lvl1pPr>
          </a:lstStyle>
          <a:p>
            <a:r>
              <a:rPr lang="en-GB" noProof="0" smtClean="0"/>
              <a:t>Title of presentation and name of speaker</a:t>
            </a:r>
            <a:endParaRPr lang="en-GB" noProof="0" dirty="0"/>
          </a:p>
        </p:txBody>
      </p:sp>
      <p:sp>
        <p:nvSpPr>
          <p:cNvPr id="6" name="Slide Number Placeholder 5"/>
          <p:cNvSpPr>
            <a:spLocks noGrp="1"/>
          </p:cNvSpPr>
          <p:nvPr>
            <p:ph type="sldNum" sz="quarter" idx="4"/>
          </p:nvPr>
        </p:nvSpPr>
        <p:spPr>
          <a:xfrm>
            <a:off x="8437735" y="6534000"/>
            <a:ext cx="442800" cy="270000"/>
          </a:xfrm>
          <a:prstGeom prst="rect">
            <a:avLst/>
          </a:prstGeom>
        </p:spPr>
        <p:txBody>
          <a:bodyPr vert="horz" lIns="0" tIns="0" rIns="0" bIns="0" rtlCol="0" anchor="ctr"/>
          <a:lstStyle>
            <a:lvl1pPr algn="r">
              <a:defRPr sz="800" b="1">
                <a:solidFill>
                  <a:schemeClr val="accent4">
                    <a:lumMod val="75000"/>
                  </a:schemeClr>
                </a:solidFill>
              </a:defRPr>
            </a:lvl1pPr>
          </a:lstStyle>
          <a:p>
            <a:fld id="{D94909C6-CC71-4962-A18E-AF0515723D95}" type="slidenum">
              <a:rPr lang="en-GB" noProof="0" smtClean="0"/>
              <a:pPr/>
              <a:t>‹#›</a:t>
            </a:fld>
            <a:endParaRPr lang="en-GB" noProof="0" dirty="0"/>
          </a:p>
        </p:txBody>
      </p:sp>
      <p:pic>
        <p:nvPicPr>
          <p:cNvPr id="8" name="Picture 2" descr="V:\G-Com\G-Com1.4\Jobs\Powerpoint\04_PPT_Vorlagen_und_Master\37_Neue Marke\Bilder und Linien\Bild_blau_2.wmf"/>
          <p:cNvPicPr>
            <a:picLocks noChangeArrowheads="1"/>
          </p:cNvPicPr>
          <p:nvPr/>
        </p:nvPicPr>
        <p:blipFill>
          <a:blip r:embed="rId18" cstate="print"/>
          <a:srcRect/>
          <a:stretch>
            <a:fillRect/>
          </a:stretch>
        </p:blipFill>
        <p:spPr bwMode="auto">
          <a:xfrm>
            <a:off x="275431" y="1096170"/>
            <a:ext cx="8586000" cy="97200"/>
          </a:xfrm>
          <a:prstGeom prst="rect">
            <a:avLst/>
          </a:prstGeom>
          <a:noFill/>
        </p:spPr>
      </p:pic>
      <p:pic>
        <p:nvPicPr>
          <p:cNvPr id="10" name="Picture 169" descr="Logo_MunichRE_036mm_ZG1800mm_2%_CO"/>
          <p:cNvPicPr>
            <a:picLocks noChangeAspect="1" noChangeArrowheads="1"/>
          </p:cNvPicPr>
          <p:nvPr/>
        </p:nvPicPr>
        <p:blipFill>
          <a:blip r:embed="rId19" cstate="print"/>
          <a:srcRect/>
          <a:stretch>
            <a:fillRect/>
          </a:stretch>
        </p:blipFill>
        <p:spPr bwMode="auto">
          <a:xfrm>
            <a:off x="7563600" y="252000"/>
            <a:ext cx="1404000" cy="383051"/>
          </a:xfrm>
          <a:prstGeom prst="rect">
            <a:avLst/>
          </a:prstGeom>
          <a:noFill/>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7" r:id="rId12"/>
    <p:sldLayoutId id="2147483684" r:id="rId13"/>
    <p:sldLayoutId id="2147483685" r:id="rId14"/>
    <p:sldLayoutId id="2147483686" r:id="rId15"/>
    <p:sldLayoutId id="2147483688" r:id="rId16"/>
  </p:sldLayoutIdLst>
  <p:hf hdr="0"/>
  <p:txStyles>
    <p:titleStyle>
      <a:lvl1pPr algn="l" defTabSz="914400" rtl="0" eaLnBrk="1" latinLnBrk="0" hangingPunct="1">
        <a:spcBef>
          <a:spcPct val="0"/>
        </a:spcBef>
        <a:buNone/>
        <a:defRPr sz="2200" kern="1200">
          <a:solidFill>
            <a:schemeClr val="tx2"/>
          </a:solidFill>
          <a:latin typeface="+mj-lt"/>
          <a:ea typeface="+mj-ea"/>
          <a:cs typeface="+mj-cs"/>
        </a:defRPr>
      </a:lvl1pPr>
    </p:titleStyle>
    <p:bodyStyle>
      <a:lvl1pPr marL="276225" indent="-276225" algn="l" defTabSz="914400" rtl="0" eaLnBrk="1" latinLnBrk="0" hangingPunct="1">
        <a:lnSpc>
          <a:spcPct val="120000"/>
        </a:lnSpc>
        <a:spcBef>
          <a:spcPts val="1200"/>
        </a:spcBef>
        <a:buFont typeface="Wingdings" pitchFamily="2" charset="2"/>
        <a:buChar char="§"/>
        <a:defRPr sz="1800" kern="1200">
          <a:solidFill>
            <a:schemeClr val="tx2"/>
          </a:solidFill>
          <a:latin typeface="+mn-lt"/>
          <a:ea typeface="+mn-ea"/>
          <a:cs typeface="+mn-cs"/>
        </a:defRPr>
      </a:lvl1pPr>
      <a:lvl2pPr marL="542925" indent="-266700" algn="l" defTabSz="914400" rtl="0" eaLnBrk="1" latinLnBrk="0" hangingPunct="1">
        <a:lnSpc>
          <a:spcPct val="120000"/>
        </a:lnSpc>
        <a:spcBef>
          <a:spcPts val="1200"/>
        </a:spcBef>
        <a:buFont typeface="Wingdings" pitchFamily="2" charset="2"/>
        <a:buChar char="§"/>
        <a:defRPr sz="1800" kern="1200">
          <a:solidFill>
            <a:schemeClr val="tx2"/>
          </a:solidFill>
          <a:latin typeface="+mn-lt"/>
          <a:ea typeface="+mn-ea"/>
          <a:cs typeface="+mn-cs"/>
        </a:defRPr>
      </a:lvl2pPr>
      <a:lvl3pPr marL="819150" indent="-276225" algn="l" defTabSz="914400" rtl="0" eaLnBrk="1" latinLnBrk="0" hangingPunct="1">
        <a:lnSpc>
          <a:spcPct val="120000"/>
        </a:lnSpc>
        <a:spcBef>
          <a:spcPts val="1200"/>
        </a:spcBef>
        <a:buFont typeface="Wingdings" pitchFamily="2" charset="2"/>
        <a:buChar char="§"/>
        <a:defRPr sz="1800" kern="1200">
          <a:solidFill>
            <a:schemeClr val="tx2"/>
          </a:solidFill>
          <a:latin typeface="+mn-lt"/>
          <a:ea typeface="+mn-ea"/>
          <a:cs typeface="+mn-cs"/>
        </a:defRPr>
      </a:lvl3pPr>
      <a:lvl4pPr marL="1084263" indent="-265113" algn="l" defTabSz="914400" rtl="0" eaLnBrk="1" latinLnBrk="0" hangingPunct="1">
        <a:lnSpc>
          <a:spcPct val="120000"/>
        </a:lnSpc>
        <a:spcBef>
          <a:spcPts val="1200"/>
        </a:spcBef>
        <a:buFont typeface="Wingdings" pitchFamily="2" charset="2"/>
        <a:buChar char="§"/>
        <a:defRPr sz="1800" kern="1200">
          <a:solidFill>
            <a:schemeClr val="tx2"/>
          </a:solidFill>
          <a:latin typeface="+mn-lt"/>
          <a:ea typeface="+mn-ea"/>
          <a:cs typeface="+mn-cs"/>
        </a:defRPr>
      </a:lvl4pPr>
      <a:lvl5pPr marL="1360488" indent="-265113" algn="l" defTabSz="914400" rtl="0" eaLnBrk="1" latinLnBrk="0" hangingPunct="1">
        <a:lnSpc>
          <a:spcPct val="120000"/>
        </a:lnSpc>
        <a:spcBef>
          <a:spcPts val="1200"/>
        </a:spcBef>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Facultative Reinsurance </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Slip</a:t>
            </a:r>
            <a:endParaRPr lang="en-GB" dirty="0"/>
          </a:p>
        </p:txBody>
      </p:sp>
      <p:sp>
        <p:nvSpPr>
          <p:cNvPr id="3" name="Content Placeholder 2"/>
          <p:cNvSpPr>
            <a:spLocks noGrp="1"/>
          </p:cNvSpPr>
          <p:nvPr>
            <p:ph idx="1"/>
          </p:nvPr>
        </p:nvSpPr>
        <p:spPr/>
        <p:txBody>
          <a:bodyPr/>
          <a:lstStyle/>
          <a:p>
            <a:r>
              <a:rPr lang="en-GB" dirty="0" smtClean="0"/>
              <a:t>The basic information is recorded on a slip </a:t>
            </a:r>
          </a:p>
          <a:p>
            <a:pPr lvl="1"/>
            <a:r>
              <a:rPr lang="en-GB" dirty="0" smtClean="0"/>
              <a:t>A placing slip</a:t>
            </a:r>
          </a:p>
          <a:p>
            <a:pPr lvl="1"/>
            <a:r>
              <a:rPr lang="en-GB" dirty="0" smtClean="0"/>
              <a:t>Signing slip</a:t>
            </a:r>
          </a:p>
          <a:p>
            <a:r>
              <a:rPr lang="en-GB" dirty="0" smtClean="0"/>
              <a:t>The underwriters will on placement of the risk, insert his scratch or initials, once done they are bound to this percentage of the risk.</a:t>
            </a:r>
          </a:p>
          <a:p>
            <a:r>
              <a:rPr lang="en-GB" dirty="0" smtClean="0"/>
              <a:t>The underwriter can be signed down (a smaller amount than originally signed for)</a:t>
            </a:r>
          </a:p>
          <a:p>
            <a:r>
              <a:rPr lang="en-GB" dirty="0" smtClean="0"/>
              <a:t>In the London Market – contract certainty has been introduced where the slip contains details of the specific clauses that will be included in the policy.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noFill/>
        </p:spPr>
        <p:txBody>
          <a:bodyPr lIns="92075" tIns="46038" rIns="92075" bIns="46038" anchor="ctr"/>
          <a:lstStyle/>
          <a:p>
            <a:pPr eaLnBrk="1" hangingPunct="1"/>
            <a:r>
              <a:rPr lang="en-GB" sz="1800" smtClean="0">
                <a:solidFill>
                  <a:schemeClr val="tx1"/>
                </a:solidFill>
              </a:rPr>
              <a:t>Inconsistencies between the slip and the policy</a:t>
            </a:r>
          </a:p>
        </p:txBody>
      </p:sp>
      <p:sp>
        <p:nvSpPr>
          <p:cNvPr id="15364" name="Rectangle 3"/>
          <p:cNvSpPr>
            <a:spLocks noGrp="1" noChangeArrowheads="1"/>
          </p:cNvSpPr>
          <p:nvPr>
            <p:ph type="body" idx="1"/>
          </p:nvPr>
        </p:nvSpPr>
        <p:spPr>
          <a:noFill/>
        </p:spPr>
        <p:txBody>
          <a:bodyPr lIns="92075" tIns="46038" rIns="92075" bIns="46038"/>
          <a:lstStyle/>
          <a:p>
            <a:pPr lvl="1" eaLnBrk="1" hangingPunct="1"/>
            <a:r>
              <a:rPr lang="en-GB" dirty="0" smtClean="0"/>
              <a:t>If the wording contradicts the slip, it will be taken that the wording was intended to amend the slip; see </a:t>
            </a:r>
            <a:r>
              <a:rPr lang="en-GB" dirty="0" err="1" smtClean="0"/>
              <a:t>Youell</a:t>
            </a:r>
            <a:r>
              <a:rPr lang="en-GB" dirty="0" smtClean="0"/>
              <a:t> v. Bland Welch (The </a:t>
            </a:r>
            <a:r>
              <a:rPr lang="en-GB" dirty="0" err="1" smtClean="0"/>
              <a:t>Superhulls</a:t>
            </a:r>
            <a:r>
              <a:rPr lang="en-GB" dirty="0" smtClean="0"/>
              <a:t> case) (1992). </a:t>
            </a:r>
          </a:p>
          <a:p>
            <a:pPr lvl="1" eaLnBrk="1" hangingPunct="1"/>
            <a:r>
              <a:rPr lang="en-GB" dirty="0" smtClean="0"/>
              <a:t>Whether the wording completely </a:t>
            </a:r>
            <a:r>
              <a:rPr lang="en-GB" dirty="0" err="1" smtClean="0"/>
              <a:t>supercedes</a:t>
            </a:r>
            <a:r>
              <a:rPr lang="en-GB" dirty="0" smtClean="0"/>
              <a:t> the slip is still a matter open for debate although more recent cases such as HIH v. Chase Manhattan have suggested that this depends on the intention of the parties.</a:t>
            </a:r>
            <a:r>
              <a:rPr lang="de-DE" dirty="0" smtClean="0"/>
              <a:t> </a:t>
            </a:r>
          </a:p>
          <a:p>
            <a:pPr>
              <a:buNone/>
            </a:pPr>
            <a:r>
              <a:rPr lang="en-GB" dirty="0" smtClean="0"/>
              <a:t>	Standard Life Assurance Limited v Oak Dedicated Limited and others [2008] EWHC 222 (COMM</a:t>
            </a:r>
          </a:p>
          <a:p>
            <a:pPr lvl="1" eaLnBrk="1" hangingPunct="1"/>
            <a:endParaRPr lang="en-GB"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noFill/>
        </p:spPr>
        <p:txBody>
          <a:bodyPr lIns="92075" tIns="46038" rIns="92075" bIns="46038" anchor="ctr"/>
          <a:lstStyle/>
          <a:p>
            <a:r>
              <a:rPr lang="en-GB" sz="2000" dirty="0" smtClean="0"/>
              <a:t>The status of the slip</a:t>
            </a:r>
          </a:p>
        </p:txBody>
      </p:sp>
      <p:sp>
        <p:nvSpPr>
          <p:cNvPr id="14340" name="Rectangle 3"/>
          <p:cNvSpPr>
            <a:spLocks noGrp="1" noChangeArrowheads="1"/>
          </p:cNvSpPr>
          <p:nvPr>
            <p:ph type="body" idx="1"/>
          </p:nvPr>
        </p:nvSpPr>
        <p:spPr>
          <a:noFill/>
        </p:spPr>
        <p:txBody>
          <a:bodyPr lIns="92075" tIns="46038" rIns="92075" bIns="46038"/>
          <a:lstStyle/>
          <a:p>
            <a:pPr lvl="1" eaLnBrk="1" hangingPunct="1">
              <a:buClr>
                <a:schemeClr val="hlink"/>
              </a:buClr>
            </a:pPr>
            <a:r>
              <a:rPr lang="en-GB" dirty="0" smtClean="0"/>
              <a:t>General Re v </a:t>
            </a:r>
            <a:r>
              <a:rPr lang="en-GB" dirty="0" err="1" smtClean="0"/>
              <a:t>Fennia</a:t>
            </a:r>
            <a:r>
              <a:rPr lang="en-GB" dirty="0" smtClean="0"/>
              <a:t> Patria (1982) – bound to the risk as soon as the underwriter signs.</a:t>
            </a:r>
          </a:p>
          <a:p>
            <a:pPr lvl="1" eaLnBrk="1" hangingPunct="1">
              <a:buClr>
                <a:schemeClr val="hlink"/>
              </a:buClr>
            </a:pPr>
            <a:r>
              <a:rPr lang="en-GB" dirty="0" smtClean="0"/>
              <a:t>The Zephyr (1983) – underwriters bound the line that is written and not the final expected signed line.</a:t>
            </a:r>
          </a:p>
          <a:p>
            <a:pPr lvl="1" eaLnBrk="1" hangingPunct="1">
              <a:buClr>
                <a:schemeClr val="hlink"/>
              </a:buClr>
            </a:pPr>
            <a:r>
              <a:rPr lang="en-GB" dirty="0" err="1" smtClean="0"/>
              <a:t>Touche</a:t>
            </a:r>
            <a:r>
              <a:rPr lang="en-GB" dirty="0" smtClean="0"/>
              <a:t> Ross Ltd v Baker – each underwriter is a separate and independent contract.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 What can Go Wrong?</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Same Terms as Original</a:t>
            </a:r>
            <a:endParaRPr lang="en-GB" dirty="0"/>
          </a:p>
        </p:txBody>
      </p:sp>
      <p:sp>
        <p:nvSpPr>
          <p:cNvPr id="3" name="Content Placeholder 2"/>
          <p:cNvSpPr>
            <a:spLocks noGrp="1"/>
          </p:cNvSpPr>
          <p:nvPr>
            <p:ph idx="1"/>
          </p:nvPr>
        </p:nvSpPr>
        <p:spPr/>
        <p:txBody>
          <a:bodyPr/>
          <a:lstStyle/>
          <a:p>
            <a:endParaRPr lang="en-GB" dirty="0" smtClean="0"/>
          </a:p>
          <a:p>
            <a:pPr lvl="1">
              <a:buNone/>
            </a:pPr>
            <a:r>
              <a:rPr lang="en-GB" dirty="0" smtClean="0"/>
              <a:t> “This Reinsurance is subject to the same terms, provisions, exclusions and conditions (except as regards premium and except as provided herein and subject always to the Limits Reinsured hereon) as are contained within the following Policy ...” </a:t>
            </a:r>
          </a:p>
          <a:p>
            <a:pPr lvl="1">
              <a:buNone/>
            </a:pPr>
            <a:r>
              <a:rPr lang="en-GB" dirty="0" smtClean="0"/>
              <a:t>Policy Number : XXXX. </a:t>
            </a:r>
          </a:p>
          <a:p>
            <a:pPr lvl="1">
              <a:buNone/>
            </a:pPr>
            <a:r>
              <a:rPr lang="en-GB" dirty="0" smtClean="0"/>
              <a:t>Insurer : ABC Insurance Company.”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Incorporating Original Terms</a:t>
            </a:r>
            <a:endParaRPr lang="en-GB" dirty="0"/>
          </a:p>
        </p:txBody>
      </p:sp>
      <p:sp>
        <p:nvSpPr>
          <p:cNvPr id="3" name="Content Placeholder 2"/>
          <p:cNvSpPr>
            <a:spLocks noGrp="1"/>
          </p:cNvSpPr>
          <p:nvPr>
            <p:ph idx="1"/>
          </p:nvPr>
        </p:nvSpPr>
        <p:spPr/>
        <p:txBody>
          <a:bodyPr/>
          <a:lstStyle/>
          <a:p>
            <a:r>
              <a:rPr lang="en-GB" dirty="0" smtClean="0"/>
              <a:t>The terms should be relevant to the reinsurance</a:t>
            </a:r>
          </a:p>
          <a:p>
            <a:r>
              <a:rPr lang="en-GB" dirty="0" smtClean="0"/>
              <a:t>It should make sense in the context of reinsurance</a:t>
            </a:r>
          </a:p>
          <a:p>
            <a:r>
              <a:rPr lang="en-GB" dirty="0" smtClean="0"/>
              <a:t>it should be consistent with the terms of reinsurance</a:t>
            </a:r>
          </a:p>
          <a:p>
            <a:r>
              <a:rPr lang="en-GB" dirty="0" smtClean="0"/>
              <a:t>It is suitable for the inclusion in the reinsurance</a:t>
            </a:r>
          </a:p>
          <a:p>
            <a:endParaRPr lang="en-GB" dirty="0" smtClean="0"/>
          </a:p>
          <a:p>
            <a:pPr>
              <a:buNone/>
            </a:pPr>
            <a:r>
              <a:rPr lang="en-GB" i="1" dirty="0" smtClean="0"/>
              <a:t>HIH v New Hampshire </a:t>
            </a:r>
            <a:r>
              <a:rPr lang="en-GB" dirty="0" smtClean="0"/>
              <a:t>[2001] 2 Lloyd’s Rep.161</a:t>
            </a:r>
          </a:p>
          <a:p>
            <a:pPr>
              <a:buNone/>
            </a:pPr>
            <a:r>
              <a:rPr lang="en-GB" i="1" dirty="0" smtClean="0"/>
              <a:t>Pine Top Insurance Co. v </a:t>
            </a:r>
            <a:r>
              <a:rPr lang="en-GB" i="1" dirty="0" err="1" smtClean="0"/>
              <a:t>Unione</a:t>
            </a:r>
            <a:r>
              <a:rPr lang="en-GB" i="1" dirty="0" smtClean="0"/>
              <a:t> </a:t>
            </a:r>
            <a:r>
              <a:rPr lang="en-GB" i="1" dirty="0" err="1" smtClean="0"/>
              <a:t>Italiana</a:t>
            </a:r>
            <a:r>
              <a:rPr lang="en-GB" i="1" dirty="0" smtClean="0"/>
              <a:t> Co. Ltd </a:t>
            </a:r>
            <a:r>
              <a:rPr lang="en-GB" dirty="0" smtClean="0"/>
              <a:t>[1987] 1 Lloyd’s Rep. 476</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Same Terms as Original</a:t>
            </a:r>
            <a:endParaRPr lang="en-GB" dirty="0"/>
          </a:p>
        </p:txBody>
      </p:sp>
      <p:sp>
        <p:nvSpPr>
          <p:cNvPr id="3" name="Content Placeholder 2"/>
          <p:cNvSpPr>
            <a:spLocks noGrp="1"/>
          </p:cNvSpPr>
          <p:nvPr>
            <p:ph idx="1"/>
          </p:nvPr>
        </p:nvSpPr>
        <p:spPr/>
        <p:txBody>
          <a:bodyPr/>
          <a:lstStyle/>
          <a:p>
            <a:r>
              <a:rPr lang="en-GB" dirty="0" smtClean="0"/>
              <a:t>Has the underwriter had sight of the original? </a:t>
            </a:r>
          </a:p>
          <a:p>
            <a:pPr lvl="1"/>
            <a:r>
              <a:rPr lang="en-GB" dirty="0" smtClean="0"/>
              <a:t>Policy reference doesn't mean existence of a policy</a:t>
            </a:r>
          </a:p>
          <a:p>
            <a:pPr lvl="2"/>
            <a:r>
              <a:rPr lang="en-GB" dirty="0" smtClean="0"/>
              <a:t>Better a reference to a standard policy (ABI All Risks policy – where terms are already known)</a:t>
            </a:r>
          </a:p>
          <a:p>
            <a:pPr lvl="1"/>
            <a:r>
              <a:rPr lang="en-GB" dirty="0" smtClean="0"/>
              <a:t>Language of the original policy?</a:t>
            </a:r>
          </a:p>
          <a:p>
            <a:r>
              <a:rPr lang="en-GB" dirty="0" smtClean="0"/>
              <a:t>Original Documentation</a:t>
            </a:r>
          </a:p>
          <a:p>
            <a:pPr lvl="1"/>
            <a:r>
              <a:rPr lang="en-GB" dirty="0" smtClean="0"/>
              <a:t>The way in which the terms are worded</a:t>
            </a:r>
          </a:p>
          <a:p>
            <a:pPr lvl="1"/>
            <a:r>
              <a:rPr lang="en-GB" dirty="0" smtClean="0"/>
              <a:t>The intention of the reinsurance</a:t>
            </a:r>
          </a:p>
          <a:p>
            <a:pPr lvl="1"/>
            <a:r>
              <a:rPr lang="en-GB" dirty="0" smtClean="0"/>
              <a:t>Whether reinsurance terms occur within the insurance policy?</a:t>
            </a:r>
          </a:p>
          <a:p>
            <a:pPr lvl="1">
              <a:buNone/>
            </a:pPr>
            <a:r>
              <a:rPr lang="en-GB" dirty="0" smtClean="0"/>
              <a:t>Paul Toomey v </a:t>
            </a:r>
            <a:r>
              <a:rPr lang="en-GB" dirty="0" err="1" smtClean="0"/>
              <a:t>Banco</a:t>
            </a:r>
            <a:r>
              <a:rPr lang="en-GB" dirty="0" smtClean="0"/>
              <a:t> </a:t>
            </a:r>
            <a:r>
              <a:rPr lang="en-GB" dirty="0" err="1" smtClean="0"/>
              <a:t>Vitalicio</a:t>
            </a:r>
            <a:r>
              <a:rPr lang="en-GB" dirty="0" smtClean="0"/>
              <a:t> De </a:t>
            </a:r>
            <a:r>
              <a:rPr lang="en-GB" dirty="0" err="1" smtClean="0"/>
              <a:t>Espana</a:t>
            </a:r>
            <a:r>
              <a:rPr lang="en-GB" dirty="0" smtClean="0"/>
              <a:t> Sa De </a:t>
            </a:r>
            <a:r>
              <a:rPr lang="en-GB" dirty="0" err="1" smtClean="0"/>
              <a:t>Seguros</a:t>
            </a:r>
            <a:r>
              <a:rPr lang="en-GB" dirty="0" smtClean="0"/>
              <a:t> Y </a:t>
            </a:r>
            <a:r>
              <a:rPr lang="en-GB" dirty="0" err="1" smtClean="0"/>
              <a:t>Reaseguros</a:t>
            </a:r>
            <a:r>
              <a:rPr lang="en-GB" dirty="0" smtClean="0"/>
              <a:t> (2004) </a:t>
            </a:r>
          </a:p>
          <a:p>
            <a:pPr lvl="1"/>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Interpretation</a:t>
            </a:r>
            <a:endParaRPr lang="en-GB" dirty="0"/>
          </a:p>
        </p:txBody>
      </p:sp>
      <p:sp>
        <p:nvSpPr>
          <p:cNvPr id="3" name="Content Placeholder 2"/>
          <p:cNvSpPr>
            <a:spLocks noGrp="1"/>
          </p:cNvSpPr>
          <p:nvPr>
            <p:ph idx="1"/>
          </p:nvPr>
        </p:nvSpPr>
        <p:spPr/>
        <p:txBody>
          <a:bodyPr/>
          <a:lstStyle/>
          <a:p>
            <a:r>
              <a:rPr lang="en-GB" dirty="0" smtClean="0"/>
              <a:t>English law looks at solely at the contract wording itself and rarely (unless there is a clear mistake) will take evidence outside of this – four corners principle</a:t>
            </a:r>
          </a:p>
          <a:p>
            <a:r>
              <a:rPr lang="en-GB" dirty="0" smtClean="0"/>
              <a:t>Other jurisdictions – negotiations between parties and surrounding circumstances play an important role.  </a:t>
            </a:r>
          </a:p>
          <a:p>
            <a:pPr lvl="0"/>
            <a:r>
              <a:rPr lang="en-GB" dirty="0" smtClean="0"/>
              <a:t>A contract must not include any terms which are unspecific or create ambiguities, for example any “TBA”s (To Be Agreed / Advised). LMG (London Market Group)</a:t>
            </a:r>
          </a:p>
          <a:p>
            <a:pPr lvl="1"/>
            <a:r>
              <a:rPr lang="en-GB" dirty="0" smtClean="0"/>
              <a:t>Unfortunately many of the terms are not printed in total and only refer to abbreviated terms e.g. NMA 464, LMA 5062</a:t>
            </a:r>
          </a:p>
          <a:p>
            <a:pPr lvl="1"/>
            <a:r>
              <a:rPr lang="en-GB" dirty="0" smtClean="0"/>
              <a:t>It is necessary therefore to ensure a full wording is produced with all the terms. </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noFill/>
        </p:spPr>
        <p:txBody>
          <a:bodyPr lIns="92075" tIns="46038" rIns="92075" bIns="46038" anchor="ctr"/>
          <a:lstStyle/>
          <a:p>
            <a:pPr eaLnBrk="1" hangingPunct="1"/>
            <a:r>
              <a:rPr lang="en-GB" smtClean="0"/>
              <a:t>Conflict of Law</a:t>
            </a:r>
          </a:p>
        </p:txBody>
      </p:sp>
      <p:sp>
        <p:nvSpPr>
          <p:cNvPr id="20484" name="Rectangle 3"/>
          <p:cNvSpPr>
            <a:spLocks noGrp="1" noChangeArrowheads="1"/>
          </p:cNvSpPr>
          <p:nvPr>
            <p:ph type="body" idx="1"/>
          </p:nvPr>
        </p:nvSpPr>
        <p:spPr>
          <a:noFill/>
        </p:spPr>
        <p:txBody>
          <a:bodyPr lIns="92075" tIns="46038" rIns="92075" bIns="46038"/>
          <a:lstStyle/>
          <a:p>
            <a:pPr marL="0" indent="0" eaLnBrk="1" hangingPunct="1">
              <a:buNone/>
            </a:pPr>
            <a:r>
              <a:rPr lang="en-GB" dirty="0" smtClean="0"/>
              <a:t>In </a:t>
            </a:r>
            <a:r>
              <a:rPr lang="en-GB" i="1" dirty="0" err="1" smtClean="0"/>
              <a:t>Forsikringsaktieselskapet</a:t>
            </a:r>
            <a:r>
              <a:rPr lang="en-GB" i="1" dirty="0" smtClean="0"/>
              <a:t> </a:t>
            </a:r>
            <a:r>
              <a:rPr lang="en-GB" i="1" dirty="0" err="1" smtClean="0"/>
              <a:t>Vesta</a:t>
            </a:r>
            <a:r>
              <a:rPr lang="en-GB" i="1" dirty="0" smtClean="0"/>
              <a:t> -v- Butcher (1986)</a:t>
            </a:r>
            <a:r>
              <a:rPr lang="en-GB" dirty="0" smtClean="0"/>
              <a:t>,</a:t>
            </a:r>
          </a:p>
          <a:p>
            <a:pPr marL="468312" lvl="2" indent="-457200">
              <a:lnSpc>
                <a:spcPct val="100000"/>
              </a:lnSpc>
              <a:buFont typeface="Arial" pitchFamily="34" charset="0"/>
              <a:buChar char="•"/>
            </a:pPr>
            <a:r>
              <a:rPr lang="en-GB" dirty="0" smtClean="0"/>
              <a:t> the original risk was insured in Norway by a Norwegian insurer </a:t>
            </a:r>
          </a:p>
          <a:p>
            <a:pPr marL="468312" lvl="2" indent="-457200">
              <a:lnSpc>
                <a:spcPct val="100000"/>
              </a:lnSpc>
              <a:buFont typeface="Arial" pitchFamily="34" charset="0"/>
              <a:buChar char="•"/>
            </a:pPr>
            <a:r>
              <a:rPr lang="en-GB" dirty="0" smtClean="0"/>
              <a:t>reinsured at Lloyd’s by a policy which warranted the same gross terms and conditions as original. </a:t>
            </a:r>
          </a:p>
          <a:p>
            <a:pPr marL="468312" lvl="2" indent="-457200">
              <a:lnSpc>
                <a:spcPct val="100000"/>
              </a:lnSpc>
              <a:buFont typeface="Arial" pitchFamily="34" charset="0"/>
              <a:buChar char="•"/>
            </a:pPr>
            <a:r>
              <a:rPr lang="en-GB" dirty="0" smtClean="0"/>
              <a:t>although the words were not sufficient to render the entire contract to be governed by Norwegian law and that English law remained the proper law, the construction of parts of the contract was to be carried out in accordance with Norwegian law to maintain consistency between the underlining insurance and reinsurance</a:t>
            </a:r>
            <a:r>
              <a:rPr lang="de-DE" dirty="0" smtClean="0"/>
              <a:t> </a:t>
            </a:r>
            <a:endParaRPr lang="en-GB"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Date Placeholder 3"/>
          <p:cNvSpPr>
            <a:spLocks noGrp="1"/>
          </p:cNvSpPr>
          <p:nvPr>
            <p:ph type="dt" sz="quarter" idx="4294967295"/>
          </p:nvPr>
        </p:nvSpPr>
        <p:spPr>
          <a:xfrm>
            <a:off x="7658100" y="6533584"/>
            <a:ext cx="833438" cy="270000"/>
          </a:xfrm>
          <a:prstGeom prst="rect">
            <a:avLst/>
          </a:prstGeom>
          <a:noFill/>
        </p:spPr>
        <p:txBody>
          <a:bodyPr/>
          <a:lstStyle/>
          <a:p>
            <a:fld id="{C8012263-F56B-4485-A712-2A5BFDCF9471}" type="datetime1">
              <a:rPr lang="en-GB"/>
              <a:pPr/>
              <a:t>26/05/2013</a:t>
            </a:fld>
            <a:endParaRPr lang="en-GB"/>
          </a:p>
        </p:txBody>
      </p:sp>
      <p:sp>
        <p:nvSpPr>
          <p:cNvPr id="29700" name="Rectangle 2"/>
          <p:cNvSpPr>
            <a:spLocks noGrp="1" noChangeArrowheads="1"/>
          </p:cNvSpPr>
          <p:nvPr>
            <p:ph type="title"/>
          </p:nvPr>
        </p:nvSpPr>
        <p:spPr/>
        <p:txBody>
          <a:bodyPr/>
          <a:lstStyle/>
          <a:p>
            <a:pPr eaLnBrk="1" hangingPunct="1"/>
            <a:r>
              <a:rPr lang="en-GB" smtClean="0"/>
              <a:t>Practical Points to Avoid Contract Uncertainty</a:t>
            </a:r>
          </a:p>
        </p:txBody>
      </p:sp>
      <p:sp>
        <p:nvSpPr>
          <p:cNvPr id="29701" name="Rectangle 3"/>
          <p:cNvSpPr>
            <a:spLocks noGrp="1" noChangeArrowheads="1"/>
          </p:cNvSpPr>
          <p:nvPr>
            <p:ph type="body" idx="1"/>
          </p:nvPr>
        </p:nvSpPr>
        <p:spPr>
          <a:xfrm>
            <a:off x="0" y="1503363"/>
            <a:ext cx="8928100" cy="4632325"/>
          </a:xfrm>
        </p:spPr>
        <p:txBody>
          <a:bodyPr/>
          <a:lstStyle/>
          <a:p>
            <a:pPr marL="952500" lvl="1" indent="-384175" defTabSz="762000" eaLnBrk="1" hangingPunct="1">
              <a:lnSpc>
                <a:spcPct val="90000"/>
              </a:lnSpc>
            </a:pPr>
            <a:r>
              <a:rPr lang="en-GB" dirty="0" smtClean="0"/>
              <a:t>In a commercial insurance context, the Court will generally look to interpret the contract in light of its commercial purpose.</a:t>
            </a:r>
          </a:p>
          <a:p>
            <a:pPr marL="952500" lvl="1" indent="-384175" defTabSz="762000" eaLnBrk="1" hangingPunct="1">
              <a:lnSpc>
                <a:spcPct val="90000"/>
              </a:lnSpc>
            </a:pPr>
            <a:r>
              <a:rPr lang="en-GB" dirty="0" smtClean="0"/>
              <a:t>However, it is important to ensure that the language used is clear - the Court will not rewrite the contract to make a better deal for the parties</a:t>
            </a:r>
          </a:p>
          <a:p>
            <a:pPr marL="952500" lvl="1" indent="-384175" defTabSz="762000" eaLnBrk="1" hangingPunct="1">
              <a:lnSpc>
                <a:spcPct val="90000"/>
              </a:lnSpc>
            </a:pPr>
            <a:r>
              <a:rPr lang="en-GB" dirty="0" smtClean="0"/>
              <a:t>Do not leave your agreed intention unsaid – spell it out, be literal, as the Court may not always assist you.</a:t>
            </a:r>
          </a:p>
          <a:p>
            <a:pPr marL="952500" lvl="1" indent="-384175" defTabSz="762000" eaLnBrk="1" hangingPunct="1">
              <a:lnSpc>
                <a:spcPct val="90000"/>
              </a:lnSpc>
            </a:pPr>
            <a:r>
              <a:rPr lang="en-GB" dirty="0" smtClean="0"/>
              <a:t>Make sure the other party has received the message you want to give (this is especially significant when negotiating through intermediaries)</a:t>
            </a:r>
          </a:p>
          <a:p>
            <a:pPr marL="952500" lvl="1" indent="-384175" defTabSz="762000" eaLnBrk="1" hangingPunct="1">
              <a:lnSpc>
                <a:spcPct val="90000"/>
              </a:lnSpc>
            </a:pPr>
            <a:r>
              <a:rPr lang="en-GB" dirty="0" smtClean="0"/>
              <a:t>Be aware of grammar and how it can affect the meaning of a clause.</a:t>
            </a:r>
          </a:p>
          <a:p>
            <a:pPr marL="952500" lvl="1" indent="-384175" defTabSz="762000" eaLnBrk="1" hangingPunct="1">
              <a:lnSpc>
                <a:spcPct val="90000"/>
              </a:lnSpc>
            </a:pPr>
            <a:r>
              <a:rPr lang="en-GB" dirty="0" smtClean="0"/>
              <a:t>Use standard wordings but be careful that the clause operates as you intend.</a:t>
            </a:r>
          </a:p>
          <a:p>
            <a:pPr marL="952500" lvl="1" indent="-384175" defTabSz="762000" eaLnBrk="1" hangingPunct="1">
              <a:lnSpc>
                <a:spcPct val="90000"/>
              </a:lnSpc>
            </a:pPr>
            <a:r>
              <a:rPr lang="en-GB" dirty="0" smtClean="0"/>
              <a:t>Read the policy as a whole and check each clause makes sense with your overarching intention.</a:t>
            </a:r>
          </a:p>
          <a:p>
            <a:pPr marL="952500" lvl="1" indent="-384175" defTabSz="762000" eaLnBrk="1" hangingPunct="1">
              <a:lnSpc>
                <a:spcPct val="90000"/>
              </a:lnSpc>
            </a:pPr>
            <a:r>
              <a:rPr lang="en-GB" dirty="0" smtClean="0"/>
              <a:t>Understand the differences between the underlying and the reinsurance law</a:t>
            </a:r>
          </a:p>
          <a:p>
            <a:pPr marL="381000" indent="-381000" defTabSz="762000" eaLnBrk="1" hangingPunct="1">
              <a:lnSpc>
                <a:spcPct val="90000"/>
              </a:lnSpc>
            </a:pPr>
            <a:endParaRPr lang="en-GB"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mean what they mean?</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dirty="0" smtClean="0"/>
              <a:t>A wife asks her husband,</a:t>
            </a:r>
          </a:p>
          <a:p>
            <a:pPr>
              <a:buNone/>
            </a:pPr>
            <a:r>
              <a:rPr lang="en-GB" dirty="0" smtClean="0"/>
              <a:t>	"Could you please go shopping for me and buy one carton of milk, and if they have eggs, get 6.“</a:t>
            </a:r>
          </a:p>
          <a:p>
            <a:pPr>
              <a:buFont typeface="Arial" pitchFamily="34" charset="0"/>
              <a:buChar char="•"/>
            </a:pPr>
            <a:r>
              <a:rPr lang="en-GB" dirty="0" smtClean="0"/>
              <a:t>A short time later the husband comes back with 6 cartons of milk.</a:t>
            </a:r>
          </a:p>
          <a:p>
            <a:pPr lvl="1">
              <a:buNone/>
            </a:pPr>
            <a:r>
              <a:rPr lang="en-GB" dirty="0" smtClean="0"/>
              <a:t>The wife asks him, "Why did you buy 6 cartons of milk?“</a:t>
            </a:r>
          </a:p>
          <a:p>
            <a:pPr lvl="1">
              <a:buNone/>
            </a:pPr>
            <a:r>
              <a:rPr lang="en-GB" dirty="0" smtClean="0"/>
              <a:t>He replied, "They had eggs." </a:t>
            </a:r>
          </a:p>
          <a:p>
            <a:pPr lvl="1">
              <a:buNone/>
            </a:pPr>
            <a:endParaRPr lang="en-GB" dirty="0" smtClean="0"/>
          </a:p>
          <a:p>
            <a:pPr lvl="1" algn="ctr">
              <a:buNone/>
            </a:pPr>
            <a:r>
              <a:rPr lang="en-GB" dirty="0" smtClean="0">
                <a:solidFill>
                  <a:srgbClr val="FF0000"/>
                </a:solidFill>
              </a:rPr>
              <a:t>Think about it!</a:t>
            </a:r>
            <a:endParaRPr lang="en-US" dirty="0" smtClean="0">
              <a:solidFill>
                <a:srgbClr val="FF0000"/>
              </a:solidFill>
            </a:endParaRPr>
          </a:p>
          <a:p>
            <a:endParaRPr lang="en-GB" dirty="0" smtClean="0"/>
          </a:p>
        </p:txBody>
      </p:sp>
      <p:sp>
        <p:nvSpPr>
          <p:cNvPr id="4" name="Date Placeholder 3"/>
          <p:cNvSpPr>
            <a:spLocks noGrp="1"/>
          </p:cNvSpPr>
          <p:nvPr>
            <p:ph type="dt" sz="half" idx="4294967295"/>
          </p:nvPr>
        </p:nvSpPr>
        <p:spPr>
          <a:xfrm>
            <a:off x="7658100" y="6533584"/>
            <a:ext cx="833438" cy="270000"/>
          </a:xfrm>
          <a:prstGeom prst="rect">
            <a:avLst/>
          </a:prstGeom>
        </p:spPr>
        <p:txBody>
          <a:bodyPr/>
          <a:lstStyle/>
          <a:p>
            <a:fld id="{A2930DD3-C2F2-4A48-9781-318BEEA05D2B}" type="datetime1">
              <a:rPr lang="de-DE" smtClean="0"/>
              <a:pPr/>
              <a:t>26.05.2013</a:t>
            </a:fld>
            <a:endParaRPr lang="de-DE" dirty="0"/>
          </a:p>
        </p:txBody>
      </p:sp>
      <p:sp>
        <p:nvSpPr>
          <p:cNvPr id="5" name="Slide Number Placeholder 4"/>
          <p:cNvSpPr>
            <a:spLocks noGrp="1"/>
          </p:cNvSpPr>
          <p:nvPr>
            <p:ph type="sldNum" sz="quarter" idx="4294967295"/>
          </p:nvPr>
        </p:nvSpPr>
        <p:spPr>
          <a:xfrm>
            <a:off x="8510588" y="6532158"/>
            <a:ext cx="442678" cy="270000"/>
          </a:xfrm>
          <a:prstGeom prst="rect">
            <a:avLst/>
          </a:prstGeom>
        </p:spPr>
        <p:txBody>
          <a:bodyPr/>
          <a:lstStyle/>
          <a:p>
            <a:fld id="{D56DB8AA-803C-49D2-90AA-1140CE72DCD7}" type="slidenum">
              <a:rPr lang="de-DE" smtClean="0"/>
              <a:pPr/>
              <a:t>2</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eats shoots and leaves</a:t>
            </a:r>
            <a:endParaRPr lang="en-GB"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11560" y="1340767"/>
            <a:ext cx="7200800" cy="3501307"/>
          </a:xfrm>
          <a:prstGeom prst="rect">
            <a:avLst/>
          </a:prstGeom>
          <a:noFill/>
          <a:ln w="9525">
            <a:noFill/>
            <a:miter lim="800000"/>
            <a:headEnd/>
            <a:tailEnd/>
          </a:ln>
        </p:spPr>
      </p:pic>
      <p:sp>
        <p:nvSpPr>
          <p:cNvPr id="5" name="TextBox 4"/>
          <p:cNvSpPr txBox="1"/>
          <p:nvPr/>
        </p:nvSpPr>
        <p:spPr>
          <a:xfrm>
            <a:off x="539552" y="5157192"/>
            <a:ext cx="7488832" cy="338554"/>
          </a:xfrm>
          <a:prstGeom prst="rect">
            <a:avLst/>
          </a:prstGeom>
          <a:noFill/>
          <a:effectLst/>
        </p:spPr>
        <p:txBody>
          <a:bodyPr wrap="square" rtlCol="0">
            <a:spAutoFit/>
          </a:bodyPr>
          <a:lstStyle/>
          <a:p>
            <a:r>
              <a:rPr lang="en-GB" sz="1600" dirty="0" smtClean="0">
                <a:solidFill>
                  <a:schemeClr val="tx2"/>
                </a:solidFill>
              </a:rPr>
              <a:t>According to The Guardian Newspaper – Luis </a:t>
            </a:r>
            <a:r>
              <a:rPr lang="en-GB" sz="1600" dirty="0" err="1" smtClean="0">
                <a:solidFill>
                  <a:schemeClr val="tx2"/>
                </a:solidFill>
              </a:rPr>
              <a:t>Saurez</a:t>
            </a:r>
            <a:endParaRPr lang="en-GB" sz="1600"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your attention</a:t>
            </a:r>
            <a:br>
              <a:rPr lang="en-GB" dirty="0" smtClean="0"/>
            </a:br>
            <a:r>
              <a:rPr lang="en-GB" dirty="0" smtClean="0"/>
              <a:t/>
            </a:r>
            <a:br>
              <a:rPr lang="en-GB" dirty="0" smtClean="0"/>
            </a:br>
            <a:r>
              <a:rPr lang="en-GB" dirty="0" smtClean="0"/>
              <a:t>Any questions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lIns="92075" tIns="46038" rIns="92075" bIns="46038" anchor="ctr"/>
          <a:lstStyle/>
          <a:p>
            <a:pPr eaLnBrk="1" hangingPunct="1"/>
            <a:r>
              <a:rPr lang="en-GB" dirty="0" smtClean="0"/>
              <a:t>Law applicable to Reinsurance Contracts</a:t>
            </a:r>
          </a:p>
        </p:txBody>
      </p:sp>
      <p:sp>
        <p:nvSpPr>
          <p:cNvPr id="8196" name="Rectangle 3"/>
          <p:cNvSpPr>
            <a:spLocks noGrp="1" noChangeArrowheads="1"/>
          </p:cNvSpPr>
          <p:nvPr>
            <p:ph type="body" idx="1"/>
          </p:nvPr>
        </p:nvSpPr>
        <p:spPr>
          <a:noFill/>
        </p:spPr>
        <p:txBody>
          <a:bodyPr lIns="92075" tIns="46038" rIns="92075" bIns="46038"/>
          <a:lstStyle/>
          <a:p>
            <a:pPr lvl="1" eaLnBrk="1" hangingPunct="1"/>
            <a:r>
              <a:rPr lang="en-GB" dirty="0" smtClean="0"/>
              <a:t>Reinsurance is a distinct and separate contract from the original insurance</a:t>
            </a:r>
          </a:p>
          <a:p>
            <a:pPr lvl="1" eaLnBrk="1" hangingPunct="1"/>
            <a:r>
              <a:rPr lang="en-GB" dirty="0" smtClean="0"/>
              <a:t>Reinsurance need not cover the </a:t>
            </a:r>
            <a:r>
              <a:rPr lang="en-GB" dirty="0" err="1" smtClean="0"/>
              <a:t>reinsured’s</a:t>
            </a:r>
            <a:r>
              <a:rPr lang="en-GB" dirty="0" smtClean="0"/>
              <a:t> entire obligations</a:t>
            </a:r>
          </a:p>
          <a:p>
            <a:pPr lvl="1" eaLnBrk="1" hangingPunct="1"/>
            <a:r>
              <a:rPr lang="en-GB" dirty="0" smtClean="0"/>
              <a:t>The reinsurance contract must cover the same risk as the original insurance</a:t>
            </a:r>
          </a:p>
          <a:p>
            <a:pPr lvl="1" eaLnBrk="1" hangingPunct="1"/>
            <a:r>
              <a:rPr lang="en-GB" dirty="0" smtClean="0"/>
              <a:t>The insurance and reinsurance contracts must exist at the same time</a:t>
            </a:r>
          </a:p>
          <a:p>
            <a:pPr lvl="1" eaLnBrk="1" hangingPunct="1"/>
            <a:r>
              <a:rPr lang="en-GB" dirty="0" smtClean="0"/>
              <a:t>A reinsurance contract is one of ‘Utmost Good Faith’?</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Reinsurance </a:t>
            </a:r>
            <a:endParaRPr lang="en-GB" dirty="0"/>
          </a:p>
        </p:txBody>
      </p:sp>
      <p:sp>
        <p:nvSpPr>
          <p:cNvPr id="3" name="Content Placeholder 2"/>
          <p:cNvSpPr>
            <a:spLocks noGrp="1"/>
          </p:cNvSpPr>
          <p:nvPr>
            <p:ph idx="1"/>
          </p:nvPr>
        </p:nvSpPr>
        <p:spPr/>
        <p:txBody>
          <a:bodyPr/>
          <a:lstStyle/>
          <a:p>
            <a:r>
              <a:rPr lang="en-GB" dirty="0" smtClean="0"/>
              <a:t>Facultative Reinsurance</a:t>
            </a:r>
          </a:p>
          <a:p>
            <a:pPr>
              <a:buNone/>
            </a:pPr>
            <a:r>
              <a:rPr lang="en-GB" dirty="0" smtClean="0"/>
              <a:t>	Reinsurance transacted on an individual risk basis. The ceding company has the option to offer an individual risk to the reinsurer and the reinsurer retains the right to accept or reject the risk.</a:t>
            </a:r>
          </a:p>
          <a:p>
            <a:pPr>
              <a:buNone/>
            </a:pPr>
            <a:r>
              <a:rPr lang="en-GB" dirty="0" smtClean="0"/>
              <a:t>2. 	Treaty Reinsurance</a:t>
            </a:r>
          </a:p>
          <a:p>
            <a:pPr>
              <a:buNone/>
            </a:pPr>
            <a:r>
              <a:rPr lang="en-GB" dirty="0" smtClean="0"/>
              <a:t>	A transaction encompassing a block of the ceding company’s book of business. The reinsurer must accept all business included within the terms of the reinsurance contract.</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Facultative Reinsurance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Characteristics</a:t>
            </a:r>
            <a:endParaRPr lang="en-GB" dirty="0"/>
          </a:p>
        </p:txBody>
      </p:sp>
      <p:graphicFrame>
        <p:nvGraphicFramePr>
          <p:cNvPr id="4" name="Content Placeholder 3"/>
          <p:cNvGraphicFramePr>
            <a:graphicFrameLocks noGrp="1"/>
          </p:cNvGraphicFramePr>
          <p:nvPr>
            <p:ph idx="1"/>
          </p:nvPr>
        </p:nvGraphicFramePr>
        <p:xfrm>
          <a:off x="323528" y="1122432"/>
          <a:ext cx="8569326" cy="5735568"/>
        </p:xfrm>
        <a:graphic>
          <a:graphicData uri="http://schemas.openxmlformats.org/drawingml/2006/table">
            <a:tbl>
              <a:tblPr firstRow="1" bandRow="1">
                <a:tableStyleId>{5C22544A-7EE6-4342-B048-85BDC9FD1C3A}</a:tableStyleId>
              </a:tblPr>
              <a:tblGrid>
                <a:gridCol w="4824536"/>
                <a:gridCol w="3744790"/>
              </a:tblGrid>
              <a:tr h="432048">
                <a:tc>
                  <a:txBody>
                    <a:bodyPr/>
                    <a:lstStyle/>
                    <a:p>
                      <a:r>
                        <a:rPr lang="en-GB" sz="1800" b="1" kern="1200" baseline="0" dirty="0" smtClean="0">
                          <a:solidFill>
                            <a:schemeClr val="lt1"/>
                          </a:solidFill>
                          <a:latin typeface="+mn-lt"/>
                          <a:ea typeface="+mn-ea"/>
                          <a:cs typeface="+mn-cs"/>
                        </a:rPr>
                        <a:t>Facultative (Individual Risk)</a:t>
                      </a:r>
                    </a:p>
                  </a:txBody>
                  <a:tcPr/>
                </a:tc>
                <a:tc>
                  <a:txBody>
                    <a:bodyPr/>
                    <a:lstStyle/>
                    <a:p>
                      <a:r>
                        <a:rPr lang="en-GB" sz="1800" b="1" kern="1200" baseline="0" dirty="0" smtClean="0">
                          <a:solidFill>
                            <a:schemeClr val="lt1"/>
                          </a:solidFill>
                          <a:latin typeface="+mn-lt"/>
                          <a:ea typeface="+mn-ea"/>
                          <a:cs typeface="+mn-cs"/>
                        </a:rPr>
                        <a:t>Treaty (Book of Business)</a:t>
                      </a:r>
                      <a:endParaRPr lang="en-GB" dirty="0"/>
                    </a:p>
                  </a:txBody>
                  <a:tcPr/>
                </a:tc>
              </a:tr>
              <a:tr h="370840">
                <a:tc>
                  <a:txBody>
                    <a:bodyPr/>
                    <a:lstStyle/>
                    <a:p>
                      <a:r>
                        <a:rPr lang="en-GB" sz="1800" b="1" kern="1200" baseline="0" dirty="0" smtClean="0">
                          <a:solidFill>
                            <a:schemeClr val="accent1"/>
                          </a:solidFill>
                          <a:latin typeface="+mn-lt"/>
                          <a:ea typeface="+mn-ea"/>
                          <a:cs typeface="+mn-cs"/>
                        </a:rPr>
                        <a:t>Individual risk review</a:t>
                      </a:r>
                    </a:p>
                    <a:p>
                      <a:endParaRPr lang="en-GB" dirty="0">
                        <a:solidFill>
                          <a:schemeClr val="accent1"/>
                        </a:solidFill>
                      </a:endParaRPr>
                    </a:p>
                  </a:txBody>
                  <a:tcPr/>
                </a:tc>
                <a:tc>
                  <a:txBody>
                    <a:bodyPr/>
                    <a:lstStyle/>
                    <a:p>
                      <a:r>
                        <a:rPr lang="en-GB" sz="1800" b="1" kern="1200" baseline="0" dirty="0" smtClean="0">
                          <a:solidFill>
                            <a:schemeClr val="accent1"/>
                          </a:solidFill>
                          <a:latin typeface="+mn-lt"/>
                          <a:ea typeface="+mn-ea"/>
                          <a:cs typeface="+mn-cs"/>
                        </a:rPr>
                        <a:t>No individual risk acceptance by the reinsurer</a:t>
                      </a:r>
                    </a:p>
                  </a:txBody>
                  <a:tcPr/>
                </a:tc>
              </a:tr>
              <a:tr h="370840">
                <a:tc>
                  <a:txBody>
                    <a:bodyPr/>
                    <a:lstStyle/>
                    <a:p>
                      <a:r>
                        <a:rPr lang="en-GB" sz="1800" b="1" kern="1200" baseline="0" dirty="0" smtClean="0">
                          <a:solidFill>
                            <a:schemeClr val="accent1"/>
                          </a:solidFill>
                          <a:latin typeface="+mn-lt"/>
                          <a:ea typeface="+mn-ea"/>
                          <a:cs typeface="+mn-cs"/>
                        </a:rPr>
                        <a:t>Right to accept or reject each risk on its own merit</a:t>
                      </a:r>
                    </a:p>
                  </a:txBody>
                  <a:tcPr/>
                </a:tc>
                <a:tc>
                  <a:txBody>
                    <a:bodyPr/>
                    <a:lstStyle/>
                    <a:p>
                      <a:r>
                        <a:rPr lang="en-GB" sz="1800" b="1" kern="1200" baseline="0" dirty="0" smtClean="0">
                          <a:solidFill>
                            <a:schemeClr val="accent1"/>
                          </a:solidFill>
                          <a:latin typeface="+mn-lt"/>
                          <a:ea typeface="+mn-ea"/>
                          <a:cs typeface="+mn-cs"/>
                        </a:rPr>
                        <a:t>– Obligatory acceptance by the</a:t>
                      </a:r>
                    </a:p>
                    <a:p>
                      <a:r>
                        <a:rPr lang="en-GB" sz="1800" b="1" kern="1200" baseline="0" dirty="0" smtClean="0">
                          <a:solidFill>
                            <a:schemeClr val="accent1"/>
                          </a:solidFill>
                          <a:latin typeface="+mn-lt"/>
                          <a:ea typeface="+mn-ea"/>
                          <a:cs typeface="+mn-cs"/>
                        </a:rPr>
                        <a:t>reinsurer of covered business</a:t>
                      </a:r>
                    </a:p>
                  </a:txBody>
                  <a:tcPr/>
                </a:tc>
              </a:tr>
              <a:tr h="370840">
                <a:tc>
                  <a:txBody>
                    <a:bodyPr/>
                    <a:lstStyle/>
                    <a:p>
                      <a:r>
                        <a:rPr lang="en-GB" sz="1800" b="1" kern="1200" baseline="0" dirty="0" smtClean="0">
                          <a:solidFill>
                            <a:schemeClr val="accent1"/>
                          </a:solidFill>
                          <a:latin typeface="+mn-lt"/>
                          <a:ea typeface="+mn-ea"/>
                          <a:cs typeface="+mn-cs"/>
                        </a:rPr>
                        <a:t>A profit is expected by the reinsurer</a:t>
                      </a:r>
                    </a:p>
                    <a:p>
                      <a:r>
                        <a:rPr lang="en-GB" sz="1800" b="1" kern="1200" baseline="0" dirty="0" smtClean="0">
                          <a:solidFill>
                            <a:schemeClr val="accent1"/>
                          </a:solidFill>
                          <a:latin typeface="+mn-lt"/>
                          <a:ea typeface="+mn-ea"/>
                          <a:cs typeface="+mn-cs"/>
                        </a:rPr>
                        <a:t>in the short and long term, and depends primarily on the reinsurer’s</a:t>
                      </a:r>
                    </a:p>
                    <a:p>
                      <a:r>
                        <a:rPr lang="en-GB" sz="1800" b="1" kern="1200" baseline="0" dirty="0" smtClean="0">
                          <a:solidFill>
                            <a:schemeClr val="accent1"/>
                          </a:solidFill>
                          <a:latin typeface="+mn-lt"/>
                          <a:ea typeface="+mn-ea"/>
                          <a:cs typeface="+mn-cs"/>
                        </a:rPr>
                        <a:t>risk selection process</a:t>
                      </a:r>
                    </a:p>
                    <a:p>
                      <a:endParaRPr lang="en-GB" dirty="0">
                        <a:solidFill>
                          <a:schemeClr val="accent1"/>
                        </a:solidFill>
                      </a:endParaRPr>
                    </a:p>
                  </a:txBody>
                  <a:tcPr/>
                </a:tc>
                <a:tc rowSpan="3">
                  <a:txBody>
                    <a:bodyPr/>
                    <a:lstStyle/>
                    <a:p>
                      <a:r>
                        <a:rPr lang="en-GB" sz="1800" b="1" kern="1200" baseline="0" dirty="0" smtClean="0">
                          <a:solidFill>
                            <a:schemeClr val="accent1"/>
                          </a:solidFill>
                          <a:latin typeface="+mn-lt"/>
                          <a:ea typeface="+mn-ea"/>
                          <a:cs typeface="+mn-cs"/>
                        </a:rPr>
                        <a:t>- A long-term relationship in which the reinsurer’s profitability is expected, but measured and adjusted over an extended period of time</a:t>
                      </a:r>
                    </a:p>
                  </a:txBody>
                  <a:tcPr/>
                </a:tc>
              </a:tr>
              <a:tr h="370840">
                <a:tc>
                  <a:txBody>
                    <a:bodyPr/>
                    <a:lstStyle/>
                    <a:p>
                      <a:r>
                        <a:rPr lang="en-GB" sz="1800" b="1" kern="1200" baseline="0" dirty="0" smtClean="0">
                          <a:solidFill>
                            <a:schemeClr val="accent1"/>
                          </a:solidFill>
                          <a:latin typeface="+mn-lt"/>
                          <a:ea typeface="+mn-ea"/>
                          <a:cs typeface="+mn-cs"/>
                        </a:rPr>
                        <a:t>Adapts to short-term ceding philosophy of the insurer</a:t>
                      </a:r>
                    </a:p>
                  </a:txBody>
                  <a:tcPr/>
                </a:tc>
                <a:tc vMerge="1">
                  <a:txBody>
                    <a:bodyPr/>
                    <a:lstStyle/>
                    <a:p>
                      <a:endParaRPr lang="en-GB" dirty="0"/>
                    </a:p>
                  </a:txBody>
                  <a:tcPr/>
                </a:tc>
              </a:tr>
              <a:tr h="370840">
                <a:tc>
                  <a:txBody>
                    <a:bodyPr/>
                    <a:lstStyle/>
                    <a:p>
                      <a:r>
                        <a:rPr lang="en-GB" sz="1800" b="1" kern="1200" baseline="0" dirty="0" smtClean="0">
                          <a:solidFill>
                            <a:schemeClr val="accent1"/>
                          </a:solidFill>
                          <a:latin typeface="+mn-lt"/>
                          <a:ea typeface="+mn-ea"/>
                          <a:cs typeface="+mn-cs"/>
                        </a:rPr>
                        <a:t>Can reinsure a risk that is otherwise</a:t>
                      </a:r>
                    </a:p>
                    <a:p>
                      <a:r>
                        <a:rPr lang="en-GB" sz="1800" b="1" kern="1200" baseline="0" dirty="0" smtClean="0">
                          <a:solidFill>
                            <a:schemeClr val="accent1"/>
                          </a:solidFill>
                          <a:latin typeface="+mn-lt"/>
                          <a:ea typeface="+mn-ea"/>
                          <a:cs typeface="+mn-cs"/>
                        </a:rPr>
                        <a:t>excluded from a treaty</a:t>
                      </a:r>
                      <a:endParaRPr lang="en-GB" dirty="0">
                        <a:solidFill>
                          <a:schemeClr val="accent1"/>
                        </a:solidFill>
                      </a:endParaRPr>
                    </a:p>
                  </a:txBody>
                  <a:tcPr/>
                </a:tc>
                <a:tc vMerge="1">
                  <a:txBody>
                    <a:bodyPr/>
                    <a:lstStyle/>
                    <a:p>
                      <a:endParaRPr lang="en-GB" dirty="0"/>
                    </a:p>
                  </a:txBody>
                  <a:tcPr/>
                </a:tc>
              </a:tr>
              <a:tr h="370840">
                <a:tc>
                  <a:txBody>
                    <a:bodyPr/>
                    <a:lstStyle/>
                    <a:p>
                      <a:r>
                        <a:rPr lang="en-GB" sz="1800" b="1" kern="1200" baseline="0" dirty="0" smtClean="0">
                          <a:solidFill>
                            <a:schemeClr val="accent1"/>
                          </a:solidFill>
                          <a:latin typeface="+mn-lt"/>
                          <a:ea typeface="+mn-ea"/>
                          <a:cs typeface="+mn-cs"/>
                        </a:rPr>
                        <a:t>A facultative certificate is written to</a:t>
                      </a:r>
                    </a:p>
                    <a:p>
                      <a:r>
                        <a:rPr lang="en-GB" sz="1800" b="1" kern="1200" baseline="0" dirty="0" smtClean="0">
                          <a:solidFill>
                            <a:schemeClr val="accent1"/>
                          </a:solidFill>
                          <a:latin typeface="+mn-lt"/>
                          <a:ea typeface="+mn-ea"/>
                          <a:cs typeface="+mn-cs"/>
                        </a:rPr>
                        <a:t>confirm each transaction</a:t>
                      </a:r>
                    </a:p>
                  </a:txBody>
                  <a:tcPr/>
                </a:tc>
                <a:tc>
                  <a:txBody>
                    <a:bodyPr/>
                    <a:lstStyle/>
                    <a:p>
                      <a:r>
                        <a:rPr lang="en-GB" sz="1800" b="1" kern="1200" baseline="0" dirty="0" smtClean="0">
                          <a:solidFill>
                            <a:schemeClr val="accent1"/>
                          </a:solidFill>
                          <a:latin typeface="+mn-lt"/>
                          <a:ea typeface="+mn-ea"/>
                          <a:cs typeface="+mn-cs"/>
                        </a:rPr>
                        <a:t>Less costly than “per risk”</a:t>
                      </a:r>
                    </a:p>
                    <a:p>
                      <a:r>
                        <a:rPr lang="en-GB" sz="1800" b="1" kern="1200" baseline="0" dirty="0" smtClean="0">
                          <a:solidFill>
                            <a:schemeClr val="accent1"/>
                          </a:solidFill>
                          <a:latin typeface="+mn-lt"/>
                          <a:ea typeface="+mn-ea"/>
                          <a:cs typeface="+mn-cs"/>
                        </a:rPr>
                        <a:t>reinsurance</a:t>
                      </a:r>
                      <a:endParaRPr lang="en-GB" dirty="0">
                        <a:solidFill>
                          <a:schemeClr val="accent1"/>
                        </a:solidFill>
                      </a:endParaRPr>
                    </a:p>
                  </a:txBody>
                  <a:tcPr/>
                </a:tc>
              </a:tr>
              <a:tr h="370840">
                <a:tc>
                  <a:txBody>
                    <a:bodyPr/>
                    <a:lstStyle/>
                    <a:p>
                      <a:r>
                        <a:rPr lang="en-GB" sz="1800" b="1" kern="1200" baseline="0" dirty="0" smtClean="0">
                          <a:solidFill>
                            <a:schemeClr val="accent1"/>
                          </a:solidFill>
                          <a:latin typeface="+mn-lt"/>
                          <a:ea typeface="+mn-ea"/>
                          <a:cs typeface="+mn-cs"/>
                        </a:rPr>
                        <a:t>Can protect a treaty from adverse</a:t>
                      </a:r>
                    </a:p>
                    <a:p>
                      <a:r>
                        <a:rPr lang="en-GB" sz="1800" b="1" kern="1200" baseline="0" dirty="0" smtClean="0">
                          <a:solidFill>
                            <a:schemeClr val="accent1"/>
                          </a:solidFill>
                          <a:latin typeface="+mn-lt"/>
                          <a:ea typeface="+mn-ea"/>
                          <a:cs typeface="+mn-cs"/>
                        </a:rPr>
                        <a:t>underwriting results</a:t>
                      </a:r>
                    </a:p>
                  </a:txBody>
                  <a:tcPr/>
                </a:tc>
                <a:tc>
                  <a:txBody>
                    <a:bodyPr/>
                    <a:lstStyle/>
                    <a:p>
                      <a:r>
                        <a:rPr lang="en-GB" sz="1800" b="1" kern="1200" baseline="0" dirty="0" smtClean="0">
                          <a:solidFill>
                            <a:schemeClr val="accent1"/>
                          </a:solidFill>
                          <a:latin typeface="+mn-lt"/>
                          <a:ea typeface="+mn-ea"/>
                          <a:cs typeface="+mn-cs"/>
                        </a:rPr>
                        <a:t>One treaty contract encompasses all subject risks</a:t>
                      </a:r>
                      <a:endParaRPr lang="en-GB" dirty="0">
                        <a:solidFill>
                          <a:schemeClr val="accent1"/>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Facultative Reinsurance</a:t>
            </a:r>
            <a:endParaRPr lang="en-GB" dirty="0"/>
          </a:p>
        </p:txBody>
      </p:sp>
      <p:sp>
        <p:nvSpPr>
          <p:cNvPr id="3" name="Content Placeholder 2"/>
          <p:cNvSpPr>
            <a:spLocks noGrp="1"/>
          </p:cNvSpPr>
          <p:nvPr>
            <p:ph idx="1"/>
          </p:nvPr>
        </p:nvSpPr>
        <p:spPr/>
        <p:txBody>
          <a:bodyPr/>
          <a:lstStyle/>
          <a:p>
            <a:pPr>
              <a:buNone/>
            </a:pPr>
            <a:r>
              <a:rPr lang="en-GB" dirty="0" smtClean="0"/>
              <a:t>Why?</a:t>
            </a:r>
          </a:p>
          <a:p>
            <a:r>
              <a:rPr lang="en-GB" dirty="0" smtClean="0"/>
              <a:t>Where the insurer requires capacity beyond its so-called automatic underwriting capacity</a:t>
            </a:r>
          </a:p>
          <a:p>
            <a:r>
              <a:rPr lang="en-GB" dirty="0" smtClean="0"/>
              <a:t>Where the risk is excluded from the insurer’s treaty reinsurance.</a:t>
            </a:r>
          </a:p>
          <a:p>
            <a:r>
              <a:rPr lang="en-GB" dirty="0" smtClean="0"/>
              <a:t>Where the insurer does not want to cede the risk to its reinsurance treaty </a:t>
            </a:r>
          </a:p>
          <a:p>
            <a:r>
              <a:rPr lang="en-GB" dirty="0" smtClean="0"/>
              <a:t>Where the original risk is hazardous. </a:t>
            </a:r>
          </a:p>
          <a:p>
            <a:r>
              <a:rPr lang="en-GB" dirty="0" smtClean="0"/>
              <a:t>Where there are unique commercial, financial or strategic reasons</a:t>
            </a:r>
          </a:p>
          <a:p>
            <a:r>
              <a:rPr lang="en-GB" dirty="0" smtClean="0"/>
              <a:t>Where the insurer wants to take advantage of the reinsurers expertise in the field. </a:t>
            </a:r>
          </a:p>
          <a:p>
            <a:r>
              <a:rPr lang="en-GB" dirty="0" smtClean="0"/>
              <a:t>Regulatory requirements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Placement of Facultative Reinsurance</a:t>
            </a:r>
            <a:br>
              <a:rPr lang="en-GB" dirty="0" smtClean="0"/>
            </a:br>
            <a:r>
              <a:rPr lang="en-GB" dirty="0" smtClean="0"/>
              <a:t>Ideally?</a:t>
            </a:r>
            <a:endParaRPr lang="en-GB" dirty="0"/>
          </a:p>
        </p:txBody>
      </p:sp>
      <p:sp>
        <p:nvSpPr>
          <p:cNvPr id="3" name="Content Placeholder 2"/>
          <p:cNvSpPr>
            <a:spLocks noGrp="1"/>
          </p:cNvSpPr>
          <p:nvPr>
            <p:ph idx="1"/>
          </p:nvPr>
        </p:nvSpPr>
        <p:spPr/>
        <p:txBody>
          <a:bodyPr/>
          <a:lstStyle/>
          <a:p>
            <a:r>
              <a:rPr lang="en-GB" dirty="0" smtClean="0"/>
              <a:t>The ceding company provides the reinsurer with their risk information. The reinsurer analyzes the information, which becomes part of the reinsurer’s permanent file.</a:t>
            </a:r>
          </a:p>
          <a:p>
            <a:r>
              <a:rPr lang="en-GB" dirty="0" smtClean="0"/>
              <a:t>If the reinsurer is willing to write the risk, it gives a quote and sends the ceding company a written confirmation.</a:t>
            </a:r>
          </a:p>
          <a:p>
            <a:r>
              <a:rPr lang="en-GB" dirty="0" smtClean="0"/>
              <a:t>If the quote is accepted, the reinsurer sends a confirmation.</a:t>
            </a:r>
          </a:p>
          <a:p>
            <a:r>
              <a:rPr lang="en-GB" dirty="0" smtClean="0"/>
              <a:t>The ceding company sends the reinsurer a copy of its policy from which the reinsurer prepares a certificate of reinsurance.</a:t>
            </a:r>
          </a:p>
          <a:p>
            <a:r>
              <a:rPr lang="en-GB" dirty="0" smtClean="0"/>
              <a:t>If a broker is used by the ceding company, all transactions including exchanging risk information, quotes, and binders occurs through the broker.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Slip</a:t>
            </a:r>
            <a:endParaRPr lang="en-GB"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PWINTOTALSEGMENTS" val="0"/>
</p:tagLst>
</file>

<file path=ppt/tags/tag2.xml><?xml version="1.0" encoding="utf-8"?>
<p:tagLst xmlns:a="http://schemas.openxmlformats.org/drawingml/2006/main" xmlns:r="http://schemas.openxmlformats.org/officeDocument/2006/relationships" xmlns:p="http://schemas.openxmlformats.org/presentationml/2006/main">
  <p:tag name="PPWINTOTALSEGMENTS" val="0"/>
</p:tagLst>
</file>

<file path=ppt/tags/tag3.xml><?xml version="1.0" encoding="utf-8"?>
<p:tagLst xmlns:a="http://schemas.openxmlformats.org/drawingml/2006/main" xmlns:r="http://schemas.openxmlformats.org/officeDocument/2006/relationships" xmlns:p="http://schemas.openxmlformats.org/presentationml/2006/main">
  <p:tag name="PPWINTOTALSEGMENTS" val="0"/>
</p:tagLst>
</file>

<file path=ppt/tags/tag4.xml><?xml version="1.0" encoding="utf-8"?>
<p:tagLst xmlns:a="http://schemas.openxmlformats.org/drawingml/2006/main" xmlns:r="http://schemas.openxmlformats.org/officeDocument/2006/relationships" xmlns:p="http://schemas.openxmlformats.org/presentationml/2006/main">
  <p:tag name="PPWINTOTALSEGMENTS" val="0"/>
</p:tagLst>
</file>

<file path=ppt/tags/tag5.xml><?xml version="1.0" encoding="utf-8"?>
<p:tagLst xmlns:a="http://schemas.openxmlformats.org/drawingml/2006/main" xmlns:r="http://schemas.openxmlformats.org/officeDocument/2006/relationships" xmlns:p="http://schemas.openxmlformats.org/presentationml/2006/main">
  <p:tag name="PPWINTOTALSEGMENTS" val="0"/>
</p:tagLst>
</file>

<file path=ppt/theme/theme1.xml><?xml version="1.0" encoding="utf-8"?>
<a:theme xmlns:a="http://schemas.openxmlformats.org/drawingml/2006/main" name="Default Theme">
  <a:themeElements>
    <a:clrScheme name="Munich Re">
      <a:dk1>
        <a:sysClr val="windowText" lastClr="000000"/>
      </a:dk1>
      <a:lt1>
        <a:sysClr val="window" lastClr="FFFFFF"/>
      </a:lt1>
      <a:dk2>
        <a:srgbClr val="4D4E53"/>
      </a:dk2>
      <a:lt2>
        <a:srgbClr val="F7941D"/>
      </a:lt2>
      <a:accent1>
        <a:srgbClr val="34909C"/>
      </a:accent1>
      <a:accent2>
        <a:srgbClr val="8DC63F"/>
      </a:accent2>
      <a:accent3>
        <a:srgbClr val="B72126"/>
      </a:accent3>
      <a:accent4>
        <a:srgbClr val="B2C1CA"/>
      </a:accent4>
      <a:accent5>
        <a:srgbClr val="00589A"/>
      </a:accent5>
      <a:accent6>
        <a:srgbClr val="714A9C"/>
      </a:accent6>
      <a:hlink>
        <a:srgbClr val="0A509E"/>
      </a:hlink>
      <a:folHlink>
        <a:srgbClr val="7993A3"/>
      </a:folHlink>
    </a:clrScheme>
    <a:fontScheme name="Munich Re">
      <a:majorFont>
        <a:latin typeface="Arial"/>
        <a:ea typeface="Arial Unicode MS"/>
        <a:cs typeface="Arial"/>
      </a:majorFont>
      <a:minorFont>
        <a:latin typeface="Arial"/>
        <a:ea typeface="Arial Unicode MS"/>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tailEnd type="none"/>
        </a:ln>
      </a:spPr>
      <a:bodyPr/>
      <a:lstStyle/>
      <a:style>
        <a:lnRef idx="1">
          <a:schemeClr val="accent1"/>
        </a:lnRef>
        <a:fillRef idx="0">
          <a:schemeClr val="accent1"/>
        </a:fillRef>
        <a:effectRef idx="0">
          <a:schemeClr val="accent1"/>
        </a:effectRef>
        <a:fontRef idx="minor">
          <a:schemeClr val="tx1"/>
        </a:fontRef>
      </a:style>
    </a:lnDef>
    <a:txDef>
      <a:spPr>
        <a:noFill/>
        <a:effectLst/>
      </a:spPr>
      <a:bodyPr wrap="none" rtlCol="0">
        <a:spAutoFit/>
      </a:bodyPr>
      <a:lstStyle>
        <a:defPPr>
          <a:defRPr sz="16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2124</Words>
  <Application>Microsoft Office PowerPoint</Application>
  <PresentationFormat>On-screen Show (4:3)</PresentationFormat>
  <Paragraphs>143</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Theme</vt:lpstr>
      <vt:lpstr>Facultative Reinsurance </vt:lpstr>
      <vt:lpstr>Things mean what they mean?</vt:lpstr>
      <vt:lpstr>Law applicable to Reinsurance Contracts</vt:lpstr>
      <vt:lpstr>Types of Reinsurance </vt:lpstr>
      <vt:lpstr>Facultative Reinsurance</vt:lpstr>
      <vt:lpstr>Characteristics</vt:lpstr>
      <vt:lpstr>Facultative Reinsurance</vt:lpstr>
      <vt:lpstr>Placement of Facultative Reinsurance Ideally?</vt:lpstr>
      <vt:lpstr>The Slip</vt:lpstr>
      <vt:lpstr>The Slip</vt:lpstr>
      <vt:lpstr>Inconsistencies between the slip and the policy</vt:lpstr>
      <vt:lpstr>The status of the slip</vt:lpstr>
      <vt:lpstr>So What can Go Wrong?</vt:lpstr>
      <vt:lpstr>Same Terms as Original</vt:lpstr>
      <vt:lpstr>Incorporating Original Terms</vt:lpstr>
      <vt:lpstr>Same Terms as Original</vt:lpstr>
      <vt:lpstr>Interpretation</vt:lpstr>
      <vt:lpstr>Conflict of Law</vt:lpstr>
      <vt:lpstr>Practical Points to Avoid Contract Uncertainty</vt:lpstr>
      <vt:lpstr>What eats shoots and leaves</vt:lpstr>
      <vt:lpstr>Thank you for your attention  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2013-04-19T13:34:36Z</dcterms:created>
  <dcterms:modified xsi:type="dcterms:W3CDTF">2013-05-26T13:15:42Z</dcterms:modified>
</cp:coreProperties>
</file>