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57" r:id="rId3"/>
    <p:sldId id="307" r:id="rId4"/>
    <p:sldId id="260" r:id="rId5"/>
    <p:sldId id="261" r:id="rId6"/>
    <p:sldId id="262" r:id="rId7"/>
    <p:sldId id="304" r:id="rId8"/>
    <p:sldId id="295" r:id="rId9"/>
    <p:sldId id="300" r:id="rId10"/>
    <p:sldId id="296" r:id="rId11"/>
    <p:sldId id="263" r:id="rId12"/>
    <p:sldId id="264" r:id="rId13"/>
    <p:sldId id="302" r:id="rId14"/>
    <p:sldId id="303" r:id="rId15"/>
    <p:sldId id="265" r:id="rId16"/>
    <p:sldId id="266" r:id="rId17"/>
    <p:sldId id="267" r:id="rId18"/>
    <p:sldId id="297" r:id="rId19"/>
    <p:sldId id="298" r:id="rId20"/>
    <p:sldId id="299" r:id="rId21"/>
    <p:sldId id="306" r:id="rId22"/>
  </p:sldIdLst>
  <p:sldSz cx="9144000" cy="6858000" type="screen4x3"/>
  <p:notesSz cx="6784975"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5" autoAdjust="0"/>
    <p:restoredTop sz="94660" autoAdjust="0"/>
  </p:normalViewPr>
  <p:slideViewPr>
    <p:cSldViewPr>
      <p:cViewPr>
        <p:scale>
          <a:sx n="125" d="100"/>
          <a:sy n="125" d="100"/>
        </p:scale>
        <p:origin x="-72" y="22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0156" cy="4953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3249" y="0"/>
            <a:ext cx="2940156" cy="495300"/>
          </a:xfrm>
          <a:prstGeom prst="rect">
            <a:avLst/>
          </a:prstGeom>
        </p:spPr>
        <p:txBody>
          <a:bodyPr vert="horz" lIns="91440" tIns="45720" rIns="91440" bIns="45720" rtlCol="0"/>
          <a:lstStyle>
            <a:lvl1pPr algn="r">
              <a:defRPr sz="1200"/>
            </a:lvl1pPr>
          </a:lstStyle>
          <a:p>
            <a:fld id="{26B34E65-214F-4834-A720-8E55309FC1BA}" type="datetimeFigureOut">
              <a:rPr lang="en-AU" smtClean="0"/>
              <a:t>1/10/2013</a:t>
            </a:fld>
            <a:endParaRPr lang="en-AU"/>
          </a:p>
        </p:txBody>
      </p:sp>
      <p:sp>
        <p:nvSpPr>
          <p:cNvPr id="4" name="Footer Placeholder 3"/>
          <p:cNvSpPr>
            <a:spLocks noGrp="1"/>
          </p:cNvSpPr>
          <p:nvPr>
            <p:ph type="ftr" sz="quarter" idx="2"/>
          </p:nvPr>
        </p:nvSpPr>
        <p:spPr>
          <a:xfrm>
            <a:off x="0" y="9408981"/>
            <a:ext cx="2940156" cy="4953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3249" y="9408981"/>
            <a:ext cx="2940156" cy="495300"/>
          </a:xfrm>
          <a:prstGeom prst="rect">
            <a:avLst/>
          </a:prstGeom>
        </p:spPr>
        <p:txBody>
          <a:bodyPr vert="horz" lIns="91440" tIns="45720" rIns="91440" bIns="45720" rtlCol="0" anchor="b"/>
          <a:lstStyle>
            <a:lvl1pPr algn="r">
              <a:defRPr sz="1200"/>
            </a:lvl1pPr>
          </a:lstStyle>
          <a:p>
            <a:fld id="{F0E44915-D45D-419A-9091-37BD99D69C94}" type="slidenum">
              <a:rPr lang="en-AU" smtClean="0"/>
              <a:t>‹#›</a:t>
            </a:fld>
            <a:endParaRPr lang="en-AU"/>
          </a:p>
        </p:txBody>
      </p:sp>
    </p:spTree>
    <p:extLst>
      <p:ext uri="{BB962C8B-B14F-4D97-AF65-F5344CB8AC3E}">
        <p14:creationId xmlns:p14="http://schemas.microsoft.com/office/powerpoint/2010/main" val="18907054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0156" cy="4953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3249" y="0"/>
            <a:ext cx="2940156" cy="495300"/>
          </a:xfrm>
          <a:prstGeom prst="rect">
            <a:avLst/>
          </a:prstGeom>
        </p:spPr>
        <p:txBody>
          <a:bodyPr vert="horz" lIns="91440" tIns="45720" rIns="91440" bIns="45720" rtlCol="0"/>
          <a:lstStyle>
            <a:lvl1pPr algn="r">
              <a:defRPr sz="1200"/>
            </a:lvl1pPr>
          </a:lstStyle>
          <a:p>
            <a:fld id="{9E9A2BC1-1D1B-47FA-95FE-AAB70AD620B1}" type="datetimeFigureOut">
              <a:rPr lang="en-AU" smtClean="0"/>
              <a:t>1/10/2013</a:t>
            </a:fld>
            <a:endParaRPr lang="en-AU"/>
          </a:p>
        </p:txBody>
      </p:sp>
      <p:sp>
        <p:nvSpPr>
          <p:cNvPr id="4" name="Slide Image Placeholder 3"/>
          <p:cNvSpPr>
            <a:spLocks noGrp="1" noRot="1" noChangeAspect="1"/>
          </p:cNvSpPr>
          <p:nvPr>
            <p:ph type="sldImg" idx="2"/>
          </p:nvPr>
        </p:nvSpPr>
        <p:spPr>
          <a:xfrm>
            <a:off x="915988" y="742950"/>
            <a:ext cx="4953000" cy="371475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8498" y="4705350"/>
            <a:ext cx="5427980" cy="44577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08981"/>
            <a:ext cx="2940156" cy="4953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3249" y="9408981"/>
            <a:ext cx="2940156" cy="495300"/>
          </a:xfrm>
          <a:prstGeom prst="rect">
            <a:avLst/>
          </a:prstGeom>
        </p:spPr>
        <p:txBody>
          <a:bodyPr vert="horz" lIns="91440" tIns="45720" rIns="91440" bIns="45720" rtlCol="0" anchor="b"/>
          <a:lstStyle>
            <a:lvl1pPr algn="r">
              <a:defRPr sz="1200"/>
            </a:lvl1pPr>
          </a:lstStyle>
          <a:p>
            <a:fld id="{39B30B1F-67B1-44F2-BDDF-7D9CAAF32977}" type="slidenum">
              <a:rPr lang="en-AU" smtClean="0"/>
              <a:t>‹#›</a:t>
            </a:fld>
            <a:endParaRPr lang="en-AU"/>
          </a:p>
        </p:txBody>
      </p:sp>
    </p:spTree>
    <p:extLst>
      <p:ext uri="{BB962C8B-B14F-4D97-AF65-F5344CB8AC3E}">
        <p14:creationId xmlns:p14="http://schemas.microsoft.com/office/powerpoint/2010/main" val="145450850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39B30B1F-67B1-44F2-BDDF-7D9CAAF32977}" type="slidenum">
              <a:rPr lang="en-AU" smtClean="0"/>
              <a:t>2</a:t>
            </a:fld>
            <a:endParaRPr lang="en-AU"/>
          </a:p>
        </p:txBody>
      </p:sp>
    </p:spTree>
    <p:extLst>
      <p:ext uri="{BB962C8B-B14F-4D97-AF65-F5344CB8AC3E}">
        <p14:creationId xmlns:p14="http://schemas.microsoft.com/office/powerpoint/2010/main" val="23625359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F7E31CE0-989F-4EE1-8C3F-60F6BF969F3C}" type="datetime1">
              <a:rPr lang="en-AU" smtClean="0"/>
              <a:t>1/10/2013</a:t>
            </a:fld>
            <a:endParaRPr lang="en-AU"/>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F6E8DEE1-C74A-4F42-A5CF-D143AA233DD6}" type="slidenum">
              <a:rPr lang="en-AU" smtClean="0"/>
              <a:t>‹#›</a:t>
            </a:fld>
            <a:endParaRPr lang="en-AU"/>
          </a:p>
        </p:txBody>
      </p:sp>
      <p:pic>
        <p:nvPicPr>
          <p:cNvPr id="7" name="Picture 6"/>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1196752"/>
          </a:xfrm>
          <a:prstGeom prst="rect">
            <a:avLst/>
          </a:prstGeom>
          <a:extLst>
            <a:ext uri="{FAA26D3D-D897-4be2-8F04-BA451C77F1D7}">
              <ma14:placeholderFlag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pic>
        <p:nvPicPr>
          <p:cNvPr id="9" name="Picture 8"/>
          <p:cNvPicPr/>
          <p:nvPr userDrawn="1"/>
        </p:nvPicPr>
        <p:blipFill>
          <a:blip r:embed="rId3"/>
          <a:stretch>
            <a:fillRect/>
          </a:stretch>
        </p:blipFill>
        <p:spPr>
          <a:xfrm>
            <a:off x="0" y="5816072"/>
            <a:ext cx="9144000" cy="1041928"/>
          </a:xfrm>
          <a:prstGeom prst="rect">
            <a:avLst/>
          </a:prstGeom>
        </p:spPr>
      </p:pic>
    </p:spTree>
    <p:extLst>
      <p:ext uri="{BB962C8B-B14F-4D97-AF65-F5344CB8AC3E}">
        <p14:creationId xmlns:p14="http://schemas.microsoft.com/office/powerpoint/2010/main" val="496290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dirty="0"/>
          </a:p>
        </p:txBody>
      </p:sp>
      <p:sp>
        <p:nvSpPr>
          <p:cNvPr id="3" name="Content Placeholder 2"/>
          <p:cNvSpPr>
            <a:spLocks noGrp="1"/>
          </p:cNvSpPr>
          <p:nvPr>
            <p:ph idx="1"/>
          </p:nvPr>
        </p:nvSpPr>
        <p:spPr>
          <a:xfrm>
            <a:off x="611560" y="1556792"/>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A5314D2-1613-4B75-8729-CD173BA88A72}" type="datetime1">
              <a:rPr lang="en-AU" smtClean="0"/>
              <a:t>1/10/2013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6E8DEE1-C74A-4F42-A5CF-D143AA233DD6}" type="slidenum">
              <a:rPr lang="en-AU" smtClean="0"/>
              <a:t>‹#›</a:t>
            </a:fld>
            <a:endParaRPr lang="en-AU"/>
          </a:p>
        </p:txBody>
      </p:sp>
      <p:pic>
        <p:nvPicPr>
          <p:cNvPr id="7" name="Picture 6"/>
          <p:cNvPicPr/>
          <p:nvPr userDrawn="1"/>
        </p:nvPicPr>
        <p:blipFill>
          <a:blip r:embed="rId2" cstate="print">
            <a:extLst>
              <a:ext uri="{28A0092B-C50C-407E-A947-70E740481C1C}">
                <a14:useLocalDpi xmlns:a14="http://schemas.microsoft.com/office/drawing/2010/main" val="0"/>
              </a:ext>
            </a:extLst>
          </a:blip>
          <a:stretch>
            <a:fillRect/>
          </a:stretch>
        </p:blipFill>
        <p:spPr>
          <a:xfrm>
            <a:off x="6757890" y="260648"/>
            <a:ext cx="2088232" cy="898267"/>
          </a:xfrm>
          <a:prstGeom prst="rect">
            <a:avLst/>
          </a:prstGeom>
          <a:extLst>
            <a:ext uri="{FAA26D3D-D897-4be2-8F04-BA451C77F1D7}">
              <ma14:placeholderFlag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spTree>
    <p:extLst>
      <p:ext uri="{BB962C8B-B14F-4D97-AF65-F5344CB8AC3E}">
        <p14:creationId xmlns:p14="http://schemas.microsoft.com/office/powerpoint/2010/main" val="35949402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C5B782-2A58-4E05-ACA5-74D4466AFEE7}" type="datetime1">
              <a:rPr lang="en-AU" smtClean="0"/>
              <a:t>1/10/2013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E8DEE1-C74A-4F42-A5CF-D143AA233DD6}" type="slidenum">
              <a:rPr lang="en-AU" smtClean="0"/>
              <a:t>‹#›</a:t>
            </a:fld>
            <a:endParaRPr lang="en-AU"/>
          </a:p>
        </p:txBody>
      </p:sp>
    </p:spTree>
    <p:extLst>
      <p:ext uri="{BB962C8B-B14F-4D97-AF65-F5344CB8AC3E}">
        <p14:creationId xmlns:p14="http://schemas.microsoft.com/office/powerpoint/2010/main" val="2498726596"/>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sz="3900" dirty="0" smtClean="0">
                <a:latin typeface="Arial" pitchFamily="34" charset="0"/>
                <a:cs typeface="Arial" pitchFamily="34" charset="0"/>
              </a:rPr>
              <a:t>Reinsurance Regulation in Australia</a:t>
            </a:r>
            <a:br>
              <a:rPr lang="en-AU" sz="3900" dirty="0" smtClean="0">
                <a:latin typeface="Arial" pitchFamily="34" charset="0"/>
                <a:cs typeface="Arial" pitchFamily="34" charset="0"/>
              </a:rPr>
            </a:br>
            <a:r>
              <a:rPr lang="en-AU" sz="3900" dirty="0" smtClean="0">
                <a:latin typeface="Arial" pitchFamily="34" charset="0"/>
                <a:cs typeface="Arial" pitchFamily="34" charset="0"/>
              </a:rPr>
              <a:t> an overview</a:t>
            </a:r>
            <a:endParaRPr lang="en-AU" dirty="0">
              <a:latin typeface="Arial" pitchFamily="34" charset="0"/>
              <a:cs typeface="Arial" pitchFamily="34" charset="0"/>
            </a:endParaRPr>
          </a:p>
        </p:txBody>
      </p:sp>
      <p:sp>
        <p:nvSpPr>
          <p:cNvPr id="3" name="Subtitle 2"/>
          <p:cNvSpPr>
            <a:spLocks noGrp="1"/>
          </p:cNvSpPr>
          <p:nvPr>
            <p:ph type="subTitle" idx="1"/>
          </p:nvPr>
        </p:nvSpPr>
        <p:spPr/>
        <p:txBody>
          <a:bodyPr/>
          <a:lstStyle/>
          <a:p>
            <a:r>
              <a:rPr lang="en-AU" dirty="0" smtClean="0">
                <a:latin typeface="Arial" panose="020B0604020202020204" pitchFamily="34" charset="0"/>
                <a:cs typeface="Arial" panose="020B0604020202020204" pitchFamily="34" charset="0"/>
              </a:rPr>
              <a:t>Mark Radford – Principal</a:t>
            </a:r>
          </a:p>
          <a:p>
            <a:r>
              <a:rPr lang="en-AU" dirty="0" smtClean="0">
                <a:latin typeface="Arial" panose="020B0604020202020204" pitchFamily="34" charset="0"/>
                <a:cs typeface="Arial" panose="020B0604020202020204" pitchFamily="34" charset="0"/>
              </a:rPr>
              <a:t>mark@radfordlawyers.com.au</a:t>
            </a:r>
            <a:endParaRPr lang="en-AU"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a:t>
            </a:fld>
            <a:endParaRPr lang="en-AU" dirty="0"/>
          </a:p>
        </p:txBody>
      </p:sp>
    </p:spTree>
    <p:extLst>
      <p:ext uri="{BB962C8B-B14F-4D97-AF65-F5344CB8AC3E}">
        <p14:creationId xmlns:p14="http://schemas.microsoft.com/office/powerpoint/2010/main" val="32440780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Prudential regulation of General </a:t>
            </a:r>
            <a:r>
              <a:rPr lang="en-AU" sz="4000" dirty="0" smtClean="0">
                <a:solidFill>
                  <a:prstClr val="white"/>
                </a:solidFill>
                <a:latin typeface="Arial" pitchFamily="34" charset="0"/>
                <a:cs typeface="Arial" pitchFamily="34" charset="0"/>
              </a:rPr>
              <a:t>Re/insurance Cont</a:t>
            </a:r>
            <a:r>
              <a:rPr lang="en-AU" sz="4000" dirty="0">
                <a:solidFill>
                  <a:prstClr val="white"/>
                </a:solidFill>
                <a:latin typeface="Arial" pitchFamily="34" charset="0"/>
                <a:cs typeface="Arial" pitchFamily="34" charset="0"/>
              </a:rPr>
              <a:t>.</a:t>
            </a:r>
            <a:endParaRPr lang="en-AU" dirty="0"/>
          </a:p>
        </p:txBody>
      </p:sp>
      <p:sp>
        <p:nvSpPr>
          <p:cNvPr id="3" name="Content Placeholder 2"/>
          <p:cNvSpPr>
            <a:spLocks noGrp="1"/>
          </p:cNvSpPr>
          <p:nvPr>
            <p:ph idx="1"/>
          </p:nvPr>
        </p:nvSpPr>
        <p:spPr/>
        <p:txBody>
          <a:bodyPr>
            <a:normAutofit fontScale="92500" lnSpcReduction="10000"/>
          </a:bodyPr>
          <a:lstStyle/>
          <a:p>
            <a:r>
              <a:rPr lang="en-AU" sz="2500" dirty="0" smtClean="0">
                <a:latin typeface="Arial" panose="020B0604020202020204" pitchFamily="34" charset="0"/>
                <a:cs typeface="Arial" panose="020B0604020202020204" pitchFamily="34" charset="0"/>
              </a:rPr>
              <a:t>Because of the broadening of the definition new carve outs were included in 2008 in section 3A and the regulations:</a:t>
            </a:r>
          </a:p>
          <a:p>
            <a:pPr marL="0" indent="0">
              <a:buNone/>
            </a:pPr>
            <a:endParaRPr lang="en-AU" sz="2500" dirty="0" smtClean="0">
              <a:latin typeface="Arial" panose="020B0604020202020204" pitchFamily="34" charset="0"/>
              <a:cs typeface="Arial" panose="020B0604020202020204" pitchFamily="34" charset="0"/>
            </a:endParaRPr>
          </a:p>
          <a:p>
            <a:pPr lvl="1"/>
            <a:r>
              <a:rPr lang="en-AU" sz="2200" b="1" dirty="0" smtClean="0">
                <a:latin typeface="Arial" panose="020B0604020202020204" pitchFamily="34" charset="0"/>
                <a:cs typeface="Arial" panose="020B0604020202020204" pitchFamily="34" charset="0"/>
              </a:rPr>
              <a:t>Regulation 4B Insurance contracts for high-value insured –</a:t>
            </a:r>
            <a:r>
              <a:rPr lang="en-AU" sz="2200" dirty="0" smtClean="0">
                <a:latin typeface="Arial" panose="020B0604020202020204" pitchFamily="34" charset="0"/>
                <a:cs typeface="Arial" panose="020B0604020202020204" pitchFamily="34" charset="0"/>
              </a:rPr>
              <a:t>asset/revenue/employee test. </a:t>
            </a:r>
          </a:p>
          <a:p>
            <a:pPr lvl="1"/>
            <a:r>
              <a:rPr lang="en-AU" sz="2200" b="1" dirty="0" smtClean="0">
                <a:latin typeface="Arial" panose="020B0604020202020204" pitchFamily="34" charset="0"/>
                <a:cs typeface="Arial" panose="020B0604020202020204" pitchFamily="34" charset="0"/>
              </a:rPr>
              <a:t>Regulation 4C Insurance contracts for </a:t>
            </a:r>
            <a:r>
              <a:rPr lang="en-AU" sz="2200" b="1" dirty="0">
                <a:latin typeface="Arial" panose="020B0604020202020204" pitchFamily="34" charset="0"/>
                <a:cs typeface="Arial" panose="020B0604020202020204" pitchFamily="34" charset="0"/>
              </a:rPr>
              <a:t>atypical risks </a:t>
            </a:r>
            <a:r>
              <a:rPr lang="en-AU" sz="2200" dirty="0" smtClean="0">
                <a:latin typeface="Arial" panose="020B0604020202020204" pitchFamily="34" charset="0"/>
                <a:cs typeface="Arial" panose="020B0604020202020204" pitchFamily="34" charset="0"/>
              </a:rPr>
              <a:t>– </a:t>
            </a:r>
            <a:r>
              <a:rPr lang="en-AU" sz="2200" dirty="0" err="1" smtClean="0">
                <a:latin typeface="Arial" panose="020B0604020202020204" pitchFamily="34" charset="0"/>
                <a:cs typeface="Arial" panose="020B0604020202020204" pitchFamily="34" charset="0"/>
              </a:rPr>
              <a:t>e.g</a:t>
            </a:r>
            <a:r>
              <a:rPr lang="en-AU" sz="2200" dirty="0" smtClean="0">
                <a:latin typeface="Arial" panose="020B0604020202020204" pitchFamily="34" charset="0"/>
                <a:cs typeface="Arial" panose="020B0604020202020204" pitchFamily="34" charset="0"/>
              </a:rPr>
              <a:t> loss </a:t>
            </a:r>
            <a:r>
              <a:rPr lang="en-AU" sz="2200" dirty="0">
                <a:latin typeface="Arial" panose="020B0604020202020204" pitchFamily="34" charset="0"/>
                <a:cs typeface="Arial" panose="020B0604020202020204" pitchFamily="34" charset="0"/>
              </a:rPr>
              <a:t>or liability arising from the hazardous properties (including radioactive, toxic or explosive properties) of nuclear </a:t>
            </a:r>
            <a:r>
              <a:rPr lang="en-AU" sz="2200" dirty="0" smtClean="0">
                <a:latin typeface="Arial" panose="020B0604020202020204" pitchFamily="34" charset="0"/>
                <a:cs typeface="Arial" panose="020B0604020202020204" pitchFamily="34" charset="0"/>
              </a:rPr>
              <a:t>fuel. </a:t>
            </a:r>
          </a:p>
          <a:p>
            <a:pPr lvl="1"/>
            <a:r>
              <a:rPr lang="en-AU" sz="2200" b="1" dirty="0" smtClean="0">
                <a:latin typeface="Arial" panose="020B0604020202020204" pitchFamily="34" charset="0"/>
                <a:cs typeface="Arial" panose="020B0604020202020204" pitchFamily="34" charset="0"/>
              </a:rPr>
              <a:t>Regulation 4C Insurance contracts for other risks that cannot reasonably be placed in Australia </a:t>
            </a:r>
            <a:r>
              <a:rPr lang="en-AU" sz="2200" dirty="0">
                <a:latin typeface="Arial" panose="020B0604020202020204" pitchFamily="34" charset="0"/>
                <a:cs typeface="Arial" panose="020B0604020202020204" pitchFamily="34" charset="0"/>
              </a:rPr>
              <a:t>-  A policy will be exempt if an Australian insurance broker certifies in writing that the risk insured under that contract cannot reasonably be placed with an Australian </a:t>
            </a:r>
            <a:r>
              <a:rPr lang="en-AU" sz="2200" dirty="0" smtClean="0">
                <a:latin typeface="Arial" panose="020B0604020202020204" pitchFamily="34" charset="0"/>
                <a:cs typeface="Arial" panose="020B0604020202020204" pitchFamily="34" charset="0"/>
              </a:rPr>
              <a:t>insurer</a:t>
            </a:r>
          </a:p>
          <a:p>
            <a:pPr lvl="1"/>
            <a:r>
              <a:rPr lang="en-AU" sz="2200" b="1" dirty="0" smtClean="0">
                <a:latin typeface="Arial" panose="020B0604020202020204" pitchFamily="34" charset="0"/>
                <a:cs typeface="Arial" panose="020B0604020202020204" pitchFamily="34" charset="0"/>
              </a:rPr>
              <a:t>Regulation 4E </a:t>
            </a:r>
            <a:r>
              <a:rPr lang="en-AU" sz="2200" b="1" dirty="0">
                <a:latin typeface="Arial" panose="020B0604020202020204" pitchFamily="34" charset="0"/>
                <a:cs typeface="Arial" panose="020B0604020202020204" pitchFamily="34" charset="0"/>
              </a:rPr>
              <a:t>Insurance contracts required by foreign laws</a:t>
            </a:r>
            <a:endParaRPr lang="en-AU" sz="2200" b="1" dirty="0" smtClean="0">
              <a:latin typeface="Arial" panose="020B0604020202020204" pitchFamily="34" charset="0"/>
              <a:cs typeface="Arial" panose="020B0604020202020204" pitchFamily="34" charset="0"/>
            </a:endParaRPr>
          </a:p>
          <a:p>
            <a:pPr lvl="1"/>
            <a:endParaRPr lang="en-AU" sz="2100" dirty="0">
              <a:latin typeface="Arial" panose="020B0604020202020204" pitchFamily="34" charset="0"/>
              <a:cs typeface="Arial" panose="020B0604020202020204" pitchFamily="34" charset="0"/>
            </a:endParaRPr>
          </a:p>
          <a:p>
            <a:pPr lvl="1"/>
            <a:endParaRPr lang="en-AU" sz="2100" dirty="0" smtClean="0">
              <a:latin typeface="Arial" panose="020B0604020202020204" pitchFamily="34" charset="0"/>
              <a:cs typeface="Arial" panose="020B0604020202020204" pitchFamily="34" charset="0"/>
            </a:endParaRPr>
          </a:p>
          <a:p>
            <a:pPr lvl="1"/>
            <a:endParaRPr lang="en-AU" sz="2100" dirty="0" smtClean="0">
              <a:latin typeface="Arial" panose="020B0604020202020204" pitchFamily="34" charset="0"/>
              <a:cs typeface="Arial" panose="020B0604020202020204" pitchFamily="34" charset="0"/>
            </a:endParaRPr>
          </a:p>
          <a:p>
            <a:pPr lvl="1"/>
            <a:endParaRPr lang="en-AU" dirty="0"/>
          </a:p>
          <a:p>
            <a:endParaRPr lang="en-AU" dirty="0"/>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10</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1859365017"/>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a:solidFill>
                  <a:schemeClr val="bg1"/>
                </a:solidFill>
                <a:latin typeface="Arial" pitchFamily="34" charset="0"/>
                <a:cs typeface="Arial" pitchFamily="34" charset="0"/>
              </a:rPr>
              <a:t>Prudential regulation of re/insurance </a:t>
            </a:r>
            <a:r>
              <a:rPr lang="en-AU" sz="4000" dirty="0" smtClean="0">
                <a:solidFill>
                  <a:schemeClr val="bg1"/>
                </a:solidFill>
                <a:latin typeface="Arial" pitchFamily="34" charset="0"/>
                <a:cs typeface="Arial" pitchFamily="34" charset="0"/>
              </a:rPr>
              <a:t>General Insurance </a:t>
            </a:r>
            <a:r>
              <a:rPr lang="en-AU" sz="4000" dirty="0">
                <a:solidFill>
                  <a:schemeClr val="bg1"/>
                </a:solidFill>
                <a:latin typeface="Arial" pitchFamily="34" charset="0"/>
                <a:cs typeface="Arial" pitchFamily="34" charset="0"/>
              </a:rPr>
              <a:t>Cont.</a:t>
            </a:r>
          </a:p>
        </p:txBody>
      </p:sp>
      <p:sp>
        <p:nvSpPr>
          <p:cNvPr id="3" name="Content Placeholder 2"/>
          <p:cNvSpPr>
            <a:spLocks noGrp="1"/>
          </p:cNvSpPr>
          <p:nvPr>
            <p:ph idx="1"/>
          </p:nvPr>
        </p:nvSpPr>
        <p:spPr/>
        <p:txBody>
          <a:bodyPr>
            <a:normAutofit/>
          </a:bodyPr>
          <a:lstStyle/>
          <a:p>
            <a:endParaRPr lang="en-AU" sz="2500" dirty="0" smtClean="0">
              <a:latin typeface="Arial" pitchFamily="34" charset="0"/>
              <a:cs typeface="Arial" pitchFamily="34" charset="0"/>
            </a:endParaRPr>
          </a:p>
          <a:p>
            <a:endParaRPr lang="en-AU" sz="2500" dirty="0">
              <a:latin typeface="Arial" pitchFamily="34" charset="0"/>
              <a:cs typeface="Arial" pitchFamily="34" charset="0"/>
            </a:endParaRPr>
          </a:p>
          <a:p>
            <a:r>
              <a:rPr lang="en-AU" sz="2700" dirty="0" smtClean="0">
                <a:latin typeface="Arial" pitchFamily="34" charset="0"/>
                <a:cs typeface="Arial" pitchFamily="34" charset="0"/>
              </a:rPr>
              <a:t>Effectively</a:t>
            </a:r>
            <a:r>
              <a:rPr lang="en-AU" sz="2700" dirty="0">
                <a:latin typeface="Arial" pitchFamily="34" charset="0"/>
                <a:cs typeface="Arial" pitchFamily="34" charset="0"/>
              </a:rPr>
              <a:t>, reinsurers have </a:t>
            </a:r>
            <a:r>
              <a:rPr lang="en-AU" sz="2700" dirty="0" smtClean="0">
                <a:latin typeface="Arial" pitchFamily="34" charset="0"/>
                <a:cs typeface="Arial" pitchFamily="34" charset="0"/>
              </a:rPr>
              <a:t>a choice </a:t>
            </a:r>
            <a:r>
              <a:rPr lang="en-AU" sz="2700" dirty="0">
                <a:latin typeface="Arial" pitchFamily="34" charset="0"/>
                <a:cs typeface="Arial" pitchFamily="34" charset="0"/>
              </a:rPr>
              <a:t>to structure their business so as to:</a:t>
            </a:r>
          </a:p>
          <a:p>
            <a:pPr lvl="1"/>
            <a:r>
              <a:rPr lang="en-AU" sz="2700" dirty="0" smtClean="0">
                <a:latin typeface="Arial" pitchFamily="34" charset="0"/>
                <a:cs typeface="Arial" pitchFamily="34" charset="0"/>
              </a:rPr>
              <a:t>effectively </a:t>
            </a:r>
            <a:r>
              <a:rPr lang="en-AU" sz="2700" dirty="0">
                <a:latin typeface="Arial" pitchFamily="34" charset="0"/>
                <a:cs typeface="Arial" pitchFamily="34" charset="0"/>
              </a:rPr>
              <a:t>operate offshore and avoid being caught; or</a:t>
            </a:r>
          </a:p>
          <a:p>
            <a:pPr lvl="1"/>
            <a:r>
              <a:rPr lang="en-AU" sz="2700" dirty="0" smtClean="0">
                <a:latin typeface="Arial" pitchFamily="34" charset="0"/>
                <a:cs typeface="Arial" pitchFamily="34" charset="0"/>
              </a:rPr>
              <a:t>operate </a:t>
            </a:r>
            <a:r>
              <a:rPr lang="en-AU" sz="2700" dirty="0">
                <a:latin typeface="Arial" pitchFamily="34" charset="0"/>
                <a:cs typeface="Arial" pitchFamily="34" charset="0"/>
              </a:rPr>
              <a:t>within the jurisdiction and comply with the significant prudential obligations of the Act</a:t>
            </a:r>
            <a:r>
              <a:rPr lang="en-AU" sz="2500" dirty="0">
                <a:latin typeface="Arial" pitchFamily="34" charset="0"/>
                <a:cs typeface="Arial" pitchFamily="34" charset="0"/>
              </a:rPr>
              <a:t>.</a:t>
            </a:r>
          </a:p>
          <a:p>
            <a:endParaRPr lang="en-AU" dirty="0"/>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11</a:t>
            </a:fld>
            <a:endParaRPr lang="en-AU"/>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428209644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63335" cy="1417638"/>
          </a:xfrm>
          <a:solidFill>
            <a:schemeClr val="tx1"/>
          </a:solidFill>
        </p:spPr>
        <p:txBody>
          <a:bodyPr>
            <a:noAutofit/>
          </a:bodyPr>
          <a:lstStyle/>
          <a:p>
            <a:r>
              <a:rPr lang="en-AU" sz="4000" dirty="0">
                <a:solidFill>
                  <a:schemeClr val="bg1"/>
                </a:solidFill>
                <a:latin typeface="Arial" pitchFamily="34" charset="0"/>
                <a:cs typeface="Arial" pitchFamily="34" charset="0"/>
              </a:rPr>
              <a:t>Prudential regulation of re/insurance </a:t>
            </a:r>
            <a:r>
              <a:rPr lang="en-AU" sz="4000" dirty="0" smtClean="0">
                <a:solidFill>
                  <a:schemeClr val="bg1"/>
                </a:solidFill>
                <a:latin typeface="Arial" pitchFamily="34" charset="0"/>
                <a:cs typeface="Arial" pitchFamily="34" charset="0"/>
              </a:rPr>
              <a:t>Life Insurance</a:t>
            </a:r>
            <a:endParaRPr lang="en-AU"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a:xfrm>
            <a:off x="539552" y="1577329"/>
            <a:ext cx="8229600" cy="4525963"/>
          </a:xfrm>
        </p:spPr>
        <p:txBody>
          <a:bodyPr>
            <a:normAutofit fontScale="25000" lnSpcReduction="20000"/>
          </a:bodyPr>
          <a:lstStyle/>
          <a:p>
            <a:endParaRPr lang="en-AU" sz="8800" dirty="0"/>
          </a:p>
          <a:p>
            <a:r>
              <a:rPr lang="en-AU" sz="10000" dirty="0">
                <a:latin typeface="Arial" panose="020B0604020202020204" pitchFamily="34" charset="0"/>
                <a:cs typeface="Arial" panose="020B0604020202020204" pitchFamily="34" charset="0"/>
              </a:rPr>
              <a:t>Life insurance (including reinsurance) is managed under the Life Insurance Act 1995 (Cth) by APRA</a:t>
            </a:r>
            <a:r>
              <a:rPr lang="en-AU" sz="10000" dirty="0" smtClean="0">
                <a:latin typeface="Arial" panose="020B0604020202020204" pitchFamily="34" charset="0"/>
                <a:cs typeface="Arial" panose="020B0604020202020204" pitchFamily="34" charset="0"/>
              </a:rPr>
              <a:t>.</a:t>
            </a:r>
          </a:p>
          <a:p>
            <a:endParaRPr lang="en-AU" sz="10000" dirty="0" smtClean="0">
              <a:latin typeface="Arial" panose="020B0604020202020204" pitchFamily="34" charset="0"/>
              <a:cs typeface="Arial" panose="020B0604020202020204" pitchFamily="34" charset="0"/>
            </a:endParaRPr>
          </a:p>
          <a:p>
            <a:r>
              <a:rPr lang="en-AU" sz="10000" dirty="0" smtClean="0">
                <a:latin typeface="Arial" panose="020B0604020202020204" pitchFamily="34" charset="0"/>
                <a:cs typeface="Arial" panose="020B0604020202020204" pitchFamily="34" charset="0"/>
              </a:rPr>
              <a:t>The </a:t>
            </a:r>
            <a:r>
              <a:rPr lang="en-AU" sz="10000" dirty="0">
                <a:latin typeface="Arial" panose="020B0604020202020204" pitchFamily="34" charset="0"/>
                <a:cs typeface="Arial" panose="020B0604020202020204" pitchFamily="34" charset="0"/>
              </a:rPr>
              <a:t>scope of what is seen to be carrying on life insurance business in Australia is also </a:t>
            </a:r>
            <a:r>
              <a:rPr lang="en-AU" sz="10000" dirty="0" smtClean="0">
                <a:latin typeface="Arial" panose="020B0604020202020204" pitchFamily="34" charset="0"/>
                <a:cs typeface="Arial" panose="020B0604020202020204" pitchFamily="34" charset="0"/>
              </a:rPr>
              <a:t>broad.</a:t>
            </a:r>
          </a:p>
          <a:p>
            <a:pPr marL="0" indent="0">
              <a:buNone/>
            </a:pPr>
            <a:endParaRPr lang="en-AU" sz="10000" dirty="0" smtClean="0">
              <a:latin typeface="Arial" panose="020B0604020202020204" pitchFamily="34" charset="0"/>
              <a:cs typeface="Arial" panose="020B0604020202020204" pitchFamily="34" charset="0"/>
            </a:endParaRPr>
          </a:p>
          <a:p>
            <a:r>
              <a:rPr lang="en-AU" sz="10000" dirty="0" smtClean="0">
                <a:latin typeface="Arial" panose="020B0604020202020204" pitchFamily="34" charset="0"/>
                <a:cs typeface="Arial" panose="020B0604020202020204" pitchFamily="34" charset="0"/>
              </a:rPr>
              <a:t>The Act can </a:t>
            </a:r>
            <a:r>
              <a:rPr lang="en-AU" sz="10000" dirty="0">
                <a:latin typeface="Arial" panose="020B0604020202020204" pitchFamily="34" charset="0"/>
                <a:cs typeface="Arial" panose="020B0604020202020204" pitchFamily="34" charset="0"/>
              </a:rPr>
              <a:t>catch reinsurers carrying on life insurance business in Australia which are not otherwise exempt.</a:t>
            </a:r>
          </a:p>
          <a:p>
            <a:endParaRPr lang="en-AU" sz="10000" dirty="0" smtClean="0">
              <a:latin typeface="Arial" panose="020B0604020202020204" pitchFamily="34" charset="0"/>
              <a:cs typeface="Arial" panose="020B0604020202020204" pitchFamily="34" charset="0"/>
            </a:endParaRPr>
          </a:p>
          <a:p>
            <a:endParaRPr lang="en-AU" sz="10000" dirty="0" smtClean="0">
              <a:latin typeface="Arial" panose="020B0604020202020204" pitchFamily="34" charset="0"/>
              <a:cs typeface="Arial" panose="020B0604020202020204" pitchFamily="34" charset="0"/>
            </a:endParaRPr>
          </a:p>
          <a:p>
            <a:endParaRPr lang="en-AU" sz="7700" dirty="0">
              <a:latin typeface="Arial" panose="020B0604020202020204" pitchFamily="34" charset="0"/>
              <a:cs typeface="Arial" panose="020B0604020202020204" pitchFamily="34" charset="0"/>
            </a:endParaRPr>
          </a:p>
          <a:p>
            <a:endParaRPr lang="en-AU" sz="7700" dirty="0">
              <a:latin typeface="Arial" panose="020B0604020202020204" pitchFamily="34" charset="0"/>
              <a:cs typeface="Arial" panose="020B0604020202020204" pitchFamily="34" charset="0"/>
            </a:endParaRPr>
          </a:p>
          <a:p>
            <a:endParaRPr lang="en-AU" sz="7700" dirty="0" smtClean="0">
              <a:latin typeface="Arial" panose="020B0604020202020204" pitchFamily="34" charset="0"/>
              <a:cs typeface="Arial" panose="020B0604020202020204" pitchFamily="34" charset="0"/>
            </a:endParaRPr>
          </a:p>
          <a:p>
            <a:endParaRPr lang="en-AU" sz="7700" dirty="0" smtClean="0">
              <a:latin typeface="Arial" panose="020B0604020202020204" pitchFamily="34" charset="0"/>
              <a:cs typeface="Arial" panose="020B0604020202020204" pitchFamily="34" charset="0"/>
            </a:endParaRPr>
          </a:p>
          <a:p>
            <a:pPr marL="0" indent="0">
              <a:buNone/>
            </a:pPr>
            <a:endParaRPr lang="en-AU" sz="8800" dirty="0">
              <a:latin typeface="Arial" pitchFamily="34" charset="0"/>
              <a:cs typeface="Arial" pitchFamily="34" charset="0"/>
            </a:endParaRP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12</a:t>
            </a:fld>
            <a:endParaRPr lang="en-AU"/>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671324990"/>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20" y="0"/>
            <a:ext cx="9269412" cy="1331640"/>
          </a:xfrm>
          <a:solidFill>
            <a:schemeClr val="tx1"/>
          </a:solidFill>
        </p:spPr>
        <p:txBody>
          <a:bodyPr/>
          <a:lstStyle/>
          <a:p>
            <a:r>
              <a:rPr lang="en-AU" sz="4000" dirty="0">
                <a:solidFill>
                  <a:prstClr val="white"/>
                </a:solidFill>
                <a:latin typeface="Arial" pitchFamily="34" charset="0"/>
                <a:cs typeface="Arial" pitchFamily="34" charset="0"/>
              </a:rPr>
              <a:t>Prudential regulation of re/insurance Life Insurance Cont.</a:t>
            </a:r>
            <a:endParaRPr lang="en-AU" dirty="0"/>
          </a:p>
        </p:txBody>
      </p:sp>
      <p:sp>
        <p:nvSpPr>
          <p:cNvPr id="3" name="Content Placeholder 2"/>
          <p:cNvSpPr>
            <a:spLocks noGrp="1"/>
          </p:cNvSpPr>
          <p:nvPr>
            <p:ph idx="1"/>
          </p:nvPr>
        </p:nvSpPr>
        <p:spPr/>
        <p:txBody>
          <a:bodyPr>
            <a:normAutofit fontScale="85000" lnSpcReduction="20000"/>
          </a:bodyPr>
          <a:lstStyle/>
          <a:p>
            <a:pPr marL="0" lvl="0" indent="0">
              <a:buNone/>
            </a:pPr>
            <a:r>
              <a:rPr lang="en-AU" sz="2900" dirty="0">
                <a:solidFill>
                  <a:prstClr val="black"/>
                </a:solidFill>
                <a:latin typeface="Arial" panose="020B0604020202020204" pitchFamily="34" charset="0"/>
                <a:cs typeface="Arial" panose="020B0604020202020204" pitchFamily="34" charset="0"/>
              </a:rPr>
              <a:t>Certain persons will be taken to carry on life business (s19):</a:t>
            </a:r>
          </a:p>
          <a:p>
            <a:r>
              <a:rPr lang="en-AU" sz="2900" dirty="0">
                <a:solidFill>
                  <a:prstClr val="black"/>
                </a:solidFill>
                <a:latin typeface="Arial" panose="020B0604020202020204" pitchFamily="34" charset="0"/>
                <a:cs typeface="Arial" panose="020B0604020202020204" pitchFamily="34" charset="0"/>
              </a:rPr>
              <a:t>a person who publishes or distributes, or procures the publication or distribution of, a statement relating to the willingness of the person to do something that constitutes the carrying on of life business</a:t>
            </a:r>
          </a:p>
          <a:p>
            <a:r>
              <a:rPr lang="en-AU" sz="2900" dirty="0" smtClean="0">
                <a:solidFill>
                  <a:prstClr val="black"/>
                </a:solidFill>
                <a:latin typeface="Arial" panose="020B0604020202020204" pitchFamily="34" charset="0"/>
                <a:cs typeface="Arial" panose="020B0604020202020204" pitchFamily="34" charset="0"/>
              </a:rPr>
              <a:t>A </a:t>
            </a:r>
            <a:r>
              <a:rPr lang="en-AU" sz="2900" dirty="0">
                <a:solidFill>
                  <a:prstClr val="black"/>
                </a:solidFill>
                <a:latin typeface="Arial" panose="020B0604020202020204" pitchFamily="34" charset="0"/>
                <a:cs typeface="Arial" panose="020B0604020202020204" pitchFamily="34" charset="0"/>
              </a:rPr>
              <a:t>person in the situation where :</a:t>
            </a:r>
          </a:p>
          <a:p>
            <a:pPr lvl="1"/>
            <a:r>
              <a:rPr lang="en-AU" sz="2900" dirty="0" smtClean="0">
                <a:solidFill>
                  <a:prstClr val="black"/>
                </a:solidFill>
                <a:latin typeface="Arial" panose="020B0604020202020204" pitchFamily="34" charset="0"/>
                <a:cs typeface="Arial" panose="020B0604020202020204" pitchFamily="34" charset="0"/>
              </a:rPr>
              <a:t>Business </a:t>
            </a:r>
            <a:r>
              <a:rPr lang="en-AU" sz="2900" dirty="0">
                <a:solidFill>
                  <a:prstClr val="black"/>
                </a:solidFill>
                <a:latin typeface="Arial" panose="020B0604020202020204" pitchFamily="34" charset="0"/>
                <a:cs typeface="Arial" panose="020B0604020202020204" pitchFamily="34" charset="0"/>
              </a:rPr>
              <a:t>that, under this Act, would constitute life business is carried on by another person outside Australia; and</a:t>
            </a:r>
          </a:p>
          <a:p>
            <a:pPr lvl="1"/>
            <a:r>
              <a:rPr lang="en-AU" sz="2900" dirty="0">
                <a:solidFill>
                  <a:prstClr val="black"/>
                </a:solidFill>
                <a:latin typeface="Arial" panose="020B0604020202020204" pitchFamily="34" charset="0"/>
                <a:cs typeface="Arial" panose="020B0604020202020204" pitchFamily="34" charset="0"/>
              </a:rPr>
              <a:t>the first‑mentioned person acts, in Australia, as the agent of that other person in relation to the business carried on outside Australia.</a:t>
            </a: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13</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150626998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rmAutofit/>
          </a:bodyPr>
          <a:lstStyle/>
          <a:p>
            <a:r>
              <a:rPr lang="en-AU" sz="4000" dirty="0">
                <a:solidFill>
                  <a:prstClr val="white"/>
                </a:solidFill>
                <a:latin typeface="Arial" pitchFamily="34" charset="0"/>
                <a:cs typeface="Arial" pitchFamily="34" charset="0"/>
              </a:rPr>
              <a:t>Prudential regulation of re/insurance Life Insurance Cont.</a:t>
            </a:r>
            <a:endParaRPr lang="en-AU" dirty="0"/>
          </a:p>
        </p:txBody>
      </p:sp>
      <p:sp>
        <p:nvSpPr>
          <p:cNvPr id="3" name="Content Placeholder 2"/>
          <p:cNvSpPr>
            <a:spLocks noGrp="1"/>
          </p:cNvSpPr>
          <p:nvPr>
            <p:ph idx="1"/>
          </p:nvPr>
        </p:nvSpPr>
        <p:spPr/>
        <p:txBody>
          <a:bodyPr>
            <a:normAutofit fontScale="25000" lnSpcReduction="20000"/>
          </a:bodyPr>
          <a:lstStyle/>
          <a:p>
            <a:endParaRPr lang="en-AU" sz="9200" dirty="0" smtClean="0">
              <a:latin typeface="Arial" panose="020B0604020202020204" pitchFamily="34" charset="0"/>
              <a:cs typeface="Arial" panose="020B0604020202020204" pitchFamily="34" charset="0"/>
            </a:endParaRPr>
          </a:p>
          <a:p>
            <a:r>
              <a:rPr lang="en-AU" sz="9200" dirty="0" smtClean="0">
                <a:latin typeface="Arial" panose="020B0604020202020204" pitchFamily="34" charset="0"/>
                <a:cs typeface="Arial" panose="020B0604020202020204" pitchFamily="34" charset="0"/>
              </a:rPr>
              <a:t>There </a:t>
            </a:r>
            <a:r>
              <a:rPr lang="en-AU" sz="9200" dirty="0">
                <a:latin typeface="Arial" panose="020B0604020202020204" pitchFamily="34" charset="0"/>
                <a:cs typeface="Arial" panose="020B0604020202020204" pitchFamily="34" charset="0"/>
              </a:rPr>
              <a:t>are some specified exemptions for particular types of business. </a:t>
            </a:r>
            <a:endParaRPr lang="en-AU" sz="9200" dirty="0" smtClean="0">
              <a:latin typeface="Arial" panose="020B0604020202020204" pitchFamily="34" charset="0"/>
              <a:cs typeface="Arial" panose="020B0604020202020204" pitchFamily="34" charset="0"/>
            </a:endParaRPr>
          </a:p>
          <a:p>
            <a:pPr marL="0" indent="0">
              <a:buNone/>
            </a:pPr>
            <a:endParaRPr lang="en-AU" sz="9200" dirty="0" smtClean="0">
              <a:latin typeface="Arial" panose="020B0604020202020204" pitchFamily="34" charset="0"/>
              <a:cs typeface="Arial" panose="020B0604020202020204" pitchFamily="34" charset="0"/>
            </a:endParaRPr>
          </a:p>
          <a:p>
            <a:r>
              <a:rPr lang="en-AU" sz="9200" dirty="0" smtClean="0">
                <a:latin typeface="Arial" panose="020B0604020202020204" pitchFamily="34" charset="0"/>
                <a:cs typeface="Arial" panose="020B0604020202020204" pitchFamily="34" charset="0"/>
              </a:rPr>
              <a:t>Certain </a:t>
            </a:r>
            <a:r>
              <a:rPr lang="en-AU" sz="9200" dirty="0">
                <a:latin typeface="Arial" panose="020B0604020202020204" pitchFamily="34" charset="0"/>
                <a:cs typeface="Arial" panose="020B0604020202020204" pitchFamily="34" charset="0"/>
              </a:rPr>
              <a:t>activities are </a:t>
            </a:r>
            <a:r>
              <a:rPr lang="en-AU" sz="9200" dirty="0" smtClean="0">
                <a:latin typeface="Arial" panose="020B0604020202020204" pitchFamily="34" charset="0"/>
                <a:cs typeface="Arial" panose="020B0604020202020204" pitchFamily="34" charset="0"/>
              </a:rPr>
              <a:t>also not </a:t>
            </a:r>
            <a:r>
              <a:rPr lang="en-AU" sz="9200" dirty="0">
                <a:latin typeface="Arial" panose="020B0604020202020204" pitchFamily="34" charset="0"/>
                <a:cs typeface="Arial" panose="020B0604020202020204" pitchFamily="34" charset="0"/>
              </a:rPr>
              <a:t>regarded as carrying on life business. </a:t>
            </a:r>
            <a:r>
              <a:rPr lang="en-AU" sz="9200" dirty="0" smtClean="0">
                <a:latin typeface="Arial" panose="020B0604020202020204" pitchFamily="34" charset="0"/>
                <a:cs typeface="Arial" panose="020B0604020202020204" pitchFamily="34" charset="0"/>
              </a:rPr>
              <a:t> A </a:t>
            </a:r>
            <a:r>
              <a:rPr lang="en-AU" sz="9200" dirty="0">
                <a:latin typeface="Arial" panose="020B0604020202020204" pitchFamily="34" charset="0"/>
                <a:cs typeface="Arial" panose="020B0604020202020204" pitchFamily="34" charset="0"/>
              </a:rPr>
              <a:t>person is not taken to be carrying on life business </a:t>
            </a:r>
            <a:r>
              <a:rPr lang="en-AU" sz="9200" i="1" dirty="0">
                <a:latin typeface="Arial" panose="020B0604020202020204" pitchFamily="34" charset="0"/>
                <a:cs typeface="Arial" panose="020B0604020202020204" pitchFamily="34" charset="0"/>
              </a:rPr>
              <a:t>merely</a:t>
            </a:r>
            <a:r>
              <a:rPr lang="en-AU" sz="9200" dirty="0">
                <a:latin typeface="Arial" panose="020B0604020202020204" pitchFamily="34" charset="0"/>
                <a:cs typeface="Arial" panose="020B0604020202020204" pitchFamily="34" charset="0"/>
              </a:rPr>
              <a:t> because </a:t>
            </a:r>
            <a:r>
              <a:rPr lang="en-AU" sz="9200" dirty="0" smtClean="0">
                <a:latin typeface="Arial" panose="020B0604020202020204" pitchFamily="34" charset="0"/>
                <a:cs typeface="Arial" panose="020B0604020202020204" pitchFamily="34" charset="0"/>
              </a:rPr>
              <a:t>they :</a:t>
            </a:r>
            <a:endParaRPr lang="en-AU" sz="9200" dirty="0">
              <a:latin typeface="Arial" panose="020B0604020202020204" pitchFamily="34" charset="0"/>
              <a:cs typeface="Arial" panose="020B0604020202020204" pitchFamily="34" charset="0"/>
            </a:endParaRPr>
          </a:p>
          <a:p>
            <a:pPr lvl="1"/>
            <a:r>
              <a:rPr lang="en-AU" sz="9200" dirty="0" smtClean="0">
                <a:latin typeface="Arial" panose="020B0604020202020204" pitchFamily="34" charset="0"/>
                <a:cs typeface="Arial" panose="020B0604020202020204" pitchFamily="34" charset="0"/>
              </a:rPr>
              <a:t>collect </a:t>
            </a:r>
            <a:r>
              <a:rPr lang="en-AU" sz="9200" dirty="0">
                <a:latin typeface="Arial" panose="020B0604020202020204" pitchFamily="34" charset="0"/>
                <a:cs typeface="Arial" panose="020B0604020202020204" pitchFamily="34" charset="0"/>
              </a:rPr>
              <a:t>premiums under a policy issued outside Australia to a person who was resident outside Australia at the time of issue of the policy; or</a:t>
            </a:r>
          </a:p>
          <a:p>
            <a:pPr lvl="1"/>
            <a:r>
              <a:rPr lang="en-AU" sz="9200" dirty="0" smtClean="0">
                <a:latin typeface="Arial" panose="020B0604020202020204" pitchFamily="34" charset="0"/>
                <a:cs typeface="Arial" panose="020B0604020202020204" pitchFamily="34" charset="0"/>
              </a:rPr>
              <a:t>make </a:t>
            </a:r>
            <a:r>
              <a:rPr lang="en-AU" sz="9200" dirty="0">
                <a:latin typeface="Arial" panose="020B0604020202020204" pitchFamily="34" charset="0"/>
                <a:cs typeface="Arial" panose="020B0604020202020204" pitchFamily="34" charset="0"/>
              </a:rPr>
              <a:t>payments due under such a policy</a:t>
            </a:r>
            <a:r>
              <a:rPr lang="en-AU" sz="9200" dirty="0" smtClean="0">
                <a:latin typeface="Arial" panose="020B0604020202020204" pitchFamily="34" charset="0"/>
                <a:cs typeface="Arial" panose="020B0604020202020204" pitchFamily="34" charset="0"/>
              </a:rPr>
              <a:t>.</a:t>
            </a:r>
          </a:p>
          <a:p>
            <a:pPr lvl="1"/>
            <a:endParaRPr lang="en-AU" sz="9200" dirty="0">
              <a:latin typeface="Arial" panose="020B0604020202020204" pitchFamily="34" charset="0"/>
              <a:cs typeface="Arial" panose="020B0604020202020204" pitchFamily="34" charset="0"/>
            </a:endParaRPr>
          </a:p>
          <a:p>
            <a:r>
              <a:rPr lang="en-AU" sz="9600" dirty="0">
                <a:latin typeface="Arial" panose="020B0604020202020204" pitchFamily="34" charset="0"/>
                <a:cs typeface="Arial" panose="020B0604020202020204" pitchFamily="34" charset="0"/>
              </a:rPr>
              <a:t>APRA can declare certain business to be life insurance business under sections 12A and 12B of the Act.</a:t>
            </a:r>
          </a:p>
          <a:p>
            <a:pPr lvl="1"/>
            <a:endParaRPr lang="en-AU" sz="9200" dirty="0" smtClean="0">
              <a:latin typeface="Arial" panose="020B0604020202020204" pitchFamily="34" charset="0"/>
              <a:cs typeface="Arial" panose="020B0604020202020204" pitchFamily="34" charset="0"/>
            </a:endParaRPr>
          </a:p>
          <a:p>
            <a:pPr marL="0" indent="0">
              <a:buNone/>
            </a:pPr>
            <a:endParaRPr lang="en-AU" dirty="0"/>
          </a:p>
        </p:txBody>
      </p:sp>
      <p:sp>
        <p:nvSpPr>
          <p:cNvPr id="4" name="Slide Number Placeholder 3"/>
          <p:cNvSpPr>
            <a:spLocks noGrp="1"/>
          </p:cNvSpPr>
          <p:nvPr>
            <p:ph type="sldNum" sz="quarter" idx="12"/>
          </p:nvPr>
        </p:nvSpPr>
        <p:spPr>
          <a:xfrm>
            <a:off x="179512" y="6381328"/>
            <a:ext cx="2133600" cy="365125"/>
          </a:xfrm>
        </p:spPr>
        <p:txBody>
          <a:bodyPr/>
          <a:lstStyle/>
          <a:p>
            <a:pPr algn="l"/>
            <a:fld id="{F6E8DEE1-C74A-4F42-A5CF-D143AA233DD6}" type="slidenum">
              <a:rPr lang="en-AU" smtClean="0"/>
              <a:pPr algn="l"/>
              <a:t>14</a:t>
            </a:fld>
            <a:endParaRPr lang="en-AU"/>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348072547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a:solidFill>
                  <a:prstClr val="white"/>
                </a:solidFill>
                <a:latin typeface="Arial" pitchFamily="34" charset="0"/>
                <a:cs typeface="Arial" pitchFamily="34" charset="0"/>
              </a:rPr>
              <a:t>Prudential regulation of re/insurance </a:t>
            </a:r>
            <a:r>
              <a:rPr lang="en-AU" sz="4000" dirty="0" smtClean="0">
                <a:solidFill>
                  <a:prstClr val="white"/>
                </a:solidFill>
                <a:latin typeface="Arial" pitchFamily="34" charset="0"/>
                <a:cs typeface="Arial" pitchFamily="34" charset="0"/>
              </a:rPr>
              <a:t>Life Insurance Cont</a:t>
            </a:r>
            <a:r>
              <a:rPr lang="en-AU" sz="4000" dirty="0">
                <a:solidFill>
                  <a:prstClr val="white"/>
                </a:solidFill>
                <a:latin typeface="Arial" pitchFamily="34" charset="0"/>
                <a:cs typeface="Arial" pitchFamily="34" charset="0"/>
              </a:rPr>
              <a:t>.</a:t>
            </a:r>
            <a:endParaRPr lang="en-AU"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pPr marL="0" indent="0">
              <a:buNone/>
            </a:pPr>
            <a:r>
              <a:rPr lang="en-AU" sz="2900" dirty="0">
                <a:latin typeface="Arial" panose="020B0604020202020204" pitchFamily="34" charset="0"/>
                <a:cs typeface="Arial" panose="020B0604020202020204" pitchFamily="34" charset="0"/>
              </a:rPr>
              <a:t>As with general insurance, reinsurers have the choice to structure their business so as to:</a:t>
            </a:r>
          </a:p>
          <a:p>
            <a:pPr marL="0" indent="0">
              <a:buNone/>
            </a:pPr>
            <a:endParaRPr lang="en-AU" sz="2500" dirty="0">
              <a:latin typeface="Arial" panose="020B0604020202020204" pitchFamily="34" charset="0"/>
              <a:cs typeface="Arial" panose="020B0604020202020204" pitchFamily="34" charset="0"/>
            </a:endParaRPr>
          </a:p>
          <a:p>
            <a:r>
              <a:rPr lang="en-AU" sz="2900" dirty="0" smtClean="0">
                <a:latin typeface="Arial" panose="020B0604020202020204" pitchFamily="34" charset="0"/>
                <a:cs typeface="Arial" panose="020B0604020202020204" pitchFamily="34" charset="0"/>
              </a:rPr>
              <a:t>effectively </a:t>
            </a:r>
            <a:r>
              <a:rPr lang="en-AU" sz="2900" dirty="0">
                <a:latin typeface="Arial" panose="020B0604020202020204" pitchFamily="34" charset="0"/>
                <a:cs typeface="Arial" panose="020B0604020202020204" pitchFamily="34" charset="0"/>
              </a:rPr>
              <a:t>operate offshore and avoid being caught; or</a:t>
            </a:r>
          </a:p>
          <a:p>
            <a:r>
              <a:rPr lang="en-AU" sz="2900" dirty="0" smtClean="0">
                <a:latin typeface="Arial" panose="020B0604020202020204" pitchFamily="34" charset="0"/>
                <a:cs typeface="Arial" panose="020B0604020202020204" pitchFamily="34" charset="0"/>
              </a:rPr>
              <a:t>operate </a:t>
            </a:r>
            <a:r>
              <a:rPr lang="en-AU" sz="2900" dirty="0">
                <a:latin typeface="Arial" panose="020B0604020202020204" pitchFamily="34" charset="0"/>
                <a:cs typeface="Arial" panose="020B0604020202020204" pitchFamily="34" charset="0"/>
              </a:rPr>
              <a:t>within the jurisdiction and comply with the significant prudential obligations of the Act.</a:t>
            </a: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15</a:t>
            </a:fld>
            <a:endParaRPr lang="en-AU"/>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42786236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a:solidFill>
                  <a:prstClr val="white"/>
                </a:solidFill>
                <a:latin typeface="Arial" pitchFamily="34" charset="0"/>
                <a:cs typeface="Arial" pitchFamily="34" charset="0"/>
              </a:rPr>
              <a:t>Consumer protection </a:t>
            </a:r>
            <a:r>
              <a:rPr lang="en-AU" sz="4000" dirty="0" smtClean="0">
                <a:solidFill>
                  <a:prstClr val="white"/>
                </a:solidFill>
                <a:latin typeface="Arial" pitchFamily="34" charset="0"/>
                <a:cs typeface="Arial" pitchFamily="34" charset="0"/>
              </a:rPr>
              <a:t>regulation – specific re/insurance based legislation</a:t>
            </a:r>
            <a:endParaRPr lang="en-AU" sz="4000" dirty="0">
              <a:solidFill>
                <a:prstClr val="white"/>
              </a:solidFill>
              <a:latin typeface="Arial" pitchFamily="34" charset="0"/>
              <a:cs typeface="Arial" pitchFamily="34" charset="0"/>
            </a:endParaRPr>
          </a:p>
        </p:txBody>
      </p:sp>
      <p:sp>
        <p:nvSpPr>
          <p:cNvPr id="3" name="Content Placeholder 2"/>
          <p:cNvSpPr>
            <a:spLocks noGrp="1"/>
          </p:cNvSpPr>
          <p:nvPr>
            <p:ph idx="1"/>
          </p:nvPr>
        </p:nvSpPr>
        <p:spPr/>
        <p:txBody>
          <a:bodyPr>
            <a:noAutofit/>
          </a:bodyPr>
          <a:lstStyle/>
          <a:p>
            <a:pPr marL="0" indent="0">
              <a:buNone/>
            </a:pPr>
            <a:r>
              <a:rPr lang="en-AU" sz="2500" dirty="0" smtClean="0">
                <a:solidFill>
                  <a:srgbClr val="000000"/>
                </a:solidFill>
                <a:latin typeface="Arial"/>
              </a:rPr>
              <a:t>There </a:t>
            </a:r>
            <a:r>
              <a:rPr lang="en-AU" sz="2500" dirty="0">
                <a:solidFill>
                  <a:srgbClr val="000000"/>
                </a:solidFill>
                <a:latin typeface="Arial"/>
              </a:rPr>
              <a:t>is significant specific insurance consumer protection legislation in place for general and life insurance under </a:t>
            </a:r>
            <a:r>
              <a:rPr lang="en-AU" sz="2500" dirty="0" smtClean="0">
                <a:solidFill>
                  <a:srgbClr val="000000"/>
                </a:solidFill>
                <a:latin typeface="Arial"/>
              </a:rPr>
              <a:t>the:</a:t>
            </a:r>
          </a:p>
          <a:p>
            <a:r>
              <a:rPr lang="en-AU" sz="2500" dirty="0" smtClean="0">
                <a:solidFill>
                  <a:srgbClr val="000000"/>
                </a:solidFill>
                <a:latin typeface="Arial"/>
              </a:rPr>
              <a:t>Insurance </a:t>
            </a:r>
            <a:r>
              <a:rPr lang="en-AU" sz="2500" dirty="0">
                <a:solidFill>
                  <a:srgbClr val="000000"/>
                </a:solidFill>
                <a:latin typeface="Arial"/>
              </a:rPr>
              <a:t>Contracts </a:t>
            </a:r>
            <a:r>
              <a:rPr lang="en-AU" sz="2500" dirty="0" smtClean="0">
                <a:solidFill>
                  <a:srgbClr val="000000"/>
                </a:solidFill>
                <a:latin typeface="Arial"/>
              </a:rPr>
              <a:t>Act; </a:t>
            </a:r>
            <a:r>
              <a:rPr lang="en-AU" sz="2500" dirty="0">
                <a:solidFill>
                  <a:srgbClr val="000000"/>
                </a:solidFill>
                <a:latin typeface="Arial"/>
              </a:rPr>
              <a:t>and </a:t>
            </a:r>
            <a:endParaRPr lang="en-AU" sz="2500" dirty="0" smtClean="0">
              <a:solidFill>
                <a:srgbClr val="000000"/>
              </a:solidFill>
              <a:latin typeface="Arial"/>
            </a:endParaRPr>
          </a:p>
          <a:p>
            <a:r>
              <a:rPr lang="en-AU" sz="2500" dirty="0" smtClean="0">
                <a:solidFill>
                  <a:srgbClr val="000000"/>
                </a:solidFill>
                <a:latin typeface="Arial"/>
              </a:rPr>
              <a:t>the </a:t>
            </a:r>
            <a:r>
              <a:rPr lang="en-AU" sz="2500" dirty="0">
                <a:solidFill>
                  <a:srgbClr val="000000"/>
                </a:solidFill>
                <a:latin typeface="Arial"/>
              </a:rPr>
              <a:t>Corporations Act </a:t>
            </a:r>
            <a:r>
              <a:rPr lang="en-AU" sz="2500" dirty="0" smtClean="0">
                <a:solidFill>
                  <a:srgbClr val="000000"/>
                </a:solidFill>
                <a:latin typeface="Arial"/>
              </a:rPr>
              <a:t>2001(</a:t>
            </a:r>
            <a:r>
              <a:rPr lang="en-AU" sz="2500" dirty="0" err="1" smtClean="0">
                <a:solidFill>
                  <a:srgbClr val="000000"/>
                </a:solidFill>
                <a:latin typeface="Arial"/>
              </a:rPr>
              <a:t>Cth</a:t>
            </a:r>
            <a:r>
              <a:rPr lang="en-AU" sz="2500" dirty="0" smtClean="0">
                <a:solidFill>
                  <a:srgbClr val="000000"/>
                </a:solidFill>
                <a:latin typeface="Arial"/>
              </a:rPr>
              <a:t>).</a:t>
            </a:r>
          </a:p>
          <a:p>
            <a:pPr marL="0" indent="0">
              <a:buNone/>
            </a:pPr>
            <a:r>
              <a:rPr lang="en-AU" sz="2500" dirty="0" smtClean="0">
                <a:solidFill>
                  <a:srgbClr val="000000"/>
                </a:solidFill>
                <a:latin typeface="Arial"/>
              </a:rPr>
              <a:t>BUT neither </a:t>
            </a:r>
            <a:r>
              <a:rPr lang="en-AU" sz="2500" dirty="0">
                <a:solidFill>
                  <a:srgbClr val="000000"/>
                </a:solidFill>
                <a:latin typeface="Arial"/>
              </a:rPr>
              <a:t>of these </a:t>
            </a:r>
            <a:r>
              <a:rPr lang="en-AU" sz="2500" dirty="0" smtClean="0">
                <a:solidFill>
                  <a:srgbClr val="000000"/>
                </a:solidFill>
                <a:latin typeface="Arial"/>
              </a:rPr>
              <a:t>apply their </a:t>
            </a:r>
            <a:r>
              <a:rPr lang="en-AU" sz="2500" dirty="0">
                <a:solidFill>
                  <a:srgbClr val="000000"/>
                </a:solidFill>
                <a:latin typeface="Arial"/>
              </a:rPr>
              <a:t>consumer protections to </a:t>
            </a:r>
            <a:r>
              <a:rPr lang="en-AU" sz="2500" dirty="0" smtClean="0">
                <a:solidFill>
                  <a:srgbClr val="000000"/>
                </a:solidFill>
                <a:latin typeface="Arial"/>
              </a:rPr>
              <a:t>reinsurance.</a:t>
            </a:r>
          </a:p>
          <a:p>
            <a:pPr marL="0" indent="0">
              <a:buNone/>
            </a:pPr>
            <a:r>
              <a:rPr lang="en-AU" sz="2500" dirty="0" smtClean="0">
                <a:solidFill>
                  <a:srgbClr val="000000"/>
                </a:solidFill>
                <a:latin typeface="Arial"/>
              </a:rPr>
              <a:t>The </a:t>
            </a:r>
            <a:r>
              <a:rPr lang="en-AU" sz="2500" dirty="0">
                <a:solidFill>
                  <a:srgbClr val="000000"/>
                </a:solidFill>
                <a:latin typeface="Arial"/>
              </a:rPr>
              <a:t>Life Insurance Act also contains some limited consumer protection provisions. </a:t>
            </a:r>
          </a:p>
          <a:p>
            <a:endParaRPr lang="en-AU" sz="2500" dirty="0">
              <a:solidFill>
                <a:srgbClr val="000000"/>
              </a:solidFill>
              <a:latin typeface="Arial"/>
            </a:endParaRP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16</a:t>
            </a:fld>
            <a:endParaRPr lang="en-AU"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756658161"/>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a:solidFill>
                  <a:prstClr val="white"/>
                </a:solidFill>
                <a:latin typeface="Arial" pitchFamily="34" charset="0"/>
                <a:cs typeface="Arial" pitchFamily="34" charset="0"/>
              </a:rPr>
              <a:t>Consumer protection </a:t>
            </a:r>
            <a:r>
              <a:rPr lang="en-AU" sz="4000" dirty="0" smtClean="0">
                <a:solidFill>
                  <a:prstClr val="white"/>
                </a:solidFill>
                <a:latin typeface="Arial" pitchFamily="34" charset="0"/>
                <a:cs typeface="Arial" pitchFamily="34" charset="0"/>
              </a:rPr>
              <a:t>regulation specific </a:t>
            </a:r>
            <a:r>
              <a:rPr lang="en-AU" sz="4000" dirty="0">
                <a:solidFill>
                  <a:prstClr val="white"/>
                </a:solidFill>
                <a:latin typeface="Arial" pitchFamily="34" charset="0"/>
                <a:cs typeface="Arial" pitchFamily="34" charset="0"/>
              </a:rPr>
              <a:t>re/insurance based </a:t>
            </a:r>
            <a:r>
              <a:rPr lang="en-AU" sz="4000" dirty="0" smtClean="0">
                <a:solidFill>
                  <a:prstClr val="white"/>
                </a:solidFill>
                <a:latin typeface="Arial" pitchFamily="34" charset="0"/>
                <a:cs typeface="Arial" pitchFamily="34" charset="0"/>
              </a:rPr>
              <a:t>legislation Cont.</a:t>
            </a:r>
            <a:endParaRPr lang="en-AU" sz="3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normAutofit lnSpcReduction="10000"/>
          </a:bodyPr>
          <a:lstStyle/>
          <a:p>
            <a:endParaRPr lang="en-AU" dirty="0"/>
          </a:p>
          <a:p>
            <a:r>
              <a:rPr lang="en-AU" sz="2700" dirty="0">
                <a:latin typeface="Arial" panose="020B0604020202020204" pitchFamily="34" charset="0"/>
                <a:cs typeface="Arial" panose="020B0604020202020204" pitchFamily="34" charset="0"/>
              </a:rPr>
              <a:t>Marine Insurance is subject to the operation of the Marine Insurance Act but the protections are less than under the </a:t>
            </a:r>
            <a:r>
              <a:rPr lang="en-AU" sz="2700" dirty="0" smtClean="0">
                <a:latin typeface="Arial" panose="020B0604020202020204" pitchFamily="34" charset="0"/>
                <a:cs typeface="Arial" panose="020B0604020202020204" pitchFamily="34" charset="0"/>
              </a:rPr>
              <a:t>Insurance Contracts Act </a:t>
            </a:r>
            <a:r>
              <a:rPr lang="en-AU" sz="2700" dirty="0">
                <a:latin typeface="Arial" panose="020B0604020202020204" pitchFamily="34" charset="0"/>
                <a:cs typeface="Arial" panose="020B0604020202020204" pitchFamily="34" charset="0"/>
              </a:rPr>
              <a:t>and not applicable to reinsurance.</a:t>
            </a:r>
          </a:p>
          <a:p>
            <a:endParaRPr lang="en-AU" sz="2700" dirty="0" smtClean="0">
              <a:latin typeface="Arial" panose="020B0604020202020204" pitchFamily="34" charset="0"/>
              <a:cs typeface="Arial" panose="020B0604020202020204" pitchFamily="34" charset="0"/>
            </a:endParaRPr>
          </a:p>
          <a:p>
            <a:r>
              <a:rPr lang="en-AU" sz="2700" dirty="0" smtClean="0">
                <a:latin typeface="Arial" panose="020B0604020202020204" pitchFamily="34" charset="0"/>
                <a:cs typeface="Arial" panose="020B0604020202020204" pitchFamily="34" charset="0"/>
              </a:rPr>
              <a:t>The </a:t>
            </a:r>
            <a:r>
              <a:rPr lang="en-AU" sz="2700" dirty="0">
                <a:latin typeface="Arial" panose="020B0604020202020204" pitchFamily="34" charset="0"/>
                <a:cs typeface="Arial" panose="020B0604020202020204" pitchFamily="34" charset="0"/>
              </a:rPr>
              <a:t>reinsurance Prudential Standards imposed by APRA on authorised insurers </a:t>
            </a:r>
            <a:r>
              <a:rPr lang="en-AU" sz="2700" dirty="0" smtClean="0">
                <a:latin typeface="Arial" panose="020B0604020202020204" pitchFamily="34" charset="0"/>
                <a:cs typeface="Arial" panose="020B0604020202020204" pitchFamily="34" charset="0"/>
              </a:rPr>
              <a:t>(</a:t>
            </a:r>
            <a:r>
              <a:rPr lang="en-AU" sz="2700" dirty="0" err="1" smtClean="0">
                <a:latin typeface="Arial" panose="020B0604020202020204" pitchFamily="34" charset="0"/>
                <a:cs typeface="Arial" panose="020B0604020202020204" pitchFamily="34" charset="0"/>
              </a:rPr>
              <a:t>e.g</a:t>
            </a:r>
            <a:r>
              <a:rPr lang="en-AU" sz="2700" dirty="0" smtClean="0">
                <a:latin typeface="Arial" panose="020B0604020202020204" pitchFamily="34" charset="0"/>
                <a:cs typeface="Arial" panose="020B0604020202020204" pitchFamily="34" charset="0"/>
              </a:rPr>
              <a:t> GPS 230) can </a:t>
            </a:r>
            <a:r>
              <a:rPr lang="en-AU" sz="2700" dirty="0">
                <a:latin typeface="Arial" panose="020B0604020202020204" pitchFamily="34" charset="0"/>
                <a:cs typeface="Arial" panose="020B0604020202020204" pitchFamily="34" charset="0"/>
              </a:rPr>
              <a:t>impact on the required terms of a reinsurance contract with such </a:t>
            </a:r>
            <a:r>
              <a:rPr lang="en-AU" sz="2700" dirty="0" smtClean="0">
                <a:latin typeface="Arial" panose="020B0604020202020204" pitchFamily="34" charset="0"/>
                <a:cs typeface="Arial" panose="020B0604020202020204" pitchFamily="34" charset="0"/>
              </a:rPr>
              <a:t>insurers.</a:t>
            </a:r>
            <a:endParaRPr lang="en-AU" sz="2700"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17</a:t>
            </a:fld>
            <a:endParaRPr lang="en-AU"/>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3894239918"/>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Consumer protection regulation </a:t>
            </a:r>
            <a:r>
              <a:rPr lang="en-AU" sz="4000" dirty="0" smtClean="0">
                <a:solidFill>
                  <a:prstClr val="white"/>
                </a:solidFill>
                <a:latin typeface="Arial" pitchFamily="34" charset="0"/>
                <a:cs typeface="Arial" pitchFamily="34" charset="0"/>
              </a:rPr>
              <a:t>– State based re/insurance legislation</a:t>
            </a:r>
            <a:endParaRPr lang="en-AU" dirty="0"/>
          </a:p>
        </p:txBody>
      </p:sp>
      <p:sp>
        <p:nvSpPr>
          <p:cNvPr id="3" name="Content Placeholder 2"/>
          <p:cNvSpPr>
            <a:spLocks noGrp="1"/>
          </p:cNvSpPr>
          <p:nvPr>
            <p:ph idx="1"/>
          </p:nvPr>
        </p:nvSpPr>
        <p:spPr/>
        <p:txBody>
          <a:bodyPr>
            <a:noAutofit/>
          </a:bodyPr>
          <a:lstStyle/>
          <a:p>
            <a:r>
              <a:rPr lang="en-AU" sz="2800" dirty="0">
                <a:latin typeface="Arial" panose="020B0604020202020204" pitchFamily="34" charset="0"/>
                <a:cs typeface="Arial" panose="020B0604020202020204" pitchFamily="34" charset="0"/>
              </a:rPr>
              <a:t>In Australia, the court’s approach has been to treat reinsurance </a:t>
            </a:r>
            <a:r>
              <a:rPr lang="en-AU" sz="2800" dirty="0" smtClean="0">
                <a:latin typeface="Arial" panose="020B0604020202020204" pitchFamily="34" charset="0"/>
                <a:cs typeface="Arial" panose="020B0604020202020204" pitchFamily="34" charset="0"/>
              </a:rPr>
              <a:t>as </a:t>
            </a:r>
            <a:r>
              <a:rPr lang="en-AU" sz="2800" dirty="0">
                <a:latin typeface="Arial" panose="020B0604020202020204" pitchFamily="34" charset="0"/>
                <a:cs typeface="Arial" panose="020B0604020202020204" pitchFamily="34" charset="0"/>
              </a:rPr>
              <a:t>being covered by the words “contract of insurance”, where reinsurance is not expressly excluded</a:t>
            </a:r>
            <a:r>
              <a:rPr lang="en-AU" sz="2800" dirty="0" smtClean="0">
                <a:latin typeface="Arial" panose="020B0604020202020204" pitchFamily="34" charset="0"/>
                <a:cs typeface="Arial" panose="020B0604020202020204" pitchFamily="34" charset="0"/>
              </a:rPr>
              <a:t>.</a:t>
            </a:r>
          </a:p>
          <a:p>
            <a:pPr marL="0" indent="0">
              <a:buNone/>
            </a:pPr>
            <a:endParaRPr lang="en-AU" sz="2800" dirty="0" smtClean="0">
              <a:latin typeface="Arial" panose="020B0604020202020204" pitchFamily="34" charset="0"/>
              <a:cs typeface="Arial" panose="020B0604020202020204" pitchFamily="34" charset="0"/>
            </a:endParaRPr>
          </a:p>
          <a:p>
            <a:r>
              <a:rPr lang="en-AU" sz="2800" dirty="0" smtClean="0">
                <a:latin typeface="Arial" panose="020B0604020202020204" pitchFamily="34" charset="0"/>
                <a:cs typeface="Arial" panose="020B0604020202020204" pitchFamily="34" charset="0"/>
              </a:rPr>
              <a:t>Various </a:t>
            </a:r>
            <a:r>
              <a:rPr lang="en-AU" sz="2800" dirty="0">
                <a:latin typeface="Arial" panose="020B0604020202020204" pitchFamily="34" charset="0"/>
                <a:cs typeface="Arial" panose="020B0604020202020204" pitchFamily="34" charset="0"/>
              </a:rPr>
              <a:t>state legislation </a:t>
            </a:r>
            <a:r>
              <a:rPr lang="en-AU" sz="2800" dirty="0" smtClean="0">
                <a:latin typeface="Arial" panose="020B0604020202020204" pitchFamily="34" charset="0"/>
                <a:cs typeface="Arial" panose="020B0604020202020204" pitchFamily="34" charset="0"/>
              </a:rPr>
              <a:t>can </a:t>
            </a:r>
            <a:r>
              <a:rPr lang="en-AU" sz="2800" dirty="0">
                <a:latin typeface="Arial" panose="020B0604020202020204" pitchFamily="34" charset="0"/>
                <a:cs typeface="Arial" panose="020B0604020202020204" pitchFamily="34" charset="0"/>
              </a:rPr>
              <a:t>impact </a:t>
            </a:r>
            <a:r>
              <a:rPr lang="en-AU" sz="2800" dirty="0" smtClean="0">
                <a:latin typeface="Arial" panose="020B0604020202020204" pitchFamily="34" charset="0"/>
                <a:cs typeface="Arial" panose="020B0604020202020204" pitchFamily="34" charset="0"/>
              </a:rPr>
              <a:t>reinsurance depending </a:t>
            </a:r>
            <a:r>
              <a:rPr lang="en-AU" sz="2800" dirty="0">
                <a:latin typeface="Arial" panose="020B0604020202020204" pitchFamily="34" charset="0"/>
                <a:cs typeface="Arial" panose="020B0604020202020204" pitchFamily="34" charset="0"/>
              </a:rPr>
              <a:t>o</a:t>
            </a:r>
            <a:r>
              <a:rPr lang="en-AU" sz="2800" dirty="0" smtClean="0">
                <a:latin typeface="Arial" panose="020B0604020202020204" pitchFamily="34" charset="0"/>
                <a:cs typeface="Arial" panose="020B0604020202020204" pitchFamily="34" charset="0"/>
              </a:rPr>
              <a:t>n circumstances  </a:t>
            </a:r>
            <a:r>
              <a:rPr lang="en-AU" sz="2800" dirty="0" err="1" smtClean="0">
                <a:latin typeface="Arial" panose="020B0604020202020204" pitchFamily="34" charset="0"/>
                <a:cs typeface="Arial" panose="020B0604020202020204" pitchFamily="34" charset="0"/>
              </a:rPr>
              <a:t>e.g</a:t>
            </a:r>
            <a:r>
              <a:rPr lang="en-AU" sz="2800" dirty="0" smtClean="0">
                <a:latin typeface="Arial" panose="020B0604020202020204" pitchFamily="34" charset="0"/>
                <a:cs typeface="Arial" panose="020B0604020202020204" pitchFamily="34" charset="0"/>
              </a:rPr>
              <a:t> section 25 of The Instruments Act 1958 (Victoria).</a:t>
            </a:r>
            <a:endParaRPr lang="en-AU" sz="2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18</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2357297650"/>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Consumer protection regulation – </a:t>
            </a:r>
            <a:r>
              <a:rPr lang="en-AU" sz="4000" dirty="0" smtClean="0">
                <a:solidFill>
                  <a:prstClr val="white"/>
                </a:solidFill>
                <a:latin typeface="Arial" pitchFamily="34" charset="0"/>
                <a:cs typeface="Arial" pitchFamily="34" charset="0"/>
              </a:rPr>
              <a:t>General consumer protection legislation</a:t>
            </a:r>
            <a:endParaRPr lang="en-AU" dirty="0"/>
          </a:p>
        </p:txBody>
      </p:sp>
      <p:sp>
        <p:nvSpPr>
          <p:cNvPr id="3" name="Content Placeholder 2"/>
          <p:cNvSpPr>
            <a:spLocks noGrp="1"/>
          </p:cNvSpPr>
          <p:nvPr>
            <p:ph idx="1"/>
          </p:nvPr>
        </p:nvSpPr>
        <p:spPr/>
        <p:txBody>
          <a:bodyPr>
            <a:normAutofit/>
          </a:bodyPr>
          <a:lstStyle/>
          <a:p>
            <a:r>
              <a:rPr lang="en-AU" sz="2500" dirty="0">
                <a:latin typeface="Arial" panose="020B0604020202020204" pitchFamily="34" charset="0"/>
                <a:cs typeface="Arial" panose="020B0604020202020204" pitchFamily="34" charset="0"/>
              </a:rPr>
              <a:t>There is also general consumer protection law which can apply to reinsurers depending on the circumstances. </a:t>
            </a:r>
            <a:r>
              <a:rPr lang="en-AU" sz="2500" dirty="0" err="1" smtClean="0">
                <a:latin typeface="Arial" panose="020B0604020202020204" pitchFamily="34" charset="0"/>
                <a:cs typeface="Arial" panose="020B0604020202020204" pitchFamily="34" charset="0"/>
              </a:rPr>
              <a:t>E.g</a:t>
            </a:r>
            <a:r>
              <a:rPr lang="en-AU" sz="2500" dirty="0" smtClean="0">
                <a:latin typeface="Arial" panose="020B0604020202020204" pitchFamily="34" charset="0"/>
                <a:cs typeface="Arial" panose="020B0604020202020204" pitchFamily="34" charset="0"/>
              </a:rPr>
              <a:t>:</a:t>
            </a:r>
            <a:endParaRPr lang="en-AU" sz="2500" dirty="0">
              <a:latin typeface="Arial" panose="020B0604020202020204" pitchFamily="34" charset="0"/>
              <a:cs typeface="Arial" panose="020B0604020202020204" pitchFamily="34" charset="0"/>
            </a:endParaRPr>
          </a:p>
          <a:p>
            <a:pPr lvl="1"/>
            <a:r>
              <a:rPr lang="en-AU" sz="2500" b="1" dirty="0" smtClean="0">
                <a:latin typeface="Arial" panose="020B0604020202020204" pitchFamily="34" charset="0"/>
                <a:cs typeface="Arial" panose="020B0604020202020204" pitchFamily="34" charset="0"/>
              </a:rPr>
              <a:t>Australian </a:t>
            </a:r>
            <a:r>
              <a:rPr lang="en-AU" sz="2500" b="1" dirty="0">
                <a:latin typeface="Arial" panose="020B0604020202020204" pitchFamily="34" charset="0"/>
                <a:cs typeface="Arial" panose="020B0604020202020204" pitchFamily="34" charset="0"/>
              </a:rPr>
              <a:t>Consumer Law/ASIC Act </a:t>
            </a:r>
            <a:r>
              <a:rPr lang="en-AU" sz="2500" dirty="0">
                <a:latin typeface="Arial" panose="020B0604020202020204" pitchFamily="34" charset="0"/>
                <a:cs typeface="Arial" panose="020B0604020202020204" pitchFamily="34" charset="0"/>
              </a:rPr>
              <a:t>– misleading and deceptive conduct provisions and provisions relating to restrictive trade practices e.g. third line forcing.</a:t>
            </a:r>
          </a:p>
          <a:p>
            <a:pPr lvl="1"/>
            <a:r>
              <a:rPr lang="en-AU" sz="2500" b="1" dirty="0" smtClean="0">
                <a:latin typeface="Arial" panose="020B0604020202020204" pitchFamily="34" charset="0"/>
                <a:cs typeface="Arial" panose="020B0604020202020204" pitchFamily="34" charset="0"/>
              </a:rPr>
              <a:t>Discrimination</a:t>
            </a:r>
            <a:r>
              <a:rPr lang="en-AU" sz="2500" dirty="0" smtClean="0">
                <a:latin typeface="Arial" panose="020B0604020202020204" pitchFamily="34" charset="0"/>
                <a:cs typeface="Arial" panose="020B0604020202020204" pitchFamily="34" charset="0"/>
              </a:rPr>
              <a:t> </a:t>
            </a:r>
            <a:r>
              <a:rPr lang="en-AU" sz="2500" dirty="0">
                <a:latin typeface="Arial" panose="020B0604020202020204" pitchFamily="34" charset="0"/>
                <a:cs typeface="Arial" panose="020B0604020202020204" pitchFamily="34" charset="0"/>
              </a:rPr>
              <a:t>- there is various anti-discrimination legislation applicable in Australia.</a:t>
            </a: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19</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379706910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smtClean="0">
                <a:solidFill>
                  <a:schemeClr val="bg1"/>
                </a:solidFill>
                <a:latin typeface="Arial" pitchFamily="34" charset="0"/>
                <a:cs typeface="Arial" pitchFamily="34" charset="0"/>
              </a:rPr>
              <a:t/>
            </a:r>
            <a:br>
              <a:rPr lang="en-AU" sz="4000" dirty="0" smtClean="0">
                <a:solidFill>
                  <a:schemeClr val="bg1"/>
                </a:solidFill>
                <a:latin typeface="Arial" pitchFamily="34" charset="0"/>
                <a:cs typeface="Arial" pitchFamily="34" charset="0"/>
              </a:rPr>
            </a:br>
            <a:r>
              <a:rPr lang="en-AU" sz="4000" dirty="0" smtClean="0">
                <a:solidFill>
                  <a:schemeClr val="bg1"/>
                </a:solidFill>
                <a:latin typeface="Arial" pitchFamily="34" charset="0"/>
                <a:cs typeface="Arial" pitchFamily="34" charset="0"/>
              </a:rPr>
              <a:t>Overview</a:t>
            </a:r>
            <a:r>
              <a:rPr lang="en-AU" sz="4000" dirty="0" smtClean="0">
                <a:latin typeface="Arial" pitchFamily="34" charset="0"/>
                <a:cs typeface="Arial" pitchFamily="34" charset="0"/>
              </a:rPr>
              <a:t/>
            </a:r>
            <a:br>
              <a:rPr lang="en-AU" sz="4000" dirty="0" smtClean="0">
                <a:latin typeface="Arial" pitchFamily="34" charset="0"/>
                <a:cs typeface="Arial" pitchFamily="34" charset="0"/>
              </a:rPr>
            </a:br>
            <a:endParaRPr lang="en-AU" sz="4000" dirty="0">
              <a:latin typeface="Arial" pitchFamily="34" charset="0"/>
              <a:cs typeface="Arial" pitchFamily="34" charset="0"/>
            </a:endParaRPr>
          </a:p>
        </p:txBody>
      </p:sp>
      <p:sp>
        <p:nvSpPr>
          <p:cNvPr id="3" name="Content Placeholder 2"/>
          <p:cNvSpPr>
            <a:spLocks noGrp="1"/>
          </p:cNvSpPr>
          <p:nvPr>
            <p:ph idx="1"/>
          </p:nvPr>
        </p:nvSpPr>
        <p:spPr/>
        <p:txBody>
          <a:bodyPr>
            <a:normAutofit lnSpcReduction="10000"/>
          </a:bodyPr>
          <a:lstStyle/>
          <a:p>
            <a:r>
              <a:rPr lang="en-AU" sz="2500" dirty="0" smtClean="0">
                <a:latin typeface="Arial" pitchFamily="34" charset="0"/>
                <a:cs typeface="Arial" pitchFamily="34" charset="0"/>
              </a:rPr>
              <a:t>Any regulation </a:t>
            </a:r>
            <a:r>
              <a:rPr lang="en-AU" sz="2500" dirty="0">
                <a:latin typeface="Arial" pitchFamily="34" charset="0"/>
                <a:cs typeface="Arial" pitchFamily="34" charset="0"/>
              </a:rPr>
              <a:t>of re/insurance in Australia can be </a:t>
            </a:r>
            <a:r>
              <a:rPr lang="en-AU" sz="2500" dirty="0" smtClean="0">
                <a:latin typeface="Arial" pitchFamily="34" charset="0"/>
                <a:cs typeface="Arial" pitchFamily="34" charset="0"/>
              </a:rPr>
              <a:t>broken </a:t>
            </a:r>
            <a:r>
              <a:rPr lang="en-AU" sz="2500" dirty="0">
                <a:latin typeface="Arial" pitchFamily="34" charset="0"/>
                <a:cs typeface="Arial" pitchFamily="34" charset="0"/>
              </a:rPr>
              <a:t>down as follows:</a:t>
            </a:r>
          </a:p>
          <a:p>
            <a:pPr lvl="1"/>
            <a:endParaRPr lang="en-AU" sz="2500" dirty="0" smtClean="0">
              <a:latin typeface="Arial" pitchFamily="34" charset="0"/>
              <a:cs typeface="Arial" pitchFamily="34" charset="0"/>
            </a:endParaRPr>
          </a:p>
          <a:p>
            <a:pPr lvl="1"/>
            <a:r>
              <a:rPr lang="en-AU" sz="2500" b="1" dirty="0" smtClean="0">
                <a:latin typeface="Arial" pitchFamily="34" charset="0"/>
                <a:cs typeface="Arial" pitchFamily="34" charset="0"/>
              </a:rPr>
              <a:t>prudential </a:t>
            </a:r>
            <a:r>
              <a:rPr lang="en-AU" sz="2500" b="1" dirty="0">
                <a:latin typeface="Arial" pitchFamily="34" charset="0"/>
                <a:cs typeface="Arial" pitchFamily="34" charset="0"/>
              </a:rPr>
              <a:t>regulation </a:t>
            </a:r>
            <a:r>
              <a:rPr lang="en-AU" sz="2500" dirty="0">
                <a:latin typeface="Arial" pitchFamily="34" charset="0"/>
                <a:cs typeface="Arial" pitchFamily="34" charset="0"/>
              </a:rPr>
              <a:t>- </a:t>
            </a:r>
            <a:r>
              <a:rPr lang="en-AU" sz="2500" dirty="0" err="1">
                <a:latin typeface="Arial" pitchFamily="34" charset="0"/>
                <a:cs typeface="Arial" pitchFamily="34" charset="0"/>
              </a:rPr>
              <a:t>ie</a:t>
            </a:r>
            <a:r>
              <a:rPr lang="en-AU" sz="2500" dirty="0">
                <a:latin typeface="Arial" pitchFamily="34" charset="0"/>
                <a:cs typeface="Arial" pitchFamily="34" charset="0"/>
              </a:rPr>
              <a:t> regulation ensuring a re/insurer has systems to help ensure there are sufficient assets available to meet its contractual promises to </a:t>
            </a:r>
            <a:r>
              <a:rPr lang="en-AU" sz="2500" dirty="0" err="1">
                <a:latin typeface="Arial" pitchFamily="34" charset="0"/>
                <a:cs typeface="Arial" pitchFamily="34" charset="0"/>
              </a:rPr>
              <a:t>insureds</a:t>
            </a:r>
            <a:r>
              <a:rPr lang="en-AU" sz="2500" dirty="0">
                <a:latin typeface="Arial" pitchFamily="34" charset="0"/>
                <a:cs typeface="Arial" pitchFamily="34" charset="0"/>
              </a:rPr>
              <a:t>; and</a:t>
            </a:r>
          </a:p>
          <a:p>
            <a:pPr lvl="1"/>
            <a:endParaRPr lang="en-AU" sz="2500" dirty="0" smtClean="0">
              <a:latin typeface="Arial" pitchFamily="34" charset="0"/>
              <a:cs typeface="Arial" pitchFamily="34" charset="0"/>
            </a:endParaRPr>
          </a:p>
          <a:p>
            <a:pPr lvl="1"/>
            <a:r>
              <a:rPr lang="en-AU" sz="2500" b="1" dirty="0" smtClean="0">
                <a:latin typeface="Arial" pitchFamily="34" charset="0"/>
                <a:cs typeface="Arial" pitchFamily="34" charset="0"/>
              </a:rPr>
              <a:t>consumer </a:t>
            </a:r>
            <a:r>
              <a:rPr lang="en-AU" sz="2500" b="1" dirty="0">
                <a:latin typeface="Arial" pitchFamily="34" charset="0"/>
                <a:cs typeface="Arial" pitchFamily="34" charset="0"/>
              </a:rPr>
              <a:t>protection regulation </a:t>
            </a:r>
            <a:r>
              <a:rPr lang="en-AU" sz="2500" dirty="0">
                <a:latin typeface="Arial" pitchFamily="34" charset="0"/>
                <a:cs typeface="Arial" pitchFamily="34" charset="0"/>
              </a:rPr>
              <a:t>- </a:t>
            </a:r>
            <a:r>
              <a:rPr lang="en-AU" sz="2500" dirty="0" err="1">
                <a:latin typeface="Arial" pitchFamily="34" charset="0"/>
                <a:cs typeface="Arial" pitchFamily="34" charset="0"/>
              </a:rPr>
              <a:t>ie</a:t>
            </a:r>
            <a:r>
              <a:rPr lang="en-AU" sz="2500" dirty="0">
                <a:latin typeface="Arial" pitchFamily="34" charset="0"/>
                <a:cs typeface="Arial" pitchFamily="34" charset="0"/>
              </a:rPr>
              <a:t> regulation governing the conduct of re/insurers towards the re/</a:t>
            </a:r>
            <a:r>
              <a:rPr lang="en-AU" sz="2500" dirty="0" err="1">
                <a:latin typeface="Arial" pitchFamily="34" charset="0"/>
                <a:cs typeface="Arial" pitchFamily="34" charset="0"/>
              </a:rPr>
              <a:t>insureds</a:t>
            </a:r>
            <a:r>
              <a:rPr lang="en-AU" sz="2500" dirty="0">
                <a:latin typeface="Arial" pitchFamily="34" charset="0"/>
                <a:cs typeface="Arial" pitchFamily="34" charset="0"/>
              </a:rPr>
              <a:t>.</a:t>
            </a:r>
          </a:p>
        </p:txBody>
      </p:sp>
      <p:sp>
        <p:nvSpPr>
          <p:cNvPr id="5" name="Slide Number Placeholder 4"/>
          <p:cNvSpPr>
            <a:spLocks noGrp="1"/>
          </p:cNvSpPr>
          <p:nvPr>
            <p:ph type="sldNum" sz="quarter" idx="12"/>
          </p:nvPr>
        </p:nvSpPr>
        <p:spPr>
          <a:xfrm>
            <a:off x="107504" y="6408686"/>
            <a:ext cx="2133600" cy="365125"/>
          </a:xfrm>
        </p:spPr>
        <p:txBody>
          <a:bodyPr/>
          <a:lstStyle/>
          <a:p>
            <a:pPr algn="l"/>
            <a:fld id="{F6E8DEE1-C74A-4F42-A5CF-D143AA233DD6}" type="slidenum">
              <a:rPr lang="en-AU" smtClean="0"/>
              <a:pPr algn="l"/>
              <a:t>2</a:t>
            </a:fld>
            <a:endParaRPr lang="en-AU"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3941147039"/>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03648"/>
          </a:xfrm>
          <a:solidFill>
            <a:schemeClr val="tx1"/>
          </a:solidFill>
        </p:spPr>
        <p:txBody>
          <a:bodyPr/>
          <a:lstStyle/>
          <a:p>
            <a:r>
              <a:rPr lang="en-AU" sz="4000" dirty="0">
                <a:solidFill>
                  <a:prstClr val="white"/>
                </a:solidFill>
                <a:latin typeface="Arial" pitchFamily="34" charset="0"/>
                <a:cs typeface="Arial" pitchFamily="34" charset="0"/>
              </a:rPr>
              <a:t>Consumer protection regulation – </a:t>
            </a:r>
            <a:r>
              <a:rPr lang="en-AU" sz="4000" dirty="0" smtClean="0">
                <a:solidFill>
                  <a:prstClr val="white"/>
                </a:solidFill>
                <a:latin typeface="Arial" pitchFamily="34" charset="0"/>
                <a:cs typeface="Arial" pitchFamily="34" charset="0"/>
              </a:rPr>
              <a:t>Common Law</a:t>
            </a:r>
            <a:endParaRPr lang="en-AU" dirty="0"/>
          </a:p>
        </p:txBody>
      </p:sp>
      <p:sp>
        <p:nvSpPr>
          <p:cNvPr id="3" name="Content Placeholder 2"/>
          <p:cNvSpPr>
            <a:spLocks noGrp="1"/>
          </p:cNvSpPr>
          <p:nvPr>
            <p:ph idx="1"/>
          </p:nvPr>
        </p:nvSpPr>
        <p:spPr/>
        <p:txBody>
          <a:bodyPr>
            <a:normAutofit/>
          </a:bodyPr>
          <a:lstStyle/>
          <a:p>
            <a:r>
              <a:rPr lang="en-AU" sz="2500" dirty="0">
                <a:latin typeface="Arial" panose="020B0604020202020204" pitchFamily="34" charset="0"/>
                <a:cs typeface="Arial" panose="020B0604020202020204" pitchFamily="34" charset="0"/>
              </a:rPr>
              <a:t>Apart from the potential impact of the above mentioned legislation, a reinsurance contract between a reinsurer and </a:t>
            </a:r>
            <a:r>
              <a:rPr lang="en-AU" sz="2500" dirty="0" err="1">
                <a:latin typeface="Arial" panose="020B0604020202020204" pitchFamily="34" charset="0"/>
                <a:cs typeface="Arial" panose="020B0604020202020204" pitchFamily="34" charset="0"/>
              </a:rPr>
              <a:t>cedent</a:t>
            </a:r>
            <a:r>
              <a:rPr lang="en-AU" sz="2500" dirty="0">
                <a:latin typeface="Arial" panose="020B0604020202020204" pitchFamily="34" charset="0"/>
                <a:cs typeface="Arial" panose="020B0604020202020204" pitchFamily="34" charset="0"/>
              </a:rPr>
              <a:t> in Australia will principally be covered by the common law.</a:t>
            </a:r>
          </a:p>
          <a:p>
            <a:endParaRPr lang="en-AU" sz="2500" dirty="0" smtClean="0">
              <a:latin typeface="Arial" panose="020B0604020202020204" pitchFamily="34" charset="0"/>
              <a:cs typeface="Arial" panose="020B0604020202020204" pitchFamily="34" charset="0"/>
            </a:endParaRPr>
          </a:p>
          <a:p>
            <a:r>
              <a:rPr lang="en-AU" sz="2500" dirty="0" smtClean="0">
                <a:latin typeface="Arial" panose="020B0604020202020204" pitchFamily="34" charset="0"/>
                <a:cs typeface="Arial" panose="020B0604020202020204" pitchFamily="34" charset="0"/>
              </a:rPr>
              <a:t>Where </a:t>
            </a:r>
            <a:r>
              <a:rPr lang="en-AU" sz="2500" dirty="0">
                <a:latin typeface="Arial" panose="020B0604020202020204" pitchFamily="34" charset="0"/>
                <a:cs typeface="Arial" panose="020B0604020202020204" pitchFamily="34" charset="0"/>
              </a:rPr>
              <a:t>there is no Australian case law on a matter the Australian courts will typically look to the decisions of other common-law jurisdictions, in particular the United Kingdom and United States as persuasive</a:t>
            </a: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20</a:t>
            </a:fld>
            <a:endParaRPr lang="en-AU"/>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213503841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31640"/>
          </a:xfrm>
          <a:solidFill>
            <a:schemeClr val="tx1"/>
          </a:solidFill>
        </p:spPr>
        <p:txBody>
          <a:bodyPr>
            <a:normAutofit/>
          </a:bodyPr>
          <a:lstStyle/>
          <a:p>
            <a:r>
              <a:rPr lang="en-AU" sz="4000" dirty="0" smtClean="0">
                <a:solidFill>
                  <a:schemeClr val="bg1"/>
                </a:solidFill>
                <a:latin typeface="Arial" panose="020B0604020202020204" pitchFamily="34" charset="0"/>
                <a:cs typeface="Arial" panose="020B0604020202020204" pitchFamily="34" charset="0"/>
              </a:rPr>
              <a:t>Reinsurer regulation overview</a:t>
            </a:r>
            <a:endParaRPr lang="en-AU" sz="4000" dirty="0">
              <a:solidFill>
                <a:schemeClr val="bg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21</a:t>
            </a:fld>
            <a:endParaRPr lang="en-AU"/>
          </a:p>
        </p:txBody>
      </p:sp>
      <p:cxnSp>
        <p:nvCxnSpPr>
          <p:cNvPr id="19" name="Straight Connector 18"/>
          <p:cNvCxnSpPr/>
          <p:nvPr/>
        </p:nvCxnSpPr>
        <p:spPr>
          <a:xfrm>
            <a:off x="4572000" y="2618160"/>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548932" y="4545632"/>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07504" y="1412776"/>
            <a:ext cx="2883396" cy="5309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181050" y="1610048"/>
            <a:ext cx="2736304" cy="10081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Consumer Protection Risks</a:t>
            </a:r>
          </a:p>
        </p:txBody>
      </p:sp>
      <p:sp>
        <p:nvSpPr>
          <p:cNvPr id="10" name="Rectangle 9"/>
          <p:cNvSpPr/>
          <p:nvPr/>
        </p:nvSpPr>
        <p:spPr>
          <a:xfrm>
            <a:off x="188527" y="3275608"/>
            <a:ext cx="2736304" cy="147983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Re/insurer </a:t>
            </a:r>
            <a:r>
              <a:rPr lang="en-AU" b="1" dirty="0" smtClean="0">
                <a:latin typeface="Arial" panose="020B0604020202020204" pitchFamily="34" charset="0"/>
                <a:cs typeface="Arial" panose="020B0604020202020204" pitchFamily="34" charset="0"/>
              </a:rPr>
              <a:t>won’t</a:t>
            </a:r>
            <a:r>
              <a:rPr lang="en-AU" dirty="0" smtClean="0">
                <a:latin typeface="Arial" panose="020B0604020202020204" pitchFamily="34" charset="0"/>
                <a:cs typeface="Arial" panose="020B0604020202020204" pitchFamily="34" charset="0"/>
              </a:rPr>
              <a:t> pay insurer/</a:t>
            </a:r>
            <a:r>
              <a:rPr lang="en-AU" dirty="0" err="1" smtClean="0">
                <a:latin typeface="Arial" panose="020B0604020202020204" pitchFamily="34" charset="0"/>
                <a:cs typeface="Arial" panose="020B0604020202020204" pitchFamily="34" charset="0"/>
              </a:rPr>
              <a:t>cedent</a:t>
            </a:r>
            <a:endParaRPr lang="en-AU"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Principally C.L</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Limited state legislation</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General consumer protection legislation</a:t>
            </a:r>
            <a:endParaRPr lang="en-AU" dirty="0">
              <a:latin typeface="Arial" panose="020B0604020202020204" pitchFamily="34" charset="0"/>
              <a:cs typeface="Arial" panose="020B0604020202020204" pitchFamily="34" charset="0"/>
            </a:endParaRPr>
          </a:p>
        </p:txBody>
      </p:sp>
      <p:sp>
        <p:nvSpPr>
          <p:cNvPr id="12" name="Rectangle 11"/>
          <p:cNvSpPr/>
          <p:nvPr/>
        </p:nvSpPr>
        <p:spPr>
          <a:xfrm>
            <a:off x="167658" y="5157192"/>
            <a:ext cx="2736304" cy="144016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Insurer </a:t>
            </a:r>
            <a:r>
              <a:rPr lang="en-AU" b="1" dirty="0" smtClean="0">
                <a:latin typeface="Arial" panose="020B0604020202020204" pitchFamily="34" charset="0"/>
                <a:cs typeface="Arial" panose="020B0604020202020204" pitchFamily="34" charset="0"/>
              </a:rPr>
              <a:t>won’t</a:t>
            </a:r>
            <a:r>
              <a:rPr lang="en-AU" dirty="0" smtClean="0">
                <a:latin typeface="Arial" panose="020B0604020202020204" pitchFamily="34" charset="0"/>
                <a:cs typeface="Arial" panose="020B0604020202020204" pitchFamily="34" charset="0"/>
              </a:rPr>
              <a:t> pay policy holder</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Significant legislative protection </a:t>
            </a:r>
            <a:r>
              <a:rPr lang="en-AU" sz="1000" dirty="0" err="1" smtClean="0">
                <a:latin typeface="Arial" panose="020B0604020202020204" pitchFamily="34" charset="0"/>
                <a:cs typeface="Arial" panose="020B0604020202020204" pitchFamily="34" charset="0"/>
              </a:rPr>
              <a:t>e.g</a:t>
            </a:r>
            <a:r>
              <a:rPr lang="en-AU" sz="1000" dirty="0" smtClean="0">
                <a:latin typeface="Arial" panose="020B0604020202020204" pitchFamily="34" charset="0"/>
                <a:cs typeface="Arial" panose="020B0604020202020204" pitchFamily="34" charset="0"/>
              </a:rPr>
              <a:t> Insurance Contracts Act 1984, Corporations Act 2001 (Chapter 7), Common Law where legislation not applicable. </a:t>
            </a:r>
          </a:p>
          <a:p>
            <a:pPr marL="285750" indent="-285750">
              <a:buFont typeface="Arial" panose="020B0604020202020204" pitchFamily="34" charset="0"/>
              <a:buChar char="•"/>
            </a:pPr>
            <a:endParaRPr lang="en-AU" sz="1000" dirty="0">
              <a:latin typeface="Arial" panose="020B0604020202020204" pitchFamily="34" charset="0"/>
              <a:cs typeface="Arial" panose="020B0604020202020204" pitchFamily="34" charset="0"/>
            </a:endParaRPr>
          </a:p>
        </p:txBody>
      </p:sp>
      <p:cxnSp>
        <p:nvCxnSpPr>
          <p:cNvPr id="11" name="Straight Connector 10"/>
          <p:cNvCxnSpPr/>
          <p:nvPr/>
        </p:nvCxnSpPr>
        <p:spPr>
          <a:xfrm>
            <a:off x="1500858" y="2627710"/>
            <a:ext cx="0" cy="917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00858" y="4565476"/>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107234" y="1414370"/>
            <a:ext cx="2883396" cy="530984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p:cNvSpPr/>
          <p:nvPr/>
        </p:nvSpPr>
        <p:spPr>
          <a:xfrm>
            <a:off x="3203848" y="1595996"/>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Reinsurer</a:t>
            </a:r>
            <a:endParaRPr lang="en-AU"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3180780" y="3565234"/>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Insurer/</a:t>
            </a:r>
            <a:r>
              <a:rPr lang="en-AU" dirty="0" err="1" smtClean="0">
                <a:solidFill>
                  <a:schemeClr val="tx1"/>
                </a:solidFill>
                <a:latin typeface="Arial" panose="020B0604020202020204" pitchFamily="34" charset="0"/>
                <a:cs typeface="Arial" panose="020B0604020202020204" pitchFamily="34" charset="0"/>
              </a:rPr>
              <a:t>Cedent</a:t>
            </a:r>
            <a:endParaRPr lang="en-AU"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3180780" y="5501580"/>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Policy Holder</a:t>
            </a:r>
            <a:endParaRPr lang="en-AU" dirty="0">
              <a:solidFill>
                <a:schemeClr val="tx1"/>
              </a:solidFill>
              <a:latin typeface="Arial" panose="020B0604020202020204" pitchFamily="34" charset="0"/>
              <a:cs typeface="Arial" panose="020B0604020202020204" pitchFamily="34" charset="0"/>
            </a:endParaRPr>
          </a:p>
        </p:txBody>
      </p:sp>
      <p:sp>
        <p:nvSpPr>
          <p:cNvPr id="34" name="Rectangle 33"/>
          <p:cNvSpPr/>
          <p:nvPr/>
        </p:nvSpPr>
        <p:spPr>
          <a:xfrm>
            <a:off x="3880872" y="2798180"/>
            <a:ext cx="1336119"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latin typeface="Arial" panose="020B0604020202020204" pitchFamily="34" charset="0"/>
                <a:cs typeface="Arial" panose="020B0604020202020204" pitchFamily="34" charset="0"/>
              </a:rPr>
              <a:t>Reinsurance contract</a:t>
            </a:r>
            <a:endParaRPr lang="en-AU" sz="1600" dirty="0">
              <a:solidFill>
                <a:schemeClr val="tx1"/>
              </a:solidFill>
              <a:latin typeface="Arial" panose="020B0604020202020204" pitchFamily="34" charset="0"/>
              <a:cs typeface="Arial" panose="020B0604020202020204" pitchFamily="34" charset="0"/>
            </a:endParaRPr>
          </a:p>
        </p:txBody>
      </p:sp>
      <p:sp>
        <p:nvSpPr>
          <p:cNvPr id="39" name="Rectangle 38"/>
          <p:cNvSpPr/>
          <p:nvPr/>
        </p:nvSpPr>
        <p:spPr>
          <a:xfrm>
            <a:off x="3903940" y="4755438"/>
            <a:ext cx="1336119"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latin typeface="Arial" panose="020B0604020202020204" pitchFamily="34" charset="0"/>
                <a:cs typeface="Arial" panose="020B0604020202020204" pitchFamily="34" charset="0"/>
              </a:rPr>
              <a:t>Insurance contract</a:t>
            </a:r>
            <a:endParaRPr lang="en-AU" sz="1600" dirty="0">
              <a:solidFill>
                <a:schemeClr val="tx1"/>
              </a:solidFill>
              <a:latin typeface="Arial" panose="020B0604020202020204" pitchFamily="34" charset="0"/>
              <a:cs typeface="Arial" panose="020B0604020202020204" pitchFamily="34" charset="0"/>
            </a:endParaRPr>
          </a:p>
        </p:txBody>
      </p:sp>
      <p:sp>
        <p:nvSpPr>
          <p:cNvPr id="43" name="Rectangle 42"/>
          <p:cNvSpPr/>
          <p:nvPr/>
        </p:nvSpPr>
        <p:spPr>
          <a:xfrm>
            <a:off x="6143030" y="1414370"/>
            <a:ext cx="2883396" cy="5309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6216576" y="1613248"/>
            <a:ext cx="2736304" cy="10081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Prudential Risks</a:t>
            </a:r>
            <a:endParaRPr lang="en-AU" dirty="0">
              <a:latin typeface="Arial" panose="020B0604020202020204" pitchFamily="34" charset="0"/>
              <a:cs typeface="Arial" panose="020B0604020202020204" pitchFamily="34" charset="0"/>
            </a:endParaRPr>
          </a:p>
        </p:txBody>
      </p:sp>
      <p:sp>
        <p:nvSpPr>
          <p:cNvPr id="16" name="Rectangle 15"/>
          <p:cNvSpPr/>
          <p:nvPr/>
        </p:nvSpPr>
        <p:spPr>
          <a:xfrm>
            <a:off x="6216576" y="3086212"/>
            <a:ext cx="2736304" cy="145942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Re/insurer </a:t>
            </a:r>
            <a:r>
              <a:rPr lang="en-AU" b="1" dirty="0" smtClean="0">
                <a:latin typeface="Arial" panose="020B0604020202020204" pitchFamily="34" charset="0"/>
                <a:cs typeface="Arial" panose="020B0604020202020204" pitchFamily="34" charset="0"/>
              </a:rPr>
              <a:t>can’t</a:t>
            </a:r>
            <a:r>
              <a:rPr lang="en-AU" dirty="0" smtClean="0">
                <a:latin typeface="Arial" panose="020B0604020202020204" pitchFamily="34" charset="0"/>
                <a:cs typeface="Arial" panose="020B0604020202020204" pitchFamily="34" charset="0"/>
              </a:rPr>
              <a:t> pay insurer/</a:t>
            </a:r>
            <a:r>
              <a:rPr lang="en-AU" dirty="0" err="1" smtClean="0">
                <a:latin typeface="Arial" panose="020B0604020202020204" pitchFamily="34" charset="0"/>
                <a:cs typeface="Arial" panose="020B0604020202020204" pitchFamily="34" charset="0"/>
              </a:rPr>
              <a:t>cedent</a:t>
            </a:r>
            <a:endParaRPr lang="en-AU"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Reinsurer’s authorised in Australia significant prudential protection</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Reinsurer’s not authorised in Australia – limited indirect protection applied via prudential obligations on insurer by APRA</a:t>
            </a:r>
            <a:endParaRPr lang="en-AU" sz="1000" dirty="0">
              <a:latin typeface="Arial" panose="020B0604020202020204" pitchFamily="34" charset="0"/>
              <a:cs typeface="Arial" panose="020B0604020202020204" pitchFamily="34" charset="0"/>
            </a:endParaRPr>
          </a:p>
        </p:txBody>
      </p:sp>
      <p:sp>
        <p:nvSpPr>
          <p:cNvPr id="17" name="Rectangle 16"/>
          <p:cNvSpPr/>
          <p:nvPr/>
        </p:nvSpPr>
        <p:spPr>
          <a:xfrm>
            <a:off x="6250765" y="5229200"/>
            <a:ext cx="2736304" cy="128049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000" dirty="0">
              <a:latin typeface="Arial" panose="020B0604020202020204" pitchFamily="34" charset="0"/>
              <a:cs typeface="Arial" panose="020B0604020202020204" pitchFamily="34" charset="0"/>
            </a:endParaRPr>
          </a:p>
          <a:p>
            <a:pPr algn="ctr"/>
            <a:r>
              <a:rPr lang="en-AU" dirty="0">
                <a:latin typeface="Arial" panose="020B0604020202020204" pitchFamily="34" charset="0"/>
                <a:cs typeface="Arial" panose="020B0604020202020204" pitchFamily="34" charset="0"/>
              </a:rPr>
              <a:t>Insurer </a:t>
            </a:r>
            <a:r>
              <a:rPr lang="en-AU" b="1" dirty="0">
                <a:latin typeface="Arial" panose="020B0604020202020204" pitchFamily="34" charset="0"/>
                <a:cs typeface="Arial" panose="020B0604020202020204" pitchFamily="34" charset="0"/>
              </a:rPr>
              <a:t>can’t</a:t>
            </a:r>
            <a:r>
              <a:rPr lang="en-AU" dirty="0">
                <a:latin typeface="Arial" panose="020B0604020202020204" pitchFamily="34" charset="0"/>
                <a:cs typeface="Arial" panose="020B0604020202020204" pitchFamily="34" charset="0"/>
              </a:rPr>
              <a:t> pay policy holder </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Insurer’s </a:t>
            </a:r>
            <a:r>
              <a:rPr lang="en-AU" sz="1000" dirty="0">
                <a:latin typeface="Arial" panose="020B0604020202020204" pitchFamily="34" charset="0"/>
                <a:cs typeface="Arial" panose="020B0604020202020204" pitchFamily="34" charset="0"/>
              </a:rPr>
              <a:t>authorised in Australia significant prudential protection</a:t>
            </a:r>
          </a:p>
          <a:p>
            <a:pPr marL="285750" indent="-285750">
              <a:buFont typeface="Arial" panose="020B0604020202020204" pitchFamily="34" charset="0"/>
              <a:buChar char="•"/>
            </a:pPr>
            <a:r>
              <a:rPr lang="en-AU" sz="1000" dirty="0" smtClean="0">
                <a:latin typeface="Arial" panose="020B0604020202020204" pitchFamily="34" charset="0"/>
                <a:cs typeface="Arial" panose="020B0604020202020204" pitchFamily="34" charset="0"/>
              </a:rPr>
              <a:t>Insurer’s </a:t>
            </a:r>
            <a:r>
              <a:rPr lang="en-AU" sz="1000" dirty="0">
                <a:latin typeface="Arial" panose="020B0604020202020204" pitchFamily="34" charset="0"/>
                <a:cs typeface="Arial" panose="020B0604020202020204" pitchFamily="34" charset="0"/>
              </a:rPr>
              <a:t>not authorised in Australia – </a:t>
            </a:r>
            <a:r>
              <a:rPr lang="en-AU" sz="1000" dirty="0" smtClean="0">
                <a:latin typeface="Arial" panose="020B0604020202020204" pitchFamily="34" charset="0"/>
                <a:cs typeface="Arial" panose="020B0604020202020204" pitchFamily="34" charset="0"/>
              </a:rPr>
              <a:t>no real local protection</a:t>
            </a:r>
            <a:endParaRPr lang="en-AU" sz="1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AU" sz="10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AU" sz="1000" dirty="0">
              <a:latin typeface="Arial" panose="020B0604020202020204" pitchFamily="34" charset="0"/>
              <a:cs typeface="Arial" panose="020B0604020202020204" pitchFamily="34" charset="0"/>
            </a:endParaRPr>
          </a:p>
        </p:txBody>
      </p:sp>
      <p:cxnSp>
        <p:nvCxnSpPr>
          <p:cNvPr id="24" name="Straight Connector 23"/>
          <p:cNvCxnSpPr/>
          <p:nvPr/>
        </p:nvCxnSpPr>
        <p:spPr>
          <a:xfrm>
            <a:off x="7668344" y="2552676"/>
            <a:ext cx="0" cy="7229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68344" y="4541336"/>
            <a:ext cx="0" cy="6878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563035" y="3320477"/>
            <a:ext cx="8965" cy="6950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4580964" y="2552676"/>
            <a:ext cx="1" cy="361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4572000" y="4545632"/>
            <a:ext cx="2" cy="2649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580965" y="5269360"/>
            <a:ext cx="2" cy="2649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353273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31640"/>
          </a:xfrm>
          <a:solidFill>
            <a:schemeClr val="tx1"/>
          </a:solidFill>
        </p:spPr>
        <p:txBody>
          <a:bodyPr>
            <a:normAutofit/>
          </a:bodyPr>
          <a:lstStyle/>
          <a:p>
            <a:r>
              <a:rPr lang="en-AU" sz="4000" dirty="0" smtClean="0">
                <a:solidFill>
                  <a:schemeClr val="bg1"/>
                </a:solidFill>
                <a:latin typeface="Arial" panose="020B0604020202020204" pitchFamily="34" charset="0"/>
                <a:cs typeface="Arial" panose="020B0604020202020204" pitchFamily="34" charset="0"/>
              </a:rPr>
              <a:t>Reinsurer regulation overview</a:t>
            </a:r>
            <a:endParaRPr lang="en-AU" sz="4000" dirty="0">
              <a:solidFill>
                <a:schemeClr val="bg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3</a:t>
            </a:fld>
            <a:endParaRPr lang="en-AU"/>
          </a:p>
        </p:txBody>
      </p:sp>
      <p:cxnSp>
        <p:nvCxnSpPr>
          <p:cNvPr id="19" name="Straight Connector 18"/>
          <p:cNvCxnSpPr/>
          <p:nvPr/>
        </p:nvCxnSpPr>
        <p:spPr>
          <a:xfrm>
            <a:off x="4572000" y="2618160"/>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548932" y="4545632"/>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07504" y="1412776"/>
            <a:ext cx="2883396" cy="5309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181050" y="1610048"/>
            <a:ext cx="2736304" cy="10081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Consumer Protection Risks</a:t>
            </a:r>
          </a:p>
        </p:txBody>
      </p:sp>
      <p:sp>
        <p:nvSpPr>
          <p:cNvPr id="10" name="Rectangle 9"/>
          <p:cNvSpPr/>
          <p:nvPr/>
        </p:nvSpPr>
        <p:spPr>
          <a:xfrm>
            <a:off x="188527" y="3565234"/>
            <a:ext cx="2736304" cy="9761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Re/insurer </a:t>
            </a:r>
            <a:r>
              <a:rPr lang="en-AU" b="1" dirty="0" smtClean="0">
                <a:latin typeface="Arial" panose="020B0604020202020204" pitchFamily="34" charset="0"/>
                <a:cs typeface="Arial" panose="020B0604020202020204" pitchFamily="34" charset="0"/>
              </a:rPr>
              <a:t>won’t</a:t>
            </a:r>
            <a:r>
              <a:rPr lang="en-AU" dirty="0" smtClean="0">
                <a:latin typeface="Arial" panose="020B0604020202020204" pitchFamily="34" charset="0"/>
                <a:cs typeface="Arial" panose="020B0604020202020204" pitchFamily="34" charset="0"/>
              </a:rPr>
              <a:t> pay insurer/</a:t>
            </a:r>
            <a:r>
              <a:rPr lang="en-AU" dirty="0" err="1" smtClean="0">
                <a:latin typeface="Arial" panose="020B0604020202020204" pitchFamily="34" charset="0"/>
                <a:cs typeface="Arial" panose="020B0604020202020204" pitchFamily="34" charset="0"/>
              </a:rPr>
              <a:t>cedent</a:t>
            </a:r>
            <a:endParaRPr lang="en-AU" dirty="0" smtClean="0">
              <a:latin typeface="Arial" panose="020B0604020202020204" pitchFamily="34" charset="0"/>
              <a:cs typeface="Arial" panose="020B0604020202020204" pitchFamily="34" charset="0"/>
            </a:endParaRPr>
          </a:p>
        </p:txBody>
      </p:sp>
      <p:sp>
        <p:nvSpPr>
          <p:cNvPr id="12" name="Rectangle 11"/>
          <p:cNvSpPr/>
          <p:nvPr/>
        </p:nvSpPr>
        <p:spPr>
          <a:xfrm>
            <a:off x="167658" y="5534322"/>
            <a:ext cx="2736304" cy="97536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Insurer </a:t>
            </a:r>
            <a:r>
              <a:rPr lang="en-AU" b="1" dirty="0" smtClean="0">
                <a:latin typeface="Arial" panose="020B0604020202020204" pitchFamily="34" charset="0"/>
                <a:cs typeface="Arial" panose="020B0604020202020204" pitchFamily="34" charset="0"/>
              </a:rPr>
              <a:t>won’t</a:t>
            </a:r>
            <a:r>
              <a:rPr lang="en-AU" dirty="0" smtClean="0">
                <a:latin typeface="Arial" panose="020B0604020202020204" pitchFamily="34" charset="0"/>
                <a:cs typeface="Arial" panose="020B0604020202020204" pitchFamily="34" charset="0"/>
              </a:rPr>
              <a:t> pay policy holder</a:t>
            </a:r>
          </a:p>
        </p:txBody>
      </p:sp>
      <p:cxnSp>
        <p:nvCxnSpPr>
          <p:cNvPr id="11" name="Straight Connector 10"/>
          <p:cNvCxnSpPr/>
          <p:nvPr/>
        </p:nvCxnSpPr>
        <p:spPr>
          <a:xfrm>
            <a:off x="1556679" y="2618160"/>
            <a:ext cx="0" cy="9170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3107234" y="1414370"/>
            <a:ext cx="2883396" cy="530984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p:cNvSpPr/>
          <p:nvPr/>
        </p:nvSpPr>
        <p:spPr>
          <a:xfrm>
            <a:off x="3203848" y="1595996"/>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Reinsurer</a:t>
            </a:r>
            <a:endParaRPr lang="en-AU" dirty="0">
              <a:solidFill>
                <a:schemeClr val="tx1"/>
              </a:solidFill>
              <a:latin typeface="Arial" panose="020B0604020202020204" pitchFamily="34" charset="0"/>
              <a:cs typeface="Arial" panose="020B0604020202020204" pitchFamily="34" charset="0"/>
            </a:endParaRPr>
          </a:p>
        </p:txBody>
      </p:sp>
      <p:sp>
        <p:nvSpPr>
          <p:cNvPr id="14" name="Rectangle 13"/>
          <p:cNvSpPr/>
          <p:nvPr/>
        </p:nvSpPr>
        <p:spPr>
          <a:xfrm>
            <a:off x="3180780" y="3565234"/>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Insurer/</a:t>
            </a:r>
            <a:r>
              <a:rPr lang="en-AU" dirty="0" err="1" smtClean="0">
                <a:solidFill>
                  <a:schemeClr val="tx1"/>
                </a:solidFill>
                <a:latin typeface="Arial" panose="020B0604020202020204" pitchFamily="34" charset="0"/>
                <a:cs typeface="Arial" panose="020B0604020202020204" pitchFamily="34" charset="0"/>
              </a:rPr>
              <a:t>Cedent</a:t>
            </a:r>
            <a:endParaRPr lang="en-AU"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3180780" y="5501580"/>
            <a:ext cx="2736304" cy="10081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chemeClr val="tx1"/>
                </a:solidFill>
                <a:latin typeface="Arial" panose="020B0604020202020204" pitchFamily="34" charset="0"/>
                <a:cs typeface="Arial" panose="020B0604020202020204" pitchFamily="34" charset="0"/>
              </a:rPr>
              <a:t>Policy Holder</a:t>
            </a:r>
            <a:endParaRPr lang="en-AU" dirty="0">
              <a:solidFill>
                <a:schemeClr val="tx1"/>
              </a:solidFill>
              <a:latin typeface="Arial" panose="020B0604020202020204" pitchFamily="34" charset="0"/>
              <a:cs typeface="Arial" panose="020B0604020202020204" pitchFamily="34" charset="0"/>
            </a:endParaRPr>
          </a:p>
        </p:txBody>
      </p:sp>
      <p:sp>
        <p:nvSpPr>
          <p:cNvPr id="34" name="Rectangle 33"/>
          <p:cNvSpPr/>
          <p:nvPr/>
        </p:nvSpPr>
        <p:spPr>
          <a:xfrm>
            <a:off x="3880872" y="2798180"/>
            <a:ext cx="1336119"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latin typeface="Arial" panose="020B0604020202020204" pitchFamily="34" charset="0"/>
                <a:cs typeface="Arial" panose="020B0604020202020204" pitchFamily="34" charset="0"/>
              </a:rPr>
              <a:t>Reinsurance contract</a:t>
            </a:r>
            <a:endParaRPr lang="en-AU" sz="1600" dirty="0">
              <a:solidFill>
                <a:schemeClr val="tx1"/>
              </a:solidFill>
              <a:latin typeface="Arial" panose="020B0604020202020204" pitchFamily="34" charset="0"/>
              <a:cs typeface="Arial" panose="020B0604020202020204" pitchFamily="34" charset="0"/>
            </a:endParaRPr>
          </a:p>
        </p:txBody>
      </p:sp>
      <p:sp>
        <p:nvSpPr>
          <p:cNvPr id="39" name="Rectangle 38"/>
          <p:cNvSpPr/>
          <p:nvPr/>
        </p:nvSpPr>
        <p:spPr>
          <a:xfrm>
            <a:off x="3903940" y="4755438"/>
            <a:ext cx="1336119" cy="5760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latin typeface="Arial" panose="020B0604020202020204" pitchFamily="34" charset="0"/>
                <a:cs typeface="Arial" panose="020B0604020202020204" pitchFamily="34" charset="0"/>
              </a:rPr>
              <a:t>Insurance contract</a:t>
            </a:r>
            <a:endParaRPr lang="en-AU" sz="1600" dirty="0">
              <a:solidFill>
                <a:schemeClr val="tx1"/>
              </a:solidFill>
              <a:latin typeface="Arial" panose="020B0604020202020204" pitchFamily="34" charset="0"/>
              <a:cs typeface="Arial" panose="020B0604020202020204" pitchFamily="34" charset="0"/>
            </a:endParaRPr>
          </a:p>
        </p:txBody>
      </p:sp>
      <p:sp>
        <p:nvSpPr>
          <p:cNvPr id="43" name="Rectangle 42"/>
          <p:cNvSpPr/>
          <p:nvPr/>
        </p:nvSpPr>
        <p:spPr>
          <a:xfrm>
            <a:off x="6143030" y="1414370"/>
            <a:ext cx="2883396" cy="530984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6216576" y="1613248"/>
            <a:ext cx="2736304" cy="10081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Prudential Risks</a:t>
            </a:r>
            <a:endParaRPr lang="en-AU" dirty="0">
              <a:latin typeface="Arial" panose="020B0604020202020204" pitchFamily="34" charset="0"/>
              <a:cs typeface="Arial" panose="020B0604020202020204" pitchFamily="34" charset="0"/>
            </a:endParaRPr>
          </a:p>
        </p:txBody>
      </p:sp>
      <p:sp>
        <p:nvSpPr>
          <p:cNvPr id="16" name="Rectangle 15"/>
          <p:cNvSpPr/>
          <p:nvPr/>
        </p:nvSpPr>
        <p:spPr>
          <a:xfrm>
            <a:off x="6216576" y="3565234"/>
            <a:ext cx="2736304" cy="9803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latin typeface="Arial" panose="020B0604020202020204" pitchFamily="34" charset="0"/>
                <a:cs typeface="Arial" panose="020B0604020202020204" pitchFamily="34" charset="0"/>
              </a:rPr>
              <a:t>Re/insurer </a:t>
            </a:r>
            <a:r>
              <a:rPr lang="en-AU" b="1" dirty="0" smtClean="0">
                <a:latin typeface="Arial" panose="020B0604020202020204" pitchFamily="34" charset="0"/>
                <a:cs typeface="Arial" panose="020B0604020202020204" pitchFamily="34" charset="0"/>
              </a:rPr>
              <a:t>can’t</a:t>
            </a:r>
            <a:r>
              <a:rPr lang="en-AU" dirty="0" smtClean="0">
                <a:latin typeface="Arial" panose="020B0604020202020204" pitchFamily="34" charset="0"/>
                <a:cs typeface="Arial" panose="020B0604020202020204" pitchFamily="34" charset="0"/>
              </a:rPr>
              <a:t> pay insurer/</a:t>
            </a:r>
            <a:r>
              <a:rPr lang="en-AU" dirty="0" err="1" smtClean="0">
                <a:latin typeface="Arial" panose="020B0604020202020204" pitchFamily="34" charset="0"/>
                <a:cs typeface="Arial" panose="020B0604020202020204" pitchFamily="34" charset="0"/>
              </a:rPr>
              <a:t>cedent</a:t>
            </a:r>
            <a:endParaRPr lang="en-AU" dirty="0" smtClean="0">
              <a:latin typeface="Arial" panose="020B0604020202020204" pitchFamily="34" charset="0"/>
              <a:cs typeface="Arial" panose="020B0604020202020204" pitchFamily="34" charset="0"/>
            </a:endParaRPr>
          </a:p>
        </p:txBody>
      </p:sp>
      <p:sp>
        <p:nvSpPr>
          <p:cNvPr id="17" name="Rectangle 16"/>
          <p:cNvSpPr/>
          <p:nvPr/>
        </p:nvSpPr>
        <p:spPr>
          <a:xfrm>
            <a:off x="6250765" y="5501580"/>
            <a:ext cx="2736304" cy="100811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000" dirty="0">
              <a:latin typeface="Arial" panose="020B0604020202020204" pitchFamily="34" charset="0"/>
              <a:cs typeface="Arial" panose="020B0604020202020204" pitchFamily="34" charset="0"/>
            </a:endParaRPr>
          </a:p>
          <a:p>
            <a:pPr algn="ctr"/>
            <a:r>
              <a:rPr lang="en-AU" dirty="0">
                <a:latin typeface="Arial" panose="020B0604020202020204" pitchFamily="34" charset="0"/>
                <a:cs typeface="Arial" panose="020B0604020202020204" pitchFamily="34" charset="0"/>
              </a:rPr>
              <a:t>Insurer </a:t>
            </a:r>
            <a:r>
              <a:rPr lang="en-AU" b="1" dirty="0">
                <a:latin typeface="Arial" panose="020B0604020202020204" pitchFamily="34" charset="0"/>
                <a:cs typeface="Arial" panose="020B0604020202020204" pitchFamily="34" charset="0"/>
              </a:rPr>
              <a:t>can’t</a:t>
            </a:r>
            <a:r>
              <a:rPr lang="en-AU" dirty="0">
                <a:latin typeface="Arial" panose="020B0604020202020204" pitchFamily="34" charset="0"/>
                <a:cs typeface="Arial" panose="020B0604020202020204" pitchFamily="34" charset="0"/>
              </a:rPr>
              <a:t> pay policy </a:t>
            </a:r>
            <a:r>
              <a:rPr lang="en-AU" dirty="0" smtClean="0">
                <a:latin typeface="Arial" panose="020B0604020202020204" pitchFamily="34" charset="0"/>
                <a:cs typeface="Arial" panose="020B0604020202020204" pitchFamily="34" charset="0"/>
              </a:rPr>
              <a:t>holder</a:t>
            </a:r>
            <a:endParaRPr lang="en-AU" sz="10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AU" sz="1000" dirty="0">
              <a:latin typeface="Arial" panose="020B0604020202020204" pitchFamily="34" charset="0"/>
              <a:cs typeface="Arial" panose="020B0604020202020204" pitchFamily="34" charset="0"/>
            </a:endParaRPr>
          </a:p>
        </p:txBody>
      </p:sp>
      <p:cxnSp>
        <p:nvCxnSpPr>
          <p:cNvPr id="24" name="Straight Connector 23"/>
          <p:cNvCxnSpPr/>
          <p:nvPr/>
        </p:nvCxnSpPr>
        <p:spPr>
          <a:xfrm>
            <a:off x="7576350" y="2627710"/>
            <a:ext cx="0" cy="9375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576350" y="4545632"/>
            <a:ext cx="0"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4539964" y="3333097"/>
            <a:ext cx="8965" cy="6950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4554070" y="2552676"/>
            <a:ext cx="1" cy="3614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4548929" y="4545632"/>
            <a:ext cx="2" cy="2649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4554071" y="5269360"/>
            <a:ext cx="2" cy="2649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556679" y="4545632"/>
            <a:ext cx="0" cy="11156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610323"/>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rmAutofit fontScale="90000"/>
          </a:bodyPr>
          <a:lstStyle/>
          <a:p>
            <a:r>
              <a:rPr lang="en-AU" altLang="zh-CN" sz="4000" dirty="0" smtClean="0">
                <a:solidFill>
                  <a:schemeClr val="bg1"/>
                </a:solidFill>
                <a:latin typeface="Arial" pitchFamily="34" charset="0"/>
                <a:ea typeface="SimSun" pitchFamily="2" charset="-122"/>
                <a:cs typeface="Arial" pitchFamily="34" charset="0"/>
              </a:rPr>
              <a:t/>
            </a:r>
            <a:br>
              <a:rPr lang="en-AU" altLang="zh-CN" sz="4000" dirty="0" smtClean="0">
                <a:solidFill>
                  <a:schemeClr val="bg1"/>
                </a:solidFill>
                <a:latin typeface="Arial" pitchFamily="34" charset="0"/>
                <a:ea typeface="SimSun" pitchFamily="2" charset="-122"/>
                <a:cs typeface="Arial" pitchFamily="34" charset="0"/>
              </a:rPr>
            </a:br>
            <a:r>
              <a:rPr lang="en-AU" altLang="zh-CN" dirty="0" smtClean="0">
                <a:solidFill>
                  <a:schemeClr val="bg1"/>
                </a:solidFill>
                <a:latin typeface="Arial" pitchFamily="34" charset="0"/>
                <a:ea typeface="SimSun" pitchFamily="2" charset="-122"/>
                <a:cs typeface="Arial" pitchFamily="34" charset="0"/>
              </a:rPr>
              <a:t>Overview</a:t>
            </a:r>
            <a:r>
              <a:rPr lang="en-AU" sz="4000" dirty="0">
                <a:solidFill>
                  <a:schemeClr val="bg1"/>
                </a:solidFill>
                <a:latin typeface="Arial" pitchFamily="34" charset="0"/>
                <a:cs typeface="Arial" pitchFamily="34" charset="0"/>
              </a:rPr>
              <a:t/>
            </a:r>
            <a:br>
              <a:rPr lang="en-AU" sz="4000" dirty="0">
                <a:solidFill>
                  <a:schemeClr val="bg1"/>
                </a:solidFill>
                <a:latin typeface="Arial" pitchFamily="34" charset="0"/>
                <a:cs typeface="Arial" pitchFamily="34" charset="0"/>
              </a:rPr>
            </a:br>
            <a:endParaRPr lang="en-AU"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normAutofit lnSpcReduction="10000"/>
          </a:bodyPr>
          <a:lstStyle/>
          <a:p>
            <a:r>
              <a:rPr lang="en-AU" dirty="0">
                <a:latin typeface="Arial" panose="020B0604020202020204" pitchFamily="34" charset="0"/>
                <a:cs typeface="Arial" panose="020B0604020202020204" pitchFamily="34" charset="0"/>
              </a:rPr>
              <a:t>Australia has a 'federal' system </a:t>
            </a:r>
            <a:r>
              <a:rPr lang="en-AU" dirty="0" smtClean="0">
                <a:latin typeface="Arial" panose="020B0604020202020204" pitchFamily="34" charset="0"/>
                <a:cs typeface="Arial" panose="020B0604020202020204" pitchFamily="34" charset="0"/>
              </a:rPr>
              <a:t>where </a:t>
            </a:r>
            <a:r>
              <a:rPr lang="en-AU" dirty="0">
                <a:latin typeface="Arial" panose="020B0604020202020204" pitchFamily="34" charset="0"/>
                <a:cs typeface="Arial" panose="020B0604020202020204" pitchFamily="34" charset="0"/>
              </a:rPr>
              <a:t>powers are divided between a </a:t>
            </a:r>
            <a:r>
              <a:rPr lang="en-AU" dirty="0" smtClean="0">
                <a:latin typeface="Arial" panose="020B0604020202020204" pitchFamily="34" charset="0"/>
                <a:cs typeface="Arial" panose="020B0604020202020204" pitchFamily="34" charset="0"/>
              </a:rPr>
              <a:t>central </a:t>
            </a:r>
            <a:r>
              <a:rPr lang="en-AU" dirty="0">
                <a:latin typeface="Arial" panose="020B0604020202020204" pitchFamily="34" charset="0"/>
                <a:cs typeface="Arial" panose="020B0604020202020204" pitchFamily="34" charset="0"/>
              </a:rPr>
              <a:t>government and </a:t>
            </a:r>
            <a:r>
              <a:rPr lang="en-AU" dirty="0" smtClean="0">
                <a:latin typeface="Arial" panose="020B0604020202020204" pitchFamily="34" charset="0"/>
                <a:cs typeface="Arial" panose="020B0604020202020204" pitchFamily="34" charset="0"/>
              </a:rPr>
              <a:t> 6 individual </a:t>
            </a:r>
            <a:r>
              <a:rPr lang="en-AU" dirty="0">
                <a:latin typeface="Arial" panose="020B0604020202020204" pitchFamily="34" charset="0"/>
                <a:cs typeface="Arial" panose="020B0604020202020204" pitchFamily="34" charset="0"/>
              </a:rPr>
              <a:t>states</a:t>
            </a:r>
            <a:r>
              <a:rPr lang="en-AU" dirty="0" smtClean="0">
                <a:latin typeface="Arial" panose="020B0604020202020204" pitchFamily="34" charset="0"/>
                <a:cs typeface="Arial" panose="020B0604020202020204" pitchFamily="34" charset="0"/>
              </a:rPr>
              <a:t>.</a:t>
            </a:r>
            <a:endParaRPr lang="en-AU" dirty="0">
              <a:latin typeface="Arial" panose="020B0604020202020204" pitchFamily="34" charset="0"/>
              <a:cs typeface="Arial" panose="020B0604020202020204" pitchFamily="34" charset="0"/>
            </a:endParaRPr>
          </a:p>
          <a:p>
            <a:endParaRPr lang="en-AU" dirty="0" smtClean="0">
              <a:latin typeface="Arial" panose="020B0604020202020204" pitchFamily="34" charset="0"/>
              <a:cs typeface="Arial" panose="020B0604020202020204" pitchFamily="34" charset="0"/>
            </a:endParaRPr>
          </a:p>
          <a:p>
            <a:pPr lvl="1"/>
            <a:r>
              <a:rPr lang="en-AU" b="1" dirty="0" smtClean="0">
                <a:latin typeface="Arial" panose="020B0604020202020204" pitchFamily="34" charset="0"/>
                <a:cs typeface="Arial" panose="020B0604020202020204" pitchFamily="34" charset="0"/>
              </a:rPr>
              <a:t>Prudential </a:t>
            </a:r>
            <a:r>
              <a:rPr lang="en-AU" b="1" dirty="0">
                <a:latin typeface="Arial" panose="020B0604020202020204" pitchFamily="34" charset="0"/>
                <a:cs typeface="Arial" panose="020B0604020202020204" pitchFamily="34" charset="0"/>
              </a:rPr>
              <a:t>regulation </a:t>
            </a:r>
            <a:r>
              <a:rPr lang="en-AU" dirty="0">
                <a:latin typeface="Arial" panose="020B0604020202020204" pitchFamily="34" charset="0"/>
                <a:cs typeface="Arial" panose="020B0604020202020204" pitchFamily="34" charset="0"/>
              </a:rPr>
              <a:t>of re/insurance is managed at a </a:t>
            </a:r>
            <a:r>
              <a:rPr lang="en-AU" dirty="0" smtClean="0">
                <a:latin typeface="Arial" panose="020B0604020202020204" pitchFamily="34" charset="0"/>
                <a:cs typeface="Arial" panose="020B0604020202020204" pitchFamily="34" charset="0"/>
              </a:rPr>
              <a:t>federal </a:t>
            </a:r>
            <a:r>
              <a:rPr lang="en-AU" dirty="0">
                <a:latin typeface="Arial" panose="020B0604020202020204" pitchFamily="34" charset="0"/>
                <a:cs typeface="Arial" panose="020B0604020202020204" pitchFamily="34" charset="0"/>
              </a:rPr>
              <a:t>level </a:t>
            </a:r>
            <a:r>
              <a:rPr lang="en-AU" dirty="0" smtClean="0">
                <a:latin typeface="Arial" panose="020B0604020202020204" pitchFamily="34" charset="0"/>
                <a:cs typeface="Arial" panose="020B0604020202020204" pitchFamily="34" charset="0"/>
              </a:rPr>
              <a:t>by </a:t>
            </a:r>
            <a:r>
              <a:rPr lang="en-AU" b="1" dirty="0" smtClean="0">
                <a:latin typeface="Arial" panose="020B0604020202020204" pitchFamily="34" charset="0"/>
                <a:cs typeface="Arial" panose="020B0604020202020204" pitchFamily="34" charset="0"/>
              </a:rPr>
              <a:t>APRA</a:t>
            </a:r>
            <a:r>
              <a:rPr lang="en-AU" dirty="0" smtClean="0">
                <a:latin typeface="Arial" panose="020B0604020202020204" pitchFamily="34" charset="0"/>
                <a:cs typeface="Arial" panose="020B0604020202020204" pitchFamily="34" charset="0"/>
              </a:rPr>
              <a:t>. </a:t>
            </a:r>
          </a:p>
          <a:p>
            <a:pPr marL="457200" lvl="1" indent="0">
              <a:buNone/>
            </a:pPr>
            <a:endParaRPr lang="en-AU" dirty="0" smtClean="0">
              <a:latin typeface="Arial" panose="020B0604020202020204" pitchFamily="34" charset="0"/>
              <a:cs typeface="Arial" panose="020B0604020202020204" pitchFamily="34" charset="0"/>
            </a:endParaRPr>
          </a:p>
          <a:p>
            <a:pPr lvl="1"/>
            <a:r>
              <a:rPr lang="en-AU" b="1" dirty="0" smtClean="0">
                <a:latin typeface="Arial" panose="020B0604020202020204" pitchFamily="34" charset="0"/>
                <a:cs typeface="Arial" panose="020B0604020202020204" pitchFamily="34" charset="0"/>
              </a:rPr>
              <a:t>Consumer </a:t>
            </a:r>
            <a:r>
              <a:rPr lang="en-AU" b="1" dirty="0">
                <a:latin typeface="Arial" panose="020B0604020202020204" pitchFamily="34" charset="0"/>
                <a:cs typeface="Arial" panose="020B0604020202020204" pitchFamily="34" charset="0"/>
              </a:rPr>
              <a:t>protection regulation</a:t>
            </a:r>
            <a:r>
              <a:rPr lang="en-AU" dirty="0">
                <a:latin typeface="Arial" panose="020B0604020202020204" pitchFamily="34" charset="0"/>
                <a:cs typeface="Arial" panose="020B0604020202020204" pitchFamily="34" charset="0"/>
              </a:rPr>
              <a:t> is </a:t>
            </a:r>
            <a:r>
              <a:rPr lang="en-AU" dirty="0" smtClean="0">
                <a:latin typeface="Arial" panose="020B0604020202020204" pitchFamily="34" charset="0"/>
                <a:cs typeface="Arial" panose="020B0604020202020204" pitchFamily="34" charset="0"/>
              </a:rPr>
              <a:t>effectively </a:t>
            </a:r>
            <a:r>
              <a:rPr lang="en-AU" dirty="0">
                <a:latin typeface="Arial" panose="020B0604020202020204" pitchFamily="34" charset="0"/>
                <a:cs typeface="Arial" panose="020B0604020202020204" pitchFamily="34" charset="0"/>
              </a:rPr>
              <a:t>managed at a federal level by </a:t>
            </a:r>
            <a:r>
              <a:rPr lang="en-AU" b="1" dirty="0" smtClean="0">
                <a:latin typeface="Arial" panose="020B0604020202020204" pitchFamily="34" charset="0"/>
                <a:cs typeface="Arial" panose="020B0604020202020204" pitchFamily="34" charset="0"/>
              </a:rPr>
              <a:t>ASIC</a:t>
            </a:r>
            <a:r>
              <a:rPr lang="en-AU" dirty="0" smtClean="0">
                <a:latin typeface="Arial" panose="020B0604020202020204" pitchFamily="34" charset="0"/>
                <a:cs typeface="Arial" panose="020B0604020202020204" pitchFamily="34" charset="0"/>
              </a:rPr>
              <a:t>.</a:t>
            </a:r>
          </a:p>
          <a:p>
            <a:endParaRPr lang="en-AU" dirty="0"/>
          </a:p>
          <a:p>
            <a:pPr marL="0" indent="0">
              <a:buNone/>
            </a:pPr>
            <a:endParaRPr lang="en-AU" dirty="0">
              <a:latin typeface="Arial" panose="020B0604020202020204" pitchFamily="34" charset="0"/>
              <a:cs typeface="Arial" panose="020B0604020202020204" pitchFamily="34" charset="0"/>
            </a:endParaRPr>
          </a:p>
          <a:p>
            <a:endParaRPr lang="en-AU" dirty="0"/>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4</a:t>
            </a:fld>
            <a:endParaRPr lang="en-AU"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641616083"/>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Autofit/>
          </a:bodyPr>
          <a:lstStyle/>
          <a:p>
            <a:r>
              <a:rPr lang="en-AU" sz="4000" dirty="0" smtClean="0">
                <a:solidFill>
                  <a:schemeClr val="bg1"/>
                </a:solidFill>
                <a:latin typeface="Arial" pitchFamily="34" charset="0"/>
                <a:cs typeface="Arial" pitchFamily="34" charset="0"/>
              </a:rPr>
              <a:t/>
            </a:r>
            <a:br>
              <a:rPr lang="en-AU" sz="4000" dirty="0" smtClean="0">
                <a:solidFill>
                  <a:schemeClr val="bg1"/>
                </a:solidFill>
                <a:latin typeface="Arial" pitchFamily="34" charset="0"/>
                <a:cs typeface="Arial" pitchFamily="34" charset="0"/>
              </a:rPr>
            </a:br>
            <a:r>
              <a:rPr lang="en-AU" sz="4000" dirty="0" smtClean="0">
                <a:solidFill>
                  <a:schemeClr val="bg1"/>
                </a:solidFill>
                <a:latin typeface="Arial" pitchFamily="34" charset="0"/>
                <a:cs typeface="Arial" pitchFamily="34" charset="0"/>
              </a:rPr>
              <a:t>Prudential regulation of General Re/insurance</a:t>
            </a:r>
            <a:r>
              <a:rPr lang="en-AU" sz="4000" dirty="0">
                <a:solidFill>
                  <a:schemeClr val="bg1"/>
                </a:solidFill>
                <a:latin typeface="Arial" pitchFamily="34" charset="0"/>
                <a:cs typeface="Arial" pitchFamily="34" charset="0"/>
              </a:rPr>
              <a:t/>
            </a:r>
            <a:br>
              <a:rPr lang="en-AU" sz="4000" dirty="0">
                <a:solidFill>
                  <a:schemeClr val="bg1"/>
                </a:solidFill>
                <a:latin typeface="Arial" pitchFamily="34" charset="0"/>
                <a:cs typeface="Arial" pitchFamily="34" charset="0"/>
              </a:rPr>
            </a:br>
            <a:endParaRPr lang="en-AU" sz="4000" dirty="0">
              <a:solidFill>
                <a:schemeClr val="bg1"/>
              </a:solidFill>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AU" sz="2500" dirty="0">
                <a:latin typeface="Arial" panose="020B0604020202020204" pitchFamily="34" charset="0"/>
                <a:cs typeface="Arial" panose="020B0604020202020204" pitchFamily="34" charset="0"/>
              </a:rPr>
              <a:t>Most general insurance (including reinsurance) is managed under the </a:t>
            </a:r>
            <a:r>
              <a:rPr lang="en-AU" sz="2500" i="1" dirty="0">
                <a:latin typeface="Arial" panose="020B0604020202020204" pitchFamily="34" charset="0"/>
                <a:cs typeface="Arial" panose="020B0604020202020204" pitchFamily="34" charset="0"/>
              </a:rPr>
              <a:t>Insurance Act 1973 (Cth)</a:t>
            </a:r>
            <a:r>
              <a:rPr lang="en-AU" sz="2500" dirty="0">
                <a:latin typeface="Arial" panose="020B0604020202020204" pitchFamily="34" charset="0"/>
                <a:cs typeface="Arial" panose="020B0604020202020204" pitchFamily="34" charset="0"/>
              </a:rPr>
              <a:t> by the Australian Prudential Regulation Authority (</a:t>
            </a:r>
            <a:r>
              <a:rPr lang="en-AU" sz="2500" b="1" dirty="0">
                <a:latin typeface="Arial" panose="020B0604020202020204" pitchFamily="34" charset="0"/>
                <a:cs typeface="Arial" panose="020B0604020202020204" pitchFamily="34" charset="0"/>
              </a:rPr>
              <a:t>APRA</a:t>
            </a:r>
            <a:r>
              <a:rPr lang="en-AU" sz="2500" dirty="0">
                <a:latin typeface="Arial" panose="020B0604020202020204" pitchFamily="34" charset="0"/>
                <a:cs typeface="Arial" panose="020B0604020202020204" pitchFamily="34" charset="0"/>
              </a:rPr>
              <a:t>). </a:t>
            </a:r>
            <a:endParaRPr lang="en-AU" sz="2500" dirty="0" smtClean="0">
              <a:latin typeface="Arial" panose="020B0604020202020204" pitchFamily="34" charset="0"/>
              <a:cs typeface="Arial" panose="020B0604020202020204" pitchFamily="34" charset="0"/>
            </a:endParaRPr>
          </a:p>
          <a:p>
            <a:pPr marL="457200" lvl="1" indent="0">
              <a:buNone/>
            </a:pPr>
            <a:endParaRPr lang="en-AU" sz="2100" dirty="0">
              <a:latin typeface="Arial" panose="020B0604020202020204" pitchFamily="34" charset="0"/>
              <a:cs typeface="Arial" panose="020B0604020202020204" pitchFamily="34" charset="0"/>
            </a:endParaRPr>
          </a:p>
          <a:p>
            <a:pPr marL="342900" lvl="1" indent="-342900">
              <a:buFont typeface="Arial" pitchFamily="34" charset="0"/>
              <a:buChar char="•"/>
            </a:pPr>
            <a:r>
              <a:rPr lang="en-AU" sz="2500" dirty="0" smtClean="0">
                <a:latin typeface="Arial" panose="020B0604020202020204" pitchFamily="34" charset="0"/>
                <a:cs typeface="Arial" panose="020B0604020202020204" pitchFamily="34" charset="0"/>
              </a:rPr>
              <a:t>It </a:t>
            </a:r>
            <a:r>
              <a:rPr lang="en-AU" sz="2500" dirty="0">
                <a:latin typeface="Arial" panose="020B0604020202020204" pitchFamily="34" charset="0"/>
                <a:cs typeface="Arial" panose="020B0604020202020204" pitchFamily="34" charset="0"/>
              </a:rPr>
              <a:t>does not apply to life insurance and private health insurance and some other </a:t>
            </a:r>
            <a:r>
              <a:rPr lang="en-AU" sz="2500" dirty="0" smtClean="0">
                <a:latin typeface="Arial" panose="020B0604020202020204" pitchFamily="34" charset="0"/>
                <a:cs typeface="Arial" panose="020B0604020202020204" pitchFamily="34" charset="0"/>
              </a:rPr>
              <a:t>specified exceptions.</a:t>
            </a:r>
            <a:endParaRPr lang="en-AU" sz="2500" dirty="0">
              <a:latin typeface="Arial" panose="020B0604020202020204" pitchFamily="34" charset="0"/>
              <a:cs typeface="Arial" panose="020B0604020202020204" pitchFamily="34" charset="0"/>
            </a:endParaRPr>
          </a:p>
          <a:p>
            <a:endParaRPr lang="en-AU" sz="2500" dirty="0" smtClean="0">
              <a:latin typeface="Arial" panose="020B0604020202020204" pitchFamily="34" charset="0"/>
              <a:cs typeface="Arial" panose="020B0604020202020204" pitchFamily="34" charset="0"/>
            </a:endParaRPr>
          </a:p>
          <a:p>
            <a:r>
              <a:rPr lang="en-AU" sz="2500" dirty="0" smtClean="0">
                <a:latin typeface="Arial" panose="020B0604020202020204" pitchFamily="34" charset="0"/>
                <a:cs typeface="Arial" panose="020B0604020202020204" pitchFamily="34" charset="0"/>
              </a:rPr>
              <a:t>The </a:t>
            </a:r>
            <a:r>
              <a:rPr lang="en-AU" sz="2500" dirty="0">
                <a:latin typeface="Arial" panose="020B0604020202020204" pitchFamily="34" charset="0"/>
                <a:cs typeface="Arial" panose="020B0604020202020204" pitchFamily="34" charset="0"/>
              </a:rPr>
              <a:t>Act can catch reinsurers carrying on general insurance business in Australia which are not otherwise exempt.</a:t>
            </a: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5</a:t>
            </a:fld>
            <a:endParaRPr lang="en-AU"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417354430"/>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normAutofit/>
          </a:bodyPr>
          <a:lstStyle/>
          <a:p>
            <a:r>
              <a:rPr lang="en-AU" sz="4000" dirty="0">
                <a:solidFill>
                  <a:schemeClr val="bg1"/>
                </a:solidFill>
                <a:latin typeface="Arial" pitchFamily="34" charset="0"/>
                <a:cs typeface="Arial" pitchFamily="34" charset="0"/>
              </a:rPr>
              <a:t>Prudential regulation of General Re/insurance </a:t>
            </a:r>
            <a:r>
              <a:rPr lang="en-AU" sz="4000" dirty="0" smtClean="0">
                <a:solidFill>
                  <a:schemeClr val="bg1"/>
                </a:solidFill>
                <a:latin typeface="Arial" pitchFamily="34" charset="0"/>
                <a:cs typeface="Arial" pitchFamily="34" charset="0"/>
              </a:rPr>
              <a:t>Cont</a:t>
            </a:r>
            <a:r>
              <a:rPr lang="en-AU" sz="4000" dirty="0">
                <a:solidFill>
                  <a:schemeClr val="bg1"/>
                </a:solidFill>
                <a:latin typeface="Arial" pitchFamily="34" charset="0"/>
                <a:cs typeface="Arial" pitchFamily="34" charset="0"/>
              </a:rPr>
              <a:t>.</a:t>
            </a:r>
          </a:p>
        </p:txBody>
      </p:sp>
      <p:sp>
        <p:nvSpPr>
          <p:cNvPr id="3" name="Content Placeholder 2"/>
          <p:cNvSpPr>
            <a:spLocks noGrp="1"/>
          </p:cNvSpPr>
          <p:nvPr>
            <p:ph idx="1"/>
          </p:nvPr>
        </p:nvSpPr>
        <p:spPr/>
        <p:txBody>
          <a:bodyPr>
            <a:normAutofit/>
          </a:bodyPr>
          <a:lstStyle/>
          <a:p>
            <a:pPr>
              <a:spcAft>
                <a:spcPts val="1200"/>
              </a:spcAft>
            </a:pPr>
            <a:r>
              <a:rPr lang="en-AU" sz="2500" dirty="0">
                <a:latin typeface="Arial" pitchFamily="34" charset="0"/>
                <a:cs typeface="Arial" pitchFamily="34" charset="0"/>
              </a:rPr>
              <a:t>The scope of what is seen to be carrying on general insurance business in Australia was broadened in </a:t>
            </a:r>
            <a:r>
              <a:rPr lang="en-AU" sz="2500" dirty="0" smtClean="0">
                <a:latin typeface="Arial" pitchFamily="34" charset="0"/>
                <a:cs typeface="Arial" pitchFamily="34" charset="0"/>
              </a:rPr>
              <a:t>2008. </a:t>
            </a:r>
          </a:p>
          <a:p>
            <a:pPr>
              <a:spcAft>
                <a:spcPts val="1200"/>
              </a:spcAft>
            </a:pPr>
            <a:r>
              <a:rPr lang="en-AU" sz="2500" dirty="0" smtClean="0">
                <a:latin typeface="Arial" pitchFamily="34" charset="0"/>
                <a:cs typeface="Arial" pitchFamily="34" charset="0"/>
              </a:rPr>
              <a:t>The </a:t>
            </a:r>
            <a:r>
              <a:rPr lang="en-AU" sz="2500" dirty="0">
                <a:latin typeface="Arial" pitchFamily="34" charset="0"/>
                <a:cs typeface="Arial" pitchFamily="34" charset="0"/>
              </a:rPr>
              <a:t>tests </a:t>
            </a:r>
            <a:r>
              <a:rPr lang="en-AU" sz="2500" dirty="0" smtClean="0">
                <a:latin typeface="Arial" pitchFamily="34" charset="0"/>
                <a:cs typeface="Arial" pitchFamily="34" charset="0"/>
              </a:rPr>
              <a:t>differ </a:t>
            </a:r>
            <a:r>
              <a:rPr lang="en-AU" sz="2500" dirty="0">
                <a:latin typeface="Arial" pitchFamily="34" charset="0"/>
                <a:cs typeface="Arial" pitchFamily="34" charset="0"/>
              </a:rPr>
              <a:t>in important respects for reinsurers as opposed to insurers (</a:t>
            </a:r>
            <a:r>
              <a:rPr lang="en-AU" sz="2500" dirty="0" err="1">
                <a:latin typeface="Arial" pitchFamily="34" charset="0"/>
                <a:cs typeface="Arial" pitchFamily="34" charset="0"/>
              </a:rPr>
              <a:t>e.g</a:t>
            </a:r>
            <a:r>
              <a:rPr lang="en-AU" sz="2500" dirty="0">
                <a:latin typeface="Arial" pitchFamily="34" charset="0"/>
                <a:cs typeface="Arial" pitchFamily="34" charset="0"/>
              </a:rPr>
              <a:t> certain activities such as dealing with an insurance broker or agent in Australia which catch a foreign insurer won’t catch a foreign reinsurer) </a:t>
            </a:r>
            <a:endParaRPr lang="en-AU" sz="2500" dirty="0" smtClean="0">
              <a:latin typeface="Arial" pitchFamily="34" charset="0"/>
              <a:cs typeface="Arial" pitchFamily="34" charset="0"/>
            </a:endParaRPr>
          </a:p>
          <a:p>
            <a:pPr lvl="1">
              <a:spcAft>
                <a:spcPts val="1200"/>
              </a:spcAft>
            </a:pPr>
            <a:endParaRPr lang="en-AU" sz="2100" dirty="0">
              <a:latin typeface="Arial" pitchFamily="34" charset="0"/>
              <a:cs typeface="Arial" pitchFamily="34" charset="0"/>
            </a:endParaRPr>
          </a:p>
        </p:txBody>
      </p:sp>
      <p:sp>
        <p:nvSpPr>
          <p:cNvPr id="5" name="Slide Number Placeholder 4"/>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6</a:t>
            </a:fld>
            <a:endParaRPr lang="en-AU"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976418050"/>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Prudential regulation of General Re/insurance Cont.</a:t>
            </a:r>
            <a:endParaRPr lang="en-AU" dirty="0"/>
          </a:p>
        </p:txBody>
      </p:sp>
      <p:sp>
        <p:nvSpPr>
          <p:cNvPr id="3" name="Content Placeholder 2"/>
          <p:cNvSpPr>
            <a:spLocks noGrp="1"/>
          </p:cNvSpPr>
          <p:nvPr>
            <p:ph idx="1"/>
          </p:nvPr>
        </p:nvSpPr>
        <p:spPr/>
        <p:txBody>
          <a:bodyPr/>
          <a:lstStyle/>
          <a:p>
            <a:pPr marL="342900" lvl="1" indent="-342900">
              <a:spcAft>
                <a:spcPts val="1200"/>
              </a:spcAft>
              <a:buFont typeface="Arial" pitchFamily="34" charset="0"/>
              <a:buChar char="•"/>
            </a:pPr>
            <a:endParaRPr lang="en-AU" sz="2500" dirty="0" smtClean="0">
              <a:latin typeface="Arial" pitchFamily="34" charset="0"/>
              <a:cs typeface="Arial" pitchFamily="34" charset="0"/>
            </a:endParaRPr>
          </a:p>
          <a:p>
            <a:pPr marL="342900" lvl="1" indent="-342900">
              <a:spcAft>
                <a:spcPts val="1200"/>
              </a:spcAft>
              <a:buFont typeface="Arial" pitchFamily="34" charset="0"/>
              <a:buChar char="•"/>
            </a:pPr>
            <a:r>
              <a:rPr lang="en-AU" sz="2500" b="1" dirty="0" smtClean="0">
                <a:latin typeface="Arial" pitchFamily="34" charset="0"/>
                <a:cs typeface="Arial" pitchFamily="34" charset="0"/>
              </a:rPr>
              <a:t>"</a:t>
            </a:r>
            <a:r>
              <a:rPr lang="en-AU" sz="2500" b="1" dirty="0">
                <a:latin typeface="Arial" pitchFamily="34" charset="0"/>
                <a:cs typeface="Arial" pitchFamily="34" charset="0"/>
              </a:rPr>
              <a:t>insurance business" </a:t>
            </a:r>
            <a:r>
              <a:rPr lang="en-AU" sz="2500" dirty="0">
                <a:latin typeface="Arial" pitchFamily="34" charset="0"/>
                <a:cs typeface="Arial" pitchFamily="34" charset="0"/>
              </a:rPr>
              <a:t>means the business of undertaking liability, by way of insurance (including reinsurance), in respect of any loss or damage, including liability to pay damages or compensation, contingent upon the happening of a specified event, and includes any business incidental to insurance business as so </a:t>
            </a:r>
            <a:r>
              <a:rPr lang="en-AU" sz="2500" dirty="0" smtClean="0">
                <a:latin typeface="Arial" pitchFamily="34" charset="0"/>
                <a:cs typeface="Arial" pitchFamily="34" charset="0"/>
              </a:rPr>
              <a:t>defined… (section 3(1) of the Insurance Act). </a:t>
            </a:r>
            <a:endParaRPr lang="en-AU" sz="2500" dirty="0">
              <a:latin typeface="Arial" pitchFamily="34" charset="0"/>
              <a:cs typeface="Arial" pitchFamily="34" charset="0"/>
            </a:endParaRPr>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7</a:t>
            </a:fld>
            <a:endParaRPr lang="en-AU"/>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2165581096"/>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Prudential regulation of General </a:t>
            </a:r>
            <a:r>
              <a:rPr lang="en-AU" sz="4000" dirty="0" smtClean="0">
                <a:solidFill>
                  <a:prstClr val="white"/>
                </a:solidFill>
                <a:latin typeface="Arial" pitchFamily="34" charset="0"/>
                <a:cs typeface="Arial" pitchFamily="34" charset="0"/>
              </a:rPr>
              <a:t>Re/insurance Cont</a:t>
            </a:r>
            <a:r>
              <a:rPr lang="en-AU" sz="4000" dirty="0">
                <a:solidFill>
                  <a:prstClr val="white"/>
                </a:solidFill>
                <a:latin typeface="Arial" pitchFamily="34" charset="0"/>
                <a:cs typeface="Arial" pitchFamily="34" charset="0"/>
              </a:rPr>
              <a:t>.</a:t>
            </a:r>
            <a:endParaRPr lang="en-AU" dirty="0"/>
          </a:p>
        </p:txBody>
      </p:sp>
      <p:sp>
        <p:nvSpPr>
          <p:cNvPr id="3" name="Content Placeholder 2"/>
          <p:cNvSpPr>
            <a:spLocks noGrp="1"/>
          </p:cNvSpPr>
          <p:nvPr>
            <p:ph idx="1"/>
          </p:nvPr>
        </p:nvSpPr>
        <p:spPr>
          <a:xfrm>
            <a:off x="611560" y="1484784"/>
            <a:ext cx="8229600" cy="4913906"/>
          </a:xfrm>
        </p:spPr>
        <p:txBody>
          <a:bodyPr>
            <a:noAutofit/>
          </a:bodyPr>
          <a:lstStyle/>
          <a:p>
            <a:pPr marL="0" indent="0">
              <a:buNone/>
            </a:pPr>
            <a:r>
              <a:rPr lang="en-AU" sz="2500" dirty="0" smtClean="0">
                <a:latin typeface="Arial" panose="020B0604020202020204" pitchFamily="34" charset="0"/>
                <a:cs typeface="Arial" panose="020B0604020202020204" pitchFamily="34" charset="0"/>
              </a:rPr>
              <a:t>Re/insurer will be caught (unless the carve outs apply) if:</a:t>
            </a:r>
          </a:p>
          <a:p>
            <a:r>
              <a:rPr lang="en-AU" sz="2300" dirty="0" smtClean="0">
                <a:latin typeface="Arial" panose="020B0604020202020204" pitchFamily="34" charset="0"/>
                <a:cs typeface="Arial" panose="020B0604020202020204" pitchFamily="34" charset="0"/>
              </a:rPr>
              <a:t>it </a:t>
            </a:r>
            <a:r>
              <a:rPr lang="en-AU" sz="2300" dirty="0">
                <a:latin typeface="Arial" panose="020B0604020202020204" pitchFamily="34" charset="0"/>
                <a:cs typeface="Arial" panose="020B0604020202020204" pitchFamily="34" charset="0"/>
              </a:rPr>
              <a:t>directly undertakes liability under </a:t>
            </a:r>
            <a:r>
              <a:rPr lang="en-AU" sz="2300" dirty="0" smtClean="0">
                <a:latin typeface="Arial" panose="020B0604020202020204" pitchFamily="34" charset="0"/>
                <a:cs typeface="Arial" panose="020B0604020202020204" pitchFamily="34" charset="0"/>
              </a:rPr>
              <a:t>policy </a:t>
            </a:r>
            <a:r>
              <a:rPr lang="en-AU" sz="2300" dirty="0">
                <a:latin typeface="Arial" panose="020B0604020202020204" pitchFamily="34" charset="0"/>
                <a:cs typeface="Arial" panose="020B0604020202020204" pitchFamily="34" charset="0"/>
              </a:rPr>
              <a:t>(</a:t>
            </a:r>
            <a:r>
              <a:rPr lang="en-AU" sz="2300" dirty="0" err="1">
                <a:latin typeface="Arial" panose="020B0604020202020204" pitchFamily="34" charset="0"/>
                <a:cs typeface="Arial" panose="020B0604020202020204" pitchFamily="34" charset="0"/>
              </a:rPr>
              <a:t>ie</a:t>
            </a:r>
            <a:r>
              <a:rPr lang="en-AU" sz="2300" dirty="0">
                <a:latin typeface="Arial" panose="020B0604020202020204" pitchFamily="34" charset="0"/>
                <a:cs typeface="Arial" panose="020B0604020202020204" pitchFamily="34" charset="0"/>
              </a:rPr>
              <a:t> enters into </a:t>
            </a:r>
            <a:r>
              <a:rPr lang="en-AU" sz="2300" dirty="0" smtClean="0">
                <a:latin typeface="Arial" panose="020B0604020202020204" pitchFamily="34" charset="0"/>
                <a:cs typeface="Arial" panose="020B0604020202020204" pitchFamily="34" charset="0"/>
              </a:rPr>
              <a:t>it) </a:t>
            </a:r>
            <a:r>
              <a:rPr lang="en-AU" sz="2300" dirty="0">
                <a:latin typeface="Arial" panose="020B0604020202020204" pitchFamily="34" charset="0"/>
                <a:cs typeface="Arial" panose="020B0604020202020204" pitchFamily="34" charset="0"/>
              </a:rPr>
              <a:t>or undertakes any pre contractual incidental activities in Australia;</a:t>
            </a:r>
          </a:p>
          <a:p>
            <a:r>
              <a:rPr lang="en-AU" sz="2300" dirty="0" smtClean="0">
                <a:latin typeface="Arial" panose="020B0604020202020204" pitchFamily="34" charset="0"/>
                <a:cs typeface="Arial" panose="020B0604020202020204" pitchFamily="34" charset="0"/>
              </a:rPr>
              <a:t>any </a:t>
            </a:r>
            <a:r>
              <a:rPr lang="en-AU" sz="2300" dirty="0">
                <a:latin typeface="Arial" panose="020B0604020202020204" pitchFamily="34" charset="0"/>
                <a:cs typeface="Arial" panose="020B0604020202020204" pitchFamily="34" charset="0"/>
              </a:rPr>
              <a:t>person acts in Australia in relation to the insurance business of the insurer carried on outside Australia:</a:t>
            </a:r>
          </a:p>
          <a:p>
            <a:pPr lvl="2"/>
            <a:r>
              <a:rPr lang="en-AU" sz="2300" dirty="0" smtClean="0">
                <a:latin typeface="Arial" panose="020B0604020202020204" pitchFamily="34" charset="0"/>
                <a:cs typeface="Arial" panose="020B0604020202020204" pitchFamily="34" charset="0"/>
              </a:rPr>
              <a:t>directly </a:t>
            </a:r>
            <a:r>
              <a:rPr lang="en-AU" sz="2300" dirty="0">
                <a:latin typeface="Arial" panose="020B0604020202020204" pitchFamily="34" charset="0"/>
                <a:cs typeface="Arial" panose="020B0604020202020204" pitchFamily="34" charset="0"/>
              </a:rPr>
              <a:t>or indirectly on behalf of the insurer (which undertakes liability overseas); or</a:t>
            </a:r>
          </a:p>
          <a:p>
            <a:pPr lvl="2"/>
            <a:r>
              <a:rPr lang="en-AU" sz="2300" dirty="0" smtClean="0">
                <a:latin typeface="Arial" panose="020B0604020202020204" pitchFamily="34" charset="0"/>
                <a:cs typeface="Arial" panose="020B0604020202020204" pitchFamily="34" charset="0"/>
              </a:rPr>
              <a:t>as </a:t>
            </a:r>
            <a:r>
              <a:rPr lang="en-AU" sz="2300" dirty="0">
                <a:latin typeface="Arial" panose="020B0604020202020204" pitchFamily="34" charset="0"/>
                <a:cs typeface="Arial" panose="020B0604020202020204" pitchFamily="34" charset="0"/>
              </a:rPr>
              <a:t>a ‘broker of insurance’ provided by the insurer (which undertakes liability overseas), or directly or indirectly on behalf of such a broker</a:t>
            </a:r>
            <a:r>
              <a:rPr lang="en-AU" sz="2300" dirty="0" smtClean="0">
                <a:latin typeface="Arial" panose="020B0604020202020204" pitchFamily="34" charset="0"/>
                <a:cs typeface="Arial" panose="020B0604020202020204" pitchFamily="34" charset="0"/>
              </a:rPr>
              <a:t>.</a:t>
            </a:r>
          </a:p>
          <a:p>
            <a:pPr marL="914400" lvl="2" indent="0">
              <a:buNone/>
            </a:pPr>
            <a:r>
              <a:rPr lang="en-AU" sz="2300" dirty="0" smtClean="0">
                <a:latin typeface="Arial" panose="020B0604020202020204" pitchFamily="34" charset="0"/>
                <a:cs typeface="Arial" panose="020B0604020202020204" pitchFamily="34" charset="0"/>
              </a:rPr>
              <a:t>[This second  </a:t>
            </a:r>
            <a:r>
              <a:rPr lang="en-AU" sz="2300" dirty="0">
                <a:latin typeface="Arial" panose="020B0604020202020204" pitchFamily="34" charset="0"/>
                <a:cs typeface="Arial" panose="020B0604020202020204" pitchFamily="34" charset="0"/>
              </a:rPr>
              <a:t>trigger is N/A if the business is solely a business of reinsurance]</a:t>
            </a:r>
          </a:p>
        </p:txBody>
      </p:sp>
      <p:sp>
        <p:nvSpPr>
          <p:cNvPr id="4" name="Slide Number Placeholder 3"/>
          <p:cNvSpPr>
            <a:spLocks noGrp="1"/>
          </p:cNvSpPr>
          <p:nvPr>
            <p:ph type="sldNum" sz="quarter" idx="12"/>
          </p:nvPr>
        </p:nvSpPr>
        <p:spPr>
          <a:xfrm>
            <a:off x="179512" y="6381328"/>
            <a:ext cx="2133600" cy="365125"/>
          </a:xfrm>
        </p:spPr>
        <p:txBody>
          <a:bodyPr/>
          <a:lstStyle/>
          <a:p>
            <a:pPr algn="l"/>
            <a:fld id="{F6E8DEE1-C74A-4F42-A5CF-D143AA233DD6}" type="slidenum">
              <a:rPr lang="en-AU" smtClean="0"/>
              <a:pPr algn="l"/>
              <a:t>8</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74668" y="6093296"/>
            <a:ext cx="1715331" cy="610789"/>
          </a:xfrm>
          <a:prstGeom prst="rect">
            <a:avLst/>
          </a:prstGeom>
        </p:spPr>
      </p:pic>
    </p:spTree>
    <p:extLst>
      <p:ext uri="{BB962C8B-B14F-4D97-AF65-F5344CB8AC3E}">
        <p14:creationId xmlns:p14="http://schemas.microsoft.com/office/powerpoint/2010/main" val="710621127"/>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1"/>
          </a:solidFill>
        </p:spPr>
        <p:txBody>
          <a:bodyPr/>
          <a:lstStyle/>
          <a:p>
            <a:r>
              <a:rPr lang="en-AU" sz="4000" dirty="0">
                <a:solidFill>
                  <a:prstClr val="white"/>
                </a:solidFill>
                <a:latin typeface="Arial" pitchFamily="34" charset="0"/>
                <a:cs typeface="Arial" pitchFamily="34" charset="0"/>
              </a:rPr>
              <a:t>Prudential regulation of General </a:t>
            </a:r>
            <a:r>
              <a:rPr lang="en-AU" sz="4000" dirty="0" smtClean="0">
                <a:solidFill>
                  <a:prstClr val="white"/>
                </a:solidFill>
                <a:latin typeface="Arial" pitchFamily="34" charset="0"/>
                <a:cs typeface="Arial" pitchFamily="34" charset="0"/>
              </a:rPr>
              <a:t>Re/insurance Cont</a:t>
            </a:r>
            <a:r>
              <a:rPr lang="en-AU" sz="4000" dirty="0">
                <a:solidFill>
                  <a:prstClr val="white"/>
                </a:solidFill>
                <a:latin typeface="Arial" pitchFamily="34" charset="0"/>
                <a:cs typeface="Arial" pitchFamily="34" charset="0"/>
              </a:rPr>
              <a:t>.</a:t>
            </a:r>
            <a:endParaRPr lang="en-AU" dirty="0"/>
          </a:p>
        </p:txBody>
      </p:sp>
      <p:sp>
        <p:nvSpPr>
          <p:cNvPr id="3" name="Content Placeholder 2"/>
          <p:cNvSpPr>
            <a:spLocks noGrp="1"/>
          </p:cNvSpPr>
          <p:nvPr>
            <p:ph idx="1"/>
          </p:nvPr>
        </p:nvSpPr>
        <p:spPr/>
        <p:txBody>
          <a:bodyPr>
            <a:normAutofit/>
          </a:bodyPr>
          <a:lstStyle/>
          <a:p>
            <a:r>
              <a:rPr lang="en-AU" sz="2400" dirty="0">
                <a:latin typeface="Arial" panose="020B0604020202020204" pitchFamily="34" charset="0"/>
                <a:cs typeface="Arial" panose="020B0604020202020204" pitchFamily="34" charset="0"/>
              </a:rPr>
              <a:t>the insurer (undertaking liability overseas) directly or indirectly from outside Australia:</a:t>
            </a:r>
          </a:p>
          <a:p>
            <a:pPr lvl="1"/>
            <a:r>
              <a:rPr lang="en-AU" sz="2400" dirty="0">
                <a:latin typeface="Arial" panose="020B0604020202020204" pitchFamily="34" charset="0"/>
                <a:cs typeface="Arial" panose="020B0604020202020204" pitchFamily="34" charset="0"/>
              </a:rPr>
              <a:t>induces others to enter into contracts of insurance with the person as the insurer;</a:t>
            </a:r>
          </a:p>
          <a:p>
            <a:pPr lvl="1"/>
            <a:r>
              <a:rPr lang="en-AU" sz="2400" dirty="0">
                <a:latin typeface="Arial" panose="020B0604020202020204" pitchFamily="34" charset="0"/>
                <a:cs typeface="Arial" panose="020B0604020202020204" pitchFamily="34" charset="0"/>
              </a:rPr>
              <a:t>publishes or distributes a statement relating to the person's willingness to enter into a contract of insurance as an insurer; and/or</a:t>
            </a:r>
          </a:p>
          <a:p>
            <a:pPr lvl="1"/>
            <a:r>
              <a:rPr lang="en-AU" sz="2400" dirty="0">
                <a:latin typeface="Arial" panose="020B0604020202020204" pitchFamily="34" charset="0"/>
                <a:cs typeface="Arial" panose="020B0604020202020204" pitchFamily="34" charset="0"/>
              </a:rPr>
              <a:t>procures the publication or distribution of such a statement</a:t>
            </a:r>
          </a:p>
          <a:p>
            <a:pPr marL="0" indent="0">
              <a:buNone/>
            </a:pPr>
            <a:r>
              <a:rPr lang="en-AU" sz="2400" dirty="0" smtClean="0">
                <a:latin typeface="Arial" panose="020B0604020202020204" pitchFamily="34" charset="0"/>
                <a:cs typeface="Arial" panose="020B0604020202020204" pitchFamily="34" charset="0"/>
              </a:rPr>
              <a:t>[This </a:t>
            </a:r>
            <a:r>
              <a:rPr lang="en-AU" sz="2400" dirty="0">
                <a:latin typeface="Arial" panose="020B0604020202020204" pitchFamily="34" charset="0"/>
                <a:cs typeface="Arial" panose="020B0604020202020204" pitchFamily="34" charset="0"/>
              </a:rPr>
              <a:t>trigger is N/A if the business is solely a business of reinsurance]</a:t>
            </a:r>
          </a:p>
          <a:p>
            <a:endParaRPr lang="en-AU" dirty="0"/>
          </a:p>
        </p:txBody>
      </p:sp>
      <p:sp>
        <p:nvSpPr>
          <p:cNvPr id="4" name="Slide Number Placeholder 3"/>
          <p:cNvSpPr>
            <a:spLocks noGrp="1"/>
          </p:cNvSpPr>
          <p:nvPr>
            <p:ph type="sldNum" sz="quarter" idx="12"/>
          </p:nvPr>
        </p:nvSpPr>
        <p:spPr>
          <a:xfrm>
            <a:off x="107504" y="6381328"/>
            <a:ext cx="2133600" cy="365125"/>
          </a:xfrm>
        </p:spPr>
        <p:txBody>
          <a:bodyPr/>
          <a:lstStyle/>
          <a:p>
            <a:pPr algn="l"/>
            <a:fld id="{F6E8DEE1-C74A-4F42-A5CF-D143AA233DD6}" type="slidenum">
              <a:rPr lang="en-AU" smtClean="0"/>
              <a:pPr algn="l"/>
              <a:t>9</a:t>
            </a:fld>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304" y="6103292"/>
            <a:ext cx="1715331" cy="610789"/>
          </a:xfrm>
          <a:prstGeom prst="rect">
            <a:avLst/>
          </a:prstGeom>
        </p:spPr>
      </p:pic>
    </p:spTree>
    <p:extLst>
      <p:ext uri="{BB962C8B-B14F-4D97-AF65-F5344CB8AC3E}">
        <p14:creationId xmlns:p14="http://schemas.microsoft.com/office/powerpoint/2010/main" val="3949282777"/>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TEMPLATE - Powerpoint Presentation as at 8.1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 Powerpoint Presentation as at 8.11.11</Template>
  <TotalTime>1268</TotalTime>
  <Words>1472</Words>
  <Application>Microsoft Office PowerPoint</Application>
  <PresentationFormat>On-screen Show (4:3)</PresentationFormat>
  <Paragraphs>168</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TEMPLATE - Powerpoint Presentation as at 8.11.11</vt:lpstr>
      <vt:lpstr>Reinsurance Regulation in Australia  an overview</vt:lpstr>
      <vt:lpstr> Overview </vt:lpstr>
      <vt:lpstr>Reinsurer regulation overview</vt:lpstr>
      <vt:lpstr> Overview </vt:lpstr>
      <vt:lpstr> Prudential regulation of General Re/insurance </vt:lpstr>
      <vt:lpstr>Prudential regulation of General Re/insurance Cont.</vt:lpstr>
      <vt:lpstr>Prudential regulation of General Re/insurance Cont.</vt:lpstr>
      <vt:lpstr>Prudential regulation of General Re/insurance Cont.</vt:lpstr>
      <vt:lpstr>Prudential regulation of General Re/insurance Cont.</vt:lpstr>
      <vt:lpstr>Prudential regulation of General Re/insurance Cont.</vt:lpstr>
      <vt:lpstr>Prudential regulation of re/insurance General Insurance Cont.</vt:lpstr>
      <vt:lpstr>Prudential regulation of re/insurance Life Insurance</vt:lpstr>
      <vt:lpstr>Prudential regulation of re/insurance Life Insurance Cont.</vt:lpstr>
      <vt:lpstr>Prudential regulation of re/insurance Life Insurance Cont.</vt:lpstr>
      <vt:lpstr>Prudential regulation of re/insurance Life Insurance Cont.</vt:lpstr>
      <vt:lpstr>Consumer protection regulation – specific re/insurance based legislation</vt:lpstr>
      <vt:lpstr>Consumer protection regulation specific re/insurance based legislation Cont.</vt:lpstr>
      <vt:lpstr>Consumer protection regulation – State based re/insurance legislation</vt:lpstr>
      <vt:lpstr>Consumer protection regulation – General consumer protection legislation</vt:lpstr>
      <vt:lpstr>Consumer protection regulation – Common Law</vt:lpstr>
      <vt:lpstr>Reinsurer regulation overview</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Insurance Contracts Amendments Bill 2010</dc:title>
  <dc:creator>RADFORD LAWYERS</dc:creator>
  <cp:lastModifiedBy>User</cp:lastModifiedBy>
  <cp:revision>77</cp:revision>
  <cp:lastPrinted>2013-09-17T05:10:16Z</cp:lastPrinted>
  <dcterms:created xsi:type="dcterms:W3CDTF">2013-04-11T01:12:46Z</dcterms:created>
  <dcterms:modified xsi:type="dcterms:W3CDTF">2013-10-01T00:35:14Z</dcterms:modified>
</cp:coreProperties>
</file>