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  <p:sldMasterId id="2147483728" r:id="rId5"/>
    <p:sldMasterId id="2147483717" r:id="rId6"/>
    <p:sldMasterId id="2147483708" r:id="rId7"/>
  </p:sldMasterIdLst>
  <p:notesMasterIdLst>
    <p:notesMasterId r:id="rId16"/>
  </p:notesMasterIdLst>
  <p:handoutMasterIdLst>
    <p:handoutMasterId r:id="rId17"/>
  </p:handoutMasterIdLst>
  <p:sldIdLst>
    <p:sldId id="259" r:id="rId8"/>
    <p:sldId id="260" r:id="rId9"/>
    <p:sldId id="261" r:id="rId10"/>
    <p:sldId id="262" r:id="rId11"/>
    <p:sldId id="263" r:id="rId12"/>
    <p:sldId id="264" r:id="rId13"/>
    <p:sldId id="265" r:id="rId14"/>
    <p:sldId id="257" r:id="rId15"/>
  </p:sldIdLst>
  <p:sldSz cx="9144000" cy="5143500" type="screen16x9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AC7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5" y="1325"/>
      </p:cViewPr>
      <p:guideLst>
        <p:guide orient="horz" pos="3026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96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C22BC-4B34-401C-81C7-017145D06D8C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0C2CE-FAAB-46D7-B04F-3D10B45792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8084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BAD38-E41D-4B6F-B87A-DF98A101A17F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99701-A363-40BF-AA54-F9E6396ECFB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418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gi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777686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00738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deling i afsnit/kap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205794" y="1581635"/>
            <a:ext cx="8856984" cy="3600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 PÅ KAPITEL</a:t>
            </a:r>
          </a:p>
        </p:txBody>
      </p:sp>
      <p:sp>
        <p:nvSpPr>
          <p:cNvPr id="15" name="Pladsholder til tekst 9"/>
          <p:cNvSpPr>
            <a:spLocks noGrp="1"/>
          </p:cNvSpPr>
          <p:nvPr>
            <p:ph type="body" sz="quarter" idx="21" hasCustomPrompt="1"/>
          </p:nvPr>
        </p:nvSpPr>
        <p:spPr>
          <a:xfrm>
            <a:off x="205794" y="1941676"/>
            <a:ext cx="8856984" cy="28803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da-DK" sz="1600" kern="1200" cap="all" baseline="0" dirty="0" smtClean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err="1" smtClean="0"/>
              <a:t>KLik</a:t>
            </a:r>
            <a:r>
              <a:rPr lang="da-DK" dirty="0" smtClean="0"/>
              <a:t> for at indsætte UNDEROVERSKRIFT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 flipH="1">
            <a:off x="316476" y="229082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 flipH="1">
            <a:off x="316476" y="150036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757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uden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3" t="9523" r="14674" b="19047"/>
          <a:stretch/>
        </p:blipFill>
        <p:spPr>
          <a:xfrm>
            <a:off x="1196340" y="2119"/>
            <a:ext cx="7947660" cy="5143500"/>
          </a:xfrm>
          <a:prstGeom prst="rect">
            <a:avLst/>
          </a:prstGeom>
        </p:spPr>
      </p:pic>
      <p:sp>
        <p:nvSpPr>
          <p:cNvPr id="15" name="Pladsholder til tekst 4"/>
          <p:cNvSpPr>
            <a:spLocks noGrp="1"/>
          </p:cNvSpPr>
          <p:nvPr>
            <p:ph type="body" sz="quarter" idx="23" hasCustomPrompt="1"/>
          </p:nvPr>
        </p:nvSpPr>
        <p:spPr>
          <a:xfrm>
            <a:off x="7584624" y="4747230"/>
            <a:ext cx="1451872" cy="276999"/>
          </a:xfrm>
          <a:prstGeom prst="rect">
            <a:avLst/>
          </a:prstGeom>
        </p:spPr>
        <p:txBody>
          <a:bodyPr/>
          <a:lstStyle>
            <a:lvl1pPr algn="r">
              <a:defRPr lang="da-DK" sz="1200" b="0" kern="1200" cap="none" baseline="0" dirty="0" smtClean="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a-DK" dirty="0" smtClean="0"/>
              <a:t>Dato</a:t>
            </a:r>
            <a:endParaRPr lang="da-DK" dirty="0"/>
          </a:p>
        </p:txBody>
      </p:sp>
      <p:sp>
        <p:nvSpPr>
          <p:cNvPr id="16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05794" y="1581635"/>
            <a:ext cx="8856984" cy="3600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</a:t>
            </a:r>
          </a:p>
        </p:txBody>
      </p:sp>
      <p:sp>
        <p:nvSpPr>
          <p:cNvPr id="22" name="Pladsholder til tekst 9"/>
          <p:cNvSpPr>
            <a:spLocks noGrp="1"/>
          </p:cNvSpPr>
          <p:nvPr>
            <p:ph type="body" sz="quarter" idx="19" hasCustomPrompt="1"/>
          </p:nvPr>
        </p:nvSpPr>
        <p:spPr>
          <a:xfrm>
            <a:off x="205794" y="1941676"/>
            <a:ext cx="8856984" cy="28803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da-DK" sz="1600" kern="1200" cap="all" baseline="0" dirty="0" smtClean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err="1" smtClean="0"/>
              <a:t>KLik</a:t>
            </a:r>
            <a:r>
              <a:rPr lang="da-DK" dirty="0" smtClean="0"/>
              <a:t> for at indsætte UNDEROVERSKRIFT</a:t>
            </a:r>
          </a:p>
        </p:txBody>
      </p:sp>
      <p:sp>
        <p:nvSpPr>
          <p:cNvPr id="23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205794" y="2332668"/>
            <a:ext cx="6768752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cap="none" baseline="0">
                <a:latin typeface="+mn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Navn + titel</a:t>
            </a:r>
          </a:p>
        </p:txBody>
      </p:sp>
      <p:cxnSp>
        <p:nvCxnSpPr>
          <p:cNvPr id="24" name="Lige forbindelse 23"/>
          <p:cNvCxnSpPr/>
          <p:nvPr userDrawn="1"/>
        </p:nvCxnSpPr>
        <p:spPr>
          <a:xfrm flipH="1">
            <a:off x="316476" y="229082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 userDrawn="1"/>
        </p:nvCxnSpPr>
        <p:spPr>
          <a:xfrm flipH="1">
            <a:off x="316476" y="150036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17" y="267494"/>
            <a:ext cx="1275188" cy="2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66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domicil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55" b="46123"/>
          <a:stretch/>
        </p:blipFill>
        <p:spPr>
          <a:xfrm>
            <a:off x="0" y="-20538"/>
            <a:ext cx="9144000" cy="3435846"/>
          </a:xfrm>
          <a:prstGeom prst="rect">
            <a:avLst/>
          </a:prstGeom>
        </p:spPr>
      </p:pic>
      <p:pic>
        <p:nvPicPr>
          <p:cNvPr id="4" name="Bille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17" y="267494"/>
            <a:ext cx="1275188" cy="257432"/>
          </a:xfrm>
          <a:prstGeom prst="rect">
            <a:avLst/>
          </a:prstGeom>
        </p:spPr>
      </p:pic>
      <p:sp>
        <p:nvSpPr>
          <p:cNvPr id="14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3692925"/>
            <a:ext cx="8856984" cy="3600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</a:t>
            </a:r>
          </a:p>
        </p:txBody>
      </p:sp>
      <p:sp>
        <p:nvSpPr>
          <p:cNvPr id="15" name="Pladsholder til tekst 9"/>
          <p:cNvSpPr>
            <a:spLocks noGrp="1"/>
          </p:cNvSpPr>
          <p:nvPr>
            <p:ph type="body" sz="quarter" idx="19" hasCustomPrompt="1"/>
          </p:nvPr>
        </p:nvSpPr>
        <p:spPr>
          <a:xfrm>
            <a:off x="179512" y="4052966"/>
            <a:ext cx="8856984" cy="28803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da-DK" sz="1600" kern="1200" cap="all" baseline="0" dirty="0" smtClean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err="1" smtClean="0"/>
              <a:t>KLik</a:t>
            </a:r>
            <a:r>
              <a:rPr lang="da-DK" dirty="0" smtClean="0"/>
              <a:t> for at indsætte UNDEROVERSKRIFT</a:t>
            </a:r>
          </a:p>
        </p:txBody>
      </p:sp>
      <p:sp>
        <p:nvSpPr>
          <p:cNvPr id="16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179512" y="4443958"/>
            <a:ext cx="6768752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cap="none" baseline="0">
                <a:latin typeface="+mn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Navn + titel</a:t>
            </a:r>
          </a:p>
        </p:txBody>
      </p:sp>
      <p:sp>
        <p:nvSpPr>
          <p:cNvPr id="12" name="Pladsholder til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7584624" y="4747230"/>
            <a:ext cx="1451872" cy="276999"/>
          </a:xfrm>
          <a:prstGeom prst="rect">
            <a:avLst/>
          </a:prstGeom>
        </p:spPr>
        <p:txBody>
          <a:bodyPr/>
          <a:lstStyle>
            <a:lvl1pPr algn="r">
              <a:defRPr lang="da-DK" sz="1200" b="0" kern="1200" cap="none" baseline="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a-DK" dirty="0" smtClean="0"/>
              <a:t>Dato</a:t>
            </a:r>
            <a:endParaRPr lang="da-DK" dirty="0"/>
          </a:p>
        </p:txBody>
      </p:sp>
      <p:cxnSp>
        <p:nvCxnSpPr>
          <p:cNvPr id="9" name="Lige forbindelse 8"/>
          <p:cNvCxnSpPr/>
          <p:nvPr userDrawn="1"/>
        </p:nvCxnSpPr>
        <p:spPr>
          <a:xfrm flipH="1">
            <a:off x="290194" y="440211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 userDrawn="1"/>
        </p:nvCxnSpPr>
        <p:spPr>
          <a:xfrm flipH="1">
            <a:off x="290194" y="361165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54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3" t="9523" r="14674" b="19047"/>
          <a:stretch/>
        </p:blipFill>
        <p:spPr>
          <a:xfrm>
            <a:off x="1196340" y="2119"/>
            <a:ext cx="7947660" cy="5143500"/>
          </a:xfrm>
          <a:prstGeom prst="rect">
            <a:avLst/>
          </a:prstGeom>
        </p:spPr>
      </p:pic>
      <p:sp>
        <p:nvSpPr>
          <p:cNvPr id="4" name="Tekstboks 3"/>
          <p:cNvSpPr txBox="1"/>
          <p:nvPr userDrawn="1"/>
        </p:nvSpPr>
        <p:spPr>
          <a:xfrm>
            <a:off x="251520" y="3723878"/>
            <a:ext cx="30243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 smtClean="0">
                <a:latin typeface="+mn-lt"/>
              </a:rPr>
              <a:t>Horten Advokatpartnerselskab</a:t>
            </a:r>
          </a:p>
          <a:p>
            <a:r>
              <a:rPr lang="da-DK" sz="1050" dirty="0" smtClean="0">
                <a:latin typeface="+mn-lt"/>
              </a:rPr>
              <a:t>Philip Heymans Allé 7</a:t>
            </a:r>
          </a:p>
          <a:p>
            <a:r>
              <a:rPr lang="da-DK" sz="1050" dirty="0" smtClean="0">
                <a:latin typeface="+mn-lt"/>
              </a:rPr>
              <a:t>DK-2900 Hellerup, Copenhagen</a:t>
            </a:r>
          </a:p>
          <a:p>
            <a:endParaRPr lang="en-GB" sz="105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da-DK" sz="1050" dirty="0" smtClean="0">
                <a:latin typeface="+mn-lt"/>
              </a:rPr>
              <a:t>Tel. 3334 4000</a:t>
            </a:r>
          </a:p>
          <a:p>
            <a:r>
              <a:rPr lang="da-DK" sz="1050" baseline="0" dirty="0" smtClean="0">
                <a:latin typeface="+mn-lt"/>
              </a:rPr>
              <a:t>Fax 3334 4001</a:t>
            </a:r>
          </a:p>
          <a:p>
            <a:r>
              <a:rPr lang="da-DK" sz="1050" baseline="0" smtClean="0">
                <a:latin typeface="+mn-lt"/>
              </a:rPr>
              <a:t>info@horten.dk</a:t>
            </a:r>
            <a:endParaRPr lang="en-GB" sz="105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kstboks 4"/>
          <p:cNvSpPr txBox="1"/>
          <p:nvPr userDrawn="1"/>
        </p:nvSpPr>
        <p:spPr>
          <a:xfrm>
            <a:off x="8020577" y="4693374"/>
            <a:ext cx="956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dirty="0" smtClean="0">
                <a:latin typeface="+mn-lt"/>
                <a:ea typeface="Verdana" pitchFamily="34" charset="0"/>
                <a:cs typeface="Verdana" pitchFamily="34" charset="0"/>
              </a:rPr>
              <a:t>horten.dk</a:t>
            </a:r>
            <a:endParaRPr lang="da-DK" sz="14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cxnSp>
        <p:nvCxnSpPr>
          <p:cNvPr id="8" name="Lige forbindelse 7"/>
          <p:cNvCxnSpPr/>
          <p:nvPr userDrawn="1"/>
        </p:nvCxnSpPr>
        <p:spPr>
          <a:xfrm flipH="1">
            <a:off x="342578" y="3709804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984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- 2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3744416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7" name="Pladsholder til tekst 30"/>
          <p:cNvSpPr>
            <a:spLocks noGrp="1"/>
          </p:cNvSpPr>
          <p:nvPr>
            <p:ph type="body" sz="quarter" idx="18" hasCustomPrompt="1"/>
          </p:nvPr>
        </p:nvSpPr>
        <p:spPr>
          <a:xfrm>
            <a:off x="4283968" y="1275606"/>
            <a:ext cx="3744416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8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83159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162BC2-FDB4-48C3-ABCD-C4418C757D45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BFE45B-E734-4610-8445-02053E6DDC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329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162BC2-FDB4-48C3-ABCD-C4418C757D45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BFE45B-E734-4610-8445-02053E6DDC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69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lede/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4" t="9523" r="36779" b="19047"/>
          <a:stretch/>
        </p:blipFill>
        <p:spPr>
          <a:xfrm>
            <a:off x="1196340" y="2119"/>
            <a:ext cx="5560060" cy="5143500"/>
          </a:xfrm>
          <a:prstGeom prst="rect">
            <a:avLst/>
          </a:prstGeom>
        </p:spPr>
      </p:pic>
      <p:sp>
        <p:nvSpPr>
          <p:cNvPr id="31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6049268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8" hasCustomPrompt="1"/>
          </p:nvPr>
        </p:nvSpPr>
        <p:spPr>
          <a:xfrm>
            <a:off x="6731893" y="1274605"/>
            <a:ext cx="2160587" cy="3249454"/>
          </a:xfrm>
          <a:prstGeom prst="rect">
            <a:avLst/>
          </a:prstGeom>
          <a:effectLst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</a:lstStyle>
          <a:p>
            <a:r>
              <a:rPr lang="da-DK" dirty="0" smtClean="0"/>
              <a:t>Indsæt billede: Tryk på ikon og vælg fra mappen ”</a:t>
            </a:r>
            <a:r>
              <a:rPr lang="da-DK" dirty="0" err="1" smtClean="0"/>
              <a:t>Powerpoint</a:t>
            </a:r>
            <a:r>
              <a:rPr lang="da-DK" dirty="0" smtClean="0"/>
              <a:t>-billeder” (ligger også i GOHORTEN-sagen ”POWERPOINT”)</a:t>
            </a:r>
          </a:p>
        </p:txBody>
      </p:sp>
      <p:sp>
        <p:nvSpPr>
          <p:cNvPr id="6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46592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4" t="9523" r="36779" b="19047"/>
          <a:stretch/>
        </p:blipFill>
        <p:spPr>
          <a:xfrm>
            <a:off x="1196340" y="2119"/>
            <a:ext cx="5560060" cy="5143500"/>
          </a:xfrm>
          <a:prstGeom prst="rect">
            <a:avLst/>
          </a:prstGeom>
        </p:spPr>
      </p:pic>
      <p:sp>
        <p:nvSpPr>
          <p:cNvPr id="31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6049268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6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6732240" y="1275606"/>
            <a:ext cx="2232248" cy="3456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2500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a-DK" sz="2500" baseline="0" dirty="0" smtClean="0"/>
              <a:t>Klik for at indsætte citat</a:t>
            </a:r>
            <a:endParaRPr lang="da-DK" dirty="0"/>
          </a:p>
        </p:txBody>
      </p:sp>
      <p:sp>
        <p:nvSpPr>
          <p:cNvPr id="7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24317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citat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347614"/>
            <a:ext cx="3155620" cy="3088710"/>
          </a:xfrm>
          <a:prstGeom prst="rect">
            <a:avLst/>
          </a:prstGeom>
        </p:spPr>
      </p:pic>
      <p:sp>
        <p:nvSpPr>
          <p:cNvPr id="6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525658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177800" indent="-1778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539750" indent="-184150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719138" indent="-179388">
              <a:spcBef>
                <a:spcPts val="250"/>
              </a:spcBef>
              <a:buClrTx/>
              <a:buFont typeface="Verdana" pitchFamily="34" charset="0"/>
              <a:buChar char="−"/>
              <a:tabLst>
                <a:tab pos="719138" algn="l"/>
              </a:tabLst>
              <a:defRPr sz="1200">
                <a:latin typeface="+mn-lt"/>
              </a:defRPr>
            </a:lvl3pPr>
            <a:lvl4pPr marL="896938" indent="-177800">
              <a:spcBef>
                <a:spcPts val="250"/>
              </a:spcBef>
              <a:buClrTx/>
              <a:buFont typeface="Verdana" pitchFamily="34" charset="0"/>
              <a:buChar char="−"/>
              <a:tabLst>
                <a:tab pos="896938" algn="l"/>
              </a:tabLst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9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6156176" y="2067694"/>
            <a:ext cx="2520280" cy="1944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2500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a-DK" sz="2500" baseline="0" dirty="0" smtClean="0"/>
              <a:t>Klik for at indsætte citat</a:t>
            </a:r>
            <a:endParaRPr lang="da-DK" dirty="0"/>
          </a:p>
        </p:txBody>
      </p:sp>
      <p:sp>
        <p:nvSpPr>
          <p:cNvPr id="7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937014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4" t="9523" r="36779" b="19047"/>
          <a:stretch/>
        </p:blipFill>
        <p:spPr>
          <a:xfrm>
            <a:off x="1196340" y="2119"/>
            <a:ext cx="5560060" cy="5143500"/>
          </a:xfrm>
          <a:prstGeom prst="rect">
            <a:avLst/>
          </a:prstGeom>
        </p:spPr>
      </p:pic>
      <p:sp>
        <p:nvSpPr>
          <p:cNvPr id="2" name="Rektangel 1"/>
          <p:cNvSpPr/>
          <p:nvPr userDrawn="1"/>
        </p:nvSpPr>
        <p:spPr>
          <a:xfrm>
            <a:off x="6444208" y="1272178"/>
            <a:ext cx="2520280" cy="136815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6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6444208" y="1272178"/>
            <a:ext cx="1157667" cy="1368152"/>
          </a:xfrm>
          <a:prstGeom prst="rect">
            <a:avLst/>
          </a:prstGeom>
          <a:effectLst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aseline="0">
                <a:latin typeface="+mn-lt"/>
              </a:defRPr>
            </a:lvl1pPr>
          </a:lstStyle>
          <a:p>
            <a:r>
              <a:rPr lang="da-DK" dirty="0" smtClean="0"/>
              <a:t>Indsæt billede: Tryk på ikon og vælg fra mappen personbilleder i  ”</a:t>
            </a:r>
            <a:r>
              <a:rPr lang="da-DK" dirty="0" err="1" smtClean="0"/>
              <a:t>Powerpoint</a:t>
            </a:r>
            <a:r>
              <a:rPr lang="da-DK" dirty="0" smtClean="0"/>
              <a:t>-billeder” (ligger i GOHORTEN-sagen ”POWERPOINT”)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251520" y="1275606"/>
            <a:ext cx="5760640" cy="2016225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profiltekst</a:t>
            </a:r>
          </a:p>
          <a:p>
            <a:pPr lvl="0"/>
            <a:endParaRPr lang="da-DK" dirty="0"/>
          </a:p>
        </p:txBody>
      </p:sp>
      <p:sp>
        <p:nvSpPr>
          <p:cNvPr id="47" name="Pladsholder til tekst 4"/>
          <p:cNvSpPr>
            <a:spLocks noGrp="1"/>
          </p:cNvSpPr>
          <p:nvPr>
            <p:ph type="body" sz="quarter" idx="19" hasCustomPrompt="1"/>
          </p:nvPr>
        </p:nvSpPr>
        <p:spPr>
          <a:xfrm>
            <a:off x="7601875" y="1272178"/>
            <a:ext cx="1362613" cy="460947"/>
          </a:xfrm>
          <a:prstGeom prst="rect">
            <a:avLst/>
          </a:prstGeom>
        </p:spPr>
        <p:txBody>
          <a:bodyPr anchor="b"/>
          <a:lstStyle>
            <a:lvl1pPr>
              <a:defRPr sz="1050" b="1" i="0" u="none" baseline="0">
                <a:latin typeface="+mn-lt"/>
              </a:defRPr>
            </a:lvl1pPr>
          </a:lstStyle>
          <a:p>
            <a:pPr lvl="0"/>
            <a:r>
              <a:rPr lang="da-DK" dirty="0" smtClean="0"/>
              <a:t>Navn</a:t>
            </a:r>
          </a:p>
        </p:txBody>
      </p:sp>
      <p:sp>
        <p:nvSpPr>
          <p:cNvPr id="48" name="Pladsholder til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7601875" y="1776234"/>
            <a:ext cx="1362613" cy="216024"/>
          </a:xfrm>
          <a:prstGeom prst="rect">
            <a:avLst/>
          </a:prstGeom>
        </p:spPr>
        <p:txBody>
          <a:bodyPr anchor="ctr"/>
          <a:lstStyle>
            <a:lvl1pPr>
              <a:defRPr sz="1000" b="0" i="0" u="none">
                <a:latin typeface="+mn-lt"/>
              </a:defRPr>
            </a:lvl1pPr>
          </a:lstStyle>
          <a:p>
            <a:pPr lvl="0"/>
            <a:r>
              <a:rPr lang="da-DK" dirty="0" smtClean="0"/>
              <a:t>Titel</a:t>
            </a:r>
          </a:p>
        </p:txBody>
      </p:sp>
      <p:sp>
        <p:nvSpPr>
          <p:cNvPr id="49" name="Pladsholder til tekst 4"/>
          <p:cNvSpPr>
            <a:spLocks noGrp="1"/>
          </p:cNvSpPr>
          <p:nvPr>
            <p:ph type="body" sz="quarter" idx="21" hasCustomPrompt="1"/>
          </p:nvPr>
        </p:nvSpPr>
        <p:spPr>
          <a:xfrm>
            <a:off x="6372200" y="2859782"/>
            <a:ext cx="2592288" cy="2016224"/>
          </a:xfrm>
          <a:prstGeom prst="rect">
            <a:avLst/>
          </a:prstGeom>
        </p:spPr>
        <p:txBody>
          <a:bodyPr anchor="b"/>
          <a:lstStyle>
            <a:lvl1pPr>
              <a:spcBef>
                <a:spcPts val="0"/>
              </a:spcBef>
              <a:defRPr sz="1000" b="0" i="0" u="none" baseline="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specialer og omtaler</a:t>
            </a:r>
          </a:p>
        </p:txBody>
      </p:sp>
      <p:sp>
        <p:nvSpPr>
          <p:cNvPr id="50" name="Pladsholder til tekst 4"/>
          <p:cNvSpPr>
            <a:spLocks noGrp="1"/>
          </p:cNvSpPr>
          <p:nvPr>
            <p:ph type="body" sz="quarter" idx="37" hasCustomPrompt="1"/>
          </p:nvPr>
        </p:nvSpPr>
        <p:spPr>
          <a:xfrm>
            <a:off x="7601875" y="2099947"/>
            <a:ext cx="1506629" cy="543811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000" b="0" i="0" u="none">
                <a:latin typeface="+mn-lt"/>
              </a:defRPr>
            </a:lvl1pPr>
          </a:lstStyle>
          <a:p>
            <a:pPr lvl="0"/>
            <a:r>
              <a:rPr lang="da-DK" dirty="0" smtClean="0"/>
              <a:t>Tlf.</a:t>
            </a:r>
          </a:p>
          <a:p>
            <a:pPr lvl="0"/>
            <a:r>
              <a:rPr lang="da-DK" dirty="0" smtClean="0"/>
              <a:t>Mob.</a:t>
            </a:r>
          </a:p>
          <a:p>
            <a:pPr lvl="0"/>
            <a:r>
              <a:rPr lang="da-DK" dirty="0" smtClean="0"/>
              <a:t>E-mail</a:t>
            </a:r>
          </a:p>
        </p:txBody>
      </p:sp>
      <p:sp>
        <p:nvSpPr>
          <p:cNvPr id="51" name="Pladsholder til tekst 3"/>
          <p:cNvSpPr>
            <a:spLocks noGrp="1"/>
          </p:cNvSpPr>
          <p:nvPr>
            <p:ph type="body" sz="quarter" idx="38" hasCustomPrompt="1"/>
          </p:nvPr>
        </p:nvSpPr>
        <p:spPr>
          <a:xfrm>
            <a:off x="251520" y="3363838"/>
            <a:ext cx="5760640" cy="151216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>
                <a:schemeClr val="accent2"/>
              </a:buClr>
              <a:buFontTx/>
              <a:buNone/>
              <a:defRPr sz="100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cv-data</a:t>
            </a:r>
            <a:endParaRPr lang="da-DK" dirty="0"/>
          </a:p>
        </p:txBody>
      </p:sp>
      <p:sp>
        <p:nvSpPr>
          <p:cNvPr id="15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Profil | [INDSÆT NAVN]</a:t>
            </a:r>
          </a:p>
        </p:txBody>
      </p:sp>
    </p:spTree>
    <p:extLst>
      <p:ext uri="{BB962C8B-B14F-4D97-AF65-F5344CB8AC3E}">
        <p14:creationId xmlns:p14="http://schemas.microsoft.com/office/powerpoint/2010/main" val="2334225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 til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97200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29" t="9523" r="14674" b="19047"/>
          <a:stretch/>
        </p:blipFill>
        <p:spPr>
          <a:xfrm>
            <a:off x="611560" y="2119"/>
            <a:ext cx="8532440" cy="51435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1" name="Pladsholder til diasnummer 5"/>
          <p:cNvSpPr txBox="1">
            <a:spLocks/>
          </p:cNvSpPr>
          <p:nvPr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Lige forbindelse 11"/>
          <p:cNvCxnSpPr/>
          <p:nvPr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 flipH="1">
            <a:off x="342578" y="991766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2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5" r:id="rId3"/>
    <p:sldLayoutId id="2147483746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led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2" name="Pladsholder til diasnummer 5"/>
          <p:cNvSpPr txBox="1">
            <a:spLocks/>
          </p:cNvSpPr>
          <p:nvPr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flipH="1">
            <a:off x="342578" y="991766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26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  <p:sldLayoutId id="2147483726" r:id="rId3"/>
    <p:sldLayoutId id="2147483744" r:id="rId4"/>
    <p:sldLayoutId id="214748371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29" t="9523" r="14674" b="19047"/>
          <a:stretch/>
        </p:blipFill>
        <p:spPr>
          <a:xfrm>
            <a:off x="611560" y="2119"/>
            <a:ext cx="8532440" cy="51435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1" name="Pladsholder til diasnummer 5"/>
          <p:cNvSpPr txBox="1">
            <a:spLocks/>
          </p:cNvSpPr>
          <p:nvPr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Lige forbindelse 11"/>
          <p:cNvCxnSpPr/>
          <p:nvPr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50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36" r:id="rId2"/>
    <p:sldLayoutId id="2147483725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Follow the Settlements and Follow the </a:t>
            </a:r>
            <a:r>
              <a:rPr lang="en-US" dirty="0" smtClean="0"/>
              <a:t>Fortunes – AIDA Rome 2014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Danish, </a:t>
            </a:r>
            <a:r>
              <a:rPr lang="da-DK" dirty="0" err="1"/>
              <a:t>Swedish</a:t>
            </a:r>
            <a:r>
              <a:rPr lang="da-DK" dirty="0"/>
              <a:t> &amp; </a:t>
            </a:r>
            <a:r>
              <a:rPr lang="da-DK" dirty="0" err="1"/>
              <a:t>Norwegian</a:t>
            </a:r>
            <a:r>
              <a:rPr lang="da-DK" dirty="0"/>
              <a:t> </a:t>
            </a:r>
            <a:r>
              <a:rPr lang="da-DK" dirty="0" smtClean="0"/>
              <a:t>Law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20"/>
          </p:nvPr>
        </p:nvSpPr>
        <p:spPr>
          <a:xfrm>
            <a:off x="179512" y="4443958"/>
            <a:ext cx="6768752" cy="276999"/>
          </a:xfrm>
        </p:spPr>
        <p:txBody>
          <a:bodyPr/>
          <a:lstStyle/>
          <a:p>
            <a:r>
              <a:rPr lang="da-DK" dirty="0" smtClean="0"/>
              <a:t>Niels </a:t>
            </a:r>
            <a:r>
              <a:rPr lang="da-DK" dirty="0"/>
              <a:t>Schiersing, </a:t>
            </a:r>
            <a:r>
              <a:rPr lang="da-DK" dirty="0" err="1" smtClean="0"/>
              <a:t>FCIArb</a:t>
            </a:r>
            <a:r>
              <a:rPr lang="da-DK" dirty="0" smtClean="0"/>
              <a:t>, HORTEN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340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da-DK" altLang="da-DK" sz="2400" dirty="0" smtClean="0"/>
              <a:t>Reinsurance not </a:t>
            </a:r>
            <a:r>
              <a:rPr lang="da-DK" altLang="da-DK" sz="2400" dirty="0" err="1" smtClean="0"/>
              <a:t>governed</a:t>
            </a:r>
            <a:r>
              <a:rPr lang="da-DK" altLang="da-DK" sz="2400" dirty="0" smtClean="0"/>
              <a:t> by the Insurance </a:t>
            </a:r>
            <a:r>
              <a:rPr lang="da-DK" altLang="da-DK" sz="2400" dirty="0" err="1" smtClean="0"/>
              <a:t>Acts</a:t>
            </a:r>
            <a:r>
              <a:rPr lang="da-DK" altLang="da-DK" sz="2400" dirty="0" smtClean="0"/>
              <a:t> in DK, N and S</a:t>
            </a:r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sz="2400" dirty="0" err="1" smtClean="0"/>
              <a:t>Some</a:t>
            </a:r>
            <a:r>
              <a:rPr lang="da-DK" altLang="da-DK" sz="2400" dirty="0" smtClean="0"/>
              <a:t> principles </a:t>
            </a:r>
            <a:r>
              <a:rPr lang="da-DK" altLang="da-DK" sz="2400" dirty="0" err="1" smtClean="0"/>
              <a:t>may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apply</a:t>
            </a:r>
            <a:r>
              <a:rPr lang="da-DK" altLang="da-DK" sz="2400" dirty="0" smtClean="0"/>
              <a:t> by </a:t>
            </a:r>
            <a:r>
              <a:rPr lang="da-DK" altLang="da-DK" sz="2400" dirty="0" err="1" smtClean="0"/>
              <a:t>analogy</a:t>
            </a:r>
            <a:r>
              <a:rPr lang="da-DK" altLang="da-DK" sz="2400" dirty="0" smtClean="0"/>
              <a:t> (not the provisions </a:t>
            </a:r>
            <a:r>
              <a:rPr lang="da-DK" altLang="da-DK" sz="2400" dirty="0" err="1" smtClean="0"/>
              <a:t>which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are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dimplemented</a:t>
            </a:r>
            <a:r>
              <a:rPr lang="da-DK" altLang="da-DK" sz="2400" dirty="0" smtClean="0"/>
              <a:t> to </a:t>
            </a:r>
            <a:r>
              <a:rPr lang="da-DK" altLang="da-DK" sz="2400" dirty="0" err="1" smtClean="0"/>
              <a:t>protect</a:t>
            </a:r>
            <a:r>
              <a:rPr lang="da-DK" altLang="da-DK" sz="2400" dirty="0" smtClean="0"/>
              <a:t> the </a:t>
            </a:r>
            <a:r>
              <a:rPr lang="da-DK" altLang="da-DK" sz="2400" dirty="0" err="1" smtClean="0"/>
              <a:t>insured</a:t>
            </a:r>
            <a:r>
              <a:rPr lang="da-DK" altLang="da-DK" sz="2400" dirty="0" smtClean="0"/>
              <a:t>)</a:t>
            </a:r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sz="2400" dirty="0" smtClean="0"/>
              <a:t>The </a:t>
            </a:r>
            <a:r>
              <a:rPr lang="da-DK" altLang="da-DK" sz="2400" dirty="0" err="1" smtClean="0"/>
              <a:t>permissible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extent</a:t>
            </a:r>
            <a:r>
              <a:rPr lang="da-DK" altLang="da-DK" sz="2400" dirty="0" smtClean="0"/>
              <a:t> of </a:t>
            </a:r>
            <a:r>
              <a:rPr lang="da-DK" altLang="da-DK" sz="2400" dirty="0" err="1" smtClean="0"/>
              <a:t>construction</a:t>
            </a:r>
            <a:r>
              <a:rPr lang="da-DK" altLang="da-DK" sz="2400" dirty="0" smtClean="0"/>
              <a:t> by </a:t>
            </a:r>
            <a:r>
              <a:rPr lang="da-DK" altLang="da-DK" sz="2400" dirty="0" err="1" smtClean="0"/>
              <a:t>analogy</a:t>
            </a:r>
            <a:r>
              <a:rPr lang="da-DK" altLang="da-DK" sz="2400" dirty="0" smtClean="0"/>
              <a:t> is not </a:t>
            </a:r>
            <a:r>
              <a:rPr lang="da-DK" altLang="da-DK" sz="2400" dirty="0" err="1" smtClean="0"/>
              <a:t>well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defined</a:t>
            </a:r>
            <a:r>
              <a:rPr lang="da-DK" altLang="da-DK" sz="2400" dirty="0" smtClean="0"/>
              <a:t> (to </a:t>
            </a:r>
            <a:r>
              <a:rPr lang="da-DK" altLang="da-DK" sz="2400" dirty="0" err="1" smtClean="0"/>
              <a:t>say</a:t>
            </a:r>
            <a:r>
              <a:rPr lang="da-DK" altLang="da-DK" sz="2400" dirty="0" smtClean="0"/>
              <a:t> the </a:t>
            </a:r>
            <a:r>
              <a:rPr lang="da-DK" altLang="da-DK" sz="2400" dirty="0" err="1" smtClean="0"/>
              <a:t>least</a:t>
            </a:r>
            <a:r>
              <a:rPr lang="da-DK" altLang="da-DK" sz="2400" dirty="0" smtClean="0"/>
              <a:t>)</a:t>
            </a:r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Danish, Norwegian &amp; Swedish law</a:t>
            </a:r>
            <a:r>
              <a:rPr lang="en-US" dirty="0" smtClean="0"/>
              <a:t>: The </a:t>
            </a:r>
            <a:r>
              <a:rPr lang="en-US" dirty="0"/>
              <a:t>basic rules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912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Customs and </a:t>
            </a:r>
            <a:r>
              <a:rPr lang="da-DK" sz="2400" dirty="0" err="1" smtClean="0"/>
              <a:t>usages</a:t>
            </a:r>
            <a:r>
              <a:rPr lang="da-DK" sz="2400" dirty="0" smtClean="0"/>
              <a:t> on the relevant international </a:t>
            </a:r>
            <a:r>
              <a:rPr lang="da-DK" sz="2400" dirty="0" err="1" smtClean="0"/>
              <a:t>markets</a:t>
            </a:r>
            <a:r>
              <a:rPr lang="da-DK" sz="2400" dirty="0" smtClean="0"/>
              <a:t> </a:t>
            </a:r>
            <a:r>
              <a:rPr lang="da-DK" sz="2400" dirty="0" err="1" smtClean="0"/>
              <a:t>are</a:t>
            </a:r>
            <a:r>
              <a:rPr lang="da-DK" sz="2400" dirty="0" smtClean="0"/>
              <a:t> </a:t>
            </a:r>
            <a:r>
              <a:rPr lang="da-DK" sz="2400" dirty="0" err="1" smtClean="0"/>
              <a:t>important</a:t>
            </a:r>
            <a:r>
              <a:rPr lang="da-DK" sz="2400" dirty="0" smtClean="0"/>
              <a:t> </a:t>
            </a:r>
            <a:r>
              <a:rPr lang="da-DK" sz="2400" dirty="0" err="1" smtClean="0"/>
              <a:t>when</a:t>
            </a:r>
            <a:r>
              <a:rPr lang="da-DK" sz="2400" dirty="0"/>
              <a:t> </a:t>
            </a:r>
            <a:r>
              <a:rPr lang="da-DK" sz="2400" dirty="0" err="1" smtClean="0"/>
              <a:t>constructing</a:t>
            </a:r>
            <a:r>
              <a:rPr lang="da-DK" sz="2400" dirty="0" smtClean="0"/>
              <a:t> the </a:t>
            </a:r>
            <a:r>
              <a:rPr lang="da-DK" sz="2400" dirty="0" err="1" smtClean="0"/>
              <a:t>reinsurance</a:t>
            </a:r>
            <a:r>
              <a:rPr lang="da-DK" sz="2400" dirty="0" smtClean="0"/>
              <a:t> </a:t>
            </a:r>
            <a:r>
              <a:rPr lang="da-DK" sz="2400" dirty="0" err="1" smtClean="0"/>
              <a:t>contract</a:t>
            </a:r>
            <a:r>
              <a:rPr lang="da-DK" sz="2400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a-DK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No case </a:t>
            </a:r>
            <a:r>
              <a:rPr lang="da-DK" sz="2400" dirty="0" err="1" smtClean="0"/>
              <a:t>law</a:t>
            </a:r>
            <a:r>
              <a:rPr lang="da-DK" sz="2400" dirty="0" smtClean="0"/>
              <a:t> in DK and S but in N: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i="1" dirty="0" err="1" smtClean="0"/>
              <a:t>Gjensidige</a:t>
            </a:r>
            <a:r>
              <a:rPr lang="da-DK" sz="2400" i="1" dirty="0" smtClean="0"/>
              <a:t> v Continental Insurance and </a:t>
            </a:r>
            <a:r>
              <a:rPr lang="da-DK" sz="2400" i="1" dirty="0" err="1" smtClean="0"/>
              <a:t>others</a:t>
            </a:r>
            <a:r>
              <a:rPr lang="da-DK" sz="2400" i="1" dirty="0" smtClean="0"/>
              <a:t> (</a:t>
            </a:r>
            <a:r>
              <a:rPr lang="da-DK" sz="2400" i="1" dirty="0" err="1" smtClean="0"/>
              <a:t>unpublished</a:t>
            </a:r>
            <a:r>
              <a:rPr lang="da-DK" sz="2400" i="1" dirty="0" smtClean="0"/>
              <a:t>)</a:t>
            </a:r>
            <a:r>
              <a:rPr lang="da-DK" sz="2400" dirty="0" smtClean="0"/>
              <a:t>: ”This </a:t>
            </a:r>
            <a:r>
              <a:rPr lang="da-DK" sz="2400" dirty="0" err="1" smtClean="0"/>
              <a:t>indicates</a:t>
            </a:r>
            <a:r>
              <a:rPr lang="da-DK" sz="2400" dirty="0" smtClean="0"/>
              <a:t> </a:t>
            </a:r>
            <a:r>
              <a:rPr lang="da-DK" sz="2400" dirty="0" err="1" smtClean="0"/>
              <a:t>that</a:t>
            </a:r>
            <a:r>
              <a:rPr lang="da-DK" sz="2400" dirty="0" smtClean="0"/>
              <a:t> a </a:t>
            </a:r>
            <a:r>
              <a:rPr lang="da-DK" sz="2400" dirty="0" err="1" smtClean="0"/>
              <a:t>literal</a:t>
            </a:r>
            <a:r>
              <a:rPr lang="da-DK" sz="2400" dirty="0" smtClean="0"/>
              <a:t> </a:t>
            </a:r>
            <a:r>
              <a:rPr lang="da-DK" sz="2400" dirty="0" err="1" smtClean="0"/>
              <a:t>construction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applied</a:t>
            </a:r>
            <a:r>
              <a:rPr lang="da-DK" sz="2400" dirty="0" smtClean="0"/>
              <a:t> </a:t>
            </a:r>
            <a:r>
              <a:rPr lang="da-DK" sz="2400" dirty="0" err="1" smtClean="0"/>
              <a:t>also</a:t>
            </a:r>
            <a:r>
              <a:rPr lang="da-DK" sz="2400" dirty="0" smtClean="0"/>
              <a:t> under </a:t>
            </a:r>
            <a:r>
              <a:rPr lang="da-DK" sz="2400" dirty="0" err="1" smtClean="0"/>
              <a:t>Norwegian</a:t>
            </a:r>
            <a:r>
              <a:rPr lang="da-DK" sz="2400" dirty="0" smtClean="0"/>
              <a:t> </a:t>
            </a:r>
            <a:r>
              <a:rPr lang="da-DK" sz="2400" dirty="0" err="1" smtClean="0"/>
              <a:t>law</a:t>
            </a:r>
            <a:r>
              <a:rPr lang="da-DK" sz="2400" dirty="0" smtClean="0"/>
              <a:t> …”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a-DK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ND-1995-447: ”The </a:t>
            </a:r>
            <a:r>
              <a:rPr lang="da-DK" sz="2400" dirty="0" err="1" smtClean="0"/>
              <a:t>insurance</a:t>
            </a:r>
            <a:r>
              <a:rPr lang="da-DK" sz="2400" dirty="0" smtClean="0"/>
              <a:t> policy is </a:t>
            </a:r>
            <a:r>
              <a:rPr lang="da-DK" sz="2400" dirty="0" err="1" smtClean="0"/>
              <a:t>developed</a:t>
            </a:r>
            <a:r>
              <a:rPr lang="da-DK" sz="2400" dirty="0" smtClean="0"/>
              <a:t> by </a:t>
            </a:r>
            <a:r>
              <a:rPr lang="da-DK" sz="2400" dirty="0" err="1" smtClean="0"/>
              <a:t>brokers</a:t>
            </a:r>
            <a:r>
              <a:rPr lang="da-DK" sz="2400" dirty="0" smtClean="0"/>
              <a:t> at the </a:t>
            </a:r>
            <a:r>
              <a:rPr lang="da-DK" sz="2400" dirty="0" err="1" smtClean="0"/>
              <a:t>insurance</a:t>
            </a:r>
            <a:r>
              <a:rPr lang="da-DK" sz="2400" dirty="0" smtClean="0"/>
              <a:t> </a:t>
            </a:r>
            <a:r>
              <a:rPr lang="da-DK" sz="2400" dirty="0" err="1" smtClean="0"/>
              <a:t>market</a:t>
            </a:r>
            <a:r>
              <a:rPr lang="da-DK" sz="2400" dirty="0" smtClean="0"/>
              <a:t> in London … </a:t>
            </a:r>
            <a:r>
              <a:rPr lang="da-DK" sz="2400" dirty="0" err="1" smtClean="0"/>
              <a:t>Norwegian</a:t>
            </a:r>
            <a:r>
              <a:rPr lang="da-DK" sz="2400" dirty="0" smtClean="0"/>
              <a:t> </a:t>
            </a:r>
            <a:r>
              <a:rPr lang="da-DK" sz="2400" dirty="0" err="1" smtClean="0"/>
              <a:t>practice</a:t>
            </a:r>
            <a:r>
              <a:rPr lang="da-DK" sz="2400" dirty="0" smtClean="0"/>
              <a:t> must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considered</a:t>
            </a:r>
            <a:r>
              <a:rPr lang="da-DK" sz="2400" dirty="0" smtClean="0"/>
              <a:t> to </a:t>
            </a:r>
            <a:r>
              <a:rPr lang="da-DK" sz="2400" dirty="0" err="1" smtClean="0"/>
              <a:t>comply</a:t>
            </a:r>
            <a:r>
              <a:rPr lang="da-DK" sz="2400" dirty="0" smtClean="0"/>
              <a:t> with English </a:t>
            </a:r>
            <a:r>
              <a:rPr lang="da-DK" sz="2400" dirty="0" err="1" smtClean="0"/>
              <a:t>practice</a:t>
            </a:r>
            <a:r>
              <a:rPr lang="da-DK" sz="2400" dirty="0" smtClean="0"/>
              <a:t> in </a:t>
            </a:r>
            <a:r>
              <a:rPr lang="da-DK" sz="2400" dirty="0" err="1" smtClean="0"/>
              <a:t>this</a:t>
            </a:r>
            <a:r>
              <a:rPr lang="da-DK" sz="2400" dirty="0" smtClean="0"/>
              <a:t> </a:t>
            </a:r>
            <a:r>
              <a:rPr lang="da-DK" sz="2400" dirty="0" err="1" smtClean="0"/>
              <a:t>regard</a:t>
            </a:r>
            <a:r>
              <a:rPr lang="da-DK" sz="2400" dirty="0" smtClean="0"/>
              <a:t>” (Direct </a:t>
            </a:r>
            <a:r>
              <a:rPr lang="da-DK" sz="2400" dirty="0" err="1" smtClean="0"/>
              <a:t>insurance</a:t>
            </a:r>
            <a:r>
              <a:rPr lang="da-DK" sz="2400" dirty="0" smtClean="0"/>
              <a:t>)</a:t>
            </a:r>
          </a:p>
          <a:p>
            <a:pPr>
              <a:defRPr/>
            </a:pP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Danish, Norwegian &amp; Swedish law: </a:t>
            </a:r>
            <a:endParaRPr lang="en-US" dirty="0" smtClean="0"/>
          </a:p>
          <a:p>
            <a:r>
              <a:rPr lang="en-US" dirty="0" smtClean="0"/>
              <a:t>Construction </a:t>
            </a:r>
            <a:r>
              <a:rPr lang="en-US" dirty="0"/>
              <a:t>of reinsurance contracts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937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da-DK" sz="2400" dirty="0" err="1" smtClean="0"/>
              <a:t>Cedant</a:t>
            </a:r>
            <a:r>
              <a:rPr lang="da-DK" sz="2400" dirty="0" smtClean="0"/>
              <a:t> and </a:t>
            </a:r>
            <a:r>
              <a:rPr lang="da-DK" sz="2400" dirty="0" err="1" smtClean="0"/>
              <a:t>Reinsurer</a:t>
            </a:r>
            <a:r>
              <a:rPr lang="da-DK" sz="2400" dirty="0" smtClean="0"/>
              <a:t> </a:t>
            </a:r>
            <a:r>
              <a:rPr lang="da-DK" sz="2400" dirty="0" err="1" smtClean="0"/>
              <a:t>are</a:t>
            </a:r>
            <a:r>
              <a:rPr lang="da-DK" sz="2400" dirty="0" smtClean="0"/>
              <a:t> </a:t>
            </a:r>
            <a:r>
              <a:rPr lang="da-DK" sz="2400" dirty="0" err="1" smtClean="0"/>
              <a:t>free</a:t>
            </a:r>
            <a:r>
              <a:rPr lang="da-DK" sz="2400" dirty="0" smtClean="0"/>
              <a:t> to </a:t>
            </a:r>
            <a:r>
              <a:rPr lang="da-DK" sz="2400" dirty="0" err="1" smtClean="0"/>
              <a:t>agree</a:t>
            </a:r>
            <a:r>
              <a:rPr lang="da-DK" sz="2400" dirty="0" smtClean="0"/>
              <a:t> </a:t>
            </a:r>
            <a:r>
              <a:rPr lang="da-DK" sz="2400" dirty="0" err="1" smtClean="0"/>
              <a:t>that</a:t>
            </a:r>
            <a:r>
              <a:rPr lang="da-DK" sz="2400" dirty="0" smtClean="0"/>
              <a:t> the </a:t>
            </a:r>
            <a:r>
              <a:rPr lang="da-DK" sz="2400" dirty="0" err="1" smtClean="0"/>
              <a:t>Reinsurer</a:t>
            </a:r>
            <a:r>
              <a:rPr lang="da-DK" sz="2400" dirty="0" smtClean="0"/>
              <a:t> </a:t>
            </a:r>
            <a:r>
              <a:rPr lang="da-DK" sz="2400" dirty="0" err="1" smtClean="0"/>
              <a:t>shall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bound</a:t>
            </a:r>
            <a:r>
              <a:rPr lang="da-DK" sz="2400" dirty="0" smtClean="0"/>
              <a:t> by a settlement, an </a:t>
            </a:r>
            <a:r>
              <a:rPr lang="da-DK" sz="2400" dirty="0" err="1" smtClean="0"/>
              <a:t>award</a:t>
            </a:r>
            <a:r>
              <a:rPr lang="da-DK" sz="2400" dirty="0" smtClean="0"/>
              <a:t> or a </a:t>
            </a:r>
            <a:r>
              <a:rPr lang="da-DK" sz="2400" dirty="0" err="1" smtClean="0"/>
              <a:t>judgment</a:t>
            </a:r>
            <a:r>
              <a:rPr lang="da-DK" sz="2400" dirty="0" smtClean="0"/>
              <a:t> </a:t>
            </a:r>
            <a:r>
              <a:rPr lang="da-DK" sz="2400" dirty="0" err="1" smtClean="0"/>
              <a:t>between</a:t>
            </a:r>
            <a:r>
              <a:rPr lang="da-DK" sz="2400" dirty="0" smtClean="0"/>
              <a:t> the </a:t>
            </a:r>
            <a:r>
              <a:rPr lang="da-DK" sz="2400" dirty="0" err="1" smtClean="0"/>
              <a:t>Insured</a:t>
            </a:r>
            <a:r>
              <a:rPr lang="da-DK" sz="2400" dirty="0" smtClean="0"/>
              <a:t> and the </a:t>
            </a:r>
            <a:r>
              <a:rPr lang="da-DK" sz="2400" dirty="0" err="1" smtClean="0"/>
              <a:t>Cedant</a:t>
            </a:r>
            <a:endParaRPr lang="da-DK" sz="2400" dirty="0" smtClean="0"/>
          </a:p>
          <a:p>
            <a:pPr>
              <a:buFont typeface="Calibri" pitchFamily="34" charset="0"/>
              <a:buChar char="―"/>
              <a:defRPr/>
            </a:pPr>
            <a:endParaRPr lang="da-DK" sz="2400" dirty="0" smtClean="0"/>
          </a:p>
          <a:p>
            <a:pPr marL="0" indent="0">
              <a:buNone/>
              <a:defRPr/>
            </a:pPr>
            <a:r>
              <a:rPr lang="da-DK" sz="2400" dirty="0" smtClean="0"/>
              <a:t>”</a:t>
            </a:r>
            <a:r>
              <a:rPr lang="da-DK" sz="2400" dirty="0" err="1" smtClean="0"/>
              <a:t>Follow</a:t>
            </a:r>
            <a:r>
              <a:rPr lang="da-DK" sz="2400" dirty="0" smtClean="0"/>
              <a:t> the Fortunes” </a:t>
            </a:r>
            <a:r>
              <a:rPr lang="da-DK" sz="2400" dirty="0" err="1" smtClean="0"/>
              <a:t>clauses</a:t>
            </a:r>
            <a:r>
              <a:rPr lang="da-DK" sz="2400" dirty="0" smtClean="0"/>
              <a:t> (US)</a:t>
            </a:r>
          </a:p>
          <a:p>
            <a:pPr marL="0" indent="0">
              <a:buNone/>
              <a:defRPr/>
            </a:pPr>
            <a:r>
              <a:rPr lang="da-DK" sz="2400" dirty="0" smtClean="0"/>
              <a:t>”</a:t>
            </a:r>
            <a:r>
              <a:rPr lang="da-DK" sz="2400" dirty="0" err="1" smtClean="0"/>
              <a:t>Follow</a:t>
            </a:r>
            <a:r>
              <a:rPr lang="da-DK" sz="2400" dirty="0" smtClean="0"/>
              <a:t> the Settlements” </a:t>
            </a:r>
            <a:r>
              <a:rPr lang="da-DK" sz="2400" dirty="0" err="1" smtClean="0"/>
              <a:t>clauses</a:t>
            </a:r>
            <a:r>
              <a:rPr lang="da-DK" sz="2400" dirty="0" smtClean="0"/>
              <a:t> (UK)</a:t>
            </a:r>
            <a:endParaRPr lang="da-DK" sz="20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a-DK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altLang="da-DK" dirty="0"/>
              <a:t>Danish, (</a:t>
            </a:r>
            <a:r>
              <a:rPr lang="da-DK" altLang="da-DK" dirty="0" err="1"/>
              <a:t>Swedish</a:t>
            </a:r>
            <a:r>
              <a:rPr lang="da-DK" altLang="da-DK" dirty="0"/>
              <a:t> and </a:t>
            </a:r>
            <a:r>
              <a:rPr lang="da-DK" altLang="da-DK" dirty="0" err="1"/>
              <a:t>Norwegian</a:t>
            </a:r>
            <a:r>
              <a:rPr lang="da-DK" altLang="da-DK" dirty="0"/>
              <a:t>) </a:t>
            </a:r>
            <a:r>
              <a:rPr lang="da-DK" altLang="da-DK" dirty="0" err="1"/>
              <a:t>law</a:t>
            </a:r>
            <a:r>
              <a:rPr lang="da-DK" altLang="da-DK" dirty="0"/>
              <a:t>: </a:t>
            </a:r>
            <a:r>
              <a:rPr lang="da-DK" altLang="da-DK" dirty="0" err="1"/>
              <a:t>Contracting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772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Danish case </a:t>
            </a:r>
            <a:r>
              <a:rPr lang="da-DK" sz="2400" dirty="0" err="1" smtClean="0"/>
              <a:t>law</a:t>
            </a:r>
            <a:r>
              <a:rPr lang="da-DK" sz="2400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U1996.906 SC &amp; U 1999.429 SC (Co-assurance</a:t>
            </a:r>
            <a:r>
              <a:rPr lang="da-DK" dirty="0" smtClean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Case </a:t>
            </a:r>
            <a:r>
              <a:rPr lang="da-DK" sz="2400" dirty="0" err="1" smtClean="0"/>
              <a:t>concerning</a:t>
            </a:r>
            <a:r>
              <a:rPr lang="da-DK" sz="2400" dirty="0" smtClean="0"/>
              <a:t> </a:t>
            </a:r>
            <a:r>
              <a:rPr lang="da-DK" sz="2400" dirty="0" err="1" smtClean="0"/>
              <a:t>defective</a:t>
            </a:r>
            <a:r>
              <a:rPr lang="da-DK" sz="2400" dirty="0" smtClean="0"/>
              <a:t> windturbines: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a-DK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The </a:t>
            </a:r>
            <a:r>
              <a:rPr lang="da-DK" sz="2400" dirty="0" err="1" smtClean="0"/>
              <a:t>lead</a:t>
            </a:r>
            <a:r>
              <a:rPr lang="da-DK" sz="2400" dirty="0" smtClean="0"/>
              <a:t> </a:t>
            </a:r>
            <a:r>
              <a:rPr lang="da-DK" sz="2400" dirty="0" err="1" smtClean="0"/>
              <a:t>could</a:t>
            </a:r>
            <a:r>
              <a:rPr lang="da-DK" sz="2400" dirty="0" smtClean="0"/>
              <a:t> </a:t>
            </a:r>
            <a:r>
              <a:rPr lang="da-DK" sz="2400" dirty="0" err="1" smtClean="0"/>
              <a:t>decide</a:t>
            </a:r>
            <a:r>
              <a:rPr lang="da-DK" sz="2400" dirty="0" smtClean="0"/>
              <a:t> and the </a:t>
            </a:r>
            <a:r>
              <a:rPr lang="da-DK" sz="2400" dirty="0" err="1" smtClean="0"/>
              <a:t>other</a:t>
            </a:r>
            <a:r>
              <a:rPr lang="da-DK" sz="2400" dirty="0" smtClean="0"/>
              <a:t> </a:t>
            </a:r>
            <a:r>
              <a:rPr lang="da-DK" sz="2400" dirty="0" err="1" smtClean="0"/>
              <a:t>insurers</a:t>
            </a:r>
            <a:r>
              <a:rPr lang="da-DK" sz="2400" dirty="0" smtClean="0"/>
              <a:t> </a:t>
            </a:r>
            <a:r>
              <a:rPr lang="da-DK" sz="2400" dirty="0" err="1" smtClean="0"/>
              <a:t>obliged</a:t>
            </a:r>
            <a:r>
              <a:rPr lang="da-DK" sz="2400" dirty="0" smtClean="0"/>
              <a:t> to </a:t>
            </a:r>
            <a:r>
              <a:rPr lang="da-DK" sz="2400" dirty="0" err="1" smtClean="0"/>
              <a:t>follow</a:t>
            </a:r>
            <a:r>
              <a:rPr lang="da-DK" sz="2400" dirty="0" smtClean="0"/>
              <a:t> (1996)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dirty="0" smtClean="0"/>
              <a:t>The </a:t>
            </a:r>
            <a:r>
              <a:rPr lang="da-DK" sz="2400" dirty="0" err="1" smtClean="0"/>
              <a:t>principle</a:t>
            </a:r>
            <a:r>
              <a:rPr lang="da-DK" sz="2400" dirty="0" smtClean="0"/>
              <a:t> did not </a:t>
            </a:r>
            <a:r>
              <a:rPr lang="da-DK" sz="2400" dirty="0" err="1" smtClean="0"/>
              <a:t>apply</a:t>
            </a:r>
            <a:r>
              <a:rPr lang="da-DK" sz="2400" dirty="0" smtClean="0"/>
              <a:t> to </a:t>
            </a:r>
            <a:r>
              <a:rPr lang="da-DK" sz="2400" dirty="0" err="1" smtClean="0"/>
              <a:t>payments</a:t>
            </a:r>
            <a:r>
              <a:rPr lang="da-DK" sz="2400" dirty="0" smtClean="0"/>
              <a:t> made to </a:t>
            </a:r>
            <a:r>
              <a:rPr lang="da-DK" sz="2400" dirty="0" err="1" smtClean="0"/>
              <a:t>owners</a:t>
            </a:r>
            <a:r>
              <a:rPr lang="da-DK" sz="2400" dirty="0" smtClean="0"/>
              <a:t> of non-</a:t>
            </a:r>
            <a:r>
              <a:rPr lang="da-DK" sz="2400" dirty="0" err="1" smtClean="0"/>
              <a:t>insured</a:t>
            </a:r>
            <a:r>
              <a:rPr lang="da-DK" sz="2400" dirty="0" smtClean="0"/>
              <a:t> windturbines (1999)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a-DK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da-DK" sz="2400" i="1" dirty="0" smtClean="0"/>
              <a:t>Not Ex </a:t>
            </a:r>
            <a:r>
              <a:rPr lang="da-DK" sz="2400" i="1" dirty="0" err="1" smtClean="0"/>
              <a:t>Gratia</a:t>
            </a:r>
            <a:r>
              <a:rPr lang="da-DK" sz="2400" i="1" dirty="0" smtClean="0"/>
              <a:t> </a:t>
            </a:r>
            <a:r>
              <a:rPr lang="da-DK" sz="2400" i="1" dirty="0" err="1" smtClean="0"/>
              <a:t>payments</a:t>
            </a:r>
            <a:r>
              <a:rPr lang="da-DK" sz="2400" i="1" dirty="0" smtClean="0"/>
              <a:t> …  </a:t>
            </a:r>
          </a:p>
          <a:p>
            <a:pPr>
              <a:defRPr/>
            </a:pP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altLang="da-DK" dirty="0"/>
              <a:t>Danish Case </a:t>
            </a:r>
            <a:r>
              <a:rPr lang="da-DK" altLang="da-DK" dirty="0" smtClean="0"/>
              <a:t>Law: </a:t>
            </a:r>
            <a:r>
              <a:rPr lang="da-DK" altLang="da-DK" dirty="0" err="1" smtClean="0"/>
              <a:t>Bound</a:t>
            </a:r>
            <a:r>
              <a:rPr lang="da-DK" altLang="da-DK" dirty="0" smtClean="0"/>
              <a:t> </a:t>
            </a:r>
            <a:r>
              <a:rPr lang="da-DK" altLang="da-DK" dirty="0"/>
              <a:t>by </a:t>
            </a:r>
            <a:r>
              <a:rPr lang="da-DK" altLang="da-DK" dirty="0" err="1"/>
              <a:t>Contract</a:t>
            </a:r>
            <a:r>
              <a:rPr lang="da-DK" altLang="da-DK" dirty="0"/>
              <a:t>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330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da-DK" altLang="da-DK" sz="2400" dirty="0" smtClean="0"/>
              <a:t>U1912.239 SC &amp; U 1922.186 AC (</a:t>
            </a:r>
            <a:r>
              <a:rPr lang="da-DK" altLang="da-DK" sz="2400" dirty="0" err="1" smtClean="0"/>
              <a:t>Retrocession</a:t>
            </a:r>
            <a:r>
              <a:rPr lang="da-DK" altLang="da-DK" sz="2400" dirty="0" smtClean="0"/>
              <a:t>)</a:t>
            </a:r>
          </a:p>
          <a:p>
            <a:pPr marL="0" indent="0">
              <a:buFont typeface="Wingdings" pitchFamily="2" charset="2"/>
              <a:buNone/>
            </a:pPr>
            <a:r>
              <a:rPr lang="da-DK" altLang="da-DK" sz="2400" dirty="0" smtClean="0"/>
              <a:t>By </a:t>
            </a:r>
            <a:r>
              <a:rPr lang="da-DK" altLang="da-DK" sz="2400" dirty="0" err="1" smtClean="0"/>
              <a:t>implication</a:t>
            </a:r>
            <a:r>
              <a:rPr lang="da-DK" altLang="da-DK" sz="2400" dirty="0" smtClean="0"/>
              <a:t>, the </a:t>
            </a:r>
            <a:r>
              <a:rPr lang="da-DK" altLang="da-DK" sz="2400" dirty="0" err="1" smtClean="0"/>
              <a:t>retrocessionaire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obliged</a:t>
            </a:r>
            <a:r>
              <a:rPr lang="da-DK" altLang="da-DK" sz="2400" dirty="0" smtClean="0"/>
              <a:t> to </a:t>
            </a:r>
            <a:r>
              <a:rPr lang="da-DK" altLang="da-DK" sz="2400" dirty="0" err="1" smtClean="0"/>
              <a:t>follow</a:t>
            </a:r>
            <a:r>
              <a:rPr lang="da-DK" altLang="da-DK" sz="2400" dirty="0" smtClean="0"/>
              <a:t> the decisions by the </a:t>
            </a:r>
            <a:r>
              <a:rPr lang="da-DK" altLang="da-DK" sz="2400" dirty="0" err="1" smtClean="0"/>
              <a:t>reinsurer</a:t>
            </a:r>
            <a:r>
              <a:rPr lang="da-DK" altLang="da-DK" sz="2400" dirty="0" smtClean="0"/>
              <a:t> … </a:t>
            </a:r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sz="2400" dirty="0" smtClean="0"/>
              <a:t>The </a:t>
            </a:r>
            <a:r>
              <a:rPr lang="da-DK" altLang="da-DK" sz="2400" dirty="0" err="1" smtClean="0"/>
              <a:t>retrocedant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was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considered</a:t>
            </a:r>
            <a:r>
              <a:rPr lang="da-DK" altLang="da-DK" sz="2400" dirty="0" smtClean="0"/>
              <a:t> to have </a:t>
            </a:r>
            <a:r>
              <a:rPr lang="da-DK" altLang="da-DK" sz="2400" dirty="0" err="1" smtClean="0"/>
              <a:t>acted</a:t>
            </a:r>
            <a:r>
              <a:rPr lang="da-DK" altLang="da-DK" sz="2400" dirty="0" smtClean="0"/>
              <a:t> ”</a:t>
            </a:r>
            <a:r>
              <a:rPr lang="da-DK" altLang="da-DK" sz="2400" dirty="0" err="1" smtClean="0"/>
              <a:t>prudently</a:t>
            </a:r>
            <a:r>
              <a:rPr lang="da-DK" altLang="da-DK" sz="2400" dirty="0" smtClean="0"/>
              <a:t> and in the </a:t>
            </a:r>
            <a:r>
              <a:rPr lang="da-DK" altLang="da-DK" sz="2400" dirty="0" err="1" smtClean="0"/>
              <a:t>interest</a:t>
            </a:r>
            <a:r>
              <a:rPr lang="da-DK" altLang="da-DK" sz="2400" dirty="0" smtClean="0"/>
              <a:t> of all </a:t>
            </a:r>
            <a:r>
              <a:rPr lang="da-DK" altLang="da-DK" sz="2400" dirty="0" err="1" smtClean="0"/>
              <a:t>involved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insurers</a:t>
            </a:r>
            <a:r>
              <a:rPr lang="da-DK" altLang="da-DK" sz="2400" dirty="0" smtClean="0"/>
              <a:t>/</a:t>
            </a:r>
            <a:r>
              <a:rPr lang="da-DK" altLang="da-DK" sz="2400" dirty="0" err="1" smtClean="0"/>
              <a:t>reinsurers</a:t>
            </a:r>
            <a:r>
              <a:rPr lang="da-DK" altLang="da-DK" sz="2400" dirty="0" smtClean="0"/>
              <a:t> must, </a:t>
            </a:r>
            <a:r>
              <a:rPr lang="da-DK" altLang="da-DK" sz="2400" dirty="0" err="1" smtClean="0"/>
              <a:t>accordingly</a:t>
            </a:r>
            <a:r>
              <a:rPr lang="da-DK" altLang="da-DK" sz="2400" dirty="0" smtClean="0"/>
              <a:t>, </a:t>
            </a:r>
            <a:r>
              <a:rPr lang="da-DK" altLang="da-DK" sz="2400" dirty="0" err="1" smtClean="0"/>
              <a:t>be</a:t>
            </a:r>
            <a:r>
              <a:rPr lang="da-DK" altLang="da-DK" sz="2400" dirty="0" smtClean="0"/>
              <a:t> </a:t>
            </a:r>
            <a:r>
              <a:rPr lang="da-DK" altLang="da-DK" sz="2400" dirty="0" err="1" smtClean="0"/>
              <a:t>bound</a:t>
            </a:r>
            <a:r>
              <a:rPr lang="da-DK" altLang="da-DK" sz="2400" dirty="0" smtClean="0"/>
              <a:t> by </a:t>
            </a:r>
            <a:r>
              <a:rPr lang="da-DK" altLang="da-DK" sz="2400" dirty="0" err="1" smtClean="0"/>
              <a:t>this</a:t>
            </a:r>
            <a:r>
              <a:rPr lang="da-DK" altLang="da-DK" sz="2400" dirty="0" smtClean="0"/>
              <a:t> decision …” </a:t>
            </a:r>
          </a:p>
          <a:p>
            <a:pPr marL="0" indent="0">
              <a:buFont typeface="Wingdings" pitchFamily="2" charset="2"/>
              <a:buNone/>
            </a:pPr>
            <a:endParaRPr lang="da-DK" altLang="da-DK" sz="2400" dirty="0"/>
          </a:p>
          <a:p>
            <a:pPr marL="0" indent="0">
              <a:buFont typeface="Wingdings" pitchFamily="2" charset="2"/>
              <a:buNone/>
            </a:pPr>
            <a:r>
              <a:rPr lang="da-DK" altLang="da-DK" sz="2400" i="1" dirty="0" smtClean="0"/>
              <a:t>Business </a:t>
            </a:r>
            <a:r>
              <a:rPr lang="da-DK" altLang="da-DK" sz="2400" i="1" dirty="0" err="1" smtClean="0"/>
              <a:t>Efficacy</a:t>
            </a:r>
            <a:r>
              <a:rPr lang="da-DK" altLang="da-DK" sz="2400" i="1" dirty="0" smtClean="0"/>
              <a:t> and Good Faith? </a:t>
            </a:r>
            <a:r>
              <a:rPr lang="da-DK" altLang="da-DK" sz="2400" i="1" dirty="0" err="1" smtClean="0"/>
              <a:t>Relational</a:t>
            </a:r>
            <a:r>
              <a:rPr lang="da-DK" altLang="da-DK" sz="2400" i="1" dirty="0" smtClean="0"/>
              <a:t> </a:t>
            </a:r>
            <a:r>
              <a:rPr lang="da-DK" altLang="da-DK" sz="2400" i="1" dirty="0" err="1" smtClean="0"/>
              <a:t>Contracts</a:t>
            </a:r>
            <a:r>
              <a:rPr lang="da-DK" altLang="da-DK" sz="2400" i="1" dirty="0" smtClean="0"/>
              <a:t>?</a:t>
            </a:r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  <a:p>
            <a:pPr marL="0" indent="0">
              <a:buFont typeface="Wingdings" pitchFamily="2" charset="2"/>
              <a:buNone/>
            </a:pPr>
            <a:endParaRPr lang="da-DK" altLang="da-DK" sz="2400" dirty="0" smtClean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Danish Case Law: </a:t>
            </a:r>
            <a:r>
              <a:rPr lang="en-US" dirty="0" smtClean="0"/>
              <a:t>Bound </a:t>
            </a:r>
            <a:r>
              <a:rPr lang="en-US" dirty="0"/>
              <a:t>by Implication?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560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da-DK" altLang="da-DK" dirty="0" smtClean="0"/>
              <a:t>U 2006.2421 SC (Reinsurance)</a:t>
            </a:r>
          </a:p>
          <a:p>
            <a:pPr marL="0" indent="0">
              <a:buFont typeface="Wingdings" pitchFamily="2" charset="2"/>
              <a:buNone/>
            </a:pPr>
            <a:r>
              <a:rPr lang="da-DK" altLang="da-DK" dirty="0" err="1" smtClean="0"/>
              <a:t>Cedant</a:t>
            </a:r>
            <a:r>
              <a:rPr lang="da-DK" altLang="da-DK" dirty="0" smtClean="0"/>
              <a:t>: The </a:t>
            </a:r>
            <a:r>
              <a:rPr lang="da-DK" altLang="da-DK" dirty="0" err="1" smtClean="0"/>
              <a:t>principle</a:t>
            </a:r>
            <a:r>
              <a:rPr lang="da-DK" altLang="da-DK" dirty="0" smtClean="0"/>
              <a:t> of ”</a:t>
            </a:r>
            <a:r>
              <a:rPr lang="da-DK" altLang="da-DK" dirty="0" err="1" smtClean="0"/>
              <a:t>Follow</a:t>
            </a:r>
            <a:r>
              <a:rPr lang="da-DK" altLang="da-DK" dirty="0" smtClean="0"/>
              <a:t> the Fortunes” </a:t>
            </a:r>
            <a:r>
              <a:rPr lang="da-DK" altLang="da-DK" dirty="0" err="1" smtClean="0"/>
              <a:t>applies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Reinsurer</a:t>
            </a:r>
            <a:r>
              <a:rPr lang="da-DK" altLang="da-DK" dirty="0" smtClean="0"/>
              <a:t>: An </a:t>
            </a:r>
            <a:r>
              <a:rPr lang="da-DK" altLang="da-DK" dirty="0" err="1" smtClean="0"/>
              <a:t>implied</a:t>
            </a:r>
            <a:r>
              <a:rPr lang="da-DK" altLang="da-DK" dirty="0" smtClean="0"/>
              <a:t> obligation to ”</a:t>
            </a:r>
            <a:r>
              <a:rPr lang="da-DK" altLang="da-DK" dirty="0" err="1" smtClean="0"/>
              <a:t>follow</a:t>
            </a:r>
            <a:r>
              <a:rPr lang="da-DK" altLang="da-DK" dirty="0" smtClean="0"/>
              <a:t> the </a:t>
            </a:r>
            <a:r>
              <a:rPr lang="da-DK" altLang="da-DK" dirty="0" err="1" smtClean="0"/>
              <a:t>fortunes</a:t>
            </a:r>
            <a:r>
              <a:rPr lang="da-DK" altLang="da-DK" dirty="0" smtClean="0"/>
              <a:t>” </a:t>
            </a:r>
            <a:r>
              <a:rPr lang="da-DK" altLang="da-DK" dirty="0" err="1" smtClean="0"/>
              <a:t>apply</a:t>
            </a:r>
            <a:r>
              <a:rPr lang="da-DK" altLang="da-DK" dirty="0" smtClean="0"/>
              <a:t> in </a:t>
            </a:r>
            <a:r>
              <a:rPr lang="da-DK" altLang="da-DK" dirty="0" err="1" smtClean="0"/>
              <a:t>treaty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reinsurance</a:t>
            </a:r>
            <a:r>
              <a:rPr lang="da-DK" altLang="da-DK" dirty="0" smtClean="0"/>
              <a:t> </a:t>
            </a:r>
          </a:p>
          <a:p>
            <a:pPr marL="0" indent="0">
              <a:buFont typeface="Wingdings" pitchFamily="2" charset="2"/>
              <a:buNone/>
            </a:pPr>
            <a:endParaRPr lang="da-DK" altLang="da-DK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dirty="0" smtClean="0"/>
              <a:t>AC: ”The </a:t>
            </a:r>
            <a:r>
              <a:rPr lang="da-DK" altLang="da-DK" dirty="0" err="1" smtClean="0"/>
              <a:t>claimant</a:t>
            </a:r>
            <a:r>
              <a:rPr lang="da-DK" altLang="da-DK" dirty="0" smtClean="0"/>
              <a:t> (</a:t>
            </a:r>
            <a:r>
              <a:rPr lang="da-DK" altLang="da-DK" dirty="0" err="1" smtClean="0"/>
              <a:t>cedant</a:t>
            </a:r>
            <a:r>
              <a:rPr lang="da-DK" altLang="da-DK" dirty="0" smtClean="0"/>
              <a:t>) has not </a:t>
            </a:r>
            <a:r>
              <a:rPr lang="da-DK" altLang="da-DK" dirty="0" err="1" smtClean="0"/>
              <a:t>established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that</a:t>
            </a:r>
            <a:r>
              <a:rPr lang="da-DK" altLang="da-DK" dirty="0" smtClean="0"/>
              <a:t> the respondent (</a:t>
            </a:r>
            <a:r>
              <a:rPr lang="da-DK" altLang="da-DK" dirty="0" err="1" smtClean="0"/>
              <a:t>reinsurers</a:t>
            </a:r>
            <a:r>
              <a:rPr lang="da-DK" altLang="da-DK" dirty="0" smtClean="0"/>
              <a:t>) as </a:t>
            </a:r>
            <a:r>
              <a:rPr lang="da-DK" altLang="da-DK" u="sng" dirty="0" err="1" smtClean="0"/>
              <a:t>facultative</a:t>
            </a:r>
            <a:r>
              <a:rPr lang="da-DK" altLang="da-DK" u="sng" dirty="0" smtClean="0"/>
              <a:t> </a:t>
            </a:r>
            <a:r>
              <a:rPr lang="da-DK" altLang="da-DK" u="sng" dirty="0" err="1" smtClean="0"/>
              <a:t>reinsurers</a:t>
            </a:r>
            <a:r>
              <a:rPr lang="da-DK" altLang="da-DK" dirty="0" smtClean="0"/>
              <a:t> has </a:t>
            </a:r>
            <a:r>
              <a:rPr lang="da-DK" altLang="da-DK" dirty="0" err="1" smtClean="0"/>
              <a:t>committed</a:t>
            </a:r>
            <a:r>
              <a:rPr lang="da-DK" altLang="da-DK" dirty="0" smtClean="0"/>
              <a:t>  </a:t>
            </a:r>
            <a:r>
              <a:rPr lang="da-DK" altLang="da-DK" dirty="0" err="1" smtClean="0"/>
              <a:t>itself</a:t>
            </a:r>
            <a:r>
              <a:rPr lang="da-DK" altLang="da-DK" dirty="0" smtClean="0"/>
              <a:t> to let the </a:t>
            </a:r>
            <a:r>
              <a:rPr lang="da-DK" altLang="da-DK" dirty="0" err="1" smtClean="0"/>
              <a:t>cedants</a:t>
            </a:r>
            <a:r>
              <a:rPr lang="da-DK" altLang="da-DK" dirty="0" smtClean="0"/>
              <a:t> decision on the matter of </a:t>
            </a:r>
            <a:r>
              <a:rPr lang="da-DK" altLang="da-DK" dirty="0" err="1" smtClean="0"/>
              <a:t>insurance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coverage</a:t>
            </a:r>
            <a:r>
              <a:rPr lang="da-DK" altLang="da-DK" dirty="0" smtClean="0"/>
              <a:t> vis-a-vis the </a:t>
            </a:r>
            <a:r>
              <a:rPr lang="da-DK" altLang="da-DK" dirty="0" err="1" smtClean="0"/>
              <a:t>insured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be</a:t>
            </a:r>
            <a:r>
              <a:rPr lang="da-DK" altLang="da-DK" dirty="0" smtClean="0"/>
              <a:t> binding on (the </a:t>
            </a:r>
            <a:r>
              <a:rPr lang="da-DK" altLang="da-DK" dirty="0" err="1" smtClean="0"/>
              <a:t>reinsurer</a:t>
            </a:r>
            <a:r>
              <a:rPr lang="da-DK" altLang="da-DK" dirty="0" smtClean="0"/>
              <a:t>)” </a:t>
            </a:r>
          </a:p>
          <a:p>
            <a:pPr marL="0" indent="0">
              <a:buFont typeface="Wingdings" pitchFamily="2" charset="2"/>
              <a:buNone/>
            </a:pPr>
            <a:endParaRPr lang="da-DK" altLang="da-DK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dirty="0" smtClean="0"/>
              <a:t>SC: Did not </a:t>
            </a:r>
            <a:r>
              <a:rPr lang="da-DK" altLang="da-DK" dirty="0" err="1" smtClean="0"/>
              <a:t>opine</a:t>
            </a:r>
            <a:r>
              <a:rPr lang="da-DK" altLang="da-DK" dirty="0" smtClean="0"/>
              <a:t> on the matter</a:t>
            </a:r>
          </a:p>
          <a:p>
            <a:pPr marL="0" indent="0">
              <a:buFont typeface="Wingdings" pitchFamily="2" charset="2"/>
              <a:buNone/>
            </a:pPr>
            <a:endParaRPr lang="da-DK" altLang="da-DK" dirty="0" smtClean="0"/>
          </a:p>
          <a:p>
            <a:pPr marL="0" indent="0">
              <a:buFont typeface="Wingdings" pitchFamily="2" charset="2"/>
              <a:buNone/>
            </a:pPr>
            <a:r>
              <a:rPr lang="da-DK" altLang="da-DK" i="1" dirty="0" smtClean="0"/>
              <a:t>E </a:t>
            </a:r>
            <a:r>
              <a:rPr lang="da-DK" altLang="da-DK" i="1" dirty="0" err="1" smtClean="0"/>
              <a:t>contrario</a:t>
            </a:r>
            <a:r>
              <a:rPr lang="da-DK" altLang="da-DK" i="1" dirty="0" smtClean="0"/>
              <a:t>: Business </a:t>
            </a:r>
            <a:r>
              <a:rPr lang="da-DK" altLang="da-DK" i="1" dirty="0" err="1" smtClean="0"/>
              <a:t>Efficacy</a:t>
            </a:r>
            <a:r>
              <a:rPr lang="da-DK" altLang="da-DK" i="1" dirty="0" smtClean="0"/>
              <a:t> and Good Faith in </a:t>
            </a:r>
            <a:r>
              <a:rPr lang="da-DK" altLang="da-DK" i="1" dirty="0" err="1" smtClean="0"/>
              <a:t>Treaty</a:t>
            </a:r>
            <a:r>
              <a:rPr lang="da-DK" altLang="da-DK" i="1" dirty="0" smtClean="0"/>
              <a:t> Reinsurance? </a:t>
            </a:r>
          </a:p>
          <a:p>
            <a:pPr marL="0" indent="0">
              <a:buFont typeface="Wingdings" pitchFamily="2" charset="2"/>
              <a:buNone/>
            </a:pPr>
            <a:r>
              <a:rPr lang="da-DK" altLang="da-DK" i="1" dirty="0" smtClean="0"/>
              <a:t>Good Faith, Business </a:t>
            </a:r>
            <a:r>
              <a:rPr lang="da-DK" altLang="da-DK" i="1" dirty="0" err="1" smtClean="0"/>
              <a:t>Efficacy</a:t>
            </a:r>
            <a:r>
              <a:rPr lang="da-DK" altLang="da-DK" i="1" dirty="0" smtClean="0"/>
              <a:t> and </a:t>
            </a:r>
            <a:r>
              <a:rPr lang="da-DK" altLang="da-DK" i="1" dirty="0" err="1" smtClean="0"/>
              <a:t>Relational</a:t>
            </a:r>
            <a:r>
              <a:rPr lang="da-DK" altLang="da-DK" i="1" dirty="0" smtClean="0"/>
              <a:t> </a:t>
            </a:r>
            <a:r>
              <a:rPr lang="da-DK" altLang="da-DK" i="1" dirty="0" err="1" smtClean="0"/>
              <a:t>Contracts</a:t>
            </a:r>
            <a:r>
              <a:rPr lang="da-DK" altLang="da-DK" i="1" dirty="0" smtClean="0"/>
              <a:t> …</a:t>
            </a:r>
          </a:p>
          <a:p>
            <a:pPr marL="0" indent="0">
              <a:buFont typeface="Wingdings" pitchFamily="2" charset="2"/>
              <a:buNone/>
            </a:pPr>
            <a:endParaRPr lang="da-DK" alt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Danish Case </a:t>
            </a:r>
            <a:r>
              <a:rPr lang="da-DK" dirty="0" smtClean="0"/>
              <a:t>Law: </a:t>
            </a:r>
            <a:r>
              <a:rPr lang="da-DK" dirty="0" err="1" smtClean="0"/>
              <a:t>Bound</a:t>
            </a:r>
            <a:r>
              <a:rPr lang="da-DK" dirty="0" smtClean="0"/>
              <a:t> </a:t>
            </a:r>
            <a:r>
              <a:rPr lang="da-DK" dirty="0"/>
              <a:t>by </a:t>
            </a:r>
            <a:r>
              <a:rPr lang="da-DK" dirty="0" err="1" smtClean="0"/>
              <a:t>Implication</a:t>
            </a:r>
            <a:r>
              <a:rPr lang="da-DK" dirty="0" smtClean="0"/>
              <a:t>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759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37672"/>
      </p:ext>
    </p:extLst>
  </p:cSld>
  <p:clrMapOvr>
    <a:masterClrMapping/>
  </p:clrMapOvr>
</p:sld>
</file>

<file path=ppt/theme/theme1.xml><?xml version="1.0" encoding="utf-8"?>
<a:theme xmlns:a="http://schemas.openxmlformats.org/drawingml/2006/main" name="Tekst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Verdana" pitchFamily="34" charset="0"/>
          <a:buChar char="−"/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kst + indhold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ddeling i afsnit/kapitler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rside og bagside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Attachment xmlns="http://schemas.microsoft.com/sharepoint/v3">false</LocalAttachment>
    <CaseID xmlns="http://schemas.microsoft.com/sharepoint/v3">POWERPOINT</CaseID>
    <CaseRecordNumber xmlns="http://schemas.microsoft.com/sharepoint/v3">0</CaseRecordNumber>
    <RegistrationDate xmlns="http://schemas.microsoft.com/sharepoint/v3" xsi:nil="true"/>
    <Related xmlns="http://schemas.microsoft.com/sharepoint/v3">false</Related>
    <Finalized xmlns="http://schemas.microsoft.com/sharepoint/v3">false</Finalized>
    <CCMSystemID xmlns="http://schemas.microsoft.com/sharepoint/v3">3c37f3dd-6873-4ad3-89e3-75c45e6f0221</CCMSystemID>
    <DocID xmlns="http://schemas.microsoft.com/sharepoint/v3">1855001</DocID>
    <Se xmlns="dfec16dd-957c-45fa-876e-730d1c8b60cb" xsi:nil="true"/>
    <Status xmlns="dfec16dd-957c-45fa-876e-730d1c8b60cb">Udkast</Status>
    <VigtigtDokument xmlns="dfec16dd-957c-45fa-876e-730d1c8b60cb">false</VigtigtDokument>
    <Endelig xmlns="dfec16dd-957c-45fa-876e-730d1c8b60cb">false</Endelig>
    <AllIncomingPostListElementId xmlns="dfec16dd-957c-45fa-876e-730d1c8b60cb" xsi:nil="true"/>
    <Signee xmlns="dfec16dd-957c-45fa-876e-730d1c8b60cb">
      <UserInfo>
        <DisplayName/>
        <AccountId xsi:nil="true"/>
        <AccountType/>
      </UserInfo>
    </Signee>
    <Dokumenttype xmlns="dfec16dd-957c-45fa-876e-730d1c8b60cb" xsi:nil="true"/>
    <Modtagere xmlns="dfec16dd-957c-45fa-876e-730d1c8b60cb"/>
    <Classification xmlns="dfec16dd-957c-45fa-876e-730d1c8b60cb">Offentlig</Classification>
    <PostID xmlns="dfec16dd-957c-45fa-876e-730d1c8b60cb" xsi:nil="true"/>
    <Dokumentdato xmlns="dfec16dd-957c-45fa-876e-730d1c8b60cb">2013-02-11T15:12:19+00:00</Dokumentdato>
    <IsIncomingPost xmlns="dfec16dd-957c-45fa-876e-730d1c8b60cb">false</IsIncomingPost>
    <Bemaerkning xmlns="dfec16dd-957c-45fa-876e-730d1c8b60cb" xsi:nil="true"/>
    <Korrespondance xmlns="dfec16dd-957c-45fa-876e-730d1c8b60cb" xsi:nil="true"/>
    <CCMTemplateID xmlns="http://schemas.microsoft.com/sharepoint/v3">0</CCMTemplate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C340839AA4207D41A50C9B507865A634" ma:contentTypeVersion="1" ma:contentTypeDescription="GetOrganized dokument" ma:contentTypeScope="" ma:versionID="a26f155d8af8e42a230c13cc510d8661">
  <xsd:schema xmlns:xsd="http://www.w3.org/2001/XMLSchema" xmlns:xs="http://www.w3.org/2001/XMLSchema" xmlns:p="http://schemas.microsoft.com/office/2006/metadata/properties" xmlns:ns1="dfec16dd-957c-45fa-876e-730d1c8b60cb" xmlns:ns2="http://schemas.microsoft.com/sharepoint/v3" targetNamespace="http://schemas.microsoft.com/office/2006/metadata/properties" ma:root="true" ma:fieldsID="6165e9a58b720e2382f647314ca168e9" ns1:_="" ns2:_="">
    <xsd:import namespace="dfec16dd-957c-45fa-876e-730d1c8b60cb"/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e" minOccurs="0"/>
                <xsd:element ref="ns1:Status"/>
                <xsd:element ref="ns1:Dokumenttype" minOccurs="0"/>
                <xsd:element ref="ns1:Signee" minOccurs="0"/>
                <xsd:element ref="ns1:Classification" minOccurs="0"/>
                <xsd:element ref="ns1:Bemaerkning" minOccurs="0"/>
                <xsd:element ref="ns1:Modtagere" minOccurs="0"/>
                <xsd:element ref="ns1:VigtigtDokument" minOccurs="0"/>
                <xsd:element ref="ns1:Dokumentdato" minOccurs="0"/>
                <xsd:element ref="ns1:Endelig" minOccurs="0"/>
                <xsd:element ref="ns1:Korrespondance" minOccurs="0"/>
                <xsd:element ref="ns2:CaseID" minOccurs="0"/>
                <xsd:element ref="ns2:DocID" minOccurs="0"/>
                <xsd:element ref="ns2:Finalized" minOccurs="0"/>
                <xsd:element ref="ns2:Related" minOccurs="0"/>
                <xsd:element ref="ns2:RegistrationDate" minOccurs="0"/>
                <xsd:element ref="ns2:CaseRecordNumber" minOccurs="0"/>
                <xsd:element ref="ns2:LocalAttachment" minOccurs="0"/>
                <xsd:element ref="ns2:CCMTemplateName" minOccurs="0"/>
                <xsd:element ref="ns2:CCMTemplateVersion" minOccurs="0"/>
                <xsd:element ref="ns2:CCMTemplateID" minOccurs="0"/>
                <xsd:element ref="ns2:CCMSystemID" minOccurs="0"/>
                <xsd:element ref="ns2:WasEncrypted" minOccurs="0"/>
                <xsd:element ref="ns2:WasSigned" minOccurs="0"/>
                <xsd:element ref="ns2:MailHasAttachments" minOccurs="0"/>
                <xsd:element ref="ns1:IsIncomingPost" minOccurs="0"/>
                <xsd:element ref="ns1:AllIncomingPostListElementId" minOccurs="0"/>
                <xsd:element ref="ns1:Po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c16dd-957c-45fa-876e-730d1c8b60cb" elementFormDefault="qualified">
    <xsd:import namespace="http://schemas.microsoft.com/office/2006/documentManagement/types"/>
    <xsd:import namespace="http://schemas.microsoft.com/office/infopath/2007/PartnerControls"/>
    <xsd:element name="Se" ma:index="0" nillable="true" ma:displayName="Se" ma:description="The Ontolica Preview column displays a preview of the first page of the document. Click the icon to open a preview of the full document." ma:internalName="Se">
      <xsd:simpleType>
        <xsd:restriction base="dms:Unknown"/>
      </xsd:simpleType>
    </xsd:element>
    <xsd:element name="Status" ma:index="3" ma:displayName="Status" ma:default="Endelig" ma:format="Dropdown" ma:internalName="Status">
      <xsd:simpleType>
        <xsd:restriction base="dms:Choice">
          <xsd:enumeration value="Udkast"/>
          <xsd:enumeration value="Endelig"/>
        </xsd:restriction>
      </xsd:simpleType>
    </xsd:element>
    <xsd:element name="Dokumenttype" ma:index="4" nillable="true" ma:displayName="Dokumenttype" ma:format="Dropdown" ma:internalName="Dokumenttype">
      <xsd:simpleType>
        <xsd:restriction base="dms:Choice">
          <xsd:enumeration value="Bilag"/>
          <xsd:enumeration value="Brev"/>
          <xsd:enumeration value="Brev part"/>
          <xsd:enumeration value="Dokument"/>
          <xsd:enumeration value="Fax"/>
          <xsd:enumeration value="Kontrakt"/>
          <xsd:enumeration value="Notat"/>
          <xsd:enumeration value="Post"/>
          <xsd:enumeration value="Proces"/>
        </xsd:restriction>
      </xsd:simpleType>
    </xsd:element>
    <xsd:element name="Signee" ma:index="5" nillable="true" ma:displayName="Signee" ma:list="UserInfo" ma:SearchPeopleOnly="false" ma:SharePointGroup="0" ma:internalName="Signe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lassification" ma:index="6" nillable="true" ma:displayName="Klassifikation" ma:default="Offentlig" ma:format="Dropdown" ma:internalName="Classification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  <xsd:element name="Bemaerkning" ma:index="7" nillable="true" ma:displayName="Bemærkning" ma:internalName="Bemaerkning">
      <xsd:simpleType>
        <xsd:restriction base="dms:Note">
          <xsd:maxLength value="255"/>
        </xsd:restriction>
      </xsd:simpleType>
    </xsd:element>
    <xsd:element name="Modtagere" ma:index="8" nillable="true" ma:displayName="Modtager(e)" ma:list="{E1537CBA-9935-461B-B535-D0859364497C}" ma:internalName="Modtager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VigtigtDokument" ma:index="9" nillable="true" ma:displayName="Vigtigt dokument" ma:default="0" ma:internalName="VigtigtDokument">
      <xsd:simpleType>
        <xsd:restriction base="dms:Boolean"/>
      </xsd:simpleType>
    </xsd:element>
    <xsd:element name="Dokumentdato" ma:index="10" nillable="true" ma:displayName="Dokumentdato" ma:default="[today]" ma:format="DateTime" ma:internalName="Dokumentdato">
      <xsd:simpleType>
        <xsd:restriction base="dms:DateTime"/>
      </xsd:simpleType>
    </xsd:element>
    <xsd:element name="Endelig" ma:index="11" nillable="true" ma:displayName="Endelig" ma:default="0" ma:internalName="Endelig">
      <xsd:simpleType>
        <xsd:restriction base="dms:Boolean"/>
      </xsd:simpleType>
    </xsd:element>
    <xsd:element name="Korrespondance" ma:index="12" nillable="true" ma:displayName="Korrespondance" ma:format="Dropdown" ma:internalName="Korrespondance">
      <xsd:simpleType>
        <xsd:restriction base="dms:Choice">
          <xsd:enumeration value="Indgående"/>
          <xsd:enumeration value="Udgående"/>
        </xsd:restriction>
      </xsd:simpleType>
    </xsd:element>
    <xsd:element name="IsIncomingPost" ma:index="33" nillable="true" ma:displayName="IsIncomingPost" ma:default="0" ma:hidden="true" ma:internalName="IsIncomingPost">
      <xsd:simpleType>
        <xsd:restriction base="dms:Boolean"/>
      </xsd:simpleType>
    </xsd:element>
    <xsd:element name="AllIncomingPostListElementId" ma:index="34" nillable="true" ma:displayName="AllIncomingPostListElementId" ma:hidden="true" ma:internalName="AllIncomingPostListElementId">
      <xsd:simpleType>
        <xsd:restriction base="dms:Text"/>
      </xsd:simpleType>
    </xsd:element>
    <xsd:element name="PostID" ma:index="35" nillable="true" ma:displayName="PostID" ma:internalName="Post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9" nillable="true" ma:displayName="Sags ID" ma:default="Tildeler" ma:internalName="CaseID" ma:readOnly="true">
      <xsd:simpleType>
        <xsd:restriction base="dms:Text"/>
      </xsd:simpleType>
    </xsd:element>
    <xsd:element name="DocID" ma:index="20" nillable="true" ma:displayName="Dok ID" ma:default="Tildeler" ma:internalName="DocID" ma:readOnly="true">
      <xsd:simpleType>
        <xsd:restriction base="dms:Text"/>
      </xsd:simpleType>
    </xsd:element>
    <xsd:element name="Finalized" ma:index="21" nillable="true" ma:displayName="Endeligt" ma:default="False" ma:internalName="Finalized" ma:readOnly="true">
      <xsd:simpleType>
        <xsd:restriction base="dms:Boolean"/>
      </xsd:simpleType>
    </xsd:element>
    <xsd:element name="Related" ma:index="22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23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24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5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6" nillable="true" ma:displayName="Skabelon navn" ma:internalName="CCMTemplateName" ma:readOnly="true">
      <xsd:simpleType>
        <xsd:restriction base="dms:Text"/>
      </xsd:simpleType>
    </xsd:element>
    <xsd:element name="CCMTemplateVersion" ma:index="27" nillable="true" ma:displayName="Skabelon version" ma:internalName="CCMTemplateVersion" ma:readOnly="true">
      <xsd:simpleType>
        <xsd:restriction base="dms:Text"/>
      </xsd:simpleType>
    </xsd:element>
    <xsd:element name="CCMTemplateID" ma:index="28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SystemID" ma:index="29" nillable="true" ma:displayName="CCMSystemID" ma:hidden="true" ma:internalName="CCMSystemID" ma:readOnly="true">
      <xsd:simpleType>
        <xsd:restriction base="dms:Text"/>
      </xsd:simpleType>
    </xsd:element>
    <xsd:element name="WasEncrypted" ma:index="30" nillable="true" ma:displayName="Krypteret" ma:default="False" ma:internalName="WasEncrypted" ma:readOnly="true">
      <xsd:simpleType>
        <xsd:restriction base="dms:Boolean"/>
      </xsd:simpleType>
    </xsd:element>
    <xsd:element name="WasSigned" ma:index="31" nillable="true" ma:displayName="Signeret" ma:default="False" ma:internalName="WasSigned" ma:readOnly="true">
      <xsd:simpleType>
        <xsd:restriction base="dms:Boolean"/>
      </xsd:simpleType>
    </xsd:element>
    <xsd:element name="MailHasAttachments" ma:index="32" nillable="true" ma:displayName="E-mail har vedhæftede filer" ma:default="False" ma:internalName="MailHasAttachments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dholdstype"/>
        <xsd:element ref="dc:title" minOccurs="0" maxOccurs="1" ma:index="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FB0451-6862-4571-A71D-57145FF56FD7}">
  <ds:schemaRefs>
    <ds:schemaRef ds:uri="http://schemas.microsoft.com/office/2006/documentManagement/types"/>
    <ds:schemaRef ds:uri="http://purl.org/dc/dcmitype/"/>
    <ds:schemaRef ds:uri="http://schemas.microsoft.com/sharepoint/v3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fec16dd-957c-45fa-876e-730d1c8b60cb"/>
  </ds:schemaRefs>
</ds:datastoreItem>
</file>

<file path=customXml/itemProps2.xml><?xml version="1.0" encoding="utf-8"?>
<ds:datastoreItem xmlns:ds="http://schemas.openxmlformats.org/officeDocument/2006/customXml" ds:itemID="{0ABC2E38-C8DB-4D97-B988-7C58C77C4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BEF823-EC5E-4963-99C1-3266A7473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c16dd-957c-45fa-876e-730d1c8b60cb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Firmapræsentation</Template>
  <TotalTime>12943</TotalTime>
  <Words>474</Words>
  <Application>Microsoft Office PowerPoint</Application>
  <PresentationFormat>On-screen Show (16:9)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Tekst</vt:lpstr>
      <vt:lpstr>Tekst + indhold</vt:lpstr>
      <vt:lpstr>Inddeling i afsnit/kapitler</vt:lpstr>
      <vt:lpstr>Forside og bagside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Horten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Firmapræsentation</dc:title>
  <dc:creator>Maria Bøttcher</dc:creator>
  <cp:lastModifiedBy>User</cp:lastModifiedBy>
  <cp:revision>104</cp:revision>
  <cp:lastPrinted>2014-09-29T07:59:53Z</cp:lastPrinted>
  <dcterms:created xsi:type="dcterms:W3CDTF">2013-02-08T09:36:47Z</dcterms:created>
  <dcterms:modified xsi:type="dcterms:W3CDTF">2014-10-22T14:43:55Z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0x010100AC085CFC53BC46CEA2EADE194AD9D48200C340839AA4207D41A50C9B507865A634</vt:lpwstr>
  </property>
  <property fmtid="{D5CDD505-2E9C-101B-9397-08002B2CF9AE}" pid="3" name="CCMSystem">
    <vt:lpwstr> </vt:lpwstr>
  </property>
  <property fmtid="{D5CDD505-2E9C-101B-9397-08002B2CF9AE}" pid="4" name="Order">
    <vt:r8>39700</vt:r8>
  </property>
</Properties>
</file>