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2" r:id="rId3"/>
    <p:sldId id="260" r:id="rId4"/>
    <p:sldId id="261" r:id="rId5"/>
    <p:sldId id="264" r:id="rId6"/>
    <p:sldId id="265" r:id="rId7"/>
    <p:sldId id="274" r:id="rId8"/>
    <p:sldId id="275" r:id="rId9"/>
    <p:sldId id="266" r:id="rId10"/>
    <p:sldId id="268" r:id="rId11"/>
    <p:sldId id="269" r:id="rId12"/>
    <p:sldId id="270" r:id="rId13"/>
    <p:sldId id="276"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33" autoAdjust="0"/>
  </p:normalViewPr>
  <p:slideViewPr>
    <p:cSldViewPr>
      <p:cViewPr>
        <p:scale>
          <a:sx n="71" d="100"/>
          <a:sy n="71"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A840A-FDC1-4C6C-B5CC-C6DE85BFC850}" type="datetimeFigureOut">
              <a:rPr lang="en-GB" smtClean="0"/>
              <a:pPr/>
              <a:t>07/10/2013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EE5A0D-76AC-492B-BB06-ABA7DD71966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A840A-FDC1-4C6C-B5CC-C6DE85BFC850}" type="datetimeFigureOut">
              <a:rPr lang="en-GB" smtClean="0"/>
              <a:pPr/>
              <a:t>07/10/2013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EE5A0D-76AC-492B-BB06-ABA7DD71966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aida.org.uk/default.as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aida.org.uk/default.as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6"/>
            <a:ext cx="7772400" cy="1440161"/>
          </a:xfrm>
        </p:spPr>
        <p:txBody>
          <a:bodyPr>
            <a:normAutofit/>
          </a:bodyPr>
          <a:lstStyle/>
          <a:p>
            <a:r>
              <a:rPr kumimoji="0" lang="fr-FR" sz="9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t>Association Internationale de Droit des Assurances</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Insurance</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Law Association</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Associazione</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Internazionale</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di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Diritto</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delle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Assicurazioni</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Vereinigung</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Versicherungsrecht</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Asociacion</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Internacional</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Derecho</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Seguros</a:t>
            </a:r>
            <a:endParaRPr lang="en-GB" sz="900" dirty="0"/>
          </a:p>
        </p:txBody>
      </p:sp>
      <p:sp>
        <p:nvSpPr>
          <p:cNvPr id="3" name="Subtitle 2"/>
          <p:cNvSpPr>
            <a:spLocks noGrp="1"/>
          </p:cNvSpPr>
          <p:nvPr>
            <p:ph type="subTitle" idx="1"/>
          </p:nvPr>
        </p:nvSpPr>
        <p:spPr>
          <a:xfrm>
            <a:off x="1371600" y="2708920"/>
            <a:ext cx="6400800" cy="2929880"/>
          </a:xfrm>
        </p:spPr>
        <p:txBody>
          <a:bodyPr>
            <a:normAutofit fontScale="85000" lnSpcReduction="20000"/>
          </a:bodyPr>
          <a:lstStyle/>
          <a:p>
            <a:r>
              <a:rPr lang="en-GB" sz="1700" b="1" dirty="0">
                <a:solidFill>
                  <a:srgbClr val="00B050"/>
                </a:solidFill>
              </a:rPr>
              <a:t>JOINT MEETING OF CLIMATE CHANGE AND MOTOR INSURANCE WORKING </a:t>
            </a:r>
            <a:r>
              <a:rPr lang="en-GB" sz="1700" b="1" dirty="0" smtClean="0">
                <a:solidFill>
                  <a:srgbClr val="00B050"/>
                </a:solidFill>
              </a:rPr>
              <a:t>PARTIES</a:t>
            </a:r>
            <a:endParaRPr lang="en-GB" sz="1700" b="1" dirty="0" smtClean="0">
              <a:solidFill>
                <a:schemeClr val="tx1"/>
              </a:solidFill>
            </a:endParaRPr>
          </a:p>
          <a:p>
            <a:r>
              <a:rPr lang="en-GB" sz="1400" b="1" dirty="0" smtClean="0">
                <a:solidFill>
                  <a:schemeClr val="tx1"/>
                </a:solidFill>
              </a:rPr>
              <a:t> SYDNEY - WEDNESDAY 18 SEPTEMBER 2013</a:t>
            </a:r>
          </a:p>
          <a:p>
            <a:endParaRPr lang="en-GB" sz="1400" b="1" dirty="0" smtClean="0">
              <a:solidFill>
                <a:schemeClr val="tx1"/>
              </a:solidFill>
            </a:endParaRPr>
          </a:p>
          <a:p>
            <a:r>
              <a:rPr lang="en-GB" sz="1600" b="1" dirty="0" smtClean="0">
                <a:solidFill>
                  <a:schemeClr val="tx1"/>
                </a:solidFill>
              </a:rPr>
              <a:t>Climate Change, Motor Vehicles and Insurance – Taming the Beast?</a:t>
            </a:r>
            <a:endParaRPr lang="en-GB" sz="1600" dirty="0" smtClean="0">
              <a:solidFill>
                <a:schemeClr val="tx1"/>
              </a:solidFill>
            </a:endParaRPr>
          </a:p>
          <a:p>
            <a:endParaRPr lang="en-GB" sz="1800" dirty="0">
              <a:solidFill>
                <a:schemeClr val="tx1"/>
              </a:solidFill>
            </a:endParaRPr>
          </a:p>
          <a:p>
            <a:endParaRPr lang="en-GB" sz="1800" b="1" dirty="0" smtClean="0">
              <a:solidFill>
                <a:srgbClr val="FF0000"/>
              </a:solidFill>
            </a:endParaRPr>
          </a:p>
          <a:p>
            <a:r>
              <a:rPr lang="en-GB" sz="1800" b="1" dirty="0" smtClean="0">
                <a:solidFill>
                  <a:srgbClr val="FF0000"/>
                </a:solidFill>
              </a:rPr>
              <a:t>Overview of  Motor Vehicles, Manufacture, Insurance </a:t>
            </a:r>
          </a:p>
          <a:p>
            <a:r>
              <a:rPr lang="en-GB" sz="1800" b="1" dirty="0" smtClean="0">
                <a:solidFill>
                  <a:srgbClr val="FF0000"/>
                </a:solidFill>
              </a:rPr>
              <a:t>and Climate Change</a:t>
            </a:r>
          </a:p>
          <a:p>
            <a:endParaRPr lang="en-GB" sz="1700" dirty="0" smtClean="0">
              <a:solidFill>
                <a:schemeClr val="tx1"/>
              </a:solidFill>
            </a:endParaRPr>
          </a:p>
          <a:p>
            <a:endParaRPr lang="en-GB" sz="1700" dirty="0">
              <a:solidFill>
                <a:schemeClr val="tx1"/>
              </a:solidFill>
            </a:endParaRPr>
          </a:p>
          <a:p>
            <a:r>
              <a:rPr lang="en-GB" sz="1700" b="1" dirty="0" smtClean="0">
                <a:solidFill>
                  <a:schemeClr val="tx1"/>
                </a:solidFill>
              </a:rPr>
              <a:t>Tim Hardy </a:t>
            </a:r>
            <a:endParaRPr lang="en-GB" sz="1700" dirty="0" smtClean="0">
              <a:solidFill>
                <a:schemeClr val="tx1"/>
              </a:solidFill>
            </a:endParaRPr>
          </a:p>
          <a:p>
            <a:r>
              <a:rPr lang="en-GB" sz="1700" dirty="0" smtClean="0">
                <a:solidFill>
                  <a:schemeClr val="tx1"/>
                </a:solidFill>
              </a:rPr>
              <a:t> AIDA Climate Change Working Party Chair</a:t>
            </a:r>
          </a:p>
          <a:p>
            <a:r>
              <a:rPr lang="en-GB" sz="1700" dirty="0" smtClean="0">
                <a:solidFill>
                  <a:schemeClr val="tx1"/>
                </a:solidFill>
              </a:rPr>
              <a:t> Vice President, British Insurance Law Association, UK</a:t>
            </a:r>
          </a:p>
          <a:p>
            <a:endParaRPr lang="en-GB" sz="1800" dirty="0">
              <a:solidFill>
                <a:srgbClr val="00B050"/>
              </a:solidFill>
            </a:endParaRPr>
          </a:p>
          <a:p>
            <a:endParaRPr lang="en-GB" dirty="0"/>
          </a:p>
        </p:txBody>
      </p:sp>
      <p:pic>
        <p:nvPicPr>
          <p:cNvPr id="4" name="Picture 3" descr="http://www.aida.org.uk/images/translogo.gif">
            <a:hlinkClick r:id="rId2"/>
          </p:cNvPr>
          <p:cNvPicPr/>
          <p:nvPr/>
        </p:nvPicPr>
        <p:blipFill>
          <a:blip r:embed="rId3" cstate="print"/>
          <a:stretch>
            <a:fillRect/>
          </a:stretch>
        </p:blipFill>
        <p:spPr bwMode="auto">
          <a:xfrm>
            <a:off x="3779912" y="836712"/>
            <a:ext cx="1469132" cy="64807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GB" sz="1600" b="1" dirty="0" smtClean="0">
                <a:solidFill>
                  <a:srgbClr val="FF0000"/>
                </a:solidFill>
              </a:rPr>
              <a:t>Overview of  Motor Vehicles, Manufacture, Insurance and Climate Change:</a:t>
            </a:r>
            <a:br>
              <a:rPr lang="en-GB" sz="1600" b="1" dirty="0" smtClean="0">
                <a:solidFill>
                  <a:srgbClr val="FF0000"/>
                </a:solidFill>
              </a:rPr>
            </a:br>
            <a:r>
              <a:rPr lang="en-GB" sz="1600" b="1" dirty="0" smtClean="0">
                <a:solidFill>
                  <a:srgbClr val="FF0000"/>
                </a:solidFill>
              </a:rPr>
              <a:t>Some Realities of Emission Reduction Targets, Policy and Practice </a:t>
            </a:r>
            <a:endParaRPr lang="en-GB" sz="1600" dirty="0"/>
          </a:p>
        </p:txBody>
      </p:sp>
      <p:sp>
        <p:nvSpPr>
          <p:cNvPr id="9" name="Content Placeholder 8"/>
          <p:cNvSpPr>
            <a:spLocks noGrp="1"/>
          </p:cNvSpPr>
          <p:nvPr>
            <p:ph sz="half" idx="1"/>
          </p:nvPr>
        </p:nvSpPr>
        <p:spPr/>
        <p:txBody>
          <a:bodyPr/>
          <a:lstStyle/>
          <a:p>
            <a:pPr algn="ctr">
              <a:buNone/>
            </a:pPr>
            <a:r>
              <a:rPr lang="en-GB" sz="1600" b="1" dirty="0" smtClean="0"/>
              <a:t>US – 1980-2010</a:t>
            </a:r>
          </a:p>
          <a:p>
            <a:pPr>
              <a:buNone/>
            </a:pPr>
            <a:endParaRPr lang="en-GB" sz="1100" b="1" dirty="0" smtClean="0"/>
          </a:p>
          <a:p>
            <a:pPr>
              <a:buNone/>
            </a:pPr>
            <a:r>
              <a:rPr lang="en-GB" sz="1100" b="1" dirty="0" smtClean="0"/>
              <a:t>1980-1990:</a:t>
            </a:r>
          </a:p>
          <a:p>
            <a:pPr algn="just">
              <a:buNone/>
            </a:pPr>
            <a:r>
              <a:rPr lang="en-GB" sz="1100" dirty="0" smtClean="0"/>
              <a:t>	In times of </a:t>
            </a:r>
            <a:r>
              <a:rPr lang="en-GB" sz="1100" b="1" dirty="0" smtClean="0"/>
              <a:t>oil price shocks </a:t>
            </a:r>
            <a:r>
              <a:rPr lang="en-GB" sz="1100" dirty="0" smtClean="0"/>
              <a:t>demands for fuel efficiency targets, improvement of interstate network by fuel tax hikes and raised speed limits saw </a:t>
            </a:r>
            <a:r>
              <a:rPr lang="en-GB" sz="1100" b="1" dirty="0" smtClean="0"/>
              <a:t>20% improvement in fuel economy</a:t>
            </a:r>
            <a:r>
              <a:rPr lang="en-GB" sz="1100" dirty="0" smtClean="0"/>
              <a:t> in early years + proportion rise in light truck use.</a:t>
            </a:r>
          </a:p>
          <a:p>
            <a:pPr>
              <a:buNone/>
            </a:pPr>
            <a:endParaRPr lang="en-GB" sz="1100" dirty="0" smtClean="0"/>
          </a:p>
          <a:p>
            <a:pPr>
              <a:buNone/>
            </a:pPr>
            <a:r>
              <a:rPr lang="en-GB" sz="1100" b="1" dirty="0" smtClean="0"/>
              <a:t>1990-2000</a:t>
            </a:r>
            <a:r>
              <a:rPr lang="en-GB" sz="1100" dirty="0" smtClean="0"/>
              <a:t>: </a:t>
            </a:r>
          </a:p>
          <a:p>
            <a:pPr algn="just">
              <a:buNone/>
            </a:pPr>
            <a:r>
              <a:rPr lang="en-GB" sz="1100" dirty="0" smtClean="0"/>
              <a:t>	In times of </a:t>
            </a:r>
            <a:r>
              <a:rPr lang="en-GB" sz="1100" b="1" dirty="0" smtClean="0"/>
              <a:t>stable energy prices </a:t>
            </a:r>
            <a:r>
              <a:rPr lang="en-GB" sz="1100" b="1" dirty="0" smtClean="0">
                <a:latin typeface="Calibri"/>
              </a:rPr>
              <a:t>→ </a:t>
            </a:r>
            <a:r>
              <a:rPr lang="en-GB" sz="1100" b="1" dirty="0" smtClean="0"/>
              <a:t>less concern/success with fuel efficiency</a:t>
            </a:r>
            <a:r>
              <a:rPr lang="en-GB" sz="1100" dirty="0" smtClean="0"/>
              <a:t> and consumer shift to larger/luxury vehicles.  Doubling of fuel tax, but </a:t>
            </a:r>
            <a:r>
              <a:rPr lang="en-GB" sz="1100" b="1" dirty="0" smtClean="0"/>
              <a:t>no change to required efficiency standards.</a:t>
            </a:r>
            <a:r>
              <a:rPr lang="en-GB" sz="1100" dirty="0" smtClean="0"/>
              <a:t>  Led to deteriorating fuel economy in passenger vehicles. Transmission/energy efficiency gains offset by capacity/size/wt increases.</a:t>
            </a:r>
          </a:p>
          <a:p>
            <a:pPr>
              <a:buNone/>
            </a:pPr>
            <a:endParaRPr lang="en-GB" sz="1100" dirty="0" smtClean="0"/>
          </a:p>
          <a:p>
            <a:pPr>
              <a:buNone/>
            </a:pPr>
            <a:r>
              <a:rPr lang="en-GB" sz="1100" b="1" dirty="0" smtClean="0"/>
              <a:t>2000-2010:</a:t>
            </a:r>
            <a:endParaRPr lang="en-GB" sz="1100" dirty="0" smtClean="0"/>
          </a:p>
          <a:p>
            <a:pPr algn="just">
              <a:buNone/>
            </a:pPr>
            <a:r>
              <a:rPr lang="en-GB" sz="1100" dirty="0" smtClean="0"/>
              <a:t>	A return to </a:t>
            </a:r>
            <a:r>
              <a:rPr lang="en-GB" sz="1100" b="1" dirty="0" smtClean="0"/>
              <a:t>high oil prices </a:t>
            </a:r>
            <a:r>
              <a:rPr lang="en-GB" sz="1100" dirty="0" smtClean="0"/>
              <a:t>and a shift by auto makers and policymakers to </a:t>
            </a:r>
            <a:r>
              <a:rPr lang="en-GB" sz="1100" b="1" dirty="0" smtClean="0"/>
              <a:t>lighter, more efficient MVs and alternative fuels.</a:t>
            </a:r>
            <a:r>
              <a:rPr lang="en-GB" sz="1100" dirty="0" smtClean="0"/>
              <a:t>  Financial crisis and auto industry bailout late in the decade saw </a:t>
            </a:r>
            <a:r>
              <a:rPr lang="en-GB" sz="1100" b="1" dirty="0" smtClean="0"/>
              <a:t>more stringent regulation </a:t>
            </a:r>
            <a:r>
              <a:rPr lang="en-GB" sz="1100" dirty="0" smtClean="0"/>
              <a:t>prompting </a:t>
            </a:r>
            <a:r>
              <a:rPr lang="en-GB" sz="1100" b="1" dirty="0" smtClean="0"/>
              <a:t>tightened pollution standards, tax/traffic management schemes favouring advance technology MVs</a:t>
            </a:r>
            <a:r>
              <a:rPr lang="en-GB" sz="1100" dirty="0" smtClean="0"/>
              <a:t>.</a:t>
            </a:r>
          </a:p>
          <a:p>
            <a:pPr>
              <a:buNone/>
            </a:pPr>
            <a:endParaRPr lang="en-GB" sz="1400" dirty="0"/>
          </a:p>
        </p:txBody>
      </p:sp>
      <p:sp>
        <p:nvSpPr>
          <p:cNvPr id="10" name="Content Placeholder 9"/>
          <p:cNvSpPr>
            <a:spLocks noGrp="1"/>
          </p:cNvSpPr>
          <p:nvPr>
            <p:ph sz="half" idx="2"/>
          </p:nvPr>
        </p:nvSpPr>
        <p:spPr/>
        <p:txBody>
          <a:bodyPr>
            <a:normAutofit/>
          </a:bodyPr>
          <a:lstStyle/>
          <a:p>
            <a:pPr algn="ctr">
              <a:buNone/>
            </a:pPr>
            <a:r>
              <a:rPr lang="en-GB" sz="1600" b="1" dirty="0" smtClean="0"/>
              <a:t>EU – 1990-2010</a:t>
            </a:r>
          </a:p>
          <a:p>
            <a:pPr algn="ctr">
              <a:buNone/>
            </a:pPr>
            <a:endParaRPr lang="en-GB" sz="1600" b="1" dirty="0" smtClean="0"/>
          </a:p>
          <a:p>
            <a:pPr>
              <a:buNone/>
            </a:pPr>
            <a:r>
              <a:rPr lang="en-GB" sz="1100" b="1" dirty="0" smtClean="0"/>
              <a:t>1990-2000:</a:t>
            </a:r>
          </a:p>
          <a:p>
            <a:pPr algn="just">
              <a:buNone/>
            </a:pPr>
            <a:r>
              <a:rPr lang="en-GB" sz="1100" dirty="0" smtClean="0"/>
              <a:t>	</a:t>
            </a:r>
            <a:r>
              <a:rPr lang="en-GB" sz="1100" b="1" dirty="0" smtClean="0"/>
              <a:t>High fuel prices and taxes</a:t>
            </a:r>
            <a:r>
              <a:rPr lang="en-GB" sz="1100" dirty="0" smtClean="0"/>
              <a:t>, especially on petrol, and increased private MV ownership, saw  </a:t>
            </a:r>
            <a:r>
              <a:rPr lang="en-GB" sz="1100" b="1" dirty="0" smtClean="0"/>
              <a:t>increased emissions </a:t>
            </a:r>
            <a:r>
              <a:rPr lang="en-GB" sz="1100" dirty="0" smtClean="0"/>
              <a:t>and </a:t>
            </a:r>
            <a:r>
              <a:rPr lang="en-GB" sz="1100" b="1" dirty="0" smtClean="0"/>
              <a:t>shift towards diesel i</a:t>
            </a:r>
            <a:r>
              <a:rPr lang="en-GB" sz="1100" dirty="0" smtClean="0"/>
              <a:t>n many countries. Laid policy groundwork for emissions reductions by  1995 EU strategy to </a:t>
            </a:r>
            <a:r>
              <a:rPr lang="en-GB" sz="1100" b="1" dirty="0" smtClean="0"/>
              <a:t>reduce CO2 emissions </a:t>
            </a:r>
            <a:r>
              <a:rPr lang="en-GB" sz="1100" dirty="0" smtClean="0"/>
              <a:t>by 3 pillars of</a:t>
            </a:r>
            <a:r>
              <a:rPr lang="en-GB" sz="1100" b="1" dirty="0" smtClean="0"/>
              <a:t>: voluntary commitments, improved consumer information and fiscal measures </a:t>
            </a:r>
            <a:r>
              <a:rPr lang="en-GB" sz="1100" dirty="0" smtClean="0"/>
              <a:t>leading to commitments extracted from auto manufacturers re future CO2 emissions targets.  Some </a:t>
            </a:r>
            <a:r>
              <a:rPr lang="en-GB" sz="1100" b="1" dirty="0" smtClean="0"/>
              <a:t>fuel efficiency achieved</a:t>
            </a:r>
            <a:r>
              <a:rPr lang="en-GB" sz="1100" dirty="0" smtClean="0"/>
              <a:t>.</a:t>
            </a:r>
          </a:p>
          <a:p>
            <a:pPr algn="just">
              <a:buNone/>
            </a:pPr>
            <a:endParaRPr lang="en-GB" sz="1100" dirty="0" smtClean="0"/>
          </a:p>
          <a:p>
            <a:pPr>
              <a:buNone/>
            </a:pPr>
            <a:endParaRPr lang="en-GB" sz="1100" dirty="0" smtClean="0"/>
          </a:p>
          <a:p>
            <a:pPr>
              <a:buNone/>
            </a:pPr>
            <a:r>
              <a:rPr lang="en-GB" sz="1100" b="1" dirty="0" smtClean="0"/>
              <a:t>2000-2010</a:t>
            </a:r>
            <a:r>
              <a:rPr lang="en-GB" sz="1100" dirty="0" smtClean="0"/>
              <a:t>: </a:t>
            </a:r>
          </a:p>
          <a:p>
            <a:pPr algn="just">
              <a:buNone/>
            </a:pPr>
            <a:r>
              <a:rPr lang="en-GB" sz="1100" dirty="0" smtClean="0"/>
              <a:t>	</a:t>
            </a:r>
            <a:r>
              <a:rPr lang="en-GB" sz="1100" b="1" dirty="0" smtClean="0"/>
              <a:t>Increased oil prices</a:t>
            </a:r>
            <a:r>
              <a:rPr lang="en-GB" sz="1100" dirty="0" smtClean="0"/>
              <a:t>, transport demand, private MV ownership, </a:t>
            </a:r>
            <a:r>
              <a:rPr lang="en-GB" sz="1100" b="1" dirty="0" smtClean="0"/>
              <a:t>fuel efficiency</a:t>
            </a:r>
            <a:r>
              <a:rPr lang="en-GB" sz="1100" dirty="0" smtClean="0"/>
              <a:t>, diesel overtaking petrol use, notable </a:t>
            </a:r>
            <a:r>
              <a:rPr lang="en-GB" sz="1100" b="1" dirty="0" smtClean="0"/>
              <a:t>increase in mandatory measures </a:t>
            </a:r>
            <a:r>
              <a:rPr lang="en-GB" sz="1100" dirty="0" smtClean="0"/>
              <a:t>to reduce on-road emissions. Mandatory increased use of </a:t>
            </a:r>
            <a:r>
              <a:rPr lang="en-GB" sz="1100" b="1" dirty="0" smtClean="0"/>
              <a:t>bio fuels </a:t>
            </a:r>
            <a:r>
              <a:rPr lang="en-GB" sz="1100" dirty="0" smtClean="0"/>
              <a:t>for transport and setting of GHG standards for fuel use for road transport for next decade. Economic crisis from 2008 and high oil prices caused temporary downturn in new car sales but ownership/use still rising  despite advances in high speed rail and other alternatives.</a:t>
            </a:r>
            <a:endParaRPr lang="en-GB" sz="1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600" b="1" dirty="0" smtClean="0">
                <a:solidFill>
                  <a:srgbClr val="FF0000"/>
                </a:solidFill>
              </a:rPr>
              <a:t>Overview of  Motor Vehicles, Manufacture, Insurance and Climate Change:</a:t>
            </a:r>
            <a:br>
              <a:rPr lang="en-GB" sz="1600" b="1" dirty="0" smtClean="0">
                <a:solidFill>
                  <a:srgbClr val="FF0000"/>
                </a:solidFill>
              </a:rPr>
            </a:br>
            <a:r>
              <a:rPr lang="en-GB" sz="1600" b="1" dirty="0" smtClean="0">
                <a:solidFill>
                  <a:srgbClr val="FF0000"/>
                </a:solidFill>
              </a:rPr>
              <a:t>Emissions reductions - where are we now?</a:t>
            </a:r>
            <a:endParaRPr lang="en-GB" sz="1600" b="1" dirty="0">
              <a:solidFill>
                <a:srgbClr val="FF0000"/>
              </a:solidFill>
            </a:endParaRPr>
          </a:p>
        </p:txBody>
      </p:sp>
      <p:sp>
        <p:nvSpPr>
          <p:cNvPr id="3" name="Content Placeholder 2"/>
          <p:cNvSpPr>
            <a:spLocks noGrp="1"/>
          </p:cNvSpPr>
          <p:nvPr>
            <p:ph idx="1"/>
          </p:nvPr>
        </p:nvSpPr>
        <p:spPr/>
        <p:txBody>
          <a:bodyPr>
            <a:normAutofit fontScale="25000" lnSpcReduction="20000"/>
          </a:bodyPr>
          <a:lstStyle/>
          <a:p>
            <a:pPr algn="just">
              <a:buNone/>
            </a:pPr>
            <a:r>
              <a:rPr lang="en-GB" sz="1600" dirty="0" smtClean="0"/>
              <a:t>	</a:t>
            </a:r>
            <a:endParaRPr lang="en-GB" sz="1800" dirty="0" smtClean="0"/>
          </a:p>
          <a:p>
            <a:pPr algn="just"/>
            <a:r>
              <a:rPr lang="en-GB" sz="4800" b="1" dirty="0" smtClean="0"/>
              <a:t>Emissions targets: 	</a:t>
            </a:r>
          </a:p>
          <a:p>
            <a:pPr lvl="1" algn="just"/>
            <a:r>
              <a:rPr lang="en-GB" sz="4800" dirty="0" smtClean="0"/>
              <a:t>Plenty of targets but particularly since the economic downturn greater pessimism about ability or resolve of many countries actually to meet them</a:t>
            </a:r>
          </a:p>
          <a:p>
            <a:pPr lvl="1" algn="just"/>
            <a:endParaRPr lang="en-GB" sz="4800" dirty="0" smtClean="0"/>
          </a:p>
          <a:p>
            <a:pPr algn="just"/>
            <a:endParaRPr lang="en-GB" sz="4800" dirty="0" smtClean="0"/>
          </a:p>
          <a:p>
            <a:pPr algn="just"/>
            <a:r>
              <a:rPr lang="en-GB" sz="4800" b="1" dirty="0" smtClean="0"/>
              <a:t>Progress of manufacturers and Govt response or  support:</a:t>
            </a:r>
          </a:p>
          <a:p>
            <a:pPr algn="just">
              <a:buNone/>
            </a:pPr>
            <a:endParaRPr lang="en-GB" sz="4800" b="1" dirty="0" smtClean="0"/>
          </a:p>
          <a:p>
            <a:pPr lvl="1" algn="just"/>
            <a:r>
              <a:rPr lang="en-GB" sz="4800" dirty="0" smtClean="0"/>
              <a:t>Significant advances in </a:t>
            </a:r>
            <a:r>
              <a:rPr lang="en-GB" sz="4800" b="1" dirty="0" smtClean="0"/>
              <a:t>vehicle design/fuel efficiency /hybrids or alternatively –fuelled MVs </a:t>
            </a:r>
            <a:r>
              <a:rPr lang="en-GB" sz="4800" dirty="0" smtClean="0"/>
              <a:t>, but speed in change of profile of MV fleets worldwide will be slow, not rapid. Story also likely to be different in different parts of the developed world as well as in developing world. Where emissions targets not yet made law, still resisted by </a:t>
            </a:r>
            <a:r>
              <a:rPr lang="en-GB" sz="4800" smtClean="0"/>
              <a:t>MV manufacturers.</a:t>
            </a:r>
            <a:endParaRPr lang="en-GB" sz="4800" dirty="0" smtClean="0"/>
          </a:p>
          <a:p>
            <a:pPr lvl="1" algn="just"/>
            <a:endParaRPr lang="en-GB" sz="4800" dirty="0" smtClean="0"/>
          </a:p>
          <a:p>
            <a:pPr lvl="1" algn="just"/>
            <a:r>
              <a:rPr lang="en-GB" sz="4800" dirty="0" smtClean="0"/>
              <a:t>In the </a:t>
            </a:r>
            <a:r>
              <a:rPr lang="en-GB" sz="4800" b="1" dirty="0" smtClean="0"/>
              <a:t>developing</a:t>
            </a:r>
            <a:r>
              <a:rPr lang="en-GB" sz="4800" dirty="0" smtClean="0"/>
              <a:t> world, the number of cars has been growing at such a rate in part because of increased prosperity, but also because of a lack of investment in transport infrastructure. Transport policy and investment  is likely to focus everywhere on </a:t>
            </a:r>
            <a:r>
              <a:rPr lang="en-GB" sz="4800" b="1" dirty="0" smtClean="0"/>
              <a:t>local affordability, congestion, safety and pollution issues </a:t>
            </a:r>
            <a:r>
              <a:rPr lang="en-GB" sz="4800" dirty="0" smtClean="0"/>
              <a:t>as much as concern for CO2 emissions. A major factor is that </a:t>
            </a:r>
            <a:r>
              <a:rPr lang="en-GB" sz="4800" b="1" dirty="0" smtClean="0"/>
              <a:t>urbanisation</a:t>
            </a:r>
            <a:r>
              <a:rPr lang="en-GB" sz="4800" dirty="0" smtClean="0"/>
              <a:t> in the last century has been rapid and has seen about 75% of the industrialised world now living in cities (and in turn expanding in size) and 40% of the developing world in urban areas. </a:t>
            </a:r>
          </a:p>
          <a:p>
            <a:pPr lvl="1" algn="just"/>
            <a:endParaRPr lang="en-GB" sz="4800" dirty="0" smtClean="0"/>
          </a:p>
          <a:p>
            <a:pPr lvl="1" algn="just"/>
            <a:r>
              <a:rPr lang="en-GB" sz="4800" dirty="0" smtClean="0"/>
              <a:t>The SMMT – the </a:t>
            </a:r>
            <a:r>
              <a:rPr lang="en-GB" sz="4800" b="1" dirty="0" smtClean="0"/>
              <a:t>UK’s  Society of Motor Manufacturers and Traders </a:t>
            </a:r>
            <a:r>
              <a:rPr lang="en-GB" sz="4800" dirty="0" smtClean="0"/>
              <a:t>– records that of the new MVs registered in the UK in </a:t>
            </a:r>
            <a:r>
              <a:rPr lang="en-GB" sz="4800" b="1" dirty="0" smtClean="0"/>
              <a:t>2012</a:t>
            </a:r>
            <a:r>
              <a:rPr lang="en-GB" sz="4800" dirty="0" smtClean="0"/>
              <a:t> (</a:t>
            </a:r>
            <a:r>
              <a:rPr lang="en-GB" sz="4800" b="1" dirty="0" smtClean="0"/>
              <a:t>2.045m)  </a:t>
            </a:r>
            <a:r>
              <a:rPr lang="en-GB" sz="4800" dirty="0" smtClean="0"/>
              <a:t>total of </a:t>
            </a:r>
            <a:r>
              <a:rPr lang="en-GB" sz="4800" b="1" dirty="0" smtClean="0"/>
              <a:t>alternatively-fuelled MVs </a:t>
            </a:r>
            <a:r>
              <a:rPr lang="en-GB" sz="4800" dirty="0" smtClean="0"/>
              <a:t>was </a:t>
            </a:r>
            <a:r>
              <a:rPr lang="en-GB" sz="4800" b="1" dirty="0" smtClean="0"/>
              <a:t>27,319</a:t>
            </a:r>
            <a:r>
              <a:rPr lang="en-GB" sz="4800" dirty="0" smtClean="0"/>
              <a:t>, of which </a:t>
            </a:r>
            <a:r>
              <a:rPr lang="en-GB" sz="4800" b="1" dirty="0" smtClean="0"/>
              <a:t>24,000</a:t>
            </a:r>
            <a:r>
              <a:rPr lang="en-GB" sz="4800" dirty="0" smtClean="0"/>
              <a:t> still involved a mixture of </a:t>
            </a:r>
            <a:r>
              <a:rPr lang="en-GB" sz="4800" b="1" dirty="0" smtClean="0"/>
              <a:t>petrol and electric fuel type</a:t>
            </a:r>
            <a:r>
              <a:rPr lang="en-GB" sz="4800" dirty="0" smtClean="0"/>
              <a:t>.  Only </a:t>
            </a:r>
            <a:r>
              <a:rPr lang="en-GB" sz="4800" b="1" dirty="0" smtClean="0"/>
              <a:t>1,262 pure electric </a:t>
            </a:r>
            <a:r>
              <a:rPr lang="en-GB" sz="4800" dirty="0" smtClean="0"/>
              <a:t>vehicles were registered, amidst concerns  about range/cost/fuel form which electricity derived.</a:t>
            </a:r>
          </a:p>
          <a:p>
            <a:pPr lvl="1" algn="just">
              <a:buNone/>
            </a:pPr>
            <a:endParaRPr lang="en-GB" sz="4800" dirty="0" smtClean="0"/>
          </a:p>
          <a:p>
            <a:pPr lvl="1" algn="just"/>
            <a:r>
              <a:rPr lang="en-GB" sz="4800" dirty="0" smtClean="0"/>
              <a:t>More happily, in the UK, against backdrop of high fuel prices, strict regulation of emissions advertising  by manufacturers and other incentives and growing consumer receptiveness to emissions control, </a:t>
            </a:r>
            <a:r>
              <a:rPr lang="en-GB" sz="4800" b="1" dirty="0" smtClean="0"/>
              <a:t>CO2 emissions of the average new car in the UK </a:t>
            </a:r>
            <a:r>
              <a:rPr lang="en-GB" sz="4800" dirty="0" smtClean="0"/>
              <a:t>has dropped to</a:t>
            </a:r>
            <a:r>
              <a:rPr lang="en-GB" sz="4800" b="1" dirty="0" smtClean="0"/>
              <a:t> 133.1CO2g/km</a:t>
            </a:r>
            <a:r>
              <a:rPr lang="en-GB" sz="4800" dirty="0" smtClean="0"/>
              <a:t> from </a:t>
            </a:r>
            <a:r>
              <a:rPr lang="en-GB" sz="4800" b="1" dirty="0" smtClean="0"/>
              <a:t>172.1g/km</a:t>
            </a:r>
            <a:r>
              <a:rPr lang="en-GB" sz="4800" dirty="0" smtClean="0"/>
              <a:t> in </a:t>
            </a:r>
            <a:r>
              <a:rPr lang="en-GB" sz="4800" b="1" dirty="0" smtClean="0"/>
              <a:t>2003</a:t>
            </a:r>
            <a:r>
              <a:rPr lang="en-GB" sz="4800" dirty="0" smtClean="0"/>
              <a:t>.</a:t>
            </a:r>
          </a:p>
          <a:p>
            <a:pPr lvl="1" algn="just"/>
            <a:endParaRPr lang="en-GB" sz="4800" dirty="0" smtClean="0"/>
          </a:p>
          <a:p>
            <a:pPr lvl="1" algn="just"/>
            <a:endParaRPr lang="en-GB" sz="4800" dirty="0" smtClean="0"/>
          </a:p>
          <a:p>
            <a:pPr lvl="1" algn="just"/>
            <a:endParaRPr lang="en-GB" sz="4800" dirty="0" smtClean="0"/>
          </a:p>
          <a:p>
            <a:pPr algn="just"/>
            <a:endParaRPr lang="en-GB" sz="4800" dirty="0" smtClean="0"/>
          </a:p>
          <a:p>
            <a:pPr lvl="1" algn="just"/>
            <a:endParaRPr lang="en-GB" sz="4800" dirty="0" smtClean="0"/>
          </a:p>
          <a:p>
            <a:pPr lvl="1" algn="just"/>
            <a:endParaRPr lang="en-GB" sz="4800" dirty="0" smtClean="0"/>
          </a:p>
          <a:p>
            <a:pPr algn="just"/>
            <a:endParaRPr lang="en-GB" sz="4800" b="1" dirty="0" smtClean="0"/>
          </a:p>
          <a:p>
            <a:pPr lvl="1" algn="just"/>
            <a:endParaRPr lang="en-GB" sz="4800" dirty="0" smtClean="0"/>
          </a:p>
          <a:p>
            <a:pPr algn="just">
              <a:buNone/>
            </a:pPr>
            <a:endParaRPr lang="en-GB" sz="4800" dirty="0" smtClean="0"/>
          </a:p>
          <a:p>
            <a:pPr algn="just">
              <a:buNone/>
            </a:pPr>
            <a:r>
              <a:rPr lang="en-GB" sz="4800" dirty="0" smtClean="0"/>
              <a:t>	</a:t>
            </a:r>
          </a:p>
          <a:p>
            <a:pPr algn="just">
              <a:buNone/>
            </a:pPr>
            <a:endParaRPr lang="en-GB" sz="1800" dirty="0" smtClean="0"/>
          </a:p>
          <a:p>
            <a:pPr algn="just">
              <a:buNone/>
            </a:pPr>
            <a:r>
              <a:rPr lang="en-GB" sz="1800" dirty="0" smtClean="0"/>
              <a:t>	</a:t>
            </a:r>
          </a:p>
          <a:p>
            <a:pPr>
              <a:buNone/>
            </a:pPr>
            <a:endParaRPr lang="en-GB" sz="1800" dirty="0" smtClean="0"/>
          </a:p>
          <a:p>
            <a:pPr algn="just">
              <a:buNone/>
            </a:pPr>
            <a:r>
              <a:rPr lang="en-GB" sz="1800" dirty="0" smtClean="0"/>
              <a:t>  	</a:t>
            </a:r>
          </a:p>
          <a:p>
            <a:pPr>
              <a:buNone/>
            </a:pPr>
            <a:endParaRPr lang="en-GB" dirty="0" smtClean="0"/>
          </a:p>
          <a:p>
            <a:endParaRPr lang="en-GB" dirty="0" smtClean="0"/>
          </a:p>
          <a:p>
            <a:pPr>
              <a:buNone/>
            </a:pP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600" b="1" dirty="0" smtClean="0">
                <a:solidFill>
                  <a:srgbClr val="FF0000"/>
                </a:solidFill>
              </a:rPr>
              <a:t>Overview of  Motor Vehicles, Manufacture, Insurance  and Climate Change:</a:t>
            </a:r>
            <a:br>
              <a:rPr lang="en-GB" sz="1600" b="1" dirty="0" smtClean="0">
                <a:solidFill>
                  <a:srgbClr val="FF0000"/>
                </a:solidFill>
              </a:rPr>
            </a:br>
            <a:r>
              <a:rPr lang="en-GB" sz="1600" b="1" dirty="0" smtClean="0">
                <a:solidFill>
                  <a:srgbClr val="FF0000"/>
                </a:solidFill>
              </a:rPr>
              <a:t>Emissions reductions – Consumers’ and Insurers’ responses </a:t>
            </a:r>
            <a:br>
              <a:rPr lang="en-GB" sz="1600" b="1" dirty="0" smtClean="0">
                <a:solidFill>
                  <a:srgbClr val="FF0000"/>
                </a:solidFill>
              </a:rPr>
            </a:br>
            <a:endParaRPr lang="en-GB" sz="1600" dirty="0"/>
          </a:p>
        </p:txBody>
      </p:sp>
      <p:sp>
        <p:nvSpPr>
          <p:cNvPr id="3" name="Content Placeholder 2"/>
          <p:cNvSpPr>
            <a:spLocks noGrp="1"/>
          </p:cNvSpPr>
          <p:nvPr>
            <p:ph idx="1"/>
          </p:nvPr>
        </p:nvSpPr>
        <p:spPr/>
        <p:txBody>
          <a:bodyPr>
            <a:normAutofit lnSpcReduction="10000"/>
          </a:bodyPr>
          <a:lstStyle/>
          <a:p>
            <a:pPr marL="342900" lvl="1" indent="-342900" algn="just">
              <a:buFont typeface="Arial" pitchFamily="34" charset="0"/>
              <a:buChar char="•"/>
            </a:pPr>
            <a:endParaRPr lang="en-GB" sz="1400" dirty="0" smtClean="0"/>
          </a:p>
          <a:p>
            <a:pPr marL="342900" lvl="1" indent="-342900" algn="just">
              <a:buFont typeface="Arial" pitchFamily="34" charset="0"/>
              <a:buChar char="•"/>
            </a:pPr>
            <a:r>
              <a:rPr lang="en-GB" sz="1400" dirty="0" smtClean="0"/>
              <a:t>Deliberately left until last making mention of two important players in the story: the </a:t>
            </a:r>
            <a:r>
              <a:rPr lang="en-GB" sz="1400" b="1" dirty="0" smtClean="0"/>
              <a:t>consumers</a:t>
            </a:r>
            <a:r>
              <a:rPr lang="en-GB" sz="1400" dirty="0" smtClean="0"/>
              <a:t> and the   </a:t>
            </a:r>
            <a:r>
              <a:rPr lang="en-GB" sz="1400" b="1" dirty="0" smtClean="0"/>
              <a:t>insurers</a:t>
            </a:r>
            <a:r>
              <a:rPr lang="en-GB" sz="1400" dirty="0" smtClean="0"/>
              <a:t>.  Purchasers of both </a:t>
            </a:r>
            <a:r>
              <a:rPr lang="en-GB" sz="1400" b="1" dirty="0" smtClean="0"/>
              <a:t>motor vehicles </a:t>
            </a:r>
            <a:r>
              <a:rPr lang="en-GB" sz="1400" dirty="0" smtClean="0"/>
              <a:t>and </a:t>
            </a:r>
            <a:r>
              <a:rPr lang="en-GB" sz="1400" b="1" dirty="0" smtClean="0"/>
              <a:t>motor vehicle insurance </a:t>
            </a:r>
            <a:r>
              <a:rPr lang="en-GB" sz="1400" dirty="0" smtClean="0"/>
              <a:t>have a huge say  in the products they purchase (or decline), provided they are able to make an </a:t>
            </a:r>
            <a:r>
              <a:rPr lang="en-GB" sz="1400" b="1" i="1" dirty="0" smtClean="0"/>
              <a:t>informed</a:t>
            </a:r>
            <a:r>
              <a:rPr lang="en-GB" sz="1400" dirty="0" smtClean="0"/>
              <a:t> choice between </a:t>
            </a:r>
            <a:r>
              <a:rPr lang="en-GB" sz="1400" b="1" i="1" dirty="0" smtClean="0"/>
              <a:t>affordabl</a:t>
            </a:r>
            <a:r>
              <a:rPr lang="en-GB" sz="1400" b="1" dirty="0" smtClean="0"/>
              <a:t>e</a:t>
            </a:r>
            <a:r>
              <a:rPr lang="en-GB" sz="1400" dirty="0" smtClean="0"/>
              <a:t> alternatives.  </a:t>
            </a:r>
          </a:p>
          <a:p>
            <a:pPr marL="342900" lvl="1" indent="-342900" algn="just">
              <a:buNone/>
            </a:pPr>
            <a:endParaRPr lang="en-GB" sz="1400" dirty="0" smtClean="0"/>
          </a:p>
          <a:p>
            <a:pPr marL="342900" lvl="1" indent="-342900" algn="just">
              <a:buFont typeface="Arial" pitchFamily="34" charset="0"/>
              <a:buChar char="•"/>
            </a:pPr>
            <a:r>
              <a:rPr lang="en-GB" sz="1400" dirty="0" smtClean="0"/>
              <a:t>Given the uneven progress made around the world in resolving to reduce emissions and the variable local conditions affecting how any targets may best be realised (how quickly </a:t>
            </a:r>
            <a:r>
              <a:rPr lang="en-GB" sz="1400" i="1" dirty="0" smtClean="0"/>
              <a:t>and </a:t>
            </a:r>
            <a:r>
              <a:rPr lang="en-GB" sz="1400" b="1" i="1" dirty="0" smtClean="0"/>
              <a:t>at whose expense</a:t>
            </a:r>
            <a:r>
              <a:rPr lang="en-GB" sz="1400" dirty="0" smtClean="0"/>
              <a:t>) it is essential that we gather data from as many countries as we can to help evaluate both insurer and consumer responses. </a:t>
            </a:r>
          </a:p>
          <a:p>
            <a:pPr marL="342900" lvl="1" indent="-342900" algn="just">
              <a:buFont typeface="Arial" pitchFamily="34" charset="0"/>
              <a:buChar char="•"/>
            </a:pPr>
            <a:endParaRPr lang="en-GB" sz="1400" dirty="0" smtClean="0"/>
          </a:p>
          <a:p>
            <a:pPr marL="342900" lvl="1" indent="-342900" algn="just">
              <a:buFont typeface="Arial" pitchFamily="34" charset="0"/>
              <a:buChar char="•"/>
            </a:pPr>
            <a:r>
              <a:rPr lang="en-GB" sz="1400" dirty="0" smtClean="0"/>
              <a:t>Insurers, like MV manufacturers, have a need to match their products to prevailing demands, both of the policymakers and their customers. Significant that a number of insurer product initiatives based on CC concerns appear motivated by </a:t>
            </a:r>
            <a:r>
              <a:rPr lang="en-GB" sz="1400" b="1" dirty="0" smtClean="0"/>
              <a:t>presentational/customer perception concerns </a:t>
            </a:r>
            <a:r>
              <a:rPr lang="en-GB" sz="1400" dirty="0" smtClean="0"/>
              <a:t>or </a:t>
            </a:r>
            <a:r>
              <a:rPr lang="en-GB" sz="1400" b="1" dirty="0" smtClean="0"/>
              <a:t>tangible commercial underwriting benefits</a:t>
            </a:r>
            <a:r>
              <a:rPr lang="en-GB" sz="1400" dirty="0" smtClean="0"/>
              <a:t> rather than any motive of </a:t>
            </a:r>
            <a:r>
              <a:rPr lang="en-GB" sz="1400" b="1" dirty="0" smtClean="0"/>
              <a:t>improved sustainability practices</a:t>
            </a:r>
            <a:r>
              <a:rPr lang="en-GB" sz="1400" dirty="0" smtClean="0"/>
              <a:t>.  </a:t>
            </a:r>
          </a:p>
          <a:p>
            <a:pPr marL="342900" lvl="1" indent="-342900" algn="just">
              <a:buNone/>
            </a:pPr>
            <a:endParaRPr lang="en-GB" sz="1400" dirty="0" smtClean="0"/>
          </a:p>
          <a:p>
            <a:pPr marL="342900" lvl="1" indent="-342900" algn="just">
              <a:buFont typeface="Arial" pitchFamily="34" charset="0"/>
              <a:buChar char="•"/>
            </a:pPr>
            <a:r>
              <a:rPr lang="en-GB" sz="1400" dirty="0" smtClean="0"/>
              <a:t>Before we turn to our questionnaire and responses I thought it of some interest and might help to provoke some discussion if I set out a table of </a:t>
            </a:r>
            <a:r>
              <a:rPr lang="en-GB" sz="1400" b="1" dirty="0" smtClean="0"/>
              <a:t>options and measures </a:t>
            </a:r>
            <a:r>
              <a:rPr lang="en-GB" sz="1400" dirty="0" smtClean="0"/>
              <a:t>potentially available to reduce emissions to see where we think both consumers, insurers and others might lie in terms of their positive enthusiasm or reluctant submission to achieve this end and how this might account for where we presently are or may expect to be.</a:t>
            </a:r>
          </a:p>
          <a:p>
            <a:pPr marL="342900" lvl="1" indent="-342900" algn="just">
              <a:buFont typeface="Arial" pitchFamily="34" charset="0"/>
              <a:buChar char="•"/>
            </a:pPr>
            <a:endParaRPr lang="en-GB" sz="1400" dirty="0" smtClean="0"/>
          </a:p>
          <a:p>
            <a:pPr marL="342900" lvl="1" indent="-342900" algn="just">
              <a:buNone/>
            </a:pPr>
            <a:endParaRPr lang="en-GB" sz="1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solidFill>
                  <a:srgbClr val="FF0000"/>
                </a:solidFill>
              </a:rPr>
              <a:t>Overview of  Motor Vehicles, Manufacture, Insurance  and Climate Change:</a:t>
            </a:r>
            <a:br>
              <a:rPr lang="en-GB" sz="1800" b="1" dirty="0" smtClean="0">
                <a:solidFill>
                  <a:srgbClr val="FF0000"/>
                </a:solidFill>
              </a:rPr>
            </a:br>
            <a:r>
              <a:rPr lang="en-GB" sz="1800" b="1" dirty="0" smtClean="0">
                <a:solidFill>
                  <a:srgbClr val="FF0000"/>
                </a:solidFill>
              </a:rPr>
              <a:t>Emissions reductions – Who is likely to be keen on what? </a:t>
            </a:r>
            <a:br>
              <a:rPr lang="en-GB" sz="1800" b="1" dirty="0" smtClean="0">
                <a:solidFill>
                  <a:srgbClr val="FF0000"/>
                </a:solidFill>
              </a:rPr>
            </a:br>
            <a:endParaRPr lang="en-GB" sz="1800" dirty="0"/>
          </a:p>
        </p:txBody>
      </p:sp>
      <p:graphicFrame>
        <p:nvGraphicFramePr>
          <p:cNvPr id="4" name="Content Placeholder 3"/>
          <p:cNvGraphicFramePr>
            <a:graphicFrameLocks noGrp="1"/>
          </p:cNvGraphicFramePr>
          <p:nvPr>
            <p:ph idx="1"/>
          </p:nvPr>
        </p:nvGraphicFramePr>
        <p:xfrm>
          <a:off x="323528" y="1097360"/>
          <a:ext cx="8229600" cy="605145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57412">
                <a:tc>
                  <a:txBody>
                    <a:bodyPr/>
                    <a:lstStyle/>
                    <a:p>
                      <a:r>
                        <a:rPr lang="en-GB" sz="1600" dirty="0" smtClean="0"/>
                        <a:t>What?/Who?</a:t>
                      </a:r>
                      <a:endParaRPr lang="en-GB" sz="1600" dirty="0"/>
                    </a:p>
                  </a:txBody>
                  <a:tcPr/>
                </a:tc>
                <a:tc>
                  <a:txBody>
                    <a:bodyPr/>
                    <a:lstStyle/>
                    <a:p>
                      <a:r>
                        <a:rPr lang="en-GB" sz="1600" dirty="0" smtClean="0"/>
                        <a:t>MV</a:t>
                      </a:r>
                      <a:r>
                        <a:rPr lang="en-GB" sz="1600" baseline="0" dirty="0" smtClean="0"/>
                        <a:t> </a:t>
                      </a:r>
                      <a:r>
                        <a:rPr lang="en-GB" sz="1600" baseline="0" dirty="0" err="1" smtClean="0"/>
                        <a:t>M’facturers</a:t>
                      </a:r>
                      <a:endParaRPr lang="en-GB" sz="1600" dirty="0"/>
                    </a:p>
                  </a:txBody>
                  <a:tcPr/>
                </a:tc>
                <a:tc>
                  <a:txBody>
                    <a:bodyPr/>
                    <a:lstStyle/>
                    <a:p>
                      <a:pPr algn="ctr"/>
                      <a:r>
                        <a:rPr lang="en-GB" dirty="0" smtClean="0"/>
                        <a:t>Government </a:t>
                      </a:r>
                      <a:endParaRPr lang="en-GB" dirty="0"/>
                    </a:p>
                  </a:txBody>
                  <a:tcPr/>
                </a:tc>
                <a:tc>
                  <a:txBody>
                    <a:bodyPr/>
                    <a:lstStyle/>
                    <a:p>
                      <a:pPr algn="ctr"/>
                      <a:r>
                        <a:rPr lang="en-GB" dirty="0" smtClean="0"/>
                        <a:t>MV Insurers</a:t>
                      </a:r>
                      <a:endParaRPr lang="en-GB" dirty="0"/>
                    </a:p>
                  </a:txBody>
                  <a:tcPr/>
                </a:tc>
                <a:tc>
                  <a:txBody>
                    <a:bodyPr/>
                    <a:lstStyle/>
                    <a:p>
                      <a:r>
                        <a:rPr lang="en-GB" dirty="0" smtClean="0"/>
                        <a:t>Driver</a:t>
                      </a:r>
                      <a:r>
                        <a:rPr lang="en-GB" baseline="0" dirty="0" smtClean="0"/>
                        <a:t> </a:t>
                      </a:r>
                      <a:r>
                        <a:rPr lang="en-GB" baseline="0" dirty="0" err="1" smtClean="0"/>
                        <a:t>Insureds</a:t>
                      </a:r>
                      <a:endParaRPr lang="en-GB" dirty="0"/>
                    </a:p>
                  </a:txBody>
                  <a:tcPr/>
                </a:tc>
              </a:tr>
              <a:tr h="982883">
                <a:tc>
                  <a:txBody>
                    <a:bodyPr/>
                    <a:lstStyle/>
                    <a:p>
                      <a:r>
                        <a:rPr lang="en-GB" sz="1200" b="1" dirty="0" smtClean="0"/>
                        <a:t>Fuel Efficiency </a:t>
                      </a:r>
                      <a:endParaRPr lang="en-GB" sz="1200" b="1" dirty="0"/>
                    </a:p>
                  </a:txBody>
                  <a:tcPr>
                    <a:solidFill>
                      <a:schemeClr val="tx2">
                        <a:lumMod val="60000"/>
                        <a:lumOff val="40000"/>
                      </a:schemeClr>
                    </a:solidFill>
                  </a:tcPr>
                </a:tc>
                <a:tc>
                  <a:txBody>
                    <a:bodyPr/>
                    <a:lstStyle/>
                    <a:p>
                      <a:pPr algn="ctr"/>
                      <a:r>
                        <a:rPr lang="en-GB" sz="1200" dirty="0" smtClean="0">
                          <a:solidFill>
                            <a:srgbClr val="FF0000"/>
                          </a:solidFill>
                        </a:rPr>
                        <a:t>√</a:t>
                      </a:r>
                      <a:r>
                        <a:rPr lang="en-GB" sz="1200" dirty="0" smtClean="0"/>
                        <a:t> (costly R&amp;D , but if no choice will help sales)</a:t>
                      </a:r>
                      <a:endParaRPr lang="en-GB" sz="1200" dirty="0"/>
                    </a:p>
                  </a:txBody>
                  <a:tcPr/>
                </a:tc>
                <a:tc>
                  <a:txBody>
                    <a:bodyPr/>
                    <a:lstStyle/>
                    <a:p>
                      <a:pPr algn="ctr"/>
                      <a:r>
                        <a:rPr lang="en-GB" sz="1200" dirty="0" smtClean="0">
                          <a:solidFill>
                            <a:srgbClr val="FF0000"/>
                          </a:solidFill>
                        </a:rPr>
                        <a:t>√</a:t>
                      </a:r>
                      <a:r>
                        <a:rPr lang="en-GB" sz="1200" dirty="0" smtClean="0"/>
                        <a:t> (but less fuel duty revenue?)</a:t>
                      </a:r>
                      <a:endParaRPr lang="en-GB" sz="1200" dirty="0"/>
                    </a:p>
                  </a:txBody>
                  <a:tcPr/>
                </a:tc>
                <a:tc>
                  <a:txBody>
                    <a:bodyPr/>
                    <a:lstStyle/>
                    <a:p>
                      <a:pPr algn="ctr"/>
                      <a:r>
                        <a:rPr lang="en-GB" sz="1200" dirty="0" smtClean="0">
                          <a:solidFill>
                            <a:srgbClr val="FF0000"/>
                          </a:solidFill>
                        </a:rPr>
                        <a:t>      √ </a:t>
                      </a:r>
                      <a:r>
                        <a:rPr lang="en-GB" sz="1200" dirty="0" smtClean="0"/>
                        <a:t>(no downside – motoring</a:t>
                      </a:r>
                      <a:r>
                        <a:rPr lang="en-GB" sz="1200" baseline="0" dirty="0" smtClean="0"/>
                        <a:t> </a:t>
                      </a:r>
                      <a:r>
                        <a:rPr lang="en-GB" sz="1200" dirty="0" smtClean="0"/>
                        <a:t>more affordable for more motorist</a:t>
                      </a:r>
                      <a:r>
                        <a:rPr lang="en-GB" sz="1200" baseline="0" dirty="0" smtClean="0"/>
                        <a:t> </a:t>
                      </a:r>
                      <a:r>
                        <a:rPr lang="en-GB" sz="1200" baseline="0" dirty="0" err="1" smtClean="0"/>
                        <a:t>insureds</a:t>
                      </a:r>
                      <a:r>
                        <a:rPr lang="en-GB" sz="1200" baseline="0" dirty="0" smtClean="0"/>
                        <a:t>?)</a:t>
                      </a:r>
                      <a:endParaRPr lang="en-GB" sz="1200" dirty="0"/>
                    </a:p>
                  </a:txBody>
                  <a:tcPr/>
                </a:tc>
                <a:tc>
                  <a:txBody>
                    <a:bodyPr/>
                    <a:lstStyle/>
                    <a:p>
                      <a:pPr algn="ctr"/>
                      <a:r>
                        <a:rPr lang="en-GB" sz="1200" dirty="0" smtClean="0">
                          <a:solidFill>
                            <a:srgbClr val="FF0000"/>
                          </a:solidFill>
                        </a:rPr>
                        <a:t>√ </a:t>
                      </a:r>
                      <a:r>
                        <a:rPr lang="en-GB" sz="1200" dirty="0" smtClean="0"/>
                        <a:t> (no downside)</a:t>
                      </a:r>
                      <a:endParaRPr lang="en-GB" sz="1200" dirty="0"/>
                    </a:p>
                  </a:txBody>
                  <a:tcPr/>
                </a:tc>
              </a:tr>
              <a:tr h="829329">
                <a:tc>
                  <a:txBody>
                    <a:bodyPr/>
                    <a:lstStyle/>
                    <a:p>
                      <a:r>
                        <a:rPr lang="en-GB" sz="1200" b="1" dirty="0" smtClean="0"/>
                        <a:t>Advanced design</a:t>
                      </a:r>
                      <a:endParaRPr lang="en-GB" sz="1200" b="1" dirty="0"/>
                    </a:p>
                  </a:txBody>
                  <a:tcPr>
                    <a:solidFill>
                      <a:schemeClr val="tx2">
                        <a:lumMod val="60000"/>
                        <a:lumOff val="40000"/>
                      </a:schemeClr>
                    </a:solidFill>
                  </a:tcPr>
                </a:tc>
                <a:tc>
                  <a:txBody>
                    <a:bodyPr/>
                    <a:lstStyle/>
                    <a:p>
                      <a:pPr algn="ctr"/>
                      <a:r>
                        <a:rPr lang="en-GB" sz="1200" dirty="0" smtClean="0">
                          <a:solidFill>
                            <a:srgbClr val="FF0000"/>
                          </a:solidFill>
                        </a:rPr>
                        <a:t>√ </a:t>
                      </a:r>
                      <a:r>
                        <a:rPr lang="en-GB" sz="1200" dirty="0" smtClean="0"/>
                        <a:t>(as above)</a:t>
                      </a:r>
                      <a:endParaRPr lang="en-GB" sz="1200" dirty="0"/>
                    </a:p>
                  </a:txBody>
                  <a:tcPr/>
                </a:tc>
                <a:tc>
                  <a:txBody>
                    <a:bodyPr/>
                    <a:lstStyle/>
                    <a:p>
                      <a:r>
                        <a:rPr lang="en-GB" sz="1200" dirty="0" smtClean="0">
                          <a:solidFill>
                            <a:srgbClr val="FF0000"/>
                          </a:solidFill>
                        </a:rPr>
                        <a:t>    √ </a:t>
                      </a:r>
                      <a:r>
                        <a:rPr lang="en-GB" sz="1200" dirty="0" smtClean="0"/>
                        <a:t>(as above) </a:t>
                      </a:r>
                      <a:endParaRPr lang="en-GB"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rPr>
                        <a:t>√ </a:t>
                      </a:r>
                      <a:r>
                        <a:rPr lang="en-GB" sz="1200" dirty="0" smtClean="0"/>
                        <a:t>(no downside – if makes motoring</a:t>
                      </a:r>
                      <a:r>
                        <a:rPr lang="en-GB" sz="1200" baseline="0" dirty="0" smtClean="0"/>
                        <a:t> </a:t>
                      </a:r>
                      <a:r>
                        <a:rPr lang="en-GB" sz="1200" dirty="0" smtClean="0"/>
                        <a:t>more affordable for more motorist</a:t>
                      </a:r>
                      <a:r>
                        <a:rPr lang="en-GB" sz="1200" baseline="0" dirty="0" smtClean="0"/>
                        <a:t> </a:t>
                      </a:r>
                      <a:r>
                        <a:rPr lang="en-GB" sz="1200" baseline="0" dirty="0" err="1" smtClean="0"/>
                        <a:t>insureds</a:t>
                      </a:r>
                      <a:r>
                        <a:rPr lang="en-GB" sz="1200" baseline="0" dirty="0" smtClean="0"/>
                        <a:t>?)</a:t>
                      </a:r>
                      <a:endParaRPr lang="en-GB"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rPr>
                        <a:t>√</a:t>
                      </a:r>
                      <a:r>
                        <a:rPr lang="en-GB" sz="1200" dirty="0" smtClean="0"/>
                        <a:t> (if affordable) </a:t>
                      </a:r>
                    </a:p>
                    <a:p>
                      <a:endParaRPr lang="en-GB" sz="1200" dirty="0"/>
                    </a:p>
                  </a:txBody>
                  <a:tcPr/>
                </a:tc>
              </a:tr>
              <a:tr h="1161589">
                <a:tc>
                  <a:txBody>
                    <a:bodyPr/>
                    <a:lstStyle/>
                    <a:p>
                      <a:r>
                        <a:rPr lang="en-GB" sz="1200" b="1" dirty="0" smtClean="0"/>
                        <a:t>Alternative fuels</a:t>
                      </a:r>
                      <a:endParaRPr lang="en-GB" sz="1200" b="1" dirty="0"/>
                    </a:p>
                  </a:txBody>
                  <a:tcP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rPr>
                        <a:t>√</a:t>
                      </a:r>
                      <a:r>
                        <a:rPr lang="en-GB" sz="1200" dirty="0" smtClean="0"/>
                        <a:t> (as above</a:t>
                      </a:r>
                      <a:r>
                        <a:rPr lang="en-GB" sz="1200" baseline="0" dirty="0" smtClean="0"/>
                        <a:t>) </a:t>
                      </a:r>
                      <a:endParaRPr lang="en-GB" sz="1200" dirty="0" smtClean="0"/>
                    </a:p>
                    <a:p>
                      <a:pPr algn="ctr"/>
                      <a:endParaRPr lang="en-GB" sz="1200" dirty="0"/>
                    </a:p>
                  </a:txBody>
                  <a:tcPr/>
                </a:tc>
                <a:tc>
                  <a:txBody>
                    <a:bodyPr/>
                    <a:lstStyle/>
                    <a:p>
                      <a:r>
                        <a:rPr lang="en-GB" sz="1200" dirty="0" smtClean="0">
                          <a:solidFill>
                            <a:srgbClr val="FF0000"/>
                          </a:solidFill>
                        </a:rPr>
                        <a:t>√</a:t>
                      </a:r>
                      <a:r>
                        <a:rPr lang="en-GB" sz="1200" dirty="0" smtClean="0"/>
                        <a:t>  (if helps meet emission targets/reduce</a:t>
                      </a:r>
                      <a:r>
                        <a:rPr lang="en-GB" sz="1200" baseline="0" dirty="0" smtClean="0"/>
                        <a:t> pollution/dependence on oil price)</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rPr>
                        <a:t>√</a:t>
                      </a:r>
                      <a:r>
                        <a:rPr lang="en-GB" sz="1200" dirty="0" smtClean="0"/>
                        <a:t>  (if helps meet emission targets/reduce</a:t>
                      </a:r>
                      <a:r>
                        <a:rPr lang="en-GB" sz="1200" baseline="0" dirty="0" smtClean="0"/>
                        <a:t> pollution/dependence on oil price)</a:t>
                      </a:r>
                      <a:endParaRPr lang="en-GB" sz="1200" dirty="0" smtClean="0"/>
                    </a:p>
                  </a:txBody>
                  <a:tcPr/>
                </a:tc>
                <a:tc>
                  <a:txBody>
                    <a:bodyPr/>
                    <a:lstStyle/>
                    <a:p>
                      <a:pPr algn="ctr"/>
                      <a:r>
                        <a:rPr lang="en-GB" sz="1200" dirty="0" smtClean="0">
                          <a:solidFill>
                            <a:srgbClr val="FF0000"/>
                          </a:solidFill>
                        </a:rPr>
                        <a:t>√</a:t>
                      </a:r>
                      <a:r>
                        <a:rPr lang="en-GB" sz="1200" dirty="0" smtClean="0"/>
                        <a:t> (if affordable/practical)</a:t>
                      </a:r>
                      <a:endParaRPr lang="en-GB" sz="1200" dirty="0"/>
                    </a:p>
                  </a:txBody>
                  <a:tcPr/>
                </a:tc>
              </a:tr>
              <a:tr h="1340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Eco-driving</a:t>
                      </a:r>
                    </a:p>
                    <a:p>
                      <a:endParaRPr lang="en-GB" sz="1200" b="1" dirty="0"/>
                    </a:p>
                  </a:txBody>
                  <a:tcPr>
                    <a:solidFill>
                      <a:schemeClr val="tx2">
                        <a:lumMod val="60000"/>
                        <a:lumOff val="40000"/>
                      </a:schemeClr>
                    </a:solidFill>
                  </a:tcPr>
                </a:tc>
                <a:tc>
                  <a:txBody>
                    <a:bodyPr/>
                    <a:lstStyle/>
                    <a:p>
                      <a:pPr algn="ctr"/>
                      <a:r>
                        <a:rPr lang="en-GB" sz="1200" dirty="0" smtClean="0">
                          <a:solidFill>
                            <a:srgbClr val="FF0000"/>
                          </a:solidFill>
                        </a:rPr>
                        <a:t>        neutral?</a:t>
                      </a:r>
                      <a:endParaRPr lang="en-GB" sz="1200" dirty="0">
                        <a:solidFill>
                          <a:srgbClr val="FF0000"/>
                        </a:solidFill>
                      </a:endParaRPr>
                    </a:p>
                  </a:txBody>
                  <a:tcPr/>
                </a:tc>
                <a:tc>
                  <a:txBody>
                    <a:bodyPr/>
                    <a:lstStyle/>
                    <a:p>
                      <a:pPr algn="ctr"/>
                      <a:r>
                        <a:rPr lang="en-GB" sz="1200" dirty="0" smtClean="0">
                          <a:solidFill>
                            <a:srgbClr val="FF0000"/>
                          </a:solidFill>
                        </a:rPr>
                        <a:t>√?</a:t>
                      </a:r>
                      <a:r>
                        <a:rPr lang="en-GB" sz="1200" dirty="0" smtClean="0"/>
                        <a:t> (Improves safety/fuel consumption, despite reduced fuel duty revenue)</a:t>
                      </a:r>
                      <a:endParaRPr lang="en-GB" sz="1200" dirty="0"/>
                    </a:p>
                  </a:txBody>
                  <a:tcPr/>
                </a:tc>
                <a:tc>
                  <a:txBody>
                    <a:bodyPr/>
                    <a:lstStyle/>
                    <a:p>
                      <a:pPr algn="ctr"/>
                      <a:r>
                        <a:rPr lang="en-GB" sz="1200" dirty="0" smtClean="0"/>
                        <a:t> </a:t>
                      </a:r>
                      <a:r>
                        <a:rPr lang="en-GB" sz="1200" dirty="0" smtClean="0">
                          <a:solidFill>
                            <a:srgbClr val="FF0000"/>
                          </a:solidFill>
                        </a:rPr>
                        <a:t>√ </a:t>
                      </a:r>
                      <a:r>
                        <a:rPr lang="en-GB" sz="1200" dirty="0" smtClean="0"/>
                        <a:t> (if helps measure insured risk, but narrows</a:t>
                      </a:r>
                      <a:r>
                        <a:rPr lang="en-GB" sz="1200" baseline="0" dirty="0" smtClean="0"/>
                        <a:t> margins?)</a:t>
                      </a:r>
                      <a:endParaRPr lang="en-GB" sz="1200" dirty="0"/>
                    </a:p>
                  </a:txBody>
                  <a:tcPr/>
                </a:tc>
                <a:tc>
                  <a:txBody>
                    <a:bodyPr/>
                    <a:lstStyle/>
                    <a:p>
                      <a:pPr algn="ctr"/>
                      <a:r>
                        <a:rPr lang="en-GB" sz="1200" dirty="0" smtClean="0">
                          <a:solidFill>
                            <a:srgbClr val="FF0000"/>
                          </a:solidFill>
                        </a:rPr>
                        <a:t>√</a:t>
                      </a:r>
                      <a:r>
                        <a:rPr lang="en-GB" sz="1200" dirty="0" smtClean="0"/>
                        <a:t>  (for those making insurance affordable, BUT concerns for</a:t>
                      </a:r>
                      <a:r>
                        <a:rPr lang="en-GB" sz="1200" baseline="0" dirty="0" smtClean="0"/>
                        <a:t> others </a:t>
                      </a:r>
                      <a:r>
                        <a:rPr lang="en-GB" sz="1200" dirty="0" smtClean="0"/>
                        <a:t> whether privacy/pricing</a:t>
                      </a:r>
                      <a:r>
                        <a:rPr lang="en-GB" sz="1200" baseline="0" dirty="0" smtClean="0"/>
                        <a:t> issues may outweigh benefits)</a:t>
                      </a:r>
                      <a:endParaRPr lang="en-GB" sz="1200" dirty="0"/>
                    </a:p>
                  </a:txBody>
                  <a:tcPr/>
                </a:tc>
              </a:tr>
              <a:tr h="1080784">
                <a:tc>
                  <a:txBody>
                    <a:bodyPr/>
                    <a:lstStyle/>
                    <a:p>
                      <a:r>
                        <a:rPr lang="en-GB" sz="1200" b="1" dirty="0" smtClean="0"/>
                        <a:t>Reduced VMT</a:t>
                      </a:r>
                      <a:endParaRPr lang="en-GB" sz="1200" b="1" dirty="0"/>
                    </a:p>
                  </a:txBody>
                  <a:tcPr>
                    <a:solidFill>
                      <a:schemeClr val="tx2">
                        <a:lumMod val="60000"/>
                        <a:lumOff val="40000"/>
                      </a:schemeClr>
                    </a:solidFill>
                  </a:tcPr>
                </a:tc>
                <a:tc>
                  <a:txBody>
                    <a:bodyPr/>
                    <a:lstStyle/>
                    <a:p>
                      <a:pPr algn="ctr"/>
                      <a:r>
                        <a:rPr lang="en-GB" sz="1200" dirty="0" smtClean="0">
                          <a:solidFill>
                            <a:srgbClr val="FF0000"/>
                          </a:solidFill>
                        </a:rPr>
                        <a:t>? X </a:t>
                      </a:r>
                      <a:r>
                        <a:rPr lang="en-GB" sz="1200" dirty="0" smtClean="0"/>
                        <a:t>(reduced</a:t>
                      </a:r>
                      <a:r>
                        <a:rPr lang="en-GB" sz="1200" baseline="0" dirty="0" smtClean="0"/>
                        <a:t> use </a:t>
                      </a:r>
                      <a:r>
                        <a:rPr lang="en-GB" sz="1200" baseline="0" dirty="0" smtClean="0">
                          <a:latin typeface="Calibri"/>
                        </a:rPr>
                        <a:t>→</a:t>
                      </a:r>
                      <a:r>
                        <a:rPr lang="en-GB" sz="1200" baseline="0" dirty="0" smtClean="0"/>
                        <a:t>reduced demand)</a:t>
                      </a:r>
                      <a:endParaRPr lang="en-GB"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 </a:t>
                      </a:r>
                      <a:r>
                        <a:rPr lang="en-GB" sz="1200" dirty="0" smtClean="0">
                          <a:solidFill>
                            <a:srgbClr val="FF0000"/>
                          </a:solidFill>
                        </a:rPr>
                        <a:t>?x/√ </a:t>
                      </a:r>
                      <a:r>
                        <a:rPr lang="en-GB" sz="1200" dirty="0" smtClean="0"/>
                        <a:t>(less fuel</a:t>
                      </a:r>
                      <a:r>
                        <a:rPr lang="en-GB" sz="1200" baseline="0" dirty="0" smtClean="0"/>
                        <a:t> duty revenue and need to provide alternative infrastructure  BUT improved safety/less pollution)</a:t>
                      </a:r>
                      <a:endParaRPr lang="en-GB" sz="1200" dirty="0" smtClean="0"/>
                    </a:p>
                    <a:p>
                      <a:pPr algn="l"/>
                      <a:endParaRPr lang="en-GB" sz="1200" dirty="0"/>
                    </a:p>
                  </a:txBody>
                  <a:tcPr/>
                </a:tc>
                <a:tc>
                  <a:txBody>
                    <a:bodyPr/>
                    <a:lstStyle/>
                    <a:p>
                      <a:pPr algn="ctr"/>
                      <a:r>
                        <a:rPr lang="en-GB" sz="1200" dirty="0" smtClean="0">
                          <a:solidFill>
                            <a:srgbClr val="FF0000"/>
                          </a:solidFill>
                        </a:rPr>
                        <a:t>?x/√</a:t>
                      </a:r>
                      <a:r>
                        <a:rPr lang="en-GB" sz="1200" baseline="0" dirty="0" smtClean="0">
                          <a:solidFill>
                            <a:srgbClr val="FF0000"/>
                          </a:solidFill>
                        </a:rPr>
                        <a:t>  </a:t>
                      </a:r>
                      <a:r>
                        <a:rPr lang="en-GB" sz="1200" dirty="0" smtClean="0"/>
                        <a:t>(may help differentiate</a:t>
                      </a:r>
                      <a:r>
                        <a:rPr lang="en-GB" sz="1200" baseline="0" dirty="0" smtClean="0"/>
                        <a:t> pricing for some </a:t>
                      </a:r>
                      <a:r>
                        <a:rPr lang="en-GB" sz="1200" baseline="0" dirty="0" err="1" smtClean="0"/>
                        <a:t>insureds</a:t>
                      </a:r>
                      <a:r>
                        <a:rPr lang="en-GB" sz="1200" baseline="0" dirty="0" smtClean="0"/>
                        <a:t> + </a:t>
                      </a:r>
                      <a:r>
                        <a:rPr lang="en-GB" sz="1200" dirty="0" smtClean="0"/>
                        <a:t>reduce chance of accidents, but may also reduce business)</a:t>
                      </a:r>
                      <a:endParaRPr lang="en-GB" sz="1200" dirty="0"/>
                    </a:p>
                  </a:txBody>
                  <a:tcPr/>
                </a:tc>
                <a:tc>
                  <a:txBody>
                    <a:bodyPr/>
                    <a:lstStyle/>
                    <a:p>
                      <a:pPr algn="l"/>
                      <a:r>
                        <a:rPr lang="en-GB" sz="1200" dirty="0" smtClean="0">
                          <a:solidFill>
                            <a:srgbClr val="FF0000"/>
                          </a:solidFill>
                        </a:rPr>
                        <a:t>  ?</a:t>
                      </a:r>
                      <a:r>
                        <a:rPr lang="en-GB" sz="1200" dirty="0" smtClean="0"/>
                        <a:t>(depends entirely</a:t>
                      </a:r>
                      <a:r>
                        <a:rPr lang="en-GB" sz="1200" baseline="0" dirty="0" smtClean="0"/>
                        <a:t> on convenience and affordability of alternatives offered)</a:t>
                      </a:r>
                      <a:endParaRPr lang="en-GB" sz="12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6"/>
            <a:ext cx="7772400" cy="1440161"/>
          </a:xfrm>
        </p:spPr>
        <p:txBody>
          <a:bodyPr>
            <a:normAutofit/>
          </a:bodyPr>
          <a:lstStyle/>
          <a:p>
            <a:r>
              <a:rPr kumimoji="0" lang="fr-FR" sz="900" b="1" i="0" u="none" strike="noStrike" cap="none" normalizeH="0" baseline="0" dirty="0" smtClean="0">
                <a:ln>
                  <a:noFill/>
                </a:ln>
                <a:solidFill>
                  <a:srgbClr val="4C26FF"/>
                </a:solidFill>
                <a:effectLst/>
                <a:latin typeface="Times New Roman" pitchFamily="18" charset="0"/>
                <a:ea typeface="Calibri" pitchFamily="34" charset="0"/>
                <a:cs typeface="Times New Roman" pitchFamily="18" charset="0"/>
              </a:rPr>
              <a:t>Association Internationale de Droit des Assurances</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Insurance</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Law Association</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Associazione</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Internazionale</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di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Diritto</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delle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Assicurazioni</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Internationale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Vereinigung</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Versicherungsrecht</a:t>
            </a:r>
            <a:r>
              <a:rPr kumimoji="0" lang="en-GB" sz="900" b="0" i="0" u="none" strike="noStrike" cap="none" normalizeH="0" baseline="0" dirty="0" smtClean="0">
                <a:ln>
                  <a:noFill/>
                </a:ln>
                <a:solidFill>
                  <a:schemeClr val="tx1"/>
                </a:solidFill>
                <a:effectLst/>
                <a:latin typeface="Arial" pitchFamily="34" charset="0"/>
                <a:cs typeface="Arial" pitchFamily="34" charset="0"/>
              </a:rPr>
              <a:t/>
            </a:r>
            <a:br>
              <a:rPr kumimoji="0" lang="en-GB" sz="900" b="0" i="0" u="none" strike="noStrike" cap="none" normalizeH="0" baseline="0" dirty="0" smtClean="0">
                <a:ln>
                  <a:noFill/>
                </a:ln>
                <a:solidFill>
                  <a:schemeClr val="tx1"/>
                </a:solidFill>
                <a:effectLst/>
                <a:latin typeface="Arial" pitchFamily="34" charset="0"/>
                <a:cs typeface="Arial" pitchFamily="34" charset="0"/>
              </a:rPr>
            </a:b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Asociacion</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Internacional</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Derecho</a:t>
            </a:r>
            <a:r>
              <a:rPr kumimoji="0" lang="fr-FR" sz="900" b="0" i="0" u="none" strike="noStrike" cap="none" normalizeH="0" baseline="0" dirty="0" smtClean="0">
                <a:ln>
                  <a:noFill/>
                </a:ln>
                <a:solidFill>
                  <a:srgbClr val="4C26FF"/>
                </a:solidFill>
                <a:effectLst/>
                <a:latin typeface="Calibri" pitchFamily="34" charset="0"/>
                <a:ea typeface="Calibri" pitchFamily="34" charset="0"/>
                <a:cs typeface="Garamond" pitchFamily="18" charset="0"/>
              </a:rPr>
              <a:t> de </a:t>
            </a:r>
            <a:r>
              <a:rPr kumimoji="0" lang="fr-FR" sz="900" b="0" i="0" u="none" strike="noStrike" cap="none" normalizeH="0" baseline="0" dirty="0" err="1" smtClean="0">
                <a:ln>
                  <a:noFill/>
                </a:ln>
                <a:solidFill>
                  <a:srgbClr val="4C26FF"/>
                </a:solidFill>
                <a:effectLst/>
                <a:latin typeface="Calibri" pitchFamily="34" charset="0"/>
                <a:ea typeface="Calibri" pitchFamily="34" charset="0"/>
                <a:cs typeface="Garamond" pitchFamily="18" charset="0"/>
              </a:rPr>
              <a:t>Seguros</a:t>
            </a:r>
            <a:endParaRPr lang="en-GB" sz="900" dirty="0"/>
          </a:p>
        </p:txBody>
      </p:sp>
      <p:sp>
        <p:nvSpPr>
          <p:cNvPr id="3" name="Subtitle 2"/>
          <p:cNvSpPr>
            <a:spLocks noGrp="1"/>
          </p:cNvSpPr>
          <p:nvPr>
            <p:ph type="subTitle" idx="1"/>
          </p:nvPr>
        </p:nvSpPr>
        <p:spPr>
          <a:xfrm>
            <a:off x="1371600" y="2708920"/>
            <a:ext cx="6400800" cy="2929880"/>
          </a:xfrm>
        </p:spPr>
        <p:txBody>
          <a:bodyPr>
            <a:normAutofit fontScale="85000" lnSpcReduction="20000"/>
          </a:bodyPr>
          <a:lstStyle/>
          <a:p>
            <a:r>
              <a:rPr lang="en-GB" sz="1700" b="1" dirty="0">
                <a:solidFill>
                  <a:srgbClr val="00B050"/>
                </a:solidFill>
              </a:rPr>
              <a:t>JOINT MEETING OF CLIMATE CHANGE AND MOTOR INSURANCE WORKING </a:t>
            </a:r>
            <a:r>
              <a:rPr lang="en-GB" sz="1700" b="1" dirty="0" smtClean="0">
                <a:solidFill>
                  <a:srgbClr val="00B050"/>
                </a:solidFill>
              </a:rPr>
              <a:t>PARTIES</a:t>
            </a:r>
            <a:endParaRPr lang="en-GB" sz="1700" b="1" dirty="0" smtClean="0">
              <a:solidFill>
                <a:schemeClr val="tx1"/>
              </a:solidFill>
            </a:endParaRPr>
          </a:p>
          <a:p>
            <a:r>
              <a:rPr lang="en-GB" sz="1400" b="1" dirty="0" smtClean="0">
                <a:solidFill>
                  <a:schemeClr val="tx1"/>
                </a:solidFill>
              </a:rPr>
              <a:t> SYDNEY - WEDNESDAY 18 SEPTEMBER 2013</a:t>
            </a:r>
          </a:p>
          <a:p>
            <a:endParaRPr lang="en-GB" sz="1400" b="1" dirty="0" smtClean="0">
              <a:solidFill>
                <a:schemeClr val="tx1"/>
              </a:solidFill>
            </a:endParaRPr>
          </a:p>
          <a:p>
            <a:r>
              <a:rPr lang="en-GB" sz="1600" b="1" dirty="0" smtClean="0">
                <a:solidFill>
                  <a:schemeClr val="tx1"/>
                </a:solidFill>
              </a:rPr>
              <a:t>Climate Change, Motor Vehicles and Insurance – Taming the Beast?</a:t>
            </a:r>
            <a:endParaRPr lang="en-GB" sz="1600" dirty="0" smtClean="0">
              <a:solidFill>
                <a:schemeClr val="tx1"/>
              </a:solidFill>
            </a:endParaRPr>
          </a:p>
          <a:p>
            <a:endParaRPr lang="en-GB" sz="1800" dirty="0">
              <a:solidFill>
                <a:schemeClr val="tx1"/>
              </a:solidFill>
            </a:endParaRPr>
          </a:p>
          <a:p>
            <a:endParaRPr lang="en-GB" sz="1800" b="1" dirty="0" smtClean="0">
              <a:solidFill>
                <a:srgbClr val="FF0000"/>
              </a:solidFill>
            </a:endParaRPr>
          </a:p>
          <a:p>
            <a:r>
              <a:rPr lang="en-GB" sz="1800" b="1" dirty="0" smtClean="0">
                <a:solidFill>
                  <a:srgbClr val="FF0000"/>
                </a:solidFill>
              </a:rPr>
              <a:t>Overview of  Motor Vehicles, Manufacture, Insurance </a:t>
            </a:r>
          </a:p>
          <a:p>
            <a:r>
              <a:rPr lang="en-GB" sz="1800" b="1" dirty="0" smtClean="0">
                <a:solidFill>
                  <a:srgbClr val="FF0000"/>
                </a:solidFill>
              </a:rPr>
              <a:t>and Climate Change</a:t>
            </a:r>
          </a:p>
          <a:p>
            <a:endParaRPr lang="en-GB" sz="1700" dirty="0" smtClean="0">
              <a:solidFill>
                <a:schemeClr val="tx1"/>
              </a:solidFill>
            </a:endParaRPr>
          </a:p>
          <a:p>
            <a:endParaRPr lang="en-GB" sz="1700" dirty="0">
              <a:solidFill>
                <a:schemeClr val="tx1"/>
              </a:solidFill>
            </a:endParaRPr>
          </a:p>
          <a:p>
            <a:r>
              <a:rPr lang="en-GB" sz="1700" b="1" dirty="0" smtClean="0">
                <a:solidFill>
                  <a:schemeClr val="tx1"/>
                </a:solidFill>
              </a:rPr>
              <a:t>Tim Hardy </a:t>
            </a:r>
            <a:endParaRPr lang="en-GB" sz="1700" dirty="0" smtClean="0">
              <a:solidFill>
                <a:schemeClr val="tx1"/>
              </a:solidFill>
            </a:endParaRPr>
          </a:p>
          <a:p>
            <a:r>
              <a:rPr lang="en-GB" sz="1700" dirty="0" smtClean="0">
                <a:solidFill>
                  <a:schemeClr val="tx1"/>
                </a:solidFill>
              </a:rPr>
              <a:t> AIDA Climate Change Working Party Chair</a:t>
            </a:r>
          </a:p>
          <a:p>
            <a:r>
              <a:rPr lang="en-GB" sz="1700" dirty="0" smtClean="0">
                <a:solidFill>
                  <a:schemeClr val="tx1"/>
                </a:solidFill>
              </a:rPr>
              <a:t> Vice President, British Insurance Law Association, UK</a:t>
            </a:r>
          </a:p>
          <a:p>
            <a:endParaRPr lang="en-GB" sz="1800" dirty="0">
              <a:solidFill>
                <a:srgbClr val="00B050"/>
              </a:solidFill>
            </a:endParaRPr>
          </a:p>
          <a:p>
            <a:endParaRPr lang="en-GB" dirty="0"/>
          </a:p>
        </p:txBody>
      </p:sp>
      <p:pic>
        <p:nvPicPr>
          <p:cNvPr id="4" name="Picture 3" descr="http://www.aida.org.uk/images/translogo.gif">
            <a:hlinkClick r:id="rId2"/>
          </p:cNvPr>
          <p:cNvPicPr/>
          <p:nvPr/>
        </p:nvPicPr>
        <p:blipFill>
          <a:blip r:embed="rId3" cstate="print"/>
          <a:stretch>
            <a:fillRect/>
          </a:stretch>
        </p:blipFill>
        <p:spPr bwMode="auto">
          <a:xfrm>
            <a:off x="3779912" y="836712"/>
            <a:ext cx="1469132" cy="64807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solidFill>
                  <a:srgbClr val="FF0000"/>
                </a:solidFill>
              </a:rPr>
              <a:t>Overview of  Motor Vehicles, Manufacture, Insurance  and Climate Change:</a:t>
            </a:r>
            <a:br>
              <a:rPr lang="en-GB" sz="1800" b="1" dirty="0" smtClean="0">
                <a:solidFill>
                  <a:srgbClr val="FF0000"/>
                </a:solidFill>
              </a:rPr>
            </a:br>
            <a:r>
              <a:rPr lang="en-GB" sz="1800" b="1" dirty="0" smtClean="0">
                <a:solidFill>
                  <a:srgbClr val="FF0000"/>
                </a:solidFill>
              </a:rPr>
              <a:t>The Nature of the Beast?</a:t>
            </a:r>
            <a:r>
              <a:rPr lang="en-GB" sz="1600" b="1" dirty="0" smtClean="0">
                <a:solidFill>
                  <a:srgbClr val="FF0000"/>
                </a:solidFill>
              </a:rPr>
              <a:t/>
            </a:r>
            <a:br>
              <a:rPr lang="en-GB" sz="1600" b="1" dirty="0" smtClean="0">
                <a:solidFill>
                  <a:srgbClr val="FF0000"/>
                </a:solidFill>
              </a:rPr>
            </a:br>
            <a:r>
              <a:rPr lang="en-GB" sz="1600" b="1" dirty="0" smtClean="0">
                <a:solidFill>
                  <a:srgbClr val="FF0000"/>
                </a:solidFill>
              </a:rPr>
              <a:t/>
            </a:r>
            <a:br>
              <a:rPr lang="en-GB" sz="1600" b="1" dirty="0" smtClean="0">
                <a:solidFill>
                  <a:srgbClr val="FF0000"/>
                </a:solidFill>
              </a:rPr>
            </a:br>
            <a:endParaRPr lang="en-GB" sz="1600" dirty="0"/>
          </a:p>
        </p:txBody>
      </p:sp>
      <p:sp>
        <p:nvSpPr>
          <p:cNvPr id="3" name="Content Placeholder 2"/>
          <p:cNvSpPr>
            <a:spLocks noGrp="1"/>
          </p:cNvSpPr>
          <p:nvPr>
            <p:ph idx="1"/>
          </p:nvPr>
        </p:nvSpPr>
        <p:spPr>
          <a:xfrm>
            <a:off x="457200" y="1124744"/>
            <a:ext cx="8229600" cy="5001419"/>
          </a:xfrm>
        </p:spPr>
        <p:txBody>
          <a:bodyPr/>
          <a:lstStyle/>
          <a:p>
            <a:pPr algn="ctr">
              <a:buNone/>
            </a:pPr>
            <a:r>
              <a:rPr lang="en-GB" sz="2800" b="1" dirty="0" smtClean="0">
                <a:solidFill>
                  <a:srgbClr val="00B050"/>
                </a:solidFill>
              </a:rPr>
              <a:t>“Climate Control as Standard”</a:t>
            </a:r>
          </a:p>
          <a:p>
            <a:pPr algn="ctr">
              <a:buNone/>
            </a:pPr>
            <a:endParaRPr lang="en-GB" sz="1600" dirty="0" smtClean="0">
              <a:solidFill>
                <a:srgbClr val="00B050"/>
              </a:solidFill>
            </a:endParaRPr>
          </a:p>
          <a:p>
            <a:r>
              <a:rPr lang="en-GB" sz="1600" dirty="0" smtClean="0"/>
              <a:t>Blessing and curse of the private MV is obvious. </a:t>
            </a:r>
          </a:p>
          <a:p>
            <a:r>
              <a:rPr lang="en-GB" sz="1600" dirty="0" smtClean="0"/>
              <a:t>Act of </a:t>
            </a:r>
            <a:r>
              <a:rPr lang="en-GB" sz="1600" b="1" dirty="0" smtClean="0"/>
              <a:t>driving</a:t>
            </a:r>
            <a:r>
              <a:rPr lang="en-GB" sz="1600" dirty="0" smtClean="0"/>
              <a:t> is the regular activity of the average person to make </a:t>
            </a:r>
            <a:r>
              <a:rPr lang="en-GB" sz="1600" b="1" dirty="0" smtClean="0"/>
              <a:t>greatest contribution to man-made climate change. </a:t>
            </a:r>
          </a:p>
          <a:p>
            <a:r>
              <a:rPr lang="en-GB" sz="1600" b="1" dirty="0" smtClean="0"/>
              <a:t>Three-quarters</a:t>
            </a:r>
            <a:r>
              <a:rPr lang="en-GB" sz="1600" dirty="0" smtClean="0"/>
              <a:t> of all </a:t>
            </a:r>
            <a:r>
              <a:rPr lang="en-GB" sz="1600" b="1" dirty="0" smtClean="0"/>
              <a:t>transport</a:t>
            </a:r>
            <a:r>
              <a:rPr lang="en-GB" sz="1600" dirty="0" smtClean="0"/>
              <a:t> emissions come from </a:t>
            </a:r>
            <a:r>
              <a:rPr lang="en-GB" sz="1600" b="1" dirty="0" smtClean="0"/>
              <a:t>road vehicles</a:t>
            </a:r>
            <a:r>
              <a:rPr lang="en-GB" sz="1600" dirty="0" smtClean="0"/>
              <a:t>. </a:t>
            </a:r>
            <a:r>
              <a:rPr lang="en-GB" sz="1600" b="1" dirty="0" smtClean="0"/>
              <a:t>Personal MVs </a:t>
            </a:r>
            <a:r>
              <a:rPr lang="en-GB" sz="1600" dirty="0" smtClean="0"/>
              <a:t>consume </a:t>
            </a:r>
            <a:r>
              <a:rPr lang="en-GB" sz="1600" b="1" dirty="0" smtClean="0"/>
              <a:t>more</a:t>
            </a:r>
            <a:r>
              <a:rPr lang="en-GB" sz="1600" dirty="0" smtClean="0"/>
              <a:t> GHGs per passenger/km than </a:t>
            </a:r>
            <a:r>
              <a:rPr lang="en-GB" sz="1600" b="1" dirty="0" smtClean="0"/>
              <a:t>any other </a:t>
            </a:r>
            <a:r>
              <a:rPr lang="en-GB" sz="1600" dirty="0" smtClean="0"/>
              <a:t>surface mode of transport. </a:t>
            </a:r>
          </a:p>
          <a:p>
            <a:r>
              <a:rPr lang="en-GB" sz="1600" b="1" dirty="0" smtClean="0"/>
              <a:t>MV travel </a:t>
            </a:r>
            <a:r>
              <a:rPr lang="en-GB" sz="1600" dirty="0" smtClean="0"/>
              <a:t>accounts for </a:t>
            </a:r>
            <a:r>
              <a:rPr lang="en-GB" sz="1600" b="1" dirty="0" smtClean="0"/>
              <a:t>15-30%</a:t>
            </a:r>
            <a:r>
              <a:rPr lang="en-GB" sz="1600" dirty="0" smtClean="0"/>
              <a:t> of total trips in </a:t>
            </a:r>
            <a:r>
              <a:rPr lang="en-GB" sz="1600" b="1" dirty="0" smtClean="0"/>
              <a:t>developing world</a:t>
            </a:r>
            <a:r>
              <a:rPr lang="en-GB" sz="1600" dirty="0" smtClean="0"/>
              <a:t>. </a:t>
            </a:r>
            <a:r>
              <a:rPr lang="en-GB" sz="1600" b="1" dirty="0" smtClean="0"/>
              <a:t>50%</a:t>
            </a:r>
            <a:r>
              <a:rPr lang="en-GB" sz="1600" dirty="0" smtClean="0"/>
              <a:t> in </a:t>
            </a:r>
            <a:r>
              <a:rPr lang="en-GB" sz="1600" b="1" dirty="0" smtClean="0"/>
              <a:t>Western Europe</a:t>
            </a:r>
            <a:r>
              <a:rPr lang="en-GB" sz="1600" dirty="0" smtClean="0"/>
              <a:t>. </a:t>
            </a:r>
            <a:r>
              <a:rPr lang="en-GB" sz="1600" b="1" dirty="0" smtClean="0"/>
              <a:t>90% </a:t>
            </a:r>
            <a:r>
              <a:rPr lang="en-GB" sz="1600" dirty="0" smtClean="0"/>
              <a:t>in the </a:t>
            </a:r>
            <a:r>
              <a:rPr lang="en-GB" sz="1600" b="1" dirty="0" smtClean="0"/>
              <a:t>United States</a:t>
            </a:r>
            <a:r>
              <a:rPr lang="en-GB" sz="1600" dirty="0" smtClean="0"/>
              <a:t>.</a:t>
            </a:r>
          </a:p>
          <a:p>
            <a:r>
              <a:rPr lang="en-GB" sz="1600" dirty="0" smtClean="0"/>
              <a:t>For each </a:t>
            </a:r>
            <a:r>
              <a:rPr lang="en-GB" sz="1600" b="1" dirty="0" smtClean="0"/>
              <a:t>gallon</a:t>
            </a:r>
            <a:r>
              <a:rPr lang="en-GB" sz="1600" dirty="0" smtClean="0"/>
              <a:t> of gasoline consumed by MVs nearly </a:t>
            </a:r>
            <a:r>
              <a:rPr lang="en-GB" sz="1600" b="1" dirty="0" smtClean="0"/>
              <a:t>20lb</a:t>
            </a:r>
            <a:r>
              <a:rPr lang="en-GB" sz="1600" dirty="0" smtClean="0"/>
              <a:t>s of CO2 estimated to be released into atmosphere. In US alone every </a:t>
            </a:r>
            <a:r>
              <a:rPr lang="en-GB" sz="1600" b="1" dirty="0" smtClean="0"/>
              <a:t>1m gallons </a:t>
            </a:r>
            <a:r>
              <a:rPr lang="en-GB" sz="1600" dirty="0" smtClean="0"/>
              <a:t>of gasoline releases </a:t>
            </a:r>
            <a:r>
              <a:rPr lang="en-GB" sz="1600" b="1" dirty="0" smtClean="0"/>
              <a:t>c.10k CO2 tonnes </a:t>
            </a:r>
            <a:r>
              <a:rPr lang="en-GB" sz="1600" dirty="0" smtClean="0"/>
              <a:t>at a rate of </a:t>
            </a:r>
            <a:r>
              <a:rPr lang="en-GB" sz="1600" b="1" dirty="0" smtClean="0"/>
              <a:t>420m gallons </a:t>
            </a:r>
            <a:r>
              <a:rPr lang="en-GB" sz="1600" dirty="0" smtClean="0"/>
              <a:t>or </a:t>
            </a:r>
            <a:r>
              <a:rPr lang="en-GB" sz="1600" b="1" dirty="0" smtClean="0"/>
              <a:t>8bn CO2lbs </a:t>
            </a:r>
            <a:r>
              <a:rPr lang="en-GB" sz="1600" i="1" dirty="0" smtClean="0"/>
              <a:t>per day</a:t>
            </a:r>
            <a:r>
              <a:rPr lang="en-GB" sz="1600" dirty="0" smtClean="0"/>
              <a:t>. </a:t>
            </a:r>
          </a:p>
          <a:p>
            <a:r>
              <a:rPr lang="en-GB" sz="1600" dirty="0" smtClean="0"/>
              <a:t>Heavy and continuing CO2 emissions levels from MVs in developed world reflects how </a:t>
            </a:r>
            <a:r>
              <a:rPr lang="en-GB" sz="1600" b="1" dirty="0" smtClean="0"/>
              <a:t>economic development </a:t>
            </a:r>
            <a:r>
              <a:rPr lang="en-GB" sz="1600" dirty="0" smtClean="0"/>
              <a:t>and </a:t>
            </a:r>
            <a:r>
              <a:rPr lang="en-GB" sz="1600" b="1" dirty="0" smtClean="0"/>
              <a:t>transport</a:t>
            </a:r>
            <a:r>
              <a:rPr lang="en-GB" sz="1600" dirty="0" smtClean="0"/>
              <a:t> are inextricably linked: development increasing transport demand; availability of transport stimulating development. </a:t>
            </a:r>
          </a:p>
          <a:p>
            <a:r>
              <a:rPr lang="en-GB" sz="1600" b="1" dirty="0" smtClean="0"/>
              <a:t>Number of MVs </a:t>
            </a:r>
            <a:r>
              <a:rPr lang="en-GB" sz="1600" dirty="0" smtClean="0"/>
              <a:t>continues to rise and in developing world at still faster rate.  As of </a:t>
            </a:r>
            <a:r>
              <a:rPr lang="en-GB" sz="1600" b="1" dirty="0" smtClean="0"/>
              <a:t>2010</a:t>
            </a:r>
            <a:r>
              <a:rPr lang="en-GB" sz="1600" dirty="0" smtClean="0"/>
              <a:t> estimated more than </a:t>
            </a:r>
            <a:r>
              <a:rPr lang="en-GB" sz="1600" b="1" dirty="0" smtClean="0"/>
              <a:t>one billion </a:t>
            </a:r>
            <a:r>
              <a:rPr lang="en-GB" sz="1600" dirty="0" smtClean="0"/>
              <a:t>MVs in use and some predict </a:t>
            </a:r>
            <a:r>
              <a:rPr lang="en-GB" sz="1600" b="1" dirty="0" smtClean="0"/>
              <a:t>2 billion </a:t>
            </a:r>
            <a:r>
              <a:rPr lang="en-GB" sz="1600" dirty="0" smtClean="0"/>
              <a:t>by </a:t>
            </a:r>
            <a:r>
              <a:rPr lang="en-GB" sz="1600" b="1" dirty="0" smtClean="0"/>
              <a:t>2020</a:t>
            </a:r>
            <a:r>
              <a:rPr lang="en-GB" sz="1600"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1800" b="1" dirty="0" smtClean="0">
                <a:solidFill>
                  <a:srgbClr val="FF0000"/>
                </a:solidFill>
              </a:rPr>
              <a:t>Overview of  Motor Vehicles, Manufacture, Insurance  and Climate Change:</a:t>
            </a:r>
            <a:br>
              <a:rPr lang="en-GB" sz="1800" b="1" dirty="0" smtClean="0">
                <a:solidFill>
                  <a:srgbClr val="FF0000"/>
                </a:solidFill>
              </a:rPr>
            </a:br>
            <a:r>
              <a:rPr lang="en-GB" sz="1800" b="1" dirty="0" smtClean="0">
                <a:solidFill>
                  <a:srgbClr val="FF0000"/>
                </a:solidFill>
              </a:rPr>
              <a:t>Significance of Motor Vehicles in Emissions Reduction? </a:t>
            </a:r>
            <a:endParaRPr lang="en-GB" sz="1800" dirty="0"/>
          </a:p>
        </p:txBody>
      </p:sp>
      <p:sp>
        <p:nvSpPr>
          <p:cNvPr id="5" name="Content Placeholder 4"/>
          <p:cNvSpPr>
            <a:spLocks noGrp="1"/>
          </p:cNvSpPr>
          <p:nvPr>
            <p:ph sz="half" idx="1"/>
          </p:nvPr>
        </p:nvSpPr>
        <p:spPr>
          <a:xfrm>
            <a:off x="457200" y="1412776"/>
            <a:ext cx="4038600" cy="4713387"/>
          </a:xfrm>
        </p:spPr>
        <p:txBody>
          <a:bodyPr>
            <a:normAutofit/>
          </a:bodyPr>
          <a:lstStyle/>
          <a:p>
            <a:pPr>
              <a:buNone/>
            </a:pPr>
            <a:r>
              <a:rPr lang="en-GB" sz="2000" b="1" dirty="0" smtClean="0"/>
              <a:t>	</a:t>
            </a:r>
          </a:p>
          <a:p>
            <a:pPr>
              <a:buNone/>
            </a:pPr>
            <a:endParaRPr lang="en-GB" sz="2000" b="1" dirty="0"/>
          </a:p>
          <a:p>
            <a:pPr>
              <a:buNone/>
            </a:pPr>
            <a:r>
              <a:rPr lang="en-GB" sz="2000" b="1" dirty="0"/>
              <a:t>	</a:t>
            </a:r>
            <a:r>
              <a:rPr lang="en-GB" sz="1800" b="1" dirty="0" smtClean="0"/>
              <a:t>Q:</a:t>
            </a:r>
            <a:r>
              <a:rPr lang="en-GB" sz="2000" b="1" dirty="0" smtClean="0"/>
              <a:t>  </a:t>
            </a:r>
            <a:r>
              <a:rPr lang="en-GB" sz="1800" b="1" dirty="0" smtClean="0"/>
              <a:t>Proportion of world’s GHG emissions attributable to motor vehicles?</a:t>
            </a:r>
          </a:p>
          <a:p>
            <a:pPr>
              <a:buNone/>
            </a:pPr>
            <a:endParaRPr lang="en-GB" sz="1800" b="1" dirty="0"/>
          </a:p>
          <a:p>
            <a:pPr>
              <a:buNone/>
            </a:pPr>
            <a:r>
              <a:rPr lang="en-GB" sz="1800" b="1" dirty="0" smtClean="0"/>
              <a:t>	A:  Not as consistently or easily found as expected, but most authoritative estimates indicate:</a:t>
            </a:r>
          </a:p>
          <a:p>
            <a:pPr lvl="1"/>
            <a:r>
              <a:rPr lang="en-GB" sz="1400" b="1" dirty="0"/>
              <a:t>a</a:t>
            </a:r>
            <a:r>
              <a:rPr lang="en-GB" sz="1400" b="1" dirty="0" smtClean="0"/>
              <a:t>pprox </a:t>
            </a:r>
            <a:r>
              <a:rPr lang="en-GB" sz="1400" b="1" dirty="0" smtClean="0">
                <a:solidFill>
                  <a:srgbClr val="FF0000"/>
                </a:solidFill>
              </a:rPr>
              <a:t>16% </a:t>
            </a:r>
            <a:r>
              <a:rPr lang="en-GB" sz="1400" b="1" dirty="0" smtClean="0"/>
              <a:t>of global man-made CO2 emissions (but higher in some parts)</a:t>
            </a:r>
          </a:p>
          <a:p>
            <a:pPr lvl="1"/>
            <a:r>
              <a:rPr lang="en-GB" sz="1400" b="1" dirty="0"/>
              <a:t>p</a:t>
            </a:r>
            <a:r>
              <a:rPr lang="en-GB" sz="1400" b="1" dirty="0" smtClean="0"/>
              <a:t>roportion likely to remain constant as vehicles/usage rise globally offsetting progress in fuel consumption</a:t>
            </a:r>
          </a:p>
          <a:p>
            <a:pPr lvl="1"/>
            <a:endParaRPr lang="en-GB" sz="800" b="1" dirty="0"/>
          </a:p>
          <a:p>
            <a:pPr lvl="1">
              <a:buNone/>
            </a:pPr>
            <a:r>
              <a:rPr lang="en-GB" sz="800" b="1" dirty="0" smtClean="0"/>
              <a:t>OICA – International Organisation of Motor Vehicle Manufacturers</a:t>
            </a:r>
          </a:p>
          <a:p>
            <a:pPr lvl="1">
              <a:buNone/>
            </a:pPr>
            <a:r>
              <a:rPr lang="en-GB" sz="800" b="1" dirty="0" smtClean="0"/>
              <a:t>WRI  - World Resources Institute</a:t>
            </a:r>
          </a:p>
          <a:p>
            <a:pPr lvl="1">
              <a:buNone/>
            </a:pPr>
            <a:endParaRPr lang="en-GB" sz="800" b="1" dirty="0"/>
          </a:p>
        </p:txBody>
      </p:sp>
      <p:pic>
        <p:nvPicPr>
          <p:cNvPr id="7" name="Picture 2"/>
          <p:cNvPicPr>
            <a:picLocks noGrp="1" noChangeAspect="1" noChangeArrowheads="1"/>
          </p:cNvPicPr>
          <p:nvPr>
            <p:ph sz="half" idx="2"/>
          </p:nvPr>
        </p:nvPicPr>
        <p:blipFill>
          <a:blip r:embed="rId2" cstate="print"/>
          <a:srcRect t="20683" r="4967" b="15677"/>
          <a:stretch>
            <a:fillRect/>
          </a:stretch>
        </p:blipFill>
        <p:spPr bwMode="auto">
          <a:xfrm>
            <a:off x="4648200" y="2204864"/>
            <a:ext cx="4038600" cy="3384376"/>
          </a:xfrm>
          <a:prstGeom prst="rect">
            <a:avLst/>
          </a:prstGeom>
          <a:noFill/>
          <a:ln w="12700">
            <a:solidFill>
              <a:schemeClr val="tx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solidFill>
                  <a:srgbClr val="FF0000"/>
                </a:solidFill>
              </a:rPr>
              <a:t>Overview of  Motor Vehicles, Manufacture, Insurance  and Climate Change:</a:t>
            </a:r>
            <a:br>
              <a:rPr lang="en-GB" sz="1800" b="1" dirty="0" smtClean="0">
                <a:solidFill>
                  <a:srgbClr val="FF0000"/>
                </a:solidFill>
              </a:rPr>
            </a:br>
            <a:r>
              <a:rPr lang="en-GB" sz="1800" b="1" dirty="0" smtClean="0">
                <a:solidFill>
                  <a:srgbClr val="FF0000"/>
                </a:solidFill>
              </a:rPr>
              <a:t>Establishing Significance of Motor Vehicles in Emissions Reduction </a:t>
            </a:r>
            <a:endParaRPr lang="en-GB" sz="1800" dirty="0"/>
          </a:p>
        </p:txBody>
      </p:sp>
      <p:pic>
        <p:nvPicPr>
          <p:cNvPr id="4" name="Picture 2" descr="http://www.wri.org/image/view/11147/_original"/>
          <p:cNvPicPr>
            <a:picLocks noGrp="1" noChangeAspect="1" noChangeArrowheads="1"/>
          </p:cNvPicPr>
          <p:nvPr>
            <p:ph idx="1"/>
          </p:nvPr>
        </p:nvPicPr>
        <p:blipFill>
          <a:blip r:embed="rId2" cstate="print"/>
          <a:srcRect/>
          <a:stretch>
            <a:fillRect/>
          </a:stretch>
        </p:blipFill>
        <p:spPr bwMode="auto">
          <a:xfrm>
            <a:off x="1431877" y="1600200"/>
            <a:ext cx="6280245" cy="452596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solidFill>
                  <a:srgbClr val="FF0000"/>
                </a:solidFill>
              </a:rPr>
              <a:t>Overview of  Motor Vehicles, Manufacture, Insurance  and Climate Change:</a:t>
            </a:r>
            <a:br>
              <a:rPr lang="en-GB" sz="1800" b="1" dirty="0" smtClean="0">
                <a:solidFill>
                  <a:srgbClr val="FF0000"/>
                </a:solidFill>
              </a:rPr>
            </a:br>
            <a:r>
              <a:rPr lang="en-GB" sz="1800" b="1" dirty="0" smtClean="0">
                <a:solidFill>
                  <a:srgbClr val="FF0000"/>
                </a:solidFill>
              </a:rPr>
              <a:t> Where in the world does one begin? </a:t>
            </a:r>
            <a:br>
              <a:rPr lang="en-GB" sz="1800" b="1" dirty="0" smtClean="0">
                <a:solidFill>
                  <a:srgbClr val="FF0000"/>
                </a:solidFill>
              </a:rPr>
            </a:br>
            <a:endParaRPr lang="en-GB" sz="1800" dirty="0"/>
          </a:p>
        </p:txBody>
      </p:sp>
      <p:sp>
        <p:nvSpPr>
          <p:cNvPr id="3" name="Content Placeholder 2"/>
          <p:cNvSpPr>
            <a:spLocks noGrp="1"/>
          </p:cNvSpPr>
          <p:nvPr>
            <p:ph sz="half" idx="1"/>
          </p:nvPr>
        </p:nvSpPr>
        <p:spPr>
          <a:xfrm>
            <a:off x="395536" y="1340768"/>
            <a:ext cx="4038600" cy="4785395"/>
          </a:xfrm>
        </p:spPr>
        <p:txBody>
          <a:bodyPr>
            <a:normAutofit fontScale="25000" lnSpcReduction="20000"/>
          </a:bodyPr>
          <a:lstStyle/>
          <a:p>
            <a:pPr algn="ctr">
              <a:buNone/>
            </a:pPr>
            <a:r>
              <a:rPr lang="en-GB" sz="1400" b="1" dirty="0" smtClean="0"/>
              <a:t>  </a:t>
            </a:r>
            <a:r>
              <a:rPr lang="en-GB" sz="5600" b="1" dirty="0" smtClean="0"/>
              <a:t>* </a:t>
            </a:r>
            <a:r>
              <a:rPr lang="en-GB" sz="5600" b="1" u="sng" dirty="0" smtClean="0"/>
              <a:t>Leading countries by moto</a:t>
            </a:r>
            <a:r>
              <a:rPr lang="en-GB" sz="5600" b="1" u="sng" dirty="0"/>
              <a:t>r</a:t>
            </a:r>
            <a:r>
              <a:rPr lang="en-GB" sz="5600" b="1" u="sng" dirty="0" smtClean="0"/>
              <a:t> vehicle production</a:t>
            </a:r>
            <a:r>
              <a:rPr lang="en-GB" sz="2200" b="1" dirty="0" smtClean="0"/>
              <a:t>:</a:t>
            </a:r>
          </a:p>
          <a:p>
            <a:pPr algn="ctr">
              <a:buNone/>
            </a:pPr>
            <a:endParaRPr lang="en-GB" sz="1400" b="1" dirty="0" smtClean="0"/>
          </a:p>
          <a:p>
            <a:pPr algn="ctr">
              <a:buNone/>
            </a:pPr>
            <a:endParaRPr lang="en-GB" sz="1400" b="1" dirty="0"/>
          </a:p>
          <a:p>
            <a:pPr algn="ctr">
              <a:buNone/>
            </a:pPr>
            <a:r>
              <a:rPr lang="en-GB" sz="1400" b="1" dirty="0" smtClean="0"/>
              <a:t> </a:t>
            </a:r>
            <a:endParaRPr lang="en-GB" sz="1400" b="1" dirty="0"/>
          </a:p>
        </p:txBody>
      </p:sp>
      <p:sp>
        <p:nvSpPr>
          <p:cNvPr id="4" name="Content Placeholder 3"/>
          <p:cNvSpPr>
            <a:spLocks noGrp="1"/>
          </p:cNvSpPr>
          <p:nvPr>
            <p:ph sz="half" idx="2"/>
          </p:nvPr>
        </p:nvSpPr>
        <p:spPr>
          <a:xfrm>
            <a:off x="4644008" y="1340768"/>
            <a:ext cx="4038600" cy="5256584"/>
          </a:xfrm>
        </p:spPr>
        <p:txBody>
          <a:bodyPr>
            <a:normAutofit fontScale="25000" lnSpcReduction="20000"/>
          </a:bodyPr>
          <a:lstStyle/>
          <a:p>
            <a:pPr algn="ctr">
              <a:buNone/>
            </a:pPr>
            <a:r>
              <a:rPr lang="en-GB" sz="5600" b="1" u="sng" dirty="0" smtClean="0"/>
              <a:t>Trends:</a:t>
            </a:r>
          </a:p>
          <a:p>
            <a:pPr algn="ctr">
              <a:buNone/>
            </a:pPr>
            <a:endParaRPr lang="en-GB" sz="4300" b="1" dirty="0"/>
          </a:p>
          <a:p>
            <a:pPr algn="just"/>
            <a:r>
              <a:rPr lang="en-GB" sz="4300" b="1" dirty="0" smtClean="0"/>
              <a:t>Dramatic fall in production levels in 2009 following 2008 financial crisis has now been followed by record 5% rise in world production in 2012. </a:t>
            </a:r>
          </a:p>
          <a:p>
            <a:pPr algn="just"/>
            <a:endParaRPr lang="en-GB" sz="4300" b="1" dirty="0"/>
          </a:p>
          <a:p>
            <a:pPr algn="just"/>
            <a:r>
              <a:rPr lang="en-GB" sz="4300" b="1" dirty="0" smtClean="0"/>
              <a:t>Sharp discrepancies between regions – Asia leading with 43.7m units in 2012, Americas 20m, EU less than 20m.</a:t>
            </a:r>
          </a:p>
          <a:p>
            <a:pPr algn="just"/>
            <a:endParaRPr lang="en-GB" sz="4300" b="1" dirty="0"/>
          </a:p>
          <a:p>
            <a:pPr algn="just"/>
            <a:r>
              <a:rPr lang="en-GB" sz="4300" b="1" dirty="0" smtClean="0"/>
              <a:t>Sales for 2012 nearing 82m globally seeing increases throughout China, India, Japan, S Korea. Also, NAFTA, Russia/Turkey/other European countries and Africa. EU27 showing decline. </a:t>
            </a:r>
          </a:p>
          <a:p>
            <a:pPr algn="just"/>
            <a:endParaRPr lang="en-GB" sz="4300" b="1" dirty="0"/>
          </a:p>
          <a:p>
            <a:pPr algn="just"/>
            <a:r>
              <a:rPr lang="en-GB" sz="4300" b="1" dirty="0" smtClean="0"/>
              <a:t>China now accounting for 23% of worldwide sales with global rise of 3% forecast for 2013, despite bleak prospects for EU. </a:t>
            </a:r>
            <a:endParaRPr lang="en-GB" sz="4300" b="1" dirty="0"/>
          </a:p>
          <a:p>
            <a:pPr algn="ctr">
              <a:buNone/>
            </a:pPr>
            <a:endParaRPr lang="en-GB" sz="4300" b="1" dirty="0" smtClean="0"/>
          </a:p>
          <a:p>
            <a:pPr algn="ctr">
              <a:buNone/>
            </a:pPr>
            <a:r>
              <a:rPr lang="en-GB" sz="5600" b="1" u="sng" dirty="0" smtClean="0"/>
              <a:t>CO2 emissions from motor vehicles:</a:t>
            </a:r>
          </a:p>
          <a:p>
            <a:pPr algn="ctr">
              <a:buNone/>
            </a:pPr>
            <a:endParaRPr lang="en-GB" sz="5600" b="1" u="sng" dirty="0"/>
          </a:p>
          <a:p>
            <a:pPr algn="just"/>
            <a:r>
              <a:rPr lang="en-GB" sz="4400" b="1" dirty="0"/>
              <a:t>G</a:t>
            </a:r>
            <a:r>
              <a:rPr lang="en-GB" sz="4400" b="1" dirty="0" smtClean="0"/>
              <a:t>rowth in no. of vehicles in China  had been predicted  over next 20 yrs to see annual rise of 13% pa and nearly doubling every 5 yrs and India to rise by c.7% pa, but % share still small.</a:t>
            </a:r>
            <a:endParaRPr lang="en-GB" sz="4300" b="1" dirty="0" smtClean="0"/>
          </a:p>
          <a:p>
            <a:pPr algn="just"/>
            <a:r>
              <a:rPr lang="en-GB" sz="4300" b="1" dirty="0" smtClean="0"/>
              <a:t>Their large  vehicle fleets make </a:t>
            </a:r>
            <a:r>
              <a:rPr lang="en-GB" sz="4300" b="1" dirty="0" smtClean="0">
                <a:solidFill>
                  <a:srgbClr val="FF0000"/>
                </a:solidFill>
              </a:rPr>
              <a:t>developed countries </a:t>
            </a:r>
            <a:r>
              <a:rPr lang="en-GB" sz="4300" b="1" dirty="0" smtClean="0"/>
              <a:t>responsible for a commensurately large proportion of global emissions.  (In US transport accounts for nearly 25% of country’s emissions and in EU approx 20%.)</a:t>
            </a:r>
          </a:p>
          <a:p>
            <a:pPr algn="just"/>
            <a:r>
              <a:rPr lang="en-GB" sz="4300" b="1" dirty="0" smtClean="0"/>
              <a:t>On some projections by year 2030 </a:t>
            </a:r>
            <a:r>
              <a:rPr lang="en-GB" sz="4300" b="1" dirty="0" smtClean="0">
                <a:solidFill>
                  <a:srgbClr val="FF0000"/>
                </a:solidFill>
              </a:rPr>
              <a:t>OECD countries </a:t>
            </a:r>
            <a:r>
              <a:rPr lang="en-GB" sz="4300" b="1" dirty="0" smtClean="0"/>
              <a:t>would still account for </a:t>
            </a:r>
            <a:r>
              <a:rPr lang="en-GB" sz="4300" b="1" dirty="0" smtClean="0">
                <a:solidFill>
                  <a:srgbClr val="FF0000"/>
                </a:solidFill>
              </a:rPr>
              <a:t>50%- 60% </a:t>
            </a:r>
            <a:r>
              <a:rPr lang="en-GB" sz="4300" b="1" dirty="0" smtClean="0"/>
              <a:t>of global motor vehicle emissions despite representing only about </a:t>
            </a:r>
            <a:r>
              <a:rPr lang="en-GB" sz="4300" b="1" dirty="0" smtClean="0">
                <a:solidFill>
                  <a:srgbClr val="FF0000"/>
                </a:solidFill>
              </a:rPr>
              <a:t>16% </a:t>
            </a:r>
            <a:r>
              <a:rPr lang="en-GB" sz="4300" b="1" dirty="0" smtClean="0"/>
              <a:t>of the world’s population.</a:t>
            </a:r>
          </a:p>
          <a:p>
            <a:pPr marL="342900" lvl="6" indent="-342900" algn="r">
              <a:buNone/>
            </a:pPr>
            <a:r>
              <a:rPr lang="en-GB" sz="4400" b="1" dirty="0" smtClean="0"/>
              <a:t>* OICA statistics </a:t>
            </a:r>
          </a:p>
          <a:p>
            <a:pPr marL="342900" lvl="6" indent="-342900" algn="r">
              <a:buNone/>
            </a:pPr>
            <a:endParaRPr lang="en-GB" sz="4400" b="1" dirty="0" smtClean="0"/>
          </a:p>
          <a:p>
            <a:pPr marL="342900" lvl="6" indent="-342900" algn="r">
              <a:buNone/>
            </a:pPr>
            <a:endParaRPr lang="en-GB" sz="4400" b="1" dirty="0"/>
          </a:p>
          <a:p>
            <a:pPr algn="just">
              <a:buNone/>
            </a:pPr>
            <a:endParaRPr lang="en-GB" sz="2900" b="1" dirty="0" smtClean="0"/>
          </a:p>
          <a:p>
            <a:pPr algn="r">
              <a:buNone/>
            </a:pPr>
            <a:r>
              <a:rPr lang="en-GB" sz="2900" b="1" dirty="0" smtClean="0"/>
              <a:t>  </a:t>
            </a:r>
          </a:p>
          <a:p>
            <a:pPr algn="just"/>
            <a:endParaRPr lang="en-GB" sz="2900" b="1" dirty="0" smtClean="0"/>
          </a:p>
          <a:p>
            <a:pPr algn="just"/>
            <a:endParaRPr lang="en-GB" sz="2900" b="1" dirty="0"/>
          </a:p>
          <a:p>
            <a:pPr algn="just"/>
            <a:endParaRPr lang="en-GB" sz="1500" b="1" dirty="0" smtClean="0"/>
          </a:p>
          <a:p>
            <a:pPr algn="just"/>
            <a:endParaRPr lang="en-GB" sz="1500" b="1" dirty="0"/>
          </a:p>
          <a:p>
            <a:pPr algn="just"/>
            <a:endParaRPr lang="en-GB" sz="1500" b="1" dirty="0" smtClean="0"/>
          </a:p>
          <a:p>
            <a:pPr algn="just"/>
            <a:endParaRPr lang="en-GB" sz="1500" b="1" dirty="0"/>
          </a:p>
          <a:p>
            <a:pPr algn="just"/>
            <a:endParaRPr lang="en-GB" sz="1500" b="1" dirty="0" smtClean="0"/>
          </a:p>
          <a:p>
            <a:pPr algn="just"/>
            <a:endParaRPr lang="en-GB" sz="1500" b="1" dirty="0"/>
          </a:p>
          <a:p>
            <a:pPr algn="just"/>
            <a:endParaRPr lang="en-GB" sz="1500" b="1" dirty="0"/>
          </a:p>
          <a:p>
            <a:pPr algn="just"/>
            <a:endParaRPr lang="en-GB" sz="1500" b="1" dirty="0" smtClean="0"/>
          </a:p>
          <a:p>
            <a:endParaRPr lang="en-GB" dirty="0"/>
          </a:p>
        </p:txBody>
      </p:sp>
      <p:graphicFrame>
        <p:nvGraphicFramePr>
          <p:cNvPr id="5" name="Table 4"/>
          <p:cNvGraphicFramePr>
            <a:graphicFrameLocks noGrp="1"/>
          </p:cNvGraphicFramePr>
          <p:nvPr/>
        </p:nvGraphicFramePr>
        <p:xfrm>
          <a:off x="827584" y="1772816"/>
          <a:ext cx="3384376" cy="4786990"/>
        </p:xfrm>
        <a:graphic>
          <a:graphicData uri="http://schemas.openxmlformats.org/drawingml/2006/table">
            <a:tbl>
              <a:tblPr firstRow="1" bandRow="1">
                <a:tableStyleId>{5C22544A-7EE6-4342-B048-85BDC9FD1C3A}</a:tableStyleId>
              </a:tblPr>
              <a:tblGrid>
                <a:gridCol w="504056"/>
                <a:gridCol w="1332148"/>
                <a:gridCol w="828092"/>
                <a:gridCol w="720080"/>
              </a:tblGrid>
              <a:tr h="354462">
                <a:tc>
                  <a:txBody>
                    <a:bodyPr/>
                    <a:lstStyle/>
                    <a:p>
                      <a:r>
                        <a:rPr lang="en-GB" sz="1000" dirty="0" smtClean="0"/>
                        <a:t>Rank</a:t>
                      </a:r>
                      <a:endParaRPr lang="en-GB" sz="1000" dirty="0"/>
                    </a:p>
                  </a:txBody>
                  <a:tcPr/>
                </a:tc>
                <a:tc>
                  <a:txBody>
                    <a:bodyPr/>
                    <a:lstStyle/>
                    <a:p>
                      <a:r>
                        <a:rPr lang="en-GB" sz="1000" dirty="0" smtClean="0"/>
                        <a:t>Country/Region</a:t>
                      </a:r>
                      <a:endParaRPr lang="en-GB" sz="1000" dirty="0"/>
                    </a:p>
                  </a:txBody>
                  <a:tcPr/>
                </a:tc>
                <a:tc>
                  <a:txBody>
                    <a:bodyPr/>
                    <a:lstStyle/>
                    <a:p>
                      <a:r>
                        <a:rPr lang="en-GB" sz="1000" dirty="0" smtClean="0"/>
                        <a:t>2012  (m)</a:t>
                      </a:r>
                      <a:endParaRPr lang="en-GB" sz="1000" dirty="0"/>
                    </a:p>
                  </a:txBody>
                  <a:tcPr/>
                </a:tc>
                <a:tc>
                  <a:txBody>
                    <a:bodyPr/>
                    <a:lstStyle/>
                    <a:p>
                      <a:r>
                        <a:rPr lang="en-GB" sz="800" dirty="0" smtClean="0"/>
                        <a:t>2011</a:t>
                      </a:r>
                      <a:r>
                        <a:rPr lang="en-GB" sz="1000" dirty="0" smtClean="0"/>
                        <a:t> (m)</a:t>
                      </a:r>
                      <a:endParaRPr lang="en-GB" sz="1000" dirty="0"/>
                    </a:p>
                  </a:txBody>
                  <a:tcPr/>
                </a:tc>
              </a:tr>
              <a:tr h="354462">
                <a:tc>
                  <a:txBody>
                    <a:bodyPr/>
                    <a:lstStyle/>
                    <a:p>
                      <a:r>
                        <a:rPr lang="en-GB" dirty="0" smtClean="0"/>
                        <a:t>1</a:t>
                      </a:r>
                      <a:endParaRPr lang="en-GB" dirty="0"/>
                    </a:p>
                  </a:txBody>
                  <a:tcPr/>
                </a:tc>
                <a:tc>
                  <a:txBody>
                    <a:bodyPr/>
                    <a:lstStyle/>
                    <a:p>
                      <a:r>
                        <a:rPr lang="en-GB" dirty="0" smtClean="0"/>
                        <a:t>China</a:t>
                      </a:r>
                      <a:endParaRPr lang="en-GB" dirty="0"/>
                    </a:p>
                  </a:txBody>
                  <a:tcPr/>
                </a:tc>
                <a:tc>
                  <a:txBody>
                    <a:bodyPr/>
                    <a:lstStyle/>
                    <a:p>
                      <a:r>
                        <a:rPr lang="en-GB" dirty="0" smtClean="0"/>
                        <a:t>19.27</a:t>
                      </a:r>
                      <a:endParaRPr lang="en-GB" dirty="0"/>
                    </a:p>
                  </a:txBody>
                  <a:tcPr/>
                </a:tc>
                <a:tc>
                  <a:txBody>
                    <a:bodyPr/>
                    <a:lstStyle/>
                    <a:p>
                      <a:r>
                        <a:rPr lang="en-GB" dirty="0" smtClean="0"/>
                        <a:t>18.42</a:t>
                      </a:r>
                      <a:endParaRPr lang="en-GB" dirty="0"/>
                    </a:p>
                  </a:txBody>
                  <a:tcPr/>
                </a:tc>
              </a:tr>
              <a:tr h="354462">
                <a:tc>
                  <a:txBody>
                    <a:bodyPr/>
                    <a:lstStyle/>
                    <a:p>
                      <a:r>
                        <a:rPr lang="en-GB" dirty="0" smtClean="0"/>
                        <a:t>-</a:t>
                      </a:r>
                      <a:endParaRPr lang="en-GB" dirty="0"/>
                    </a:p>
                  </a:txBody>
                  <a:tcPr/>
                </a:tc>
                <a:tc>
                  <a:txBody>
                    <a:bodyPr/>
                    <a:lstStyle/>
                    <a:p>
                      <a:r>
                        <a:rPr lang="en-GB" dirty="0" smtClean="0"/>
                        <a:t>EU</a:t>
                      </a:r>
                      <a:endParaRPr lang="en-GB" dirty="0"/>
                    </a:p>
                  </a:txBody>
                  <a:tcPr/>
                </a:tc>
                <a:tc>
                  <a:txBody>
                    <a:bodyPr/>
                    <a:lstStyle/>
                    <a:p>
                      <a:r>
                        <a:rPr lang="en-GB" dirty="0" smtClean="0"/>
                        <a:t>16.24</a:t>
                      </a:r>
                      <a:endParaRPr lang="en-GB" dirty="0"/>
                    </a:p>
                  </a:txBody>
                  <a:tcPr/>
                </a:tc>
                <a:tc>
                  <a:txBody>
                    <a:bodyPr/>
                    <a:lstStyle/>
                    <a:p>
                      <a:r>
                        <a:rPr lang="en-GB" dirty="0" smtClean="0"/>
                        <a:t>17.70</a:t>
                      </a:r>
                      <a:endParaRPr lang="en-GB" dirty="0"/>
                    </a:p>
                  </a:txBody>
                  <a:tcPr/>
                </a:tc>
              </a:tr>
              <a:tr h="354462">
                <a:tc>
                  <a:txBody>
                    <a:bodyPr/>
                    <a:lstStyle/>
                    <a:p>
                      <a:r>
                        <a:rPr lang="en-GB" dirty="0" smtClean="0"/>
                        <a:t>2</a:t>
                      </a:r>
                      <a:endParaRPr lang="en-GB" dirty="0"/>
                    </a:p>
                  </a:txBody>
                  <a:tcPr/>
                </a:tc>
                <a:tc>
                  <a:txBody>
                    <a:bodyPr/>
                    <a:lstStyle/>
                    <a:p>
                      <a:r>
                        <a:rPr lang="en-GB" dirty="0" smtClean="0"/>
                        <a:t>US</a:t>
                      </a:r>
                      <a:endParaRPr lang="en-GB" dirty="0"/>
                    </a:p>
                  </a:txBody>
                  <a:tcPr/>
                </a:tc>
                <a:tc>
                  <a:txBody>
                    <a:bodyPr/>
                    <a:lstStyle/>
                    <a:p>
                      <a:r>
                        <a:rPr lang="en-GB" dirty="0" smtClean="0"/>
                        <a:t>10.33</a:t>
                      </a:r>
                      <a:endParaRPr lang="en-GB" dirty="0"/>
                    </a:p>
                  </a:txBody>
                  <a:tcPr/>
                </a:tc>
                <a:tc>
                  <a:txBody>
                    <a:bodyPr/>
                    <a:lstStyle/>
                    <a:p>
                      <a:r>
                        <a:rPr lang="en-GB" dirty="0" smtClean="0"/>
                        <a:t>  8.65</a:t>
                      </a:r>
                      <a:endParaRPr lang="en-GB" dirty="0"/>
                    </a:p>
                  </a:txBody>
                  <a:tcPr/>
                </a:tc>
              </a:tr>
              <a:tr h="409168">
                <a:tc>
                  <a:txBody>
                    <a:bodyPr/>
                    <a:lstStyle/>
                    <a:p>
                      <a:r>
                        <a:rPr lang="en-GB" dirty="0" smtClean="0"/>
                        <a:t>3</a:t>
                      </a:r>
                      <a:endParaRPr lang="en-GB" dirty="0"/>
                    </a:p>
                  </a:txBody>
                  <a:tcPr/>
                </a:tc>
                <a:tc>
                  <a:txBody>
                    <a:bodyPr/>
                    <a:lstStyle/>
                    <a:p>
                      <a:r>
                        <a:rPr lang="en-GB" dirty="0" smtClean="0"/>
                        <a:t>Japan</a:t>
                      </a:r>
                      <a:endParaRPr lang="en-GB" dirty="0"/>
                    </a:p>
                  </a:txBody>
                  <a:tcPr/>
                </a:tc>
                <a:tc>
                  <a:txBody>
                    <a:bodyPr/>
                    <a:lstStyle/>
                    <a:p>
                      <a:r>
                        <a:rPr lang="en-GB" dirty="0" smtClean="0"/>
                        <a:t>  9.94</a:t>
                      </a:r>
                      <a:endParaRPr lang="en-GB" dirty="0"/>
                    </a:p>
                  </a:txBody>
                  <a:tcPr/>
                </a:tc>
                <a:tc>
                  <a:txBody>
                    <a:bodyPr/>
                    <a:lstStyle/>
                    <a:p>
                      <a:r>
                        <a:rPr lang="en-GB" dirty="0" smtClean="0"/>
                        <a:t>  8.40</a:t>
                      </a:r>
                      <a:endParaRPr lang="en-GB" dirty="0"/>
                    </a:p>
                  </a:txBody>
                  <a:tcPr/>
                </a:tc>
              </a:tr>
              <a:tr h="354462">
                <a:tc>
                  <a:txBody>
                    <a:bodyPr/>
                    <a:lstStyle/>
                    <a:p>
                      <a:r>
                        <a:rPr lang="en-GB" dirty="0" smtClean="0"/>
                        <a:t>4</a:t>
                      </a:r>
                      <a:endParaRPr lang="en-GB" dirty="0"/>
                    </a:p>
                  </a:txBody>
                  <a:tcPr/>
                </a:tc>
                <a:tc>
                  <a:txBody>
                    <a:bodyPr/>
                    <a:lstStyle/>
                    <a:p>
                      <a:r>
                        <a:rPr lang="en-GB" dirty="0" smtClean="0"/>
                        <a:t>Germany</a:t>
                      </a:r>
                      <a:endParaRPr lang="en-GB" dirty="0"/>
                    </a:p>
                  </a:txBody>
                  <a:tcPr/>
                </a:tc>
                <a:tc>
                  <a:txBody>
                    <a:bodyPr/>
                    <a:lstStyle/>
                    <a:p>
                      <a:r>
                        <a:rPr lang="en-GB" dirty="0" smtClean="0"/>
                        <a:t>  5.65</a:t>
                      </a:r>
                      <a:endParaRPr lang="en-GB" dirty="0"/>
                    </a:p>
                  </a:txBody>
                  <a:tcPr/>
                </a:tc>
                <a:tc>
                  <a:txBody>
                    <a:bodyPr/>
                    <a:lstStyle/>
                    <a:p>
                      <a:r>
                        <a:rPr lang="en-GB" dirty="0" smtClean="0"/>
                        <a:t>  6.31</a:t>
                      </a:r>
                      <a:endParaRPr lang="en-GB" dirty="0"/>
                    </a:p>
                  </a:txBody>
                  <a:tcPr/>
                </a:tc>
              </a:tr>
              <a:tr h="354462">
                <a:tc>
                  <a:txBody>
                    <a:bodyPr/>
                    <a:lstStyle/>
                    <a:p>
                      <a:r>
                        <a:rPr lang="en-GB" dirty="0" smtClean="0"/>
                        <a:t>5</a:t>
                      </a:r>
                      <a:endParaRPr lang="en-GB" dirty="0"/>
                    </a:p>
                  </a:txBody>
                  <a:tcPr/>
                </a:tc>
                <a:tc>
                  <a:txBody>
                    <a:bodyPr/>
                    <a:lstStyle/>
                    <a:p>
                      <a:r>
                        <a:rPr lang="en-GB" dirty="0" smtClean="0"/>
                        <a:t>S Korea</a:t>
                      </a:r>
                      <a:endParaRPr lang="en-GB" dirty="0"/>
                    </a:p>
                  </a:txBody>
                  <a:tcPr/>
                </a:tc>
                <a:tc>
                  <a:txBody>
                    <a:bodyPr/>
                    <a:lstStyle/>
                    <a:p>
                      <a:r>
                        <a:rPr lang="en-GB" dirty="0" smtClean="0"/>
                        <a:t>  4.56</a:t>
                      </a:r>
                      <a:endParaRPr lang="en-GB" dirty="0"/>
                    </a:p>
                  </a:txBody>
                  <a:tcPr/>
                </a:tc>
                <a:tc>
                  <a:txBody>
                    <a:bodyPr/>
                    <a:lstStyle/>
                    <a:p>
                      <a:r>
                        <a:rPr lang="en-GB" dirty="0" smtClean="0"/>
                        <a:t>  4.66</a:t>
                      </a:r>
                      <a:endParaRPr lang="en-GB" dirty="0"/>
                    </a:p>
                  </a:txBody>
                  <a:tcPr/>
                </a:tc>
              </a:tr>
              <a:tr h="354462">
                <a:tc>
                  <a:txBody>
                    <a:bodyPr/>
                    <a:lstStyle/>
                    <a:p>
                      <a:r>
                        <a:rPr lang="en-GB" dirty="0" smtClean="0"/>
                        <a:t>6</a:t>
                      </a:r>
                      <a:endParaRPr lang="en-GB" dirty="0"/>
                    </a:p>
                  </a:txBody>
                  <a:tcPr/>
                </a:tc>
                <a:tc>
                  <a:txBody>
                    <a:bodyPr/>
                    <a:lstStyle/>
                    <a:p>
                      <a:r>
                        <a:rPr lang="en-GB" dirty="0" smtClean="0"/>
                        <a:t>India</a:t>
                      </a:r>
                      <a:endParaRPr lang="en-GB" dirty="0"/>
                    </a:p>
                  </a:txBody>
                  <a:tcPr/>
                </a:tc>
                <a:tc>
                  <a:txBody>
                    <a:bodyPr/>
                    <a:lstStyle/>
                    <a:p>
                      <a:r>
                        <a:rPr lang="en-GB" dirty="0" smtClean="0"/>
                        <a:t>  4.15</a:t>
                      </a:r>
                      <a:endParaRPr lang="en-GB" dirty="0"/>
                    </a:p>
                  </a:txBody>
                  <a:tcPr/>
                </a:tc>
                <a:tc>
                  <a:txBody>
                    <a:bodyPr/>
                    <a:lstStyle/>
                    <a:p>
                      <a:r>
                        <a:rPr lang="en-GB" dirty="0" smtClean="0"/>
                        <a:t>  3.94</a:t>
                      </a:r>
                      <a:endParaRPr lang="en-GB" dirty="0"/>
                    </a:p>
                  </a:txBody>
                  <a:tcPr/>
                </a:tc>
              </a:tr>
              <a:tr h="354462">
                <a:tc>
                  <a:txBody>
                    <a:bodyPr/>
                    <a:lstStyle/>
                    <a:p>
                      <a:r>
                        <a:rPr lang="en-GB" dirty="0" smtClean="0"/>
                        <a:t>7</a:t>
                      </a:r>
                      <a:endParaRPr lang="en-GB" dirty="0"/>
                    </a:p>
                  </a:txBody>
                  <a:tcPr/>
                </a:tc>
                <a:tc>
                  <a:txBody>
                    <a:bodyPr/>
                    <a:lstStyle/>
                    <a:p>
                      <a:r>
                        <a:rPr lang="en-GB" dirty="0" smtClean="0"/>
                        <a:t>Brazil</a:t>
                      </a:r>
                      <a:endParaRPr lang="en-GB" dirty="0"/>
                    </a:p>
                  </a:txBody>
                  <a:tcPr/>
                </a:tc>
                <a:tc>
                  <a:txBody>
                    <a:bodyPr/>
                    <a:lstStyle/>
                    <a:p>
                      <a:r>
                        <a:rPr lang="en-GB" dirty="0" smtClean="0"/>
                        <a:t>  3.34</a:t>
                      </a:r>
                      <a:endParaRPr lang="en-GB" dirty="0"/>
                    </a:p>
                  </a:txBody>
                  <a:tcPr/>
                </a:tc>
                <a:tc>
                  <a:txBody>
                    <a:bodyPr/>
                    <a:lstStyle/>
                    <a:p>
                      <a:r>
                        <a:rPr lang="en-GB" dirty="0" smtClean="0"/>
                        <a:t>  3.41</a:t>
                      </a:r>
                      <a:endParaRPr lang="en-GB" dirty="0"/>
                    </a:p>
                  </a:txBody>
                  <a:tcPr/>
                </a:tc>
              </a:tr>
              <a:tr h="354462">
                <a:tc>
                  <a:txBody>
                    <a:bodyPr/>
                    <a:lstStyle/>
                    <a:p>
                      <a:r>
                        <a:rPr lang="en-GB" dirty="0" smtClean="0"/>
                        <a:t>8</a:t>
                      </a:r>
                      <a:endParaRPr lang="en-GB" dirty="0"/>
                    </a:p>
                  </a:txBody>
                  <a:tcPr/>
                </a:tc>
                <a:tc>
                  <a:txBody>
                    <a:bodyPr/>
                    <a:lstStyle/>
                    <a:p>
                      <a:r>
                        <a:rPr lang="en-GB" dirty="0" smtClean="0"/>
                        <a:t>Mexico</a:t>
                      </a:r>
                      <a:endParaRPr lang="en-GB" dirty="0"/>
                    </a:p>
                  </a:txBody>
                  <a:tcPr/>
                </a:tc>
                <a:tc>
                  <a:txBody>
                    <a:bodyPr/>
                    <a:lstStyle/>
                    <a:p>
                      <a:r>
                        <a:rPr lang="en-GB" sz="1800" dirty="0" smtClean="0"/>
                        <a:t>  3.00</a:t>
                      </a:r>
                      <a:endParaRPr lang="en-GB" sz="1800" dirty="0"/>
                    </a:p>
                  </a:txBody>
                  <a:tcPr/>
                </a:tc>
                <a:tc>
                  <a:txBody>
                    <a:bodyPr/>
                    <a:lstStyle/>
                    <a:p>
                      <a:r>
                        <a:rPr lang="en-GB" dirty="0" smtClean="0"/>
                        <a:t>  2.69</a:t>
                      </a:r>
                      <a:endParaRPr lang="en-GB" dirty="0"/>
                    </a:p>
                  </a:txBody>
                  <a:tcPr/>
                </a:tc>
              </a:tr>
              <a:tr h="354462">
                <a:tc>
                  <a:txBody>
                    <a:bodyPr/>
                    <a:lstStyle/>
                    <a:p>
                      <a:r>
                        <a:rPr lang="en-GB" dirty="0" smtClean="0"/>
                        <a:t>9</a:t>
                      </a:r>
                      <a:endParaRPr lang="en-GB" dirty="0"/>
                    </a:p>
                  </a:txBody>
                  <a:tcPr/>
                </a:tc>
                <a:tc>
                  <a:txBody>
                    <a:bodyPr/>
                    <a:lstStyle/>
                    <a:p>
                      <a:r>
                        <a:rPr lang="en-GB" dirty="0" smtClean="0"/>
                        <a:t>Thailand</a:t>
                      </a:r>
                      <a:endParaRPr lang="en-GB" dirty="0"/>
                    </a:p>
                  </a:txBody>
                  <a:tcPr/>
                </a:tc>
                <a:tc>
                  <a:txBody>
                    <a:bodyPr/>
                    <a:lstStyle/>
                    <a:p>
                      <a:r>
                        <a:rPr lang="en-GB" dirty="0" smtClean="0"/>
                        <a:t>  2.48</a:t>
                      </a:r>
                      <a:endParaRPr lang="en-GB" dirty="0"/>
                    </a:p>
                  </a:txBody>
                  <a:tcPr/>
                </a:tc>
                <a:tc>
                  <a:txBody>
                    <a:bodyPr/>
                    <a:lstStyle/>
                    <a:p>
                      <a:r>
                        <a:rPr lang="en-GB" dirty="0" smtClean="0"/>
                        <a:t>  1.46</a:t>
                      </a:r>
                      <a:endParaRPr lang="en-GB" dirty="0"/>
                    </a:p>
                  </a:txBody>
                  <a:tcPr/>
                </a:tc>
              </a:tr>
              <a:tr h="354462">
                <a:tc>
                  <a:txBody>
                    <a:bodyPr/>
                    <a:lstStyle/>
                    <a:p>
                      <a:r>
                        <a:rPr lang="en-GB" dirty="0" smtClean="0"/>
                        <a:t>29</a:t>
                      </a:r>
                      <a:endParaRPr lang="en-GB" dirty="0"/>
                    </a:p>
                  </a:txBody>
                  <a:tcPr/>
                </a:tc>
                <a:tc>
                  <a:txBody>
                    <a:bodyPr/>
                    <a:lstStyle/>
                    <a:p>
                      <a:r>
                        <a:rPr lang="en-GB" dirty="0" smtClean="0"/>
                        <a:t>Australia</a:t>
                      </a:r>
                      <a:endParaRPr lang="en-GB" dirty="0"/>
                    </a:p>
                  </a:txBody>
                  <a:tcPr/>
                </a:tc>
                <a:tc>
                  <a:txBody>
                    <a:bodyPr/>
                    <a:lstStyle/>
                    <a:p>
                      <a:r>
                        <a:rPr lang="en-GB" dirty="0" smtClean="0"/>
                        <a:t>  210k</a:t>
                      </a:r>
                      <a:endParaRPr lang="en-GB" dirty="0"/>
                    </a:p>
                  </a:txBody>
                  <a:tcPr/>
                </a:tc>
                <a:tc>
                  <a:txBody>
                    <a:bodyPr/>
                    <a:lstStyle/>
                    <a:p>
                      <a:r>
                        <a:rPr lang="en-GB" dirty="0" smtClean="0"/>
                        <a:t> 224k</a:t>
                      </a:r>
                      <a:endParaRPr lang="en-GB" dirty="0"/>
                    </a:p>
                  </a:txBody>
                  <a:tcPr/>
                </a:tc>
              </a:tr>
              <a:tr h="354462">
                <a:tc gridSpan="2">
                  <a:txBody>
                    <a:bodyPr/>
                    <a:lstStyle/>
                    <a:p>
                      <a:r>
                        <a:rPr lang="en-GB" dirty="0" smtClean="0"/>
                        <a:t>World totals: </a:t>
                      </a:r>
                      <a:endParaRPr lang="en-GB" dirty="0"/>
                    </a:p>
                  </a:txBody>
                  <a:tcPr/>
                </a:tc>
                <a:tc hMerge="1">
                  <a:txBody>
                    <a:bodyPr/>
                    <a:lstStyle/>
                    <a:p>
                      <a:endParaRPr lang="en-GB" dirty="0"/>
                    </a:p>
                  </a:txBody>
                  <a:tcPr/>
                </a:tc>
                <a:tc>
                  <a:txBody>
                    <a:bodyPr/>
                    <a:lstStyle/>
                    <a:p>
                      <a:r>
                        <a:rPr lang="en-GB" dirty="0" smtClean="0"/>
                        <a:t>84.14</a:t>
                      </a:r>
                      <a:endParaRPr lang="en-GB" dirty="0"/>
                    </a:p>
                  </a:txBody>
                  <a:tcPr/>
                </a:tc>
                <a:tc>
                  <a:txBody>
                    <a:bodyPr/>
                    <a:lstStyle/>
                    <a:p>
                      <a:r>
                        <a:rPr lang="en-GB" dirty="0" smtClean="0"/>
                        <a:t>80.10</a:t>
                      </a:r>
                      <a:endParaRPr lang="en-GB"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pPr algn="l"/>
            <a:r>
              <a:rPr lang="en-GB" sz="1800" b="1" dirty="0" smtClean="0">
                <a:solidFill>
                  <a:srgbClr val="FF0000"/>
                </a:solidFill>
              </a:rPr>
              <a:t/>
            </a:r>
            <a:br>
              <a:rPr lang="en-GB" sz="1800" b="1" dirty="0" smtClean="0">
                <a:solidFill>
                  <a:srgbClr val="FF0000"/>
                </a:solidFill>
              </a:rPr>
            </a:br>
            <a:r>
              <a:rPr lang="en-GB" sz="1800" b="1" dirty="0" smtClean="0">
                <a:solidFill>
                  <a:srgbClr val="FF0000"/>
                </a:solidFill>
              </a:rPr>
              <a:t>                Overview of  Motor Vehicles, Manufacture, Insurance  and Climate Change:</a:t>
            </a:r>
            <a:br>
              <a:rPr lang="en-GB" sz="1800" b="1" dirty="0" smtClean="0">
                <a:solidFill>
                  <a:srgbClr val="FF0000"/>
                </a:solidFill>
              </a:rPr>
            </a:br>
            <a:r>
              <a:rPr lang="en-GB" sz="1800" b="1" dirty="0" smtClean="0">
                <a:solidFill>
                  <a:srgbClr val="FF0000"/>
                </a:solidFill>
              </a:rPr>
              <a:t>             Where in the world are the worst levels of CO2 emissions from road transport?</a:t>
            </a:r>
            <a:br>
              <a:rPr lang="en-GB" sz="1800" b="1" dirty="0" smtClean="0">
                <a:solidFill>
                  <a:srgbClr val="FF0000"/>
                </a:solidFill>
              </a:rPr>
            </a:br>
            <a:r>
              <a:rPr lang="en-GB" sz="1200" b="1" dirty="0" smtClean="0">
                <a:solidFill>
                  <a:srgbClr val="FF0000"/>
                </a:solidFill>
              </a:rPr>
              <a:t/>
            </a:r>
            <a:br>
              <a:rPr lang="en-GB" sz="1200" b="1" dirty="0" smtClean="0">
                <a:solidFill>
                  <a:srgbClr val="FF0000"/>
                </a:solidFill>
              </a:rPr>
            </a:br>
            <a:r>
              <a:rPr lang="en-GB" sz="1200" b="1" dirty="0" smtClean="0">
                <a:solidFill>
                  <a:srgbClr val="FF0000"/>
                </a:solidFill>
              </a:rPr>
              <a:t>             </a:t>
            </a:r>
            <a:r>
              <a:rPr lang="en-GB" sz="1200" b="1" dirty="0" smtClean="0"/>
              <a:t>*</a:t>
            </a:r>
            <a:r>
              <a:rPr lang="en-GB" sz="1600" b="1" u="sng" dirty="0" smtClean="0"/>
              <a:t>CO2 Emissions – road transport (2010)</a:t>
            </a:r>
            <a:r>
              <a:rPr lang="en-GB" sz="1800" b="1" dirty="0" smtClean="0">
                <a:solidFill>
                  <a:srgbClr val="FF0000"/>
                </a:solidFill>
              </a:rPr>
              <a:t/>
            </a:r>
            <a:br>
              <a:rPr lang="en-GB" sz="1800" b="1" dirty="0" smtClean="0">
                <a:solidFill>
                  <a:srgbClr val="FF0000"/>
                </a:solidFill>
              </a:rPr>
            </a:br>
            <a:endParaRPr lang="en-GB" sz="1800" dirty="0"/>
          </a:p>
        </p:txBody>
      </p:sp>
      <p:graphicFrame>
        <p:nvGraphicFramePr>
          <p:cNvPr id="5" name="Content Placeholder 4"/>
          <p:cNvGraphicFramePr>
            <a:graphicFrameLocks noGrp="1"/>
          </p:cNvGraphicFramePr>
          <p:nvPr>
            <p:ph sz="half" idx="1"/>
          </p:nvPr>
        </p:nvGraphicFramePr>
        <p:xfrm>
          <a:off x="1043608" y="1628798"/>
          <a:ext cx="2818656" cy="4909946"/>
        </p:xfrm>
        <a:graphic>
          <a:graphicData uri="http://schemas.openxmlformats.org/drawingml/2006/table">
            <a:tbl>
              <a:tblPr firstRow="1" bandRow="1">
                <a:tableStyleId>{5C22544A-7EE6-4342-B048-85BDC9FD1C3A}</a:tableStyleId>
              </a:tblPr>
              <a:tblGrid>
                <a:gridCol w="648072"/>
                <a:gridCol w="1306488"/>
                <a:gridCol w="864096"/>
              </a:tblGrid>
              <a:tr h="255062">
                <a:tc>
                  <a:txBody>
                    <a:bodyPr/>
                    <a:lstStyle/>
                    <a:p>
                      <a:pPr algn="ctr"/>
                      <a:r>
                        <a:rPr lang="en-GB" sz="1000" dirty="0" smtClean="0"/>
                        <a:t>Rank</a:t>
                      </a:r>
                      <a:endParaRPr lang="en-GB" sz="1000" dirty="0"/>
                    </a:p>
                  </a:txBody>
                  <a:tcPr/>
                </a:tc>
                <a:tc>
                  <a:txBody>
                    <a:bodyPr/>
                    <a:lstStyle/>
                    <a:p>
                      <a:r>
                        <a:rPr lang="en-GB" sz="1000" dirty="0" smtClean="0"/>
                        <a:t>Country/Region</a:t>
                      </a:r>
                      <a:endParaRPr lang="en-GB" sz="1000" dirty="0"/>
                    </a:p>
                  </a:txBody>
                  <a:tcPr/>
                </a:tc>
                <a:tc>
                  <a:txBody>
                    <a:bodyPr/>
                    <a:lstStyle/>
                    <a:p>
                      <a:r>
                        <a:rPr lang="en-GB" sz="1000" dirty="0" smtClean="0"/>
                        <a:t>mill</a:t>
                      </a:r>
                      <a:r>
                        <a:rPr lang="en-GB" sz="1000" baseline="0" dirty="0" smtClean="0"/>
                        <a:t> tonnes</a:t>
                      </a:r>
                      <a:endParaRPr lang="en-GB" sz="1000" dirty="0"/>
                    </a:p>
                  </a:txBody>
                  <a:tcPr/>
                </a:tc>
              </a:tr>
              <a:tr h="387907">
                <a:tc>
                  <a:txBody>
                    <a:bodyPr/>
                    <a:lstStyle/>
                    <a:p>
                      <a:r>
                        <a:rPr lang="en-GB" dirty="0" smtClean="0"/>
                        <a:t>1</a:t>
                      </a:r>
                      <a:endParaRPr lang="en-GB" dirty="0"/>
                    </a:p>
                  </a:txBody>
                  <a:tcPr/>
                </a:tc>
                <a:tc>
                  <a:txBody>
                    <a:bodyPr/>
                    <a:lstStyle/>
                    <a:p>
                      <a:r>
                        <a:rPr lang="en-GB" dirty="0" smtClean="0"/>
                        <a:t>US</a:t>
                      </a:r>
                      <a:endParaRPr lang="en-GB" dirty="0"/>
                    </a:p>
                  </a:txBody>
                  <a:tcPr/>
                </a:tc>
                <a:tc>
                  <a:txBody>
                    <a:bodyPr/>
                    <a:lstStyle/>
                    <a:p>
                      <a:r>
                        <a:rPr lang="en-GB" dirty="0" smtClean="0"/>
                        <a:t>1,401</a:t>
                      </a:r>
                      <a:endParaRPr lang="en-GB" dirty="0"/>
                    </a:p>
                  </a:txBody>
                  <a:tcPr/>
                </a:tc>
              </a:tr>
              <a:tr h="387907">
                <a:tc>
                  <a:txBody>
                    <a:bodyPr/>
                    <a:lstStyle/>
                    <a:p>
                      <a:r>
                        <a:rPr lang="en-GB" dirty="0" smtClean="0"/>
                        <a:t>-</a:t>
                      </a:r>
                      <a:endParaRPr lang="en-GB" dirty="0"/>
                    </a:p>
                  </a:txBody>
                  <a:tcPr/>
                </a:tc>
                <a:tc>
                  <a:txBody>
                    <a:bodyPr/>
                    <a:lstStyle/>
                    <a:p>
                      <a:r>
                        <a:rPr lang="en-GB" dirty="0" smtClean="0"/>
                        <a:t>EU</a:t>
                      </a:r>
                      <a:endParaRPr lang="en-GB" dirty="0"/>
                    </a:p>
                  </a:txBody>
                  <a:tcPr/>
                </a:tc>
                <a:tc>
                  <a:txBody>
                    <a:bodyPr/>
                    <a:lstStyle/>
                    <a:p>
                      <a:r>
                        <a:rPr lang="en-GB" dirty="0" smtClean="0"/>
                        <a:t>   848</a:t>
                      </a:r>
                      <a:endParaRPr lang="en-GB" dirty="0"/>
                    </a:p>
                  </a:txBody>
                  <a:tcPr/>
                </a:tc>
              </a:tr>
              <a:tr h="387907">
                <a:tc>
                  <a:txBody>
                    <a:bodyPr/>
                    <a:lstStyle/>
                    <a:p>
                      <a:r>
                        <a:rPr lang="en-GB" dirty="0" smtClean="0"/>
                        <a:t>2</a:t>
                      </a:r>
                      <a:endParaRPr lang="en-GB" dirty="0"/>
                    </a:p>
                  </a:txBody>
                  <a:tcPr/>
                </a:tc>
                <a:tc>
                  <a:txBody>
                    <a:bodyPr/>
                    <a:lstStyle/>
                    <a:p>
                      <a:r>
                        <a:rPr lang="en-GB" dirty="0" smtClean="0">
                          <a:solidFill>
                            <a:schemeClr val="tx1"/>
                          </a:solidFill>
                        </a:rPr>
                        <a:t>China</a:t>
                      </a:r>
                      <a:endParaRPr lang="en-GB" dirty="0">
                        <a:solidFill>
                          <a:schemeClr val="tx1"/>
                        </a:solidFill>
                      </a:endParaRPr>
                    </a:p>
                  </a:txBody>
                  <a:tcPr/>
                </a:tc>
                <a:tc>
                  <a:txBody>
                    <a:bodyPr/>
                    <a:lstStyle/>
                    <a:p>
                      <a:r>
                        <a:rPr lang="en-GB" dirty="0" smtClean="0"/>
                        <a:t>   395</a:t>
                      </a:r>
                      <a:endParaRPr lang="en-GB" dirty="0"/>
                    </a:p>
                  </a:txBody>
                  <a:tcPr/>
                </a:tc>
              </a:tr>
              <a:tr h="387907">
                <a:tc>
                  <a:txBody>
                    <a:bodyPr/>
                    <a:lstStyle/>
                    <a:p>
                      <a:r>
                        <a:rPr lang="en-GB" dirty="0" smtClean="0"/>
                        <a:t>3</a:t>
                      </a:r>
                      <a:endParaRPr lang="en-GB" dirty="0"/>
                    </a:p>
                  </a:txBody>
                  <a:tcPr/>
                </a:tc>
                <a:tc>
                  <a:txBody>
                    <a:bodyPr/>
                    <a:lstStyle/>
                    <a:p>
                      <a:r>
                        <a:rPr lang="en-GB" dirty="0" smtClean="0">
                          <a:solidFill>
                            <a:schemeClr val="tx1"/>
                          </a:solidFill>
                        </a:rPr>
                        <a:t>Japan</a:t>
                      </a:r>
                      <a:endParaRPr lang="en-GB" dirty="0">
                        <a:solidFill>
                          <a:schemeClr val="tx1"/>
                        </a:solidFill>
                      </a:endParaRPr>
                    </a:p>
                  </a:txBody>
                  <a:tcPr/>
                </a:tc>
                <a:tc>
                  <a:txBody>
                    <a:bodyPr/>
                    <a:lstStyle/>
                    <a:p>
                      <a:r>
                        <a:rPr lang="en-GB" dirty="0" smtClean="0"/>
                        <a:t>   201</a:t>
                      </a:r>
                      <a:endParaRPr lang="en-GB" dirty="0"/>
                    </a:p>
                  </a:txBody>
                  <a:tcPr/>
                </a:tc>
              </a:tr>
              <a:tr h="387907">
                <a:tc>
                  <a:txBody>
                    <a:bodyPr/>
                    <a:lstStyle/>
                    <a:p>
                      <a:r>
                        <a:rPr lang="en-GB" dirty="0" smtClean="0"/>
                        <a:t>4</a:t>
                      </a:r>
                      <a:endParaRPr lang="en-GB" dirty="0"/>
                    </a:p>
                  </a:txBody>
                  <a:tcPr/>
                </a:tc>
                <a:tc>
                  <a:txBody>
                    <a:bodyPr/>
                    <a:lstStyle/>
                    <a:p>
                      <a:r>
                        <a:rPr lang="en-GB" dirty="0" smtClean="0">
                          <a:solidFill>
                            <a:schemeClr val="tx1"/>
                          </a:solidFill>
                        </a:rPr>
                        <a:t>Brazil </a:t>
                      </a:r>
                      <a:endParaRPr lang="en-GB" dirty="0">
                        <a:solidFill>
                          <a:schemeClr val="tx1"/>
                        </a:solidFill>
                      </a:endParaRPr>
                    </a:p>
                  </a:txBody>
                  <a:tcPr/>
                </a:tc>
                <a:tc>
                  <a:txBody>
                    <a:bodyPr/>
                    <a:lstStyle/>
                    <a:p>
                      <a:r>
                        <a:rPr lang="en-GB" dirty="0" smtClean="0"/>
                        <a:t>   148</a:t>
                      </a:r>
                      <a:endParaRPr lang="en-GB" dirty="0"/>
                    </a:p>
                  </a:txBody>
                  <a:tcPr/>
                </a:tc>
              </a:tr>
              <a:tr h="387907">
                <a:tc>
                  <a:txBody>
                    <a:bodyPr/>
                    <a:lstStyle/>
                    <a:p>
                      <a:r>
                        <a:rPr lang="en-GB" dirty="0" smtClean="0"/>
                        <a:t>5</a:t>
                      </a:r>
                      <a:endParaRPr lang="en-GB" dirty="0"/>
                    </a:p>
                  </a:txBody>
                  <a:tcPr/>
                </a:tc>
                <a:tc>
                  <a:txBody>
                    <a:bodyPr/>
                    <a:lstStyle/>
                    <a:p>
                      <a:r>
                        <a:rPr lang="en-GB" dirty="0" smtClean="0">
                          <a:solidFill>
                            <a:schemeClr val="tx1"/>
                          </a:solidFill>
                        </a:rPr>
                        <a:t>Mexico</a:t>
                      </a:r>
                      <a:endParaRPr lang="en-GB" dirty="0">
                        <a:solidFill>
                          <a:schemeClr val="tx1"/>
                        </a:solidFill>
                      </a:endParaRPr>
                    </a:p>
                  </a:txBody>
                  <a:tcPr/>
                </a:tc>
                <a:tc>
                  <a:txBody>
                    <a:bodyPr/>
                    <a:lstStyle/>
                    <a:p>
                      <a:r>
                        <a:rPr lang="en-GB" dirty="0" smtClean="0"/>
                        <a:t>   147</a:t>
                      </a:r>
                      <a:endParaRPr lang="en-GB" dirty="0"/>
                    </a:p>
                  </a:txBody>
                  <a:tcPr/>
                </a:tc>
              </a:tr>
              <a:tr h="387907">
                <a:tc>
                  <a:txBody>
                    <a:bodyPr/>
                    <a:lstStyle/>
                    <a:p>
                      <a:r>
                        <a:rPr lang="en-GB" dirty="0" smtClean="0"/>
                        <a:t>6</a:t>
                      </a:r>
                      <a:endParaRPr lang="en-GB" dirty="0"/>
                    </a:p>
                  </a:txBody>
                  <a:tcPr/>
                </a:tc>
                <a:tc>
                  <a:txBody>
                    <a:bodyPr/>
                    <a:lstStyle/>
                    <a:p>
                      <a:r>
                        <a:rPr lang="en-GB" dirty="0" smtClean="0">
                          <a:solidFill>
                            <a:schemeClr val="tx1"/>
                          </a:solidFill>
                        </a:rPr>
                        <a:t>India </a:t>
                      </a:r>
                      <a:endParaRPr lang="en-GB" dirty="0">
                        <a:solidFill>
                          <a:schemeClr val="tx1"/>
                        </a:solidFill>
                      </a:endParaRPr>
                    </a:p>
                  </a:txBody>
                  <a:tcPr/>
                </a:tc>
                <a:tc>
                  <a:txBody>
                    <a:bodyPr/>
                    <a:lstStyle/>
                    <a:p>
                      <a:r>
                        <a:rPr lang="en-GB" dirty="0" smtClean="0"/>
                        <a:t>   145</a:t>
                      </a:r>
                      <a:endParaRPr lang="en-GB" dirty="0"/>
                    </a:p>
                  </a:txBody>
                  <a:tcPr/>
                </a:tc>
              </a:tr>
              <a:tr h="387907">
                <a:tc>
                  <a:txBody>
                    <a:bodyPr/>
                    <a:lstStyle/>
                    <a:p>
                      <a:r>
                        <a:rPr lang="en-GB" dirty="0" smtClean="0"/>
                        <a:t>7</a:t>
                      </a:r>
                      <a:endParaRPr lang="en-GB" dirty="0"/>
                    </a:p>
                  </a:txBody>
                  <a:tcPr/>
                </a:tc>
                <a:tc>
                  <a:txBody>
                    <a:bodyPr/>
                    <a:lstStyle/>
                    <a:p>
                      <a:r>
                        <a:rPr lang="en-GB" dirty="0" smtClean="0"/>
                        <a:t>Germany</a:t>
                      </a:r>
                      <a:endParaRPr lang="en-GB" dirty="0"/>
                    </a:p>
                  </a:txBody>
                  <a:tcPr/>
                </a:tc>
                <a:tc>
                  <a:txBody>
                    <a:bodyPr/>
                    <a:lstStyle/>
                    <a:p>
                      <a:r>
                        <a:rPr lang="en-GB" dirty="0" smtClean="0"/>
                        <a:t>   141</a:t>
                      </a:r>
                      <a:endParaRPr lang="en-GB" dirty="0"/>
                    </a:p>
                  </a:txBody>
                  <a:tcPr/>
                </a:tc>
              </a:tr>
              <a:tr h="387907">
                <a:tc>
                  <a:txBody>
                    <a:bodyPr/>
                    <a:lstStyle/>
                    <a:p>
                      <a:r>
                        <a:rPr lang="en-GB" dirty="0" smtClean="0"/>
                        <a:t>8</a:t>
                      </a:r>
                      <a:endParaRPr lang="en-GB" dirty="0"/>
                    </a:p>
                  </a:txBody>
                  <a:tcPr/>
                </a:tc>
                <a:tc>
                  <a:txBody>
                    <a:bodyPr/>
                    <a:lstStyle/>
                    <a:p>
                      <a:r>
                        <a:rPr lang="en-GB" dirty="0" smtClean="0"/>
                        <a:t>Russia</a:t>
                      </a:r>
                      <a:endParaRPr lang="en-GB" dirty="0"/>
                    </a:p>
                  </a:txBody>
                  <a:tcPr/>
                </a:tc>
                <a:tc>
                  <a:txBody>
                    <a:bodyPr/>
                    <a:lstStyle/>
                    <a:p>
                      <a:r>
                        <a:rPr lang="en-GB" dirty="0" smtClean="0"/>
                        <a:t>   140</a:t>
                      </a:r>
                      <a:endParaRPr lang="en-GB" dirty="0"/>
                    </a:p>
                  </a:txBody>
                  <a:tcPr/>
                </a:tc>
              </a:tr>
              <a:tr h="387907">
                <a:tc>
                  <a:txBody>
                    <a:bodyPr/>
                    <a:lstStyle/>
                    <a:p>
                      <a:r>
                        <a:rPr lang="en-GB" dirty="0" smtClean="0"/>
                        <a:t>9</a:t>
                      </a:r>
                      <a:endParaRPr lang="en-GB" dirty="0"/>
                    </a:p>
                  </a:txBody>
                  <a:tcPr/>
                </a:tc>
                <a:tc>
                  <a:txBody>
                    <a:bodyPr/>
                    <a:lstStyle/>
                    <a:p>
                      <a:r>
                        <a:rPr lang="en-GB" dirty="0" smtClean="0"/>
                        <a:t>Canada</a:t>
                      </a:r>
                      <a:endParaRPr lang="en-GB" dirty="0"/>
                    </a:p>
                  </a:txBody>
                  <a:tcPr/>
                </a:tc>
                <a:tc>
                  <a:txBody>
                    <a:bodyPr/>
                    <a:lstStyle/>
                    <a:p>
                      <a:r>
                        <a:rPr lang="en-GB" dirty="0" smtClean="0"/>
                        <a:t>   140</a:t>
                      </a:r>
                      <a:endParaRPr lang="en-GB" dirty="0"/>
                    </a:p>
                  </a:txBody>
                  <a:tcPr/>
                </a:tc>
              </a:tr>
              <a:tr h="387907">
                <a:tc>
                  <a:txBody>
                    <a:bodyPr/>
                    <a:lstStyle/>
                    <a:p>
                      <a:r>
                        <a:rPr lang="en-GB" dirty="0" smtClean="0"/>
                        <a:t>18</a:t>
                      </a:r>
                      <a:endParaRPr lang="en-GB" dirty="0"/>
                    </a:p>
                  </a:txBody>
                  <a:tcPr/>
                </a:tc>
                <a:tc>
                  <a:txBody>
                    <a:bodyPr/>
                    <a:lstStyle/>
                    <a:p>
                      <a:r>
                        <a:rPr lang="en-GB" dirty="0" smtClean="0"/>
                        <a:t>Australia</a:t>
                      </a:r>
                      <a:endParaRPr lang="en-GB" dirty="0"/>
                    </a:p>
                  </a:txBody>
                  <a:tcPr/>
                </a:tc>
                <a:tc>
                  <a:txBody>
                    <a:bodyPr/>
                    <a:lstStyle/>
                    <a:p>
                      <a:r>
                        <a:rPr lang="en-GB" dirty="0" smtClean="0"/>
                        <a:t>     69</a:t>
                      </a:r>
                      <a:endParaRPr lang="en-GB" dirty="0"/>
                    </a:p>
                  </a:txBody>
                  <a:tcPr/>
                </a:tc>
              </a:tr>
              <a:tr h="387907">
                <a:tc gridSpan="2">
                  <a:txBody>
                    <a:bodyPr/>
                    <a:lstStyle/>
                    <a:p>
                      <a:r>
                        <a:rPr lang="en-GB" dirty="0" smtClean="0"/>
                        <a:t>World totals: </a:t>
                      </a:r>
                      <a:endParaRPr lang="en-GB" dirty="0"/>
                    </a:p>
                  </a:txBody>
                  <a:tcPr/>
                </a:tc>
                <a:tc hMerge="1">
                  <a:txBody>
                    <a:bodyPr/>
                    <a:lstStyle/>
                    <a:p>
                      <a:endParaRPr lang="en-GB" dirty="0"/>
                    </a:p>
                  </a:txBody>
                  <a:tcPr/>
                </a:tc>
                <a:tc>
                  <a:txBody>
                    <a:bodyPr/>
                    <a:lstStyle/>
                    <a:p>
                      <a:r>
                        <a:rPr lang="en-GB" dirty="0" smtClean="0"/>
                        <a:t>4,972</a:t>
                      </a:r>
                      <a:endParaRPr lang="en-GB" dirty="0"/>
                    </a:p>
                  </a:txBody>
                  <a:tcPr/>
                </a:tc>
              </a:tr>
            </a:tbl>
          </a:graphicData>
        </a:graphic>
      </p:graphicFrame>
      <p:sp>
        <p:nvSpPr>
          <p:cNvPr id="4" name="Content Placeholder 3"/>
          <p:cNvSpPr>
            <a:spLocks noGrp="1"/>
          </p:cNvSpPr>
          <p:nvPr>
            <p:ph sz="half" idx="2"/>
          </p:nvPr>
        </p:nvSpPr>
        <p:spPr>
          <a:xfrm>
            <a:off x="4648200" y="1628800"/>
            <a:ext cx="4038600" cy="4896544"/>
          </a:xfrm>
        </p:spPr>
        <p:txBody>
          <a:bodyPr>
            <a:normAutofit fontScale="25000" lnSpcReduction="20000"/>
          </a:bodyPr>
          <a:lstStyle/>
          <a:p>
            <a:pPr algn="just"/>
            <a:endParaRPr lang="en-GB" sz="4800" dirty="0" smtClean="0"/>
          </a:p>
          <a:p>
            <a:pPr algn="just"/>
            <a:r>
              <a:rPr lang="en-GB" sz="5600" b="1" dirty="0" smtClean="0"/>
              <a:t>Similar to the manufacturing table at present, but regional shift expected to see OECD 60% share diminish as growth in energy consumption rises to be greatly exceeded by those in China, India etc. </a:t>
            </a:r>
          </a:p>
          <a:p>
            <a:pPr algn="just"/>
            <a:endParaRPr lang="en-GB" sz="5600" b="1" dirty="0" smtClean="0"/>
          </a:p>
          <a:p>
            <a:pPr algn="just"/>
            <a:r>
              <a:rPr lang="en-GB" sz="5600" b="1" dirty="0" smtClean="0"/>
              <a:t>Even if energy use in mature market economies slows in contrast, allied in some countries  with high fuel taxes and greater fuel efficiencies, assumptions are that emissions will continue to grow even there.  </a:t>
            </a:r>
          </a:p>
          <a:p>
            <a:pPr algn="just"/>
            <a:endParaRPr lang="en-GB" sz="5600" b="1" dirty="0" smtClean="0"/>
          </a:p>
          <a:p>
            <a:pPr algn="just"/>
            <a:r>
              <a:rPr lang="en-GB" sz="5600" b="1" dirty="0" smtClean="0"/>
              <a:t>In the EU transport remains the only major sector where emissions are continuing to rise. </a:t>
            </a:r>
          </a:p>
          <a:p>
            <a:pPr algn="just"/>
            <a:endParaRPr lang="en-GB" sz="5600" b="1" dirty="0" smtClean="0"/>
          </a:p>
          <a:p>
            <a:pPr algn="just"/>
            <a:r>
              <a:rPr lang="en-GB" sz="5600" b="1" dirty="0" smtClean="0"/>
              <a:t>Projections suggest that global road transport energy use and emissions could be up to 75% higher by 2030 without major changes in both transport policy, vehicle design and use and other initiatives.</a:t>
            </a:r>
          </a:p>
          <a:p>
            <a:pPr algn="just">
              <a:buNone/>
            </a:pPr>
            <a:endParaRPr lang="en-GB" sz="5600" b="1" dirty="0" smtClean="0"/>
          </a:p>
          <a:p>
            <a:pPr algn="just"/>
            <a:endParaRPr lang="en-GB" sz="2900" b="1" dirty="0" smtClean="0"/>
          </a:p>
          <a:p>
            <a:endParaRPr lang="en-GB" sz="2900" b="1" dirty="0" smtClean="0"/>
          </a:p>
          <a:p>
            <a:pPr lvl="1">
              <a:buNone/>
            </a:pPr>
            <a:r>
              <a:rPr lang="en-GB" sz="4400" b="1" dirty="0" smtClean="0"/>
              <a:t>*       IEA (2012 Edition) based on latest 2010 figures, with emissions from manufacture etc added to fuel combustion emission figures</a:t>
            </a:r>
          </a:p>
          <a:p>
            <a:endParaRPr lang="en-GB" sz="4800" b="1" dirty="0" smtClean="0"/>
          </a:p>
          <a:p>
            <a:endParaRPr lang="en-GB" sz="2900" b="1" dirty="0" smtClean="0"/>
          </a:p>
          <a:p>
            <a:endParaRPr lang="en-GB" sz="1800" b="1" dirty="0" smtClean="0"/>
          </a:p>
          <a:p>
            <a:endParaRPr lang="en-GB" sz="1800" b="1" dirty="0" smtClean="0"/>
          </a:p>
          <a:p>
            <a:endParaRPr lang="en-GB" sz="1800" b="1" dirty="0" smtClean="0"/>
          </a:p>
          <a:p>
            <a:endParaRPr lang="en-GB" sz="1800" b="1" dirty="0" smtClean="0"/>
          </a:p>
          <a:p>
            <a:endParaRPr lang="en-GB" sz="1800" b="1" dirty="0" smtClean="0"/>
          </a:p>
          <a:p>
            <a:endParaRPr lang="en-GB" sz="1800" b="1" dirty="0" smtClean="0"/>
          </a:p>
          <a:p>
            <a:endParaRPr lang="en-GB" sz="1800" b="1" dirty="0" smtClean="0"/>
          </a:p>
          <a:p>
            <a:pPr algn="ctr">
              <a:buNone/>
            </a:pPr>
            <a:endParaRPr lang="en-GB" sz="14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solidFill>
                  <a:srgbClr val="FF0000"/>
                </a:solidFill>
              </a:rPr>
              <a:t>Overview of  Motor Vehicles, Manufacture, Insurance  and Climate Change:</a:t>
            </a:r>
            <a:br>
              <a:rPr lang="en-GB" sz="1800" b="1" dirty="0" smtClean="0">
                <a:solidFill>
                  <a:srgbClr val="FF0000"/>
                </a:solidFill>
              </a:rPr>
            </a:br>
            <a:r>
              <a:rPr lang="en-GB" sz="1800" b="1" dirty="0" smtClean="0">
                <a:solidFill>
                  <a:srgbClr val="FF0000"/>
                </a:solidFill>
              </a:rPr>
              <a:t>How to bring about emissions reductions (1)?</a:t>
            </a:r>
            <a:br>
              <a:rPr lang="en-GB" sz="1800" b="1" dirty="0" smtClean="0">
                <a:solidFill>
                  <a:srgbClr val="FF0000"/>
                </a:solidFill>
              </a:rPr>
            </a:br>
            <a:endParaRPr lang="en-GB" sz="1800" dirty="0"/>
          </a:p>
        </p:txBody>
      </p:sp>
      <p:sp>
        <p:nvSpPr>
          <p:cNvPr id="3" name="Content Placeholder 2"/>
          <p:cNvSpPr>
            <a:spLocks noGrp="1"/>
          </p:cNvSpPr>
          <p:nvPr>
            <p:ph idx="1"/>
          </p:nvPr>
        </p:nvSpPr>
        <p:spPr/>
        <p:txBody>
          <a:bodyPr>
            <a:normAutofit fontScale="55000" lnSpcReduction="20000"/>
          </a:bodyPr>
          <a:lstStyle/>
          <a:p>
            <a:pPr lvl="1">
              <a:buFont typeface="Wingdings" pitchFamily="2" charset="2"/>
              <a:buChar char="§"/>
            </a:pPr>
            <a:r>
              <a:rPr lang="en-GB" sz="2300" b="1" dirty="0" smtClean="0"/>
              <a:t>  Agreement to Reduce Emissions and Setting of Targets</a:t>
            </a:r>
          </a:p>
          <a:p>
            <a:pPr lvl="1">
              <a:buNone/>
            </a:pPr>
            <a:endParaRPr lang="en-GB" sz="2300" b="1" dirty="0" smtClean="0"/>
          </a:p>
          <a:p>
            <a:pPr lvl="1">
              <a:buFont typeface="Wingdings" pitchFamily="2" charset="2"/>
              <a:buChar char="§"/>
            </a:pPr>
            <a:r>
              <a:rPr lang="en-GB" sz="2300" b="1" dirty="0" smtClean="0"/>
              <a:t>  Promotion of carbon offsets as part of contractual  bargain (by manufacturers, insurers, others)</a:t>
            </a:r>
          </a:p>
          <a:p>
            <a:pPr lvl="1">
              <a:buNone/>
            </a:pPr>
            <a:endParaRPr lang="en-GB" sz="2300" b="1" dirty="0" smtClean="0"/>
          </a:p>
          <a:p>
            <a:pPr lvl="1">
              <a:buFont typeface="Wingdings" pitchFamily="2" charset="2"/>
              <a:buChar char="§"/>
            </a:pPr>
            <a:r>
              <a:rPr lang="en-GB" b="1" dirty="0" smtClean="0"/>
              <a:t>  </a:t>
            </a:r>
            <a:r>
              <a:rPr lang="en-GB" sz="2300" b="1" dirty="0" smtClean="0"/>
              <a:t>MV Design and Technology → Fuel efficiency </a:t>
            </a:r>
          </a:p>
          <a:p>
            <a:pPr lvl="3">
              <a:buNone/>
            </a:pPr>
            <a:r>
              <a:rPr lang="en-GB" sz="1400" b="1" dirty="0" smtClean="0"/>
              <a:t>    </a:t>
            </a:r>
            <a:r>
              <a:rPr lang="en-GB" sz="1800" b="1" dirty="0" smtClean="0"/>
              <a:t>More aerodynamic designs</a:t>
            </a:r>
          </a:p>
          <a:p>
            <a:pPr lvl="3">
              <a:buNone/>
            </a:pPr>
            <a:r>
              <a:rPr lang="en-GB" sz="1800" b="1" dirty="0" smtClean="0"/>
              <a:t>   Lighter materials/increased engine efficiency</a:t>
            </a:r>
          </a:p>
          <a:p>
            <a:pPr lvl="3">
              <a:buNone/>
            </a:pPr>
            <a:r>
              <a:rPr lang="en-GB" sz="1800" b="1" dirty="0" smtClean="0"/>
              <a:t>   Maintaining efficiencies throughout  natural lifespan of vehicle</a:t>
            </a:r>
          </a:p>
          <a:p>
            <a:pPr lvl="3">
              <a:buNone/>
            </a:pPr>
            <a:endParaRPr lang="en-GB" b="1" dirty="0" smtClean="0"/>
          </a:p>
          <a:p>
            <a:pPr lvl="1">
              <a:buFont typeface="Wingdings" pitchFamily="2" charset="2"/>
              <a:buChar char="§"/>
              <a:tabLst>
                <a:tab pos="1703388" algn="l"/>
              </a:tabLst>
            </a:pPr>
            <a:r>
              <a:rPr lang="en-GB" b="1" dirty="0" smtClean="0"/>
              <a:t>   </a:t>
            </a:r>
            <a:r>
              <a:rPr lang="en-GB" sz="2300" b="1" dirty="0" smtClean="0"/>
              <a:t>Manufacturing and Repairs Process</a:t>
            </a:r>
          </a:p>
          <a:p>
            <a:pPr lvl="3">
              <a:buNone/>
            </a:pPr>
            <a:r>
              <a:rPr lang="en-GB" sz="1800" b="1" dirty="0" smtClean="0"/>
              <a:t>   Reduction in emissions during manufacture to reduce “cradle to grave” footprint  </a:t>
            </a:r>
          </a:p>
          <a:p>
            <a:pPr lvl="3">
              <a:buNone/>
            </a:pPr>
            <a:r>
              <a:rPr lang="en-GB" sz="1800" b="1" dirty="0" smtClean="0"/>
              <a:t>   (“tread mark”?) of MV and insurers keen on permission to recycle parts for repairs/</a:t>
            </a:r>
            <a:r>
              <a:rPr lang="en-GB" sz="1800" b="1" dirty="0" err="1" smtClean="0"/>
              <a:t>scrappage</a:t>
            </a:r>
            <a:r>
              <a:rPr lang="en-GB" sz="1800" b="1" dirty="0" smtClean="0"/>
              <a:t>. </a:t>
            </a:r>
          </a:p>
          <a:p>
            <a:pPr lvl="3">
              <a:buNone/>
            </a:pPr>
            <a:endParaRPr lang="en-GB" sz="2300" b="1" dirty="0" smtClean="0"/>
          </a:p>
          <a:p>
            <a:pPr lvl="1">
              <a:buFont typeface="Wingdings" pitchFamily="2" charset="2"/>
              <a:buChar char="§"/>
            </a:pPr>
            <a:r>
              <a:rPr lang="en-GB" sz="2300" b="1" dirty="0" smtClean="0"/>
              <a:t>   Evolution of New Types of Vehicle/Fuel use </a:t>
            </a:r>
          </a:p>
          <a:p>
            <a:pPr lvl="3">
              <a:buNone/>
              <a:tabLst>
                <a:tab pos="1979613" algn="l"/>
              </a:tabLst>
            </a:pPr>
            <a:r>
              <a:rPr lang="en-GB" sz="1400" b="1" smtClean="0"/>
              <a:t>    </a:t>
            </a:r>
            <a:r>
              <a:rPr lang="en-GB" sz="1800" b="1" smtClean="0"/>
              <a:t>Diesel/petrol </a:t>
            </a:r>
            <a:r>
              <a:rPr lang="en-GB" sz="1800" b="1" dirty="0" smtClean="0"/>
              <a:t>→ hybrid</a:t>
            </a:r>
          </a:p>
          <a:p>
            <a:pPr lvl="3">
              <a:buNone/>
              <a:tabLst>
                <a:tab pos="1979613" algn="l"/>
              </a:tabLst>
            </a:pPr>
            <a:r>
              <a:rPr lang="en-GB" sz="1800" b="1" dirty="0" smtClean="0"/>
              <a:t>    Plug-in hybrids</a:t>
            </a:r>
          </a:p>
          <a:p>
            <a:pPr lvl="3">
              <a:buNone/>
              <a:tabLst>
                <a:tab pos="1979613" algn="l"/>
              </a:tabLst>
            </a:pPr>
            <a:r>
              <a:rPr lang="en-GB" sz="1800" b="1" dirty="0" smtClean="0"/>
              <a:t>    All-electric vehicles</a:t>
            </a:r>
          </a:p>
          <a:p>
            <a:pPr lvl="3">
              <a:buNone/>
              <a:tabLst>
                <a:tab pos="1979613" algn="l"/>
              </a:tabLst>
            </a:pPr>
            <a:r>
              <a:rPr lang="en-GB" sz="1800" b="1" dirty="0" smtClean="0"/>
              <a:t>    </a:t>
            </a:r>
            <a:r>
              <a:rPr lang="en-GB" sz="1800" b="1" dirty="0" err="1" smtClean="0"/>
              <a:t>Biofuels</a:t>
            </a:r>
            <a:endParaRPr lang="en-GB" sz="1800" b="1" dirty="0" smtClean="0"/>
          </a:p>
          <a:p>
            <a:pPr lvl="3">
              <a:buNone/>
              <a:tabLst>
                <a:tab pos="1979613" algn="l"/>
              </a:tabLst>
            </a:pPr>
            <a:r>
              <a:rPr lang="en-GB" sz="1800" b="1" dirty="0" smtClean="0"/>
              <a:t>    Hydrogen</a:t>
            </a:r>
          </a:p>
          <a:p>
            <a:pPr lvl="3">
              <a:buNone/>
              <a:tabLst>
                <a:tab pos="1979613" algn="l"/>
              </a:tabLst>
            </a:pPr>
            <a:endParaRPr lang="en-GB" sz="1800" b="1" dirty="0" smtClean="0"/>
          </a:p>
          <a:p>
            <a:pPr lvl="1">
              <a:buFont typeface="Wingdings" pitchFamily="2" charset="2"/>
              <a:buChar char="§"/>
              <a:tabLst>
                <a:tab pos="1979613" algn="l"/>
              </a:tabLst>
            </a:pPr>
            <a:r>
              <a:rPr lang="en-GB" sz="2300" b="1" dirty="0" smtClean="0"/>
              <a:t>   Eco-driving: more economic/efficient use of the MV</a:t>
            </a:r>
          </a:p>
          <a:p>
            <a:pPr lvl="3">
              <a:buNone/>
              <a:tabLst>
                <a:tab pos="1979613" algn="l"/>
              </a:tabLst>
            </a:pPr>
            <a:endParaRPr lang="en-GB" sz="1400" b="1" dirty="0" smtClean="0"/>
          </a:p>
          <a:p>
            <a:pPr lvl="1">
              <a:buFont typeface="Wingdings" pitchFamily="2" charset="2"/>
              <a:buChar char="§"/>
              <a:tabLst>
                <a:tab pos="1979613" algn="l"/>
              </a:tabLst>
            </a:pPr>
            <a:r>
              <a:rPr lang="en-GB" b="1" dirty="0" smtClean="0"/>
              <a:t>  </a:t>
            </a:r>
            <a:r>
              <a:rPr lang="en-GB" sz="2300" b="1" dirty="0" smtClean="0"/>
              <a:t>Reduction of VMT (“Vehicle Miles Travelled”) </a:t>
            </a:r>
            <a:endParaRPr lang="en-GB" sz="2300" dirty="0" smtClean="0"/>
          </a:p>
          <a:p>
            <a:endParaRPr lang="en-GB"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b="1" dirty="0" smtClean="0">
                <a:solidFill>
                  <a:srgbClr val="FF0000"/>
                </a:solidFill>
              </a:rPr>
              <a:t>Overview of  Motor Vehicles, Manufacture, Insurance  and Climate Change:</a:t>
            </a:r>
            <a:br>
              <a:rPr lang="en-GB" sz="1800" b="1" dirty="0" smtClean="0">
                <a:solidFill>
                  <a:srgbClr val="FF0000"/>
                </a:solidFill>
              </a:rPr>
            </a:br>
            <a:r>
              <a:rPr lang="en-GB" sz="1800" b="1" dirty="0" smtClean="0">
                <a:solidFill>
                  <a:srgbClr val="FF0000"/>
                </a:solidFill>
              </a:rPr>
              <a:t>How to bring about emissions reductions (</a:t>
            </a:r>
            <a:r>
              <a:rPr lang="en-GB" sz="1800" b="1" smtClean="0">
                <a:solidFill>
                  <a:srgbClr val="FF0000"/>
                </a:solidFill>
              </a:rPr>
              <a:t>2)?</a:t>
            </a:r>
            <a:endParaRPr lang="en-GB" sz="1800" dirty="0"/>
          </a:p>
        </p:txBody>
      </p:sp>
      <p:sp>
        <p:nvSpPr>
          <p:cNvPr id="3" name="Content Placeholder 2"/>
          <p:cNvSpPr>
            <a:spLocks noGrp="1"/>
          </p:cNvSpPr>
          <p:nvPr>
            <p:ph idx="1"/>
          </p:nvPr>
        </p:nvSpPr>
        <p:spPr/>
        <p:txBody>
          <a:bodyPr>
            <a:normAutofit fontScale="25000" lnSpcReduction="20000"/>
          </a:bodyPr>
          <a:lstStyle/>
          <a:p>
            <a:pPr algn="ctr">
              <a:buNone/>
            </a:pPr>
            <a:r>
              <a:rPr lang="en-GB" sz="6400" b="1" dirty="0" smtClean="0"/>
              <a:t>Reduction of VMT (“Vehicle Miles Travelled”)</a:t>
            </a:r>
          </a:p>
          <a:p>
            <a:pPr algn="ctr">
              <a:buNone/>
            </a:pPr>
            <a:endParaRPr lang="en-GB" sz="6400" b="1" dirty="0" smtClean="0"/>
          </a:p>
          <a:p>
            <a:pPr algn="ctr">
              <a:buNone/>
            </a:pPr>
            <a:endParaRPr lang="en-GB" sz="3400" b="1" dirty="0" smtClean="0"/>
          </a:p>
          <a:p>
            <a:r>
              <a:rPr lang="en-GB" sz="5600" dirty="0" smtClean="0"/>
              <a:t>Role of</a:t>
            </a:r>
            <a:r>
              <a:rPr lang="en-GB" sz="5600" b="1" dirty="0" smtClean="0"/>
              <a:t> governments and others</a:t>
            </a:r>
            <a:r>
              <a:rPr lang="en-GB" sz="5600" dirty="0" smtClean="0"/>
              <a:t>,</a:t>
            </a:r>
            <a:r>
              <a:rPr lang="en-GB" sz="5600" u="sng" dirty="0" smtClean="0"/>
              <a:t> not </a:t>
            </a:r>
            <a:r>
              <a:rPr lang="en-GB" sz="5600" dirty="0" smtClean="0"/>
              <a:t>the MV manufacturers</a:t>
            </a:r>
          </a:p>
          <a:p>
            <a:pPr>
              <a:buNone/>
            </a:pPr>
            <a:endParaRPr lang="en-GB" sz="5600" dirty="0" smtClean="0"/>
          </a:p>
          <a:p>
            <a:r>
              <a:rPr lang="en-GB" sz="5600" b="1" dirty="0" smtClean="0"/>
              <a:t>Public transportation policies </a:t>
            </a:r>
            <a:r>
              <a:rPr lang="en-GB" sz="5600" dirty="0" smtClean="0"/>
              <a:t>and </a:t>
            </a:r>
            <a:r>
              <a:rPr lang="en-GB" sz="5600" b="1" dirty="0" smtClean="0"/>
              <a:t>urban design </a:t>
            </a:r>
            <a:r>
              <a:rPr lang="en-GB" sz="5600" dirty="0" smtClean="0"/>
              <a:t>(of existing and future cities) </a:t>
            </a:r>
          </a:p>
          <a:p>
            <a:endParaRPr lang="en-GB" sz="5600" dirty="0" smtClean="0"/>
          </a:p>
          <a:p>
            <a:r>
              <a:rPr lang="en-GB" sz="5600" dirty="0" smtClean="0"/>
              <a:t>Encouragement of changes in transport use/practices by </a:t>
            </a:r>
            <a:r>
              <a:rPr lang="en-GB" sz="5600" b="1" dirty="0" smtClean="0"/>
              <a:t>taxes, quotas/trading, regulation </a:t>
            </a:r>
            <a:r>
              <a:rPr lang="en-GB" sz="5600" dirty="0" smtClean="0"/>
              <a:t>and other </a:t>
            </a:r>
            <a:r>
              <a:rPr lang="en-GB" sz="5600" b="1" dirty="0" smtClean="0"/>
              <a:t>incentives</a:t>
            </a:r>
          </a:p>
          <a:p>
            <a:endParaRPr lang="en-GB" sz="5600" dirty="0" smtClean="0"/>
          </a:p>
          <a:p>
            <a:r>
              <a:rPr lang="en-GB" sz="5600" dirty="0" smtClean="0"/>
              <a:t>Array of </a:t>
            </a:r>
            <a:r>
              <a:rPr lang="en-GB" sz="5600" b="1" dirty="0" smtClean="0"/>
              <a:t>initiatives/measures</a:t>
            </a:r>
            <a:r>
              <a:rPr lang="en-GB" sz="5600" dirty="0" smtClean="0"/>
              <a:t> around the world reflecting different demands/experiences:</a:t>
            </a:r>
          </a:p>
          <a:p>
            <a:pPr lvl="1"/>
            <a:r>
              <a:rPr lang="en-GB" sz="5600" dirty="0" smtClean="0"/>
              <a:t>Congestion charging, car club/pooling/sharing initiatives, company car/workplace parking levies, speed restrictions, park and ride/car-free city centres, rural “on demand” public transport</a:t>
            </a:r>
          </a:p>
          <a:p>
            <a:pPr lvl="1"/>
            <a:r>
              <a:rPr lang="en-GB" sz="5600" dirty="0" smtClean="0"/>
              <a:t>Investment in high-speed rail, subsidised public transport to reduce private MV usage</a:t>
            </a:r>
          </a:p>
          <a:p>
            <a:pPr lvl="1">
              <a:buNone/>
            </a:pPr>
            <a:endParaRPr lang="en-GB" sz="3400" dirty="0" smtClean="0"/>
          </a:p>
          <a:p>
            <a:pPr lvl="1">
              <a:buNone/>
            </a:pPr>
            <a:endParaRPr lang="en-GB" sz="3400" b="1" dirty="0" smtClean="0"/>
          </a:p>
          <a:p>
            <a:pPr lvl="1" algn="ctr">
              <a:buNone/>
            </a:pPr>
            <a:r>
              <a:rPr lang="en-GB" sz="6400" b="1" dirty="0" smtClean="0"/>
              <a:t>Other legislation/tax regimes favouring usage of low emissions MVs</a:t>
            </a:r>
          </a:p>
          <a:p>
            <a:pPr lvl="1" algn="ctr">
              <a:buNone/>
            </a:pPr>
            <a:endParaRPr lang="en-GB" sz="1800" b="1" dirty="0" smtClean="0"/>
          </a:p>
          <a:p>
            <a:pPr algn="ctr">
              <a:buNone/>
            </a:pPr>
            <a:endParaRPr lang="en-GB" sz="5600" dirty="0" smtClean="0"/>
          </a:p>
          <a:p>
            <a:r>
              <a:rPr lang="en-GB" sz="5600" b="1" dirty="0" smtClean="0"/>
              <a:t>Reduced fuel and car tax duty </a:t>
            </a:r>
            <a:r>
              <a:rPr lang="en-GB" sz="5600" dirty="0" smtClean="0"/>
              <a:t>on </a:t>
            </a:r>
            <a:r>
              <a:rPr lang="en-GB" sz="5600" b="1" dirty="0" smtClean="0"/>
              <a:t>carbon-neutral/low emissions vehicles</a:t>
            </a:r>
          </a:p>
          <a:p>
            <a:endParaRPr lang="en-GB" sz="5600" dirty="0" smtClean="0"/>
          </a:p>
          <a:p>
            <a:r>
              <a:rPr lang="en-GB" sz="5600" b="1" dirty="0" smtClean="0"/>
              <a:t>Subsidies</a:t>
            </a:r>
            <a:r>
              <a:rPr lang="en-GB" sz="5600" dirty="0" smtClean="0"/>
              <a:t> for manufacturers and others promoting and developing such products/services</a:t>
            </a:r>
          </a:p>
          <a:p>
            <a:pPr>
              <a:buNone/>
            </a:pPr>
            <a:endParaRPr lang="en-GB" sz="4400" b="1" dirty="0" smtClean="0"/>
          </a:p>
          <a:p>
            <a:pPr lvl="1">
              <a:buNone/>
            </a:pPr>
            <a:endParaRPr lang="en-GB" sz="1400" b="1" dirty="0" smtClean="0"/>
          </a:p>
          <a:p>
            <a:pPr lvl="1">
              <a:buNone/>
            </a:pPr>
            <a:r>
              <a:rPr lang="en-GB" sz="1400" b="1" dirty="0" smtClean="0"/>
              <a:t>  </a:t>
            </a:r>
          </a:p>
          <a:p>
            <a:pPr algn="ctr">
              <a:buNone/>
            </a:pPr>
            <a:endParaRPr lang="en-GB" sz="1800" b="1" dirty="0" smtClean="0"/>
          </a:p>
          <a:p>
            <a:pPr algn="ctr">
              <a:buNone/>
            </a:pPr>
            <a:endParaRPr lang="en-GB" sz="1800" b="1" dirty="0" smtClean="0"/>
          </a:p>
          <a:p>
            <a:pPr algn="ctr">
              <a:buNone/>
            </a:pPr>
            <a:endParaRPr lang="en-GB"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600" b="1" dirty="0" smtClean="0">
                <a:solidFill>
                  <a:srgbClr val="FF0000"/>
                </a:solidFill>
              </a:rPr>
              <a:t>Overview of Motor Vehicles, Manufacture, Insurance and Climate Change:</a:t>
            </a:r>
            <a:br>
              <a:rPr lang="en-GB" sz="1600" b="1" dirty="0" smtClean="0">
                <a:solidFill>
                  <a:srgbClr val="FF0000"/>
                </a:solidFill>
              </a:rPr>
            </a:br>
            <a:r>
              <a:rPr lang="en-GB" sz="1600" b="1" dirty="0" smtClean="0">
                <a:solidFill>
                  <a:srgbClr val="FF0000"/>
                </a:solidFill>
              </a:rPr>
              <a:t>Emissions reductions past, present and future</a:t>
            </a:r>
            <a:endParaRPr lang="en-GB" sz="1600" dirty="0"/>
          </a:p>
        </p:txBody>
      </p:sp>
      <p:sp>
        <p:nvSpPr>
          <p:cNvPr id="3" name="Content Placeholder 2"/>
          <p:cNvSpPr>
            <a:spLocks noGrp="1"/>
          </p:cNvSpPr>
          <p:nvPr>
            <p:ph idx="1"/>
          </p:nvPr>
        </p:nvSpPr>
        <p:spPr/>
        <p:txBody>
          <a:bodyPr>
            <a:normAutofit fontScale="62500" lnSpcReduction="20000"/>
          </a:bodyPr>
          <a:lstStyle/>
          <a:p>
            <a:endParaRPr lang="en-GB" sz="1600" b="1" dirty="0" smtClean="0"/>
          </a:p>
          <a:p>
            <a:pPr algn="just"/>
            <a:r>
              <a:rPr lang="en-GB" sz="1600" dirty="0" smtClean="0"/>
              <a:t>Story neither commences with nor wholly depends upon fate of </a:t>
            </a:r>
            <a:r>
              <a:rPr lang="en-GB" sz="1600" b="1" dirty="0" smtClean="0"/>
              <a:t>Kyoto Protocol</a:t>
            </a:r>
          </a:p>
          <a:p>
            <a:pPr algn="just"/>
            <a:endParaRPr lang="en-GB" sz="1600" b="1" dirty="0" smtClean="0"/>
          </a:p>
          <a:p>
            <a:pPr algn="just"/>
            <a:r>
              <a:rPr lang="en-GB" sz="1600" b="1" dirty="0" smtClean="0"/>
              <a:t>Kyoto Protocol  - </a:t>
            </a:r>
            <a:r>
              <a:rPr lang="en-GB" sz="1600" dirty="0" smtClean="0"/>
              <a:t>adoption (11 Dec 1997); in force (16 Feb 2005); Doha Amendment adoption – targets till 2020 (21 Dec 2012). </a:t>
            </a:r>
          </a:p>
          <a:p>
            <a:pPr algn="just">
              <a:buNone/>
            </a:pPr>
            <a:endParaRPr lang="en-GB" sz="1600" dirty="0" smtClean="0"/>
          </a:p>
          <a:p>
            <a:pPr algn="just"/>
            <a:r>
              <a:rPr lang="en-GB" sz="1600" dirty="0" smtClean="0"/>
              <a:t>Since </a:t>
            </a:r>
            <a:r>
              <a:rPr lang="en-GB" sz="1600" b="1" dirty="0" smtClean="0"/>
              <a:t>1960s/1970</a:t>
            </a:r>
            <a:r>
              <a:rPr lang="en-GB" sz="1600" dirty="0" smtClean="0"/>
              <a:t>s - motor vehicle emissions subject of concern. Since that time vehicle manufacturers have reduced pollutant emissions from radical improvements in fuel combustion and devices like catalytic converters. Resistance from motor industry to demands of EPA in US based on predicted price increases to be imposed on consumers. Changes ultimately achieved at half or even  less of the cost of some predictions.</a:t>
            </a:r>
          </a:p>
          <a:p>
            <a:pPr algn="just"/>
            <a:endParaRPr lang="en-GB" sz="1600" dirty="0" smtClean="0"/>
          </a:p>
          <a:p>
            <a:pPr algn="ctr">
              <a:buNone/>
            </a:pPr>
            <a:endParaRPr lang="en-GB" sz="1600" dirty="0" smtClean="0"/>
          </a:p>
          <a:p>
            <a:pPr algn="ctr">
              <a:buNone/>
            </a:pPr>
            <a:r>
              <a:rPr lang="en-GB" sz="1600" i="1" dirty="0" smtClean="0"/>
              <a:t>OICA -  International Organisation of  Motor Vehicle Manufacturers </a:t>
            </a:r>
          </a:p>
          <a:p>
            <a:pPr algn="just">
              <a:buNone/>
            </a:pPr>
            <a:endParaRPr lang="en-GB" sz="1600" dirty="0" smtClean="0"/>
          </a:p>
          <a:p>
            <a:pPr algn="just">
              <a:buNone/>
            </a:pPr>
            <a:endParaRPr lang="en-GB" sz="1600" dirty="0" smtClean="0"/>
          </a:p>
          <a:p>
            <a:pPr algn="just"/>
            <a:endParaRPr lang="en-GB" sz="1600" dirty="0" smtClean="0"/>
          </a:p>
          <a:p>
            <a:pPr algn="just"/>
            <a:endParaRPr lang="en-GB" sz="1600" dirty="0" smtClean="0"/>
          </a:p>
          <a:p>
            <a:pPr algn="just"/>
            <a:endParaRPr lang="en-GB" sz="1600" dirty="0" smtClean="0"/>
          </a:p>
          <a:p>
            <a:pPr algn="just"/>
            <a:endParaRPr lang="en-GB" sz="1600" dirty="0" smtClean="0"/>
          </a:p>
          <a:p>
            <a:pPr algn="just"/>
            <a:endParaRPr lang="en-GB" sz="1600" dirty="0" smtClean="0"/>
          </a:p>
          <a:p>
            <a:pPr algn="just"/>
            <a:endParaRPr lang="en-GB" sz="1600" dirty="0" smtClean="0"/>
          </a:p>
          <a:p>
            <a:pPr algn="just"/>
            <a:endParaRPr lang="en-GB" sz="1600" dirty="0" smtClean="0"/>
          </a:p>
          <a:p>
            <a:pPr algn="just"/>
            <a:r>
              <a:rPr lang="en-GB" sz="1600" dirty="0" smtClean="0"/>
              <a:t>Since </a:t>
            </a:r>
            <a:r>
              <a:rPr lang="en-GB" sz="1600" b="1" dirty="0" smtClean="0"/>
              <a:t>early 1990s </a:t>
            </a:r>
            <a:r>
              <a:rPr lang="en-GB" sz="1600" dirty="0" smtClean="0"/>
              <a:t>- transport demand boom and Climate Change concerns gave fresh impetus to need for measures, but no devices similar to the catalytic converter may filter CO2 emissions from diesel and gasoline, hence need for advanced technology and/or alternative fuels. </a:t>
            </a:r>
          </a:p>
          <a:p>
            <a:pPr algn="just"/>
            <a:endParaRPr lang="en-GB" sz="1600" dirty="0" smtClean="0"/>
          </a:p>
          <a:p>
            <a:pPr algn="just"/>
            <a:r>
              <a:rPr lang="en-GB" sz="1600" dirty="0" smtClean="0"/>
              <a:t>Of interest to note that speed of advance dependent upon </a:t>
            </a:r>
            <a:r>
              <a:rPr lang="en-GB" sz="1600" b="1" dirty="0" smtClean="0"/>
              <a:t>research and development funding (and subsidies) </a:t>
            </a:r>
            <a:r>
              <a:rPr lang="en-GB" sz="1600" dirty="0" smtClean="0"/>
              <a:t>– estimated at </a:t>
            </a:r>
            <a:r>
              <a:rPr lang="en-GB" sz="1600" b="1" dirty="0" smtClean="0"/>
              <a:t>85bn</a:t>
            </a:r>
            <a:r>
              <a:rPr lang="en-GB" sz="1600" b="1" dirty="0" smtClean="0">
                <a:latin typeface="Calibri"/>
              </a:rPr>
              <a:t>€ pa </a:t>
            </a:r>
            <a:r>
              <a:rPr lang="en-GB" sz="1600" dirty="0" smtClean="0">
                <a:latin typeface="Calibri"/>
              </a:rPr>
              <a:t>presently spent by MV manufacturers – and </a:t>
            </a:r>
            <a:r>
              <a:rPr lang="en-GB" sz="1600" b="1" dirty="0" smtClean="0">
                <a:latin typeface="Calibri"/>
              </a:rPr>
              <a:t>lead times of 5-7 years </a:t>
            </a:r>
            <a:r>
              <a:rPr lang="en-GB" sz="1600" dirty="0" smtClean="0">
                <a:latin typeface="Calibri"/>
              </a:rPr>
              <a:t>to introduce any new model from design board to the road.  </a:t>
            </a:r>
          </a:p>
          <a:p>
            <a:pPr algn="just"/>
            <a:endParaRPr lang="en-GB" sz="1600" dirty="0" smtClean="0">
              <a:latin typeface="Calibri"/>
            </a:endParaRPr>
          </a:p>
          <a:p>
            <a:pPr algn="just"/>
            <a:r>
              <a:rPr lang="en-GB" sz="1600" dirty="0" smtClean="0">
                <a:latin typeface="Calibri"/>
              </a:rPr>
              <a:t>Also, other economic factors, such as the </a:t>
            </a:r>
            <a:r>
              <a:rPr lang="en-GB" sz="1600" b="1" dirty="0" smtClean="0">
                <a:latin typeface="Calibri"/>
              </a:rPr>
              <a:t>wider state of the economy</a:t>
            </a:r>
            <a:r>
              <a:rPr lang="en-GB" sz="1600" dirty="0" smtClean="0">
                <a:latin typeface="Calibri"/>
              </a:rPr>
              <a:t>, the </a:t>
            </a:r>
            <a:r>
              <a:rPr lang="en-GB" sz="1600" b="1" dirty="0" smtClean="0">
                <a:latin typeface="Calibri"/>
              </a:rPr>
              <a:t>price of oil </a:t>
            </a:r>
            <a:r>
              <a:rPr lang="en-GB" sz="1600" dirty="0" smtClean="0">
                <a:latin typeface="Calibri"/>
              </a:rPr>
              <a:t>and </a:t>
            </a:r>
            <a:r>
              <a:rPr lang="en-GB" sz="1600" b="1" dirty="0" smtClean="0">
                <a:latin typeface="Calibri"/>
              </a:rPr>
              <a:t>import/export trade considerations  </a:t>
            </a:r>
            <a:r>
              <a:rPr lang="en-GB" sz="1600" dirty="0" smtClean="0">
                <a:latin typeface="Calibri"/>
              </a:rPr>
              <a:t>of key countries/regions.</a:t>
            </a:r>
            <a:endParaRPr lang="en-GB" sz="1600" dirty="0" smtClean="0"/>
          </a:p>
          <a:p>
            <a:endParaRPr lang="en-GB" sz="1600" dirty="0" smtClean="0"/>
          </a:p>
          <a:p>
            <a:pPr lvl="1">
              <a:buNone/>
            </a:pPr>
            <a:r>
              <a:rPr lang="en-GB" sz="1600" dirty="0" smtClean="0"/>
              <a:t> 		             </a:t>
            </a:r>
            <a:endParaRPr lang="en-GB" sz="1600" dirty="0"/>
          </a:p>
        </p:txBody>
      </p:sp>
      <p:pic>
        <p:nvPicPr>
          <p:cNvPr id="4" name="Picture 2"/>
          <p:cNvPicPr>
            <a:picLocks noChangeAspect="1" noChangeArrowheads="1"/>
          </p:cNvPicPr>
          <p:nvPr/>
        </p:nvPicPr>
        <p:blipFill>
          <a:blip r:embed="rId2" cstate="print"/>
          <a:stretch>
            <a:fillRect/>
          </a:stretch>
        </p:blipFill>
        <p:spPr bwMode="auto">
          <a:xfrm>
            <a:off x="1547664" y="3429000"/>
            <a:ext cx="5976664" cy="7920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1958</Words>
  <Application>Microsoft Office PowerPoint</Application>
  <PresentationFormat>On-screen Show (4:3)</PresentationFormat>
  <Paragraphs>359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Association Internationale de Droit des Assurances International Insurance Law Association Associazione Internazionale di Diritto delle Assicurazioni Internationale Vereinigung Versicherungsrecht Asociacion Internacional de Derecho de Seguros</vt:lpstr>
      <vt:lpstr>Overview of  Motor Vehicles, Manufacture, Insurance  and Climate Change: The Nature of the Beast?  </vt:lpstr>
      <vt:lpstr>Overview of  Motor Vehicles, Manufacture, Insurance  and Climate Change: Significance of Motor Vehicles in Emissions Reduction? </vt:lpstr>
      <vt:lpstr>Overview of  Motor Vehicles, Manufacture, Insurance  and Climate Change: Establishing Significance of Motor Vehicles in Emissions Reduction </vt:lpstr>
      <vt:lpstr>Overview of  Motor Vehicles, Manufacture, Insurance  and Climate Change:  Where in the world does one begin?  </vt:lpstr>
      <vt:lpstr>                 Overview of  Motor Vehicles, Manufacture, Insurance  and Climate Change:              Where in the world are the worst levels of CO2 emissions from road transport?               *CO2 Emissions – road transport (2010) </vt:lpstr>
      <vt:lpstr>Overview of  Motor Vehicles, Manufacture, Insurance  and Climate Change: How to bring about emissions reductions (1)? </vt:lpstr>
      <vt:lpstr>Overview of  Motor Vehicles, Manufacture, Insurance  and Climate Change: How to bring about emissions reductions (2)?</vt:lpstr>
      <vt:lpstr>Overview of Motor Vehicles, Manufacture, Insurance and Climate Change: Emissions reductions past, present and future</vt:lpstr>
      <vt:lpstr>Overview of  Motor Vehicles, Manufacture, Insurance and Climate Change: Some Realities of Emission Reduction Targets, Policy and Practice </vt:lpstr>
      <vt:lpstr>Overview of  Motor Vehicles, Manufacture, Insurance and Climate Change: Emissions reductions - where are we now?</vt:lpstr>
      <vt:lpstr>Overview of  Motor Vehicles, Manufacture, Insurance  and Climate Change: Emissions reductions – Consumers’ and Insurers’ responses  </vt:lpstr>
      <vt:lpstr>Overview of  Motor Vehicles, Manufacture, Insurance  and Climate Change: Emissions reductions – Who is likely to be keen on what?  </vt:lpstr>
      <vt:lpstr>Association Internationale de Droit des Assurances International Insurance Law Association Associazione Internazionale di Diritto delle Assicurazioni Internationale Vereinigung Versicherungsrecht Asociacion Internacional de Derecho de Seguros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Internationale de Droit des Assurances International Insurance Law Association Associazione Internazionale di Diritto delle Assicurazioni Internationale Vereinigung Versicherungsrecht Asociacion Internacional de Derecho de Seguros</dc:title>
  <dc:creator>Tim Hardy</dc:creator>
  <cp:lastModifiedBy>User</cp:lastModifiedBy>
  <cp:revision>82</cp:revision>
  <dcterms:created xsi:type="dcterms:W3CDTF">2013-09-09T12:18:54Z</dcterms:created>
  <dcterms:modified xsi:type="dcterms:W3CDTF">2013-10-07T17:59:02Z</dcterms:modified>
</cp:coreProperties>
</file>