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B58CA3-FAD8-4E8D-B15B-ED6BCEC280CE}" type="datetimeFigureOut">
              <a:rPr lang="en-GB" smtClean="0"/>
              <a:pPr/>
              <a:t>01/05/2012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11AABD-35D5-4488-A413-400BAFE8C737}"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ABD33-F580-49EE-B35D-1D27295B6C09}" type="datetimeFigureOut">
              <a:rPr lang="en-GB" smtClean="0"/>
              <a:pPr/>
              <a:t>01/05/2012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E1EDDC-2759-4A8F-BB35-F0BFDBF6D3B2}"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ABD33-F580-49EE-B35D-1D27295B6C09}" type="datetimeFigureOut">
              <a:rPr lang="en-GB" smtClean="0"/>
              <a:pPr/>
              <a:t>01/05/2012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1EDDC-2759-4A8F-BB35-F0BFDBF6D3B2}"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628800"/>
            <a:ext cx="7772400" cy="1470025"/>
          </a:xfrm>
        </p:spPr>
        <p:txBody>
          <a:bodyPr>
            <a:normAutofit/>
          </a:bodyPr>
          <a:lstStyle/>
          <a:p>
            <a:r>
              <a:rPr lang="en-GB" sz="6000" dirty="0" smtClean="0">
                <a:solidFill>
                  <a:srgbClr val="002060"/>
                </a:solidFill>
              </a:rPr>
              <a:t>The LMX Spiral</a:t>
            </a:r>
            <a:endParaRPr lang="en-GB" sz="6000" dirty="0">
              <a:solidFill>
                <a:srgbClr val="002060"/>
              </a:solidFill>
            </a:endParaRPr>
          </a:p>
        </p:txBody>
      </p:sp>
      <p:sp>
        <p:nvSpPr>
          <p:cNvPr id="3" name="Subtitle 2"/>
          <p:cNvSpPr>
            <a:spLocks noGrp="1"/>
          </p:cNvSpPr>
          <p:nvPr>
            <p:ph type="subTitle" idx="1"/>
          </p:nvPr>
        </p:nvSpPr>
        <p:spPr>
          <a:xfrm>
            <a:off x="1371600" y="3886200"/>
            <a:ext cx="6944816" cy="1752600"/>
          </a:xfrm>
        </p:spPr>
        <p:txBody>
          <a:bodyPr>
            <a:normAutofit fontScale="85000" lnSpcReduction="20000"/>
          </a:bodyPr>
          <a:lstStyle/>
          <a:p>
            <a:pPr algn="l"/>
            <a:r>
              <a:rPr lang="en-GB" dirty="0" smtClean="0">
                <a:solidFill>
                  <a:schemeClr val="tx1"/>
                </a:solidFill>
              </a:rPr>
              <a:t>Caroline Bell</a:t>
            </a:r>
          </a:p>
          <a:p>
            <a:pPr algn="l"/>
            <a:r>
              <a:rPr lang="en-GB" sz="2600" dirty="0" smtClean="0">
                <a:solidFill>
                  <a:schemeClr val="tx1"/>
                </a:solidFill>
              </a:rPr>
              <a:t>PhD Candidate – University of Southampton</a:t>
            </a:r>
          </a:p>
          <a:p>
            <a:pPr algn="l"/>
            <a:endParaRPr lang="en-GB" sz="2600" dirty="0" smtClean="0">
              <a:solidFill>
                <a:schemeClr val="tx1"/>
              </a:solidFill>
            </a:endParaRPr>
          </a:p>
          <a:p>
            <a:pPr algn="l"/>
            <a:r>
              <a:rPr lang="en-GB" sz="2600" dirty="0" smtClean="0">
                <a:solidFill>
                  <a:schemeClr val="tx1"/>
                </a:solidFill>
              </a:rPr>
              <a:t>Presentation given during the AIDA Reinsurance Working Party Meeting in Istanbul - 3 May 2012</a:t>
            </a:r>
            <a:endParaRPr lang="en-GB" sz="2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Spiral Effects</a:t>
            </a:r>
            <a:endParaRPr lang="en-GB"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fontScale="92500"/>
          </a:bodyPr>
          <a:lstStyle/>
          <a:p>
            <a:r>
              <a:rPr lang="en-GB" dirty="0" smtClean="0"/>
              <a:t>Magnifying effect of the spiral </a:t>
            </a:r>
            <a:r>
              <a:rPr lang="en-GB" sz="2000" dirty="0" smtClean="0"/>
              <a:t>(</a:t>
            </a:r>
            <a:r>
              <a:rPr lang="en-GB" sz="2800" dirty="0" smtClean="0"/>
              <a:t>e.g. Piper Alpha: original loss $1.4 </a:t>
            </a:r>
            <a:r>
              <a:rPr lang="en-GB" sz="2800" dirty="0" err="1" smtClean="0"/>
              <a:t>billion;gross</a:t>
            </a:r>
            <a:r>
              <a:rPr lang="en-GB" sz="2800" dirty="0" smtClean="0"/>
              <a:t> </a:t>
            </a:r>
            <a:r>
              <a:rPr lang="en-GB" sz="2800" dirty="0" smtClean="0"/>
              <a:t>claim $15 billion - 43,000 claims made on 11,500 XL policies)</a:t>
            </a:r>
          </a:p>
          <a:p>
            <a:r>
              <a:rPr lang="en-GB" dirty="0" smtClean="0"/>
              <a:t>Opacity </a:t>
            </a:r>
          </a:p>
          <a:p>
            <a:r>
              <a:rPr lang="en-GB" dirty="0" smtClean="0"/>
              <a:t>Concentration of losses upon the few</a:t>
            </a:r>
          </a:p>
          <a:p>
            <a:r>
              <a:rPr lang="en-GB" dirty="0" smtClean="0"/>
              <a:t>Sum insured and layering rendered meaningless</a:t>
            </a:r>
          </a:p>
          <a:p>
            <a:r>
              <a:rPr lang="en-GB" dirty="0" smtClean="0"/>
              <a:t>“Long short tail” </a:t>
            </a:r>
          </a:p>
          <a:p>
            <a:r>
              <a:rPr lang="en-GB" dirty="0" smtClean="0"/>
              <a:t>Unpredictability </a:t>
            </a:r>
          </a:p>
          <a:p>
            <a:r>
              <a:rPr lang="en-GB" dirty="0" smtClean="0"/>
              <a:t>Irrational rating structure</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The Legal Perspective</a:t>
            </a:r>
            <a:endParaRPr lang="en-GB" dirty="0">
              <a:solidFill>
                <a:srgbClr val="002060"/>
              </a:solidFill>
            </a:endParaRPr>
          </a:p>
        </p:txBody>
      </p:sp>
      <p:sp>
        <p:nvSpPr>
          <p:cNvPr id="3" name="Content Placeholder 2"/>
          <p:cNvSpPr>
            <a:spLocks noGrp="1"/>
          </p:cNvSpPr>
          <p:nvPr>
            <p:ph idx="1"/>
          </p:nvPr>
        </p:nvSpPr>
        <p:spPr/>
        <p:txBody>
          <a:bodyPr>
            <a:normAutofit lnSpcReduction="10000"/>
          </a:bodyPr>
          <a:lstStyle/>
          <a:p>
            <a:r>
              <a:rPr lang="en-GB" dirty="0" smtClean="0"/>
              <a:t>Lloyd’s Litigation: 102 cases </a:t>
            </a:r>
            <a:r>
              <a:rPr lang="en-GB" sz="2000" dirty="0" smtClean="0"/>
              <a:t>(</a:t>
            </a:r>
            <a:r>
              <a:rPr lang="en-US" sz="2000" i="1" dirty="0" smtClean="0"/>
              <a:t>Society of Lloyd’s v Jaffray</a:t>
            </a:r>
            <a:r>
              <a:rPr lang="en-US" sz="2000" dirty="0" smtClean="0"/>
              <a:t> [2000] EWHC 51 (Comm))</a:t>
            </a:r>
          </a:p>
          <a:p>
            <a:r>
              <a:rPr lang="en-US" dirty="0" smtClean="0"/>
              <a:t>Of these: 53 cases relate to the LMX Spiral (BUT often factual background only)</a:t>
            </a:r>
          </a:p>
          <a:p>
            <a:pPr lvl="0"/>
            <a:r>
              <a:rPr lang="en-US" dirty="0" smtClean="0"/>
              <a:t>Of these: only 4 cases contain findings about the LMX Spiral itself: </a:t>
            </a:r>
            <a:r>
              <a:rPr lang="en-US" sz="2400" i="1" dirty="0" smtClean="0"/>
              <a:t>Gooda Walker; Arbuthnott v Feltrim </a:t>
            </a:r>
            <a:r>
              <a:rPr lang="en-US" sz="2400" dirty="0" smtClean="0"/>
              <a:t>[1995] CLC 437</a:t>
            </a:r>
            <a:r>
              <a:rPr lang="en-GB" sz="2400" dirty="0" smtClean="0"/>
              <a:t>; </a:t>
            </a:r>
            <a:r>
              <a:rPr lang="en-US" sz="2400" i="1" dirty="0" smtClean="0"/>
              <a:t>Berriman v Rose Thompson Young </a:t>
            </a:r>
            <a:r>
              <a:rPr lang="en-US" sz="2400" dirty="0" smtClean="0"/>
              <a:t>[1996] 5 Re LR 117; </a:t>
            </a:r>
            <a:r>
              <a:rPr lang="en-US" sz="2400" i="1" dirty="0" smtClean="0"/>
              <a:t>Wynniatt-Hussey v Bromley </a:t>
            </a:r>
            <a:r>
              <a:rPr lang="en-US" sz="2400" dirty="0" smtClean="0"/>
              <a:t>[1996] Re LR 310</a:t>
            </a:r>
            <a:endParaRPr lang="en-US" sz="2400" i="1" dirty="0" smtClean="0"/>
          </a:p>
          <a:p>
            <a:r>
              <a:rPr lang="en-US" i="1" dirty="0" err="1" smtClean="0"/>
              <a:t>Equitas</a:t>
            </a:r>
            <a:r>
              <a:rPr lang="en-US" i="1" dirty="0" smtClean="0"/>
              <a:t> </a:t>
            </a:r>
            <a:r>
              <a:rPr lang="en-US" i="1" dirty="0" smtClean="0"/>
              <a:t>v R&amp;Q</a:t>
            </a:r>
            <a:endParaRPr lang="en-GB"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7500" lnSpcReduction="20000"/>
          </a:bodyPr>
          <a:lstStyle/>
          <a:p>
            <a:pPr algn="just">
              <a:buNone/>
            </a:pPr>
            <a:r>
              <a:rPr lang="en-GB" dirty="0" smtClean="0"/>
              <a:t>“</a:t>
            </a:r>
            <a:r>
              <a:rPr lang="en-GB" i="1" dirty="0" smtClean="0"/>
              <a:t>Spiral business was an aberration. Many, if not most, of those who engaged in it did so in the belief that the reinsurance that they were buying from their colleagues was providing a protection from exposure when this was largely illusory.  The capacity that was provided by the market was involuntary.  Had all members of the LMX Market correctly applied the agreed principles of competent excess of loss underwriting, the form and capacity of the market would have been radically different.  The conduct of the individual excess of loss underwriter falls to be considered, however, having regard to the market that existed, even if this, was an aberration. Some underwriters succeeded in conducting business in this market that did not result in heavy losses.  Neither in Gooda Walker nor in these actions have the plaintiffs alleged that it was negligent per se to write spiral business.  The allegations of negligence are freestanding charges of failure to follow fundamental principles of excess of loss reinsurance.” </a:t>
            </a:r>
            <a:r>
              <a:rPr lang="en-GB" sz="2600" dirty="0" smtClean="0"/>
              <a:t>(Phillips J in </a:t>
            </a:r>
            <a:r>
              <a:rPr lang="en-US" sz="2600" i="1" dirty="0" smtClean="0"/>
              <a:t>Arbuthnott v Feltrim</a:t>
            </a:r>
            <a:r>
              <a:rPr lang="en-GB" sz="2600" dirty="0" smtClean="0"/>
              <a:t>)</a:t>
            </a:r>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A Legitimate Business</a:t>
            </a:r>
            <a:endParaRPr lang="en-GB" dirty="0">
              <a:solidFill>
                <a:srgbClr val="002060"/>
              </a:solidFill>
            </a:endParaRPr>
          </a:p>
        </p:txBody>
      </p:sp>
      <p:sp>
        <p:nvSpPr>
          <p:cNvPr id="3" name="Content Placeholder 2"/>
          <p:cNvSpPr>
            <a:spLocks noGrp="1"/>
          </p:cNvSpPr>
          <p:nvPr>
            <p:ph idx="1"/>
          </p:nvPr>
        </p:nvSpPr>
        <p:spPr/>
        <p:txBody>
          <a:bodyPr>
            <a:normAutofit/>
          </a:bodyPr>
          <a:lstStyle/>
          <a:p>
            <a:r>
              <a:rPr lang="en-GB" dirty="0" smtClean="0"/>
              <a:t>LMX Spiral business was legitimate - contrast with the PA Spiral of the 1990s </a:t>
            </a:r>
            <a:r>
              <a:rPr lang="en-GB" sz="2000" dirty="0" smtClean="0"/>
              <a:t>(</a:t>
            </a:r>
            <a:r>
              <a:rPr lang="en-GB" sz="2000" i="1" dirty="0" smtClean="0"/>
              <a:t>Sphere Drake Insurance v Euro International Underwriting</a:t>
            </a:r>
            <a:r>
              <a:rPr lang="en-GB" sz="2000" dirty="0" smtClean="0"/>
              <a:t> [2003] EWHC 1636 (Comm))</a:t>
            </a:r>
          </a:p>
          <a:p>
            <a:r>
              <a:rPr lang="en-GB" dirty="0" smtClean="0"/>
              <a:t>LMX Spiral business not negligent </a:t>
            </a:r>
            <a:r>
              <a:rPr lang="en-GB" i="1" dirty="0" smtClean="0"/>
              <a:t>per se</a:t>
            </a:r>
            <a:r>
              <a:rPr lang="en-GB" dirty="0" smtClean="0"/>
              <a:t>: a competent underwriter could write spiral business successfully e.g. Tony Berry</a:t>
            </a:r>
          </a:p>
          <a:p>
            <a:r>
              <a:rPr lang="en-GB" dirty="0" smtClean="0"/>
              <a:t>However, LMX business was a more risky type of business which required specialist knowledge and skills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The Reasonable LMX Underwriter</a:t>
            </a:r>
            <a:endParaRPr lang="en-GB" dirty="0">
              <a:solidFill>
                <a:srgbClr val="002060"/>
              </a:solidFill>
            </a:endParaRPr>
          </a:p>
        </p:txBody>
      </p:sp>
      <p:sp>
        <p:nvSpPr>
          <p:cNvPr id="3" name="Content Placeholder 2"/>
          <p:cNvSpPr>
            <a:spLocks noGrp="1"/>
          </p:cNvSpPr>
          <p:nvPr>
            <p:ph idx="1"/>
          </p:nvPr>
        </p:nvSpPr>
        <p:spPr/>
        <p:txBody>
          <a:bodyPr/>
          <a:lstStyle/>
          <a:p>
            <a:r>
              <a:rPr lang="en-GB" dirty="0" smtClean="0"/>
              <a:t>What did he do?</a:t>
            </a:r>
          </a:p>
          <a:p>
            <a:pPr lvl="1"/>
            <a:r>
              <a:rPr lang="en-GB" dirty="0" smtClean="0"/>
              <a:t>Actively manage portfolio to spread/balance exposure (NB: balance only achievable over No of years)</a:t>
            </a:r>
          </a:p>
          <a:p>
            <a:pPr lvl="1"/>
            <a:r>
              <a:rPr lang="en-GB" dirty="0" smtClean="0"/>
              <a:t>Follow underwriting plan (may not be in writing)</a:t>
            </a:r>
          </a:p>
          <a:p>
            <a:pPr lvl="1"/>
            <a:r>
              <a:rPr lang="en-GB" dirty="0" smtClean="0"/>
              <a:t>Monitor aggregates and Probable Maximum Loss</a:t>
            </a:r>
          </a:p>
          <a:p>
            <a:pPr lvl="1"/>
            <a:r>
              <a:rPr lang="en-GB" dirty="0" smtClean="0"/>
              <a:t>Purchase appropriate amount of reinsurance </a:t>
            </a:r>
          </a:p>
          <a:p>
            <a:pPr lvl="1"/>
            <a:r>
              <a:rPr lang="en-GB" dirty="0" smtClean="0"/>
              <a:t>Match reinstatements</a:t>
            </a:r>
          </a:p>
          <a:p>
            <a:pPr lvl="1"/>
            <a:r>
              <a:rPr lang="en-GB" dirty="0" smtClean="0"/>
              <a:t>Charge suitable rates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Case Law Conundrum</a:t>
            </a:r>
            <a:endParaRPr lang="en-GB"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GB" dirty="0" smtClean="0"/>
              <a:t>Reliance on duty of care and skill of the underwriter</a:t>
            </a:r>
          </a:p>
          <a:p>
            <a:r>
              <a:rPr lang="en-GB" dirty="0" smtClean="0"/>
              <a:t>BUT even underwriter acting reasonably may not have avoided very large losses: </a:t>
            </a:r>
          </a:p>
          <a:p>
            <a:pPr lvl="1"/>
            <a:r>
              <a:rPr lang="en-GB" dirty="0" smtClean="0"/>
              <a:t>Is this acceptable given the unpredictability point?</a:t>
            </a:r>
          </a:p>
          <a:p>
            <a:pPr lvl="1"/>
            <a:r>
              <a:rPr lang="en-GB" dirty="0" smtClean="0"/>
              <a:t>Would names/investors have agreed to take on “spiral risks” in addition to risk of catastrophe?</a:t>
            </a:r>
          </a:p>
          <a:p>
            <a:pPr lvl="1"/>
            <a:r>
              <a:rPr lang="en-GB" dirty="0" smtClean="0"/>
              <a:t>Was arbitrage the solution?</a:t>
            </a:r>
          </a:p>
          <a:p>
            <a:pPr lvl="1"/>
            <a:r>
              <a:rPr lang="en-GB" dirty="0" smtClean="0"/>
              <a:t>Is spiral business reasonable risk taking </a:t>
            </a:r>
            <a:r>
              <a:rPr lang="en-GB" dirty="0" smtClean="0"/>
              <a:t>or </a:t>
            </a:r>
            <a:r>
              <a:rPr lang="en-GB" dirty="0" smtClean="0"/>
              <a:t>is it all a matter of degree?</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sz="6000" dirty="0" smtClean="0">
                <a:solidFill>
                  <a:srgbClr val="002060"/>
                </a:solidFill>
              </a:rPr>
              <a:t>What was it?</a:t>
            </a:r>
            <a:endParaRPr lang="en-GB" sz="6000" dirty="0">
              <a:solidFill>
                <a:srgbClr val="002060"/>
              </a:solidFill>
            </a:endParaRPr>
          </a:p>
        </p:txBody>
      </p:sp>
      <p:sp>
        <p:nvSpPr>
          <p:cNvPr id="15" name="Text Placeholder 14"/>
          <p:cNvSpPr>
            <a:spLocks noGrp="1"/>
          </p:cNvSpPr>
          <p:nvPr>
            <p:ph type="body" idx="1"/>
          </p:nvPr>
        </p:nvSpPr>
        <p:spPr/>
        <p:txBody>
          <a:bodyPr/>
          <a:lstStyle/>
          <a:p>
            <a:r>
              <a:rPr lang="en-GB" dirty="0" smtClean="0"/>
              <a:t>In words</a:t>
            </a:r>
            <a:endParaRPr lang="en-GB" dirty="0"/>
          </a:p>
        </p:txBody>
      </p:sp>
      <p:sp>
        <p:nvSpPr>
          <p:cNvPr id="8" name="Content Placeholder 7"/>
          <p:cNvSpPr>
            <a:spLocks noGrp="1"/>
          </p:cNvSpPr>
          <p:nvPr>
            <p:ph sz="half" idx="2"/>
          </p:nvPr>
        </p:nvSpPr>
        <p:spPr>
          <a:xfrm>
            <a:off x="457200" y="2174875"/>
            <a:ext cx="5698976" cy="3951288"/>
          </a:xfrm>
        </p:spPr>
        <p:txBody>
          <a:bodyPr numCol="2">
            <a:normAutofit/>
          </a:bodyPr>
          <a:lstStyle/>
          <a:p>
            <a:pPr>
              <a:buNone/>
            </a:pPr>
            <a:r>
              <a:rPr lang="en-GB" dirty="0" smtClean="0"/>
              <a:t>Aberration</a:t>
            </a:r>
          </a:p>
          <a:p>
            <a:pPr>
              <a:buNone/>
            </a:pPr>
            <a:r>
              <a:rPr lang="en-GB" dirty="0" smtClean="0"/>
              <a:t>Extraordinary</a:t>
            </a:r>
          </a:p>
          <a:p>
            <a:pPr>
              <a:buNone/>
            </a:pPr>
            <a:r>
              <a:rPr lang="en-GB" dirty="0" smtClean="0"/>
              <a:t>Claims’ </a:t>
            </a:r>
            <a:r>
              <a:rPr lang="en-GB" dirty="0" smtClean="0"/>
              <a:t>circles</a:t>
            </a:r>
          </a:p>
          <a:p>
            <a:pPr>
              <a:buNone/>
            </a:pPr>
            <a:r>
              <a:rPr lang="en-GB" dirty="0" smtClean="0"/>
              <a:t>Pathological</a:t>
            </a:r>
          </a:p>
          <a:p>
            <a:pPr>
              <a:buNone/>
            </a:pPr>
            <a:r>
              <a:rPr lang="en-GB" dirty="0" smtClean="0"/>
              <a:t>Pass the Parcel</a:t>
            </a:r>
          </a:p>
          <a:p>
            <a:pPr>
              <a:buNone/>
            </a:pPr>
            <a:r>
              <a:rPr lang="en-GB" dirty="0" smtClean="0"/>
              <a:t>Phenomenon</a:t>
            </a:r>
          </a:p>
          <a:p>
            <a:pPr>
              <a:buNone/>
            </a:pPr>
            <a:r>
              <a:rPr lang="en-GB" dirty="0" smtClean="0"/>
              <a:t>Artificial </a:t>
            </a:r>
            <a:r>
              <a:rPr lang="en-GB" dirty="0" smtClean="0"/>
              <a:t>complexity</a:t>
            </a:r>
          </a:p>
          <a:p>
            <a:pPr>
              <a:buNone/>
            </a:pPr>
            <a:r>
              <a:rPr lang="en-GB" dirty="0" smtClean="0"/>
              <a:t>Can </a:t>
            </a:r>
            <a:r>
              <a:rPr lang="en-GB" dirty="0" smtClean="0"/>
              <a:t>of worms</a:t>
            </a:r>
            <a:endParaRPr lang="en-GB" dirty="0" smtClean="0"/>
          </a:p>
        </p:txBody>
      </p:sp>
      <p:sp>
        <p:nvSpPr>
          <p:cNvPr id="16" name="Text Placeholder 15"/>
          <p:cNvSpPr>
            <a:spLocks noGrp="1"/>
          </p:cNvSpPr>
          <p:nvPr>
            <p:ph type="body" sz="quarter" idx="3"/>
          </p:nvPr>
        </p:nvSpPr>
        <p:spPr/>
        <p:txBody>
          <a:bodyPr/>
          <a:lstStyle/>
          <a:p>
            <a:r>
              <a:rPr lang="en-GB" dirty="0" smtClean="0"/>
              <a:t>An actuarial perspective...</a:t>
            </a:r>
            <a:endParaRPr lang="en-GB" dirty="0"/>
          </a:p>
        </p:txBody>
      </p:sp>
      <p:sp>
        <p:nvSpPr>
          <p:cNvPr id="6" name="Content Placeholder 5"/>
          <p:cNvSpPr>
            <a:spLocks noGrp="1"/>
          </p:cNvSpPr>
          <p:nvPr>
            <p:ph sz="quarter" idx="4"/>
          </p:nvPr>
        </p:nvSpPr>
        <p:spPr/>
        <p:txBody>
          <a:bodyPr>
            <a:normAutofit/>
          </a:bodyPr>
          <a:lstStyle/>
          <a:p>
            <a:pPr>
              <a:buNone/>
            </a:pPr>
            <a:r>
              <a:rPr lang="nl-NL" i="1" dirty="0" smtClean="0"/>
              <a:t>“Spiral Market Net: (...)</a:t>
            </a:r>
          </a:p>
          <a:p>
            <a:pPr>
              <a:buNone/>
            </a:pPr>
            <a:r>
              <a:rPr lang="pt-BR" i="1" dirty="0" smtClean="0"/>
              <a:t>= R + pa[(l-q)*Xo-R] + lT p*(l-q)*Xi .</a:t>
            </a:r>
          </a:p>
          <a:p>
            <a:pPr>
              <a:buNone/>
            </a:pPr>
            <a:r>
              <a:rPr lang="pt-BR" i="1" dirty="0" smtClean="0"/>
              <a:t>= R + p*[(l-q)*Xo-R] + p*(l-q)*Xl/w</a:t>
            </a:r>
          </a:p>
          <a:p>
            <a:pPr>
              <a:buNone/>
            </a:pPr>
            <a:r>
              <a:rPr lang="pt-BR" i="1" dirty="0" smtClean="0"/>
              <a:t>as R + p*[(l-q)*G-R]”</a:t>
            </a:r>
          </a:p>
          <a:p>
            <a:pPr>
              <a:buNone/>
            </a:pPr>
            <a:r>
              <a:rPr lang="pt-BR" sz="2000" i="1" dirty="0" smtClean="0"/>
              <a:t>(The Spiral in the Catastrophe Retrocession Market by J Stanard and M Wacek)</a:t>
            </a:r>
            <a:endParaRPr lang="en-GB" sz="2000" i="1" dirty="0"/>
          </a:p>
        </p:txBody>
      </p:sp>
      <p:sp>
        <p:nvSpPr>
          <p:cNvPr id="13" name="Rectangle 12"/>
          <p:cNvSpPr/>
          <p:nvPr/>
        </p:nvSpPr>
        <p:spPr>
          <a:xfrm>
            <a:off x="2195736" y="5589240"/>
            <a:ext cx="4572000" cy="646331"/>
          </a:xfrm>
          <a:prstGeom prst="rect">
            <a:avLst/>
          </a:prstGeom>
        </p:spPr>
        <p:txBody>
          <a:bodyPr>
            <a:spAutoFit/>
          </a:bodyPr>
          <a:lstStyle/>
          <a:p>
            <a:pPr algn="ctr">
              <a:buNone/>
            </a:pPr>
            <a:endParaRPr lang="en-GB" dirty="0" smtClean="0"/>
          </a:p>
          <a:p>
            <a:pPr algn="ctr">
              <a:buNone/>
            </a:pPr>
            <a:endParaRPr lang="en-GB" dirty="0" smtClean="0"/>
          </a:p>
        </p:txBody>
      </p:sp>
      <p:pic>
        <p:nvPicPr>
          <p:cNvPr id="14" name="Picture 13" descr="328px-Fermat's_spiral.svg.png"/>
          <p:cNvPicPr>
            <a:picLocks noChangeAspect="1"/>
          </p:cNvPicPr>
          <p:nvPr/>
        </p:nvPicPr>
        <p:blipFill>
          <a:blip r:embed="rId2" cstate="print"/>
          <a:stretch>
            <a:fillRect/>
          </a:stretch>
        </p:blipFill>
        <p:spPr>
          <a:xfrm>
            <a:off x="2555776" y="2636912"/>
            <a:ext cx="2160240" cy="187220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rgbClr val="002060"/>
                </a:solidFill>
              </a:rPr>
              <a:t>The Legal definition</a:t>
            </a:r>
            <a:endParaRPr lang="en-GB" dirty="0">
              <a:solidFill>
                <a:srgbClr val="002060"/>
              </a:solidFill>
            </a:endParaRPr>
          </a:p>
        </p:txBody>
      </p:sp>
      <p:sp>
        <p:nvSpPr>
          <p:cNvPr id="3" name="Content Placeholder 2"/>
          <p:cNvSpPr>
            <a:spLocks noGrp="1"/>
          </p:cNvSpPr>
          <p:nvPr>
            <p:ph idx="1"/>
          </p:nvPr>
        </p:nvSpPr>
        <p:spPr/>
        <p:txBody>
          <a:bodyPr>
            <a:normAutofit fontScale="85000" lnSpcReduction="10000"/>
          </a:bodyPr>
          <a:lstStyle/>
          <a:p>
            <a:pPr algn="just">
              <a:buNone/>
            </a:pPr>
            <a:r>
              <a:rPr lang="en-GB" i="1" dirty="0" smtClean="0"/>
              <a:t>“Many syndicates which wrote XL cover took out XL cover themselves. Those who reinsured them were thus writing XL on XL. They, in their turn, frequently took out their own XL cover. There thus developed among the syndicates and companies which wrote LMX business a smaller group that was largely responsible for creating a complex intertwining network of mutual reinsurance, which has been described as the spiral.”</a:t>
            </a:r>
          </a:p>
          <a:p>
            <a:pPr algn="just">
              <a:buNone/>
            </a:pPr>
            <a:endParaRPr lang="en-GB" dirty="0" smtClean="0"/>
          </a:p>
          <a:p>
            <a:pPr algn="just">
              <a:buNone/>
            </a:pPr>
            <a:r>
              <a:rPr lang="en-GB" dirty="0" smtClean="0"/>
              <a:t>	</a:t>
            </a:r>
            <a:r>
              <a:rPr lang="en-GB" sz="3100" dirty="0" smtClean="0"/>
              <a:t>(Phillips J in </a:t>
            </a:r>
            <a:r>
              <a:rPr lang="en-GB" sz="3100" i="1" dirty="0" smtClean="0"/>
              <a:t>Deeny &amp; ors v Gooda Walker Ltd (in voluntary liquidation) &amp; </a:t>
            </a:r>
            <a:r>
              <a:rPr lang="en-GB" sz="3100" i="1" dirty="0" smtClean="0"/>
              <a:t>ors </a:t>
            </a:r>
            <a:r>
              <a:rPr lang="en-US" sz="3100" dirty="0" smtClean="0"/>
              <a:t>[</a:t>
            </a:r>
            <a:r>
              <a:rPr lang="en-US" sz="3100" dirty="0" smtClean="0"/>
              <a:t>1994] CLC 1224)</a:t>
            </a:r>
            <a:endParaRPr lang="en-GB" sz="3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solidFill>
                  <a:srgbClr val="002060"/>
                </a:solidFill>
              </a:rPr>
              <a:t>LMX</a:t>
            </a:r>
            <a:endParaRPr lang="en-GB" sz="6000" dirty="0">
              <a:solidFill>
                <a:srgbClr val="002060"/>
              </a:solidFill>
            </a:endParaRPr>
          </a:p>
        </p:txBody>
      </p:sp>
      <p:sp>
        <p:nvSpPr>
          <p:cNvPr id="3" name="Content Placeholder 2"/>
          <p:cNvSpPr>
            <a:spLocks noGrp="1"/>
          </p:cNvSpPr>
          <p:nvPr>
            <p:ph idx="1"/>
          </p:nvPr>
        </p:nvSpPr>
        <p:spPr/>
        <p:txBody>
          <a:bodyPr>
            <a:normAutofit lnSpcReduction="10000"/>
          </a:bodyPr>
          <a:lstStyle/>
          <a:p>
            <a:r>
              <a:rPr lang="en-GB" dirty="0" smtClean="0"/>
              <a:t>LMX = London Market Excess of Loss</a:t>
            </a:r>
          </a:p>
          <a:p>
            <a:r>
              <a:rPr lang="en-GB" dirty="0" smtClean="0"/>
              <a:t>Lloyd’s and Companies Market</a:t>
            </a:r>
          </a:p>
          <a:p>
            <a:r>
              <a:rPr lang="en-GB" dirty="0" smtClean="0"/>
              <a:t>Nature of the business = standard Excess of Loss (XL) reinsurance contracts</a:t>
            </a:r>
          </a:p>
          <a:p>
            <a:r>
              <a:rPr lang="en-GB" dirty="0" smtClean="0"/>
              <a:t>Two main types of contracts:</a:t>
            </a:r>
          </a:p>
          <a:p>
            <a:pPr lvl="1"/>
            <a:r>
              <a:rPr lang="en-GB" dirty="0" smtClean="0"/>
              <a:t>Specific treaties: covered specific type of risk such as hull, cargo, </a:t>
            </a:r>
            <a:r>
              <a:rPr lang="en-GB" dirty="0" smtClean="0"/>
              <a:t>oil, etc.</a:t>
            </a:r>
            <a:endParaRPr lang="en-GB" dirty="0" smtClean="0"/>
          </a:p>
          <a:p>
            <a:pPr lvl="1"/>
            <a:r>
              <a:rPr lang="en-GB" dirty="0" smtClean="0"/>
              <a:t>“whole account” (aka “generals”) treaties: covered entire portfolio of the cedant’s business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solidFill>
                  <a:srgbClr val="002060"/>
                </a:solidFill>
              </a:rPr>
              <a:t>London</a:t>
            </a:r>
            <a:endParaRPr lang="en-GB" sz="6600" dirty="0">
              <a:solidFill>
                <a:srgbClr val="002060"/>
              </a:solidFill>
            </a:endParaRPr>
          </a:p>
        </p:txBody>
      </p:sp>
      <p:sp>
        <p:nvSpPr>
          <p:cNvPr id="3" name="Content Placeholder 2"/>
          <p:cNvSpPr>
            <a:spLocks noGrp="1"/>
          </p:cNvSpPr>
          <p:nvPr>
            <p:ph idx="1"/>
          </p:nvPr>
        </p:nvSpPr>
        <p:spPr/>
        <p:txBody>
          <a:bodyPr/>
          <a:lstStyle/>
          <a:p>
            <a:r>
              <a:rPr lang="en-GB" dirty="0" smtClean="0"/>
              <a:t>The London connection:</a:t>
            </a:r>
          </a:p>
          <a:p>
            <a:pPr lvl="1"/>
            <a:r>
              <a:rPr lang="en-GB" dirty="0" smtClean="0"/>
              <a:t>London was the hub of the LMX Spiral BUT</a:t>
            </a:r>
          </a:p>
          <a:p>
            <a:pPr lvl="1"/>
            <a:r>
              <a:rPr lang="en-GB" dirty="0" smtClean="0"/>
              <a:t>Risks originated from all over the world</a:t>
            </a:r>
          </a:p>
          <a:p>
            <a:pPr lvl="1"/>
            <a:r>
              <a:rPr lang="en-GB" dirty="0" smtClean="0"/>
              <a:t>Risks from the London Market could be reinsured outside the UK - they usually (but not always) came back to London.</a:t>
            </a:r>
          </a:p>
          <a:p>
            <a:pPr lvl="1"/>
            <a:r>
              <a:rPr lang="en-GB" dirty="0" smtClean="0"/>
              <a:t>Leakage: </a:t>
            </a:r>
            <a:r>
              <a:rPr lang="en-GB" dirty="0" smtClean="0"/>
              <a:t>5% of reinsurance layers were 90% placed </a:t>
            </a:r>
            <a:r>
              <a:rPr lang="en-GB" sz="2000" dirty="0" smtClean="0"/>
              <a:t>(expert report of Mr Bulmer relied upon in </a:t>
            </a:r>
            <a:r>
              <a:rPr lang="en-US" sz="2000" i="1" dirty="0" smtClean="0"/>
              <a:t>Equitas v R&amp;Q Reinsurance Company (UK) Limited </a:t>
            </a:r>
            <a:r>
              <a:rPr lang="en-US" sz="2000" dirty="0" smtClean="0"/>
              <a:t>[2009] EWHC 2787 (Comm)</a:t>
            </a:r>
            <a:r>
              <a:rPr lang="en-GB" sz="20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LMX Market v LMX Spiral</a:t>
            </a:r>
            <a:endParaRPr lang="en-GB" dirty="0">
              <a:solidFill>
                <a:srgbClr val="002060"/>
              </a:solidFill>
            </a:endParaRPr>
          </a:p>
        </p:txBody>
      </p:sp>
      <p:sp>
        <p:nvSpPr>
          <p:cNvPr id="4" name="Text Placeholder 3"/>
          <p:cNvSpPr>
            <a:spLocks noGrp="1"/>
          </p:cNvSpPr>
          <p:nvPr>
            <p:ph type="body" idx="1"/>
          </p:nvPr>
        </p:nvSpPr>
        <p:spPr/>
        <p:txBody>
          <a:bodyPr/>
          <a:lstStyle/>
          <a:p>
            <a:pPr algn="ctr"/>
            <a:r>
              <a:rPr lang="en-GB" dirty="0" smtClean="0"/>
              <a:t>LMX Market </a:t>
            </a:r>
            <a:endParaRPr lang="en-GB" dirty="0"/>
          </a:p>
        </p:txBody>
      </p:sp>
      <p:sp>
        <p:nvSpPr>
          <p:cNvPr id="5" name="Content Placeholder 4"/>
          <p:cNvSpPr>
            <a:spLocks noGrp="1"/>
          </p:cNvSpPr>
          <p:nvPr>
            <p:ph sz="half" idx="2"/>
          </p:nvPr>
        </p:nvSpPr>
        <p:spPr/>
        <p:txBody>
          <a:bodyPr>
            <a:normAutofit/>
          </a:bodyPr>
          <a:lstStyle/>
          <a:p>
            <a:pPr>
              <a:buNone/>
            </a:pPr>
            <a:r>
              <a:rPr lang="en-GB" dirty="0" smtClean="0"/>
              <a:t>XL reinsurance - 2 types:</a:t>
            </a:r>
          </a:p>
          <a:p>
            <a:r>
              <a:rPr lang="en-GB" dirty="0" smtClean="0"/>
              <a:t>Risk first reinsured on an XL basis in London (first tier)</a:t>
            </a:r>
          </a:p>
          <a:p>
            <a:r>
              <a:rPr lang="en-GB" dirty="0" smtClean="0"/>
              <a:t>XL on XL reinsurances placed in London (second tier and above)</a:t>
            </a:r>
          </a:p>
          <a:p>
            <a:r>
              <a:rPr lang="en-GB" dirty="0" smtClean="0"/>
              <a:t>Not all risks within LMX Market  were part of the LMX Spiral</a:t>
            </a:r>
          </a:p>
        </p:txBody>
      </p:sp>
      <p:sp>
        <p:nvSpPr>
          <p:cNvPr id="6" name="Text Placeholder 5"/>
          <p:cNvSpPr>
            <a:spLocks noGrp="1"/>
          </p:cNvSpPr>
          <p:nvPr>
            <p:ph type="body" sz="quarter" idx="3"/>
          </p:nvPr>
        </p:nvSpPr>
        <p:spPr/>
        <p:txBody>
          <a:bodyPr/>
          <a:lstStyle/>
          <a:p>
            <a:pPr algn="ctr"/>
            <a:r>
              <a:rPr lang="en-GB" dirty="0" smtClean="0"/>
              <a:t>LMX Spiral</a:t>
            </a:r>
            <a:endParaRPr lang="en-GB" dirty="0"/>
          </a:p>
        </p:txBody>
      </p:sp>
      <p:sp>
        <p:nvSpPr>
          <p:cNvPr id="7" name="Content Placeholder 6"/>
          <p:cNvSpPr>
            <a:spLocks noGrp="1"/>
          </p:cNvSpPr>
          <p:nvPr>
            <p:ph sz="quarter" idx="4"/>
          </p:nvPr>
        </p:nvSpPr>
        <p:spPr/>
        <p:txBody>
          <a:bodyPr>
            <a:normAutofit/>
          </a:bodyPr>
          <a:lstStyle/>
          <a:p>
            <a:r>
              <a:rPr lang="en-GB" dirty="0" smtClean="0"/>
              <a:t>“XL on XL</a:t>
            </a:r>
            <a:r>
              <a:rPr lang="en-GB" dirty="0" smtClean="0"/>
              <a:t>”</a:t>
            </a:r>
            <a:endParaRPr lang="en-GB" dirty="0" smtClean="0"/>
          </a:p>
          <a:p>
            <a:r>
              <a:rPr lang="en-GB" dirty="0" smtClean="0"/>
              <a:t>Same risk reinsured a second time by the same </a:t>
            </a:r>
            <a:r>
              <a:rPr lang="en-GB" dirty="0" smtClean="0"/>
              <a:t>reinsurer (second tier and above)</a:t>
            </a:r>
            <a:endParaRPr lang="en-GB" dirty="0" smtClean="0"/>
          </a:p>
          <a:p>
            <a:r>
              <a:rPr lang="en-GB" dirty="0" smtClean="0"/>
              <a:t>Reinsurers  outside London participated in the LMX Spiral so LMX Spiral went beyond the London market</a:t>
            </a:r>
          </a:p>
          <a:p>
            <a:pPr>
              <a:buNone/>
            </a:pPr>
            <a:endParaRPr lang="en-GB" dirty="0" smtClean="0"/>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solidFill>
                  <a:srgbClr val="002060"/>
                </a:solidFill>
              </a:rPr>
              <a:t>Spiral?</a:t>
            </a:r>
            <a:endParaRPr lang="en-GB" sz="5400" dirty="0">
              <a:solidFill>
                <a:srgbClr val="002060"/>
              </a:solidFill>
            </a:endParaRPr>
          </a:p>
        </p:txBody>
      </p:sp>
      <p:sp>
        <p:nvSpPr>
          <p:cNvPr id="7" name="Content Placeholder 6"/>
          <p:cNvSpPr>
            <a:spLocks noGrp="1"/>
          </p:cNvSpPr>
          <p:nvPr>
            <p:ph idx="1"/>
          </p:nvPr>
        </p:nvSpPr>
        <p:spPr/>
        <p:txBody>
          <a:bodyPr>
            <a:normAutofit/>
          </a:bodyPr>
          <a:lstStyle/>
          <a:p>
            <a:r>
              <a:rPr lang="en-GB" dirty="0" smtClean="0"/>
              <a:t>Not exactly a spiral</a:t>
            </a:r>
          </a:p>
          <a:p>
            <a:r>
              <a:rPr lang="en-GB" i="1" dirty="0" smtClean="0"/>
              <a:t>“...contained space with all the reinsurers in it connected to each other by multiple lines, representing a multiplicity of relationships on a multiplicity of covers at a multiplicity of levels.”</a:t>
            </a:r>
            <a:r>
              <a:rPr lang="en-GB" dirty="0" smtClean="0"/>
              <a:t>  (Ipe Jacob, Project </a:t>
            </a:r>
            <a:r>
              <a:rPr lang="en-GB" dirty="0" smtClean="0"/>
              <a:t>Corkscrew</a:t>
            </a:r>
            <a:r>
              <a:rPr lang="en-GB" dirty="0" smtClean="0"/>
              <a:t>)</a:t>
            </a:r>
          </a:p>
          <a:p>
            <a:r>
              <a:rPr lang="en-GB" dirty="0" smtClean="0"/>
              <a:t>Now impossible to replicate (expert evidence in </a:t>
            </a:r>
            <a:r>
              <a:rPr lang="en-GB" i="1" dirty="0" smtClean="0"/>
              <a:t>Equitas v R&amp;Q</a:t>
            </a:r>
            <a:r>
              <a:rPr lang="en-GB" dirty="0" smtClean="0"/>
              <a:t>)</a:t>
            </a:r>
          </a:p>
          <a:p>
            <a:endParaRPr lang="en-GB" dirty="0" smtClean="0"/>
          </a:p>
          <a:p>
            <a:endParaRPr lang="en-GB" dirty="0" smtClean="0"/>
          </a:p>
          <a:p>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Some Key Features</a:t>
            </a:r>
            <a:endParaRPr lang="en-GB" dirty="0">
              <a:solidFill>
                <a:srgbClr val="002060"/>
              </a:solidFill>
            </a:endParaRPr>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n-GB" dirty="0" smtClean="0"/>
              <a:t>When?  </a:t>
            </a:r>
          </a:p>
          <a:p>
            <a:pPr lvl="1"/>
            <a:r>
              <a:rPr lang="en-GB" dirty="0" smtClean="0"/>
              <a:t>1988 to 1992</a:t>
            </a:r>
          </a:p>
          <a:p>
            <a:pPr lvl="1"/>
            <a:r>
              <a:rPr lang="en-GB" dirty="0" smtClean="0"/>
              <a:t>BUT spiral existed beforehand: </a:t>
            </a:r>
            <a:r>
              <a:rPr lang="en-GB" dirty="0" smtClean="0"/>
              <a:t>1965 </a:t>
            </a:r>
            <a:r>
              <a:rPr lang="en-GB" dirty="0" smtClean="0"/>
              <a:t>(Hurricane Betsy), 1983 (Hurricane Alicia). </a:t>
            </a:r>
          </a:p>
          <a:p>
            <a:pPr lvl="1"/>
            <a:r>
              <a:rPr lang="en-GB" dirty="0" smtClean="0"/>
              <a:t>LMX Spiral grew exponentially in the 1980s.</a:t>
            </a:r>
          </a:p>
          <a:p>
            <a:r>
              <a:rPr lang="en-GB" dirty="0" smtClean="0"/>
              <a:t>How </a:t>
            </a:r>
            <a:r>
              <a:rPr lang="en-GB" dirty="0" smtClean="0"/>
              <a:t>many participants?</a:t>
            </a:r>
            <a:endParaRPr lang="en-GB" dirty="0" smtClean="0"/>
          </a:p>
          <a:p>
            <a:pPr lvl="1"/>
            <a:r>
              <a:rPr lang="en-GB" dirty="0" smtClean="0"/>
              <a:t>Estimates vary widely: 87 “LMX syndicates” </a:t>
            </a:r>
            <a:r>
              <a:rPr lang="en-GB" sz="2200" dirty="0" smtClean="0"/>
              <a:t>(</a:t>
            </a:r>
            <a:r>
              <a:rPr lang="en-US" sz="2200" dirty="0" smtClean="0"/>
              <a:t>David Walker and others, ‘</a:t>
            </a:r>
            <a:r>
              <a:rPr lang="en-GB" sz="2200" dirty="0" smtClean="0"/>
              <a:t>Report of an Inquiry into Lloyd’s Syndicate Participations and the LMX Spiral’ (June 1992)) </a:t>
            </a:r>
            <a:r>
              <a:rPr lang="en-GB" dirty="0" smtClean="0"/>
              <a:t>/ 300 to 400 participants </a:t>
            </a:r>
            <a:r>
              <a:rPr lang="en-GB" sz="2200" dirty="0" smtClean="0"/>
              <a:t>(</a:t>
            </a:r>
            <a:r>
              <a:rPr lang="en-GB" sz="2200" i="1" dirty="0" smtClean="0"/>
              <a:t>Equitas v R&amp;Q</a:t>
            </a:r>
            <a:r>
              <a:rPr lang="en-GB" sz="2200" dirty="0" smtClean="0"/>
              <a:t>) </a:t>
            </a:r>
            <a:r>
              <a:rPr lang="en-GB" dirty="0" smtClean="0"/>
              <a:t>/ up to 3,000 reinsurers affected </a:t>
            </a:r>
            <a:r>
              <a:rPr lang="en-GB" sz="2200" dirty="0" smtClean="0"/>
              <a:t>(Ipe Jacob, Project Corkscrew)</a:t>
            </a:r>
          </a:p>
          <a:p>
            <a:pPr lvl="1"/>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rgbClr val="002060"/>
                </a:solidFill>
              </a:rPr>
              <a:t>Some Key Features cont’d</a:t>
            </a:r>
            <a:endParaRPr lang="en-GB" dirty="0">
              <a:solidFill>
                <a:srgbClr val="002060"/>
              </a:solidFill>
            </a:endParaRPr>
          </a:p>
        </p:txBody>
      </p:sp>
      <p:sp>
        <p:nvSpPr>
          <p:cNvPr id="5" name="Content Placeholder 4"/>
          <p:cNvSpPr>
            <a:spLocks noGrp="1"/>
          </p:cNvSpPr>
          <p:nvPr>
            <p:ph idx="1"/>
          </p:nvPr>
        </p:nvSpPr>
        <p:spPr/>
        <p:txBody>
          <a:bodyPr>
            <a:normAutofit fontScale="92500"/>
          </a:bodyPr>
          <a:lstStyle/>
          <a:p>
            <a:r>
              <a:rPr lang="en-GB" dirty="0" smtClean="0"/>
              <a:t>Series of unprecedented catastrophes precipitated collapse of the LMX Spiral:</a:t>
            </a:r>
          </a:p>
          <a:p>
            <a:pPr lvl="1"/>
            <a:r>
              <a:rPr lang="en-GB" dirty="0" smtClean="0"/>
              <a:t>The 1987 UK windstorms (16/17 October 1987)</a:t>
            </a:r>
          </a:p>
          <a:p>
            <a:pPr lvl="1"/>
            <a:r>
              <a:rPr lang="en-GB" dirty="0" smtClean="0"/>
              <a:t>Piper Alpha (6 July 1988) </a:t>
            </a:r>
          </a:p>
          <a:p>
            <a:pPr lvl="1"/>
            <a:r>
              <a:rPr lang="en-GB" dirty="0" smtClean="0"/>
              <a:t>Exxon Valdez (24 March 1989) </a:t>
            </a:r>
          </a:p>
          <a:p>
            <a:pPr lvl="1"/>
            <a:r>
              <a:rPr lang="en-GB" dirty="0" smtClean="0"/>
              <a:t>Hurricane Hugo (15–22 September 1989)</a:t>
            </a:r>
          </a:p>
          <a:p>
            <a:pPr lvl="1"/>
            <a:r>
              <a:rPr lang="en-GB" dirty="0" smtClean="0"/>
              <a:t>Phillips Petroleum (23 October 1989) </a:t>
            </a:r>
          </a:p>
          <a:p>
            <a:pPr lvl="1"/>
            <a:r>
              <a:rPr lang="en-GB" dirty="0" smtClean="0"/>
              <a:t>North European Windstorm/Daria (25 January 1990)</a:t>
            </a:r>
          </a:p>
          <a:p>
            <a:pPr lvl="1"/>
            <a:r>
              <a:rPr lang="en-GB" dirty="0" smtClean="0"/>
              <a:t>[Hurricane Andrew (16–28 August 1992)]</a:t>
            </a:r>
          </a:p>
          <a:p>
            <a:pPr lvl="1"/>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1174</Words>
  <Application>Microsoft Office PowerPoint</Application>
  <PresentationFormat>On-screen Show (4:3)</PresentationFormat>
  <Paragraphs>103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LMX Spiral</vt:lpstr>
      <vt:lpstr>What was it?</vt:lpstr>
      <vt:lpstr>The Legal definition</vt:lpstr>
      <vt:lpstr>LMX</vt:lpstr>
      <vt:lpstr>London</vt:lpstr>
      <vt:lpstr>LMX Market v LMX Spiral</vt:lpstr>
      <vt:lpstr>Spiral?</vt:lpstr>
      <vt:lpstr>Some Key Features</vt:lpstr>
      <vt:lpstr>Some Key Features cont’d</vt:lpstr>
      <vt:lpstr>Spiral Effects</vt:lpstr>
      <vt:lpstr>The Legal Perspective</vt:lpstr>
      <vt:lpstr>Slide 12</vt:lpstr>
      <vt:lpstr>A Legitimate Business</vt:lpstr>
      <vt:lpstr>The Reasonable LMX Underwriter</vt:lpstr>
      <vt:lpstr>Case Law Conundrum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LMX Spiral</dc:title>
  <dc:creator>Windows User</dc:creator>
  <cp:lastModifiedBy>Windows User</cp:lastModifiedBy>
  <cp:revision>71</cp:revision>
  <dcterms:created xsi:type="dcterms:W3CDTF">2012-04-26T22:01:46Z</dcterms:created>
  <dcterms:modified xsi:type="dcterms:W3CDTF">2012-05-01T14:23:51Z</dcterms:modified>
</cp:coreProperties>
</file>