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slides/slide61.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Override PartName="/ppt/slides/slide12.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65.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slides/slide41.xml" ContentType="application/vnd.openxmlformats-officedocument.presentationml.slide+xml"/>
  <Override PartName="/ppt/slides/slide57.xml" ContentType="application/vnd.openxmlformats-officedocument.presentationml.slide+xml"/>
  <Override PartName="/ppt/slides/slide24.xml" ContentType="application/vnd.openxmlformats-officedocument.presentationml.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slides/slide64.xml" ContentType="application/vnd.openxmlformats-officedocument.presentationml.slide+xml"/>
  <Override PartName="/ppt/viewProps.xml" ContentType="application/vnd.openxmlformats-officedocument.presentationml.viewProps+xml"/>
  <Override PartName="/ppt/slides/slide47.xml" ContentType="application/vnd.openxmlformats-officedocument.presentationml.slide+xml"/>
  <Override PartName="/ppt/slides/slide40.xml" ContentType="application/vnd.openxmlformats-officedocument.presentationml.slide+xml"/>
  <Override PartName="/ppt/slides/slide56.xml" ContentType="application/vnd.openxmlformats-officedocument.presentationml.slid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slides/slide15.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38" r:id="rId1"/>
  </p:sldMasterIdLst>
  <p:sldIdLst>
    <p:sldId id="267" r:id="rId2"/>
    <p:sldId id="390" r:id="rId3"/>
    <p:sldId id="391" r:id="rId4"/>
    <p:sldId id="392" r:id="rId5"/>
    <p:sldId id="393" r:id="rId6"/>
    <p:sldId id="394"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38" r:id="rId20"/>
    <p:sldId id="339" r:id="rId21"/>
    <p:sldId id="340" r:id="rId22"/>
    <p:sldId id="341" r:id="rId23"/>
    <p:sldId id="342" r:id="rId24"/>
    <p:sldId id="343" r:id="rId25"/>
    <p:sldId id="345" r:id="rId26"/>
    <p:sldId id="346" r:id="rId27"/>
    <p:sldId id="347" r:id="rId28"/>
    <p:sldId id="260" r:id="rId29"/>
    <p:sldId id="261" r:id="rId30"/>
    <p:sldId id="262" r:id="rId31"/>
    <p:sldId id="264" r:id="rId32"/>
    <p:sldId id="265" r:id="rId33"/>
    <p:sldId id="279" r:id="rId34"/>
    <p:sldId id="286" r:id="rId35"/>
    <p:sldId id="287" r:id="rId36"/>
    <p:sldId id="289" r:id="rId37"/>
    <p:sldId id="290" r:id="rId38"/>
    <p:sldId id="294" r:id="rId39"/>
    <p:sldId id="297" r:id="rId40"/>
    <p:sldId id="348" r:id="rId41"/>
    <p:sldId id="351" r:id="rId42"/>
    <p:sldId id="352" r:id="rId43"/>
    <p:sldId id="353" r:id="rId44"/>
    <p:sldId id="384" r:id="rId45"/>
    <p:sldId id="385" r:id="rId46"/>
    <p:sldId id="387" r:id="rId47"/>
    <p:sldId id="388" r:id="rId48"/>
    <p:sldId id="389" r:id="rId49"/>
    <p:sldId id="355" r:id="rId50"/>
    <p:sldId id="357" r:id="rId51"/>
    <p:sldId id="358" r:id="rId52"/>
    <p:sldId id="359" r:id="rId53"/>
    <p:sldId id="360" r:id="rId54"/>
    <p:sldId id="367" r:id="rId55"/>
    <p:sldId id="368" r:id="rId56"/>
    <p:sldId id="361" r:id="rId57"/>
    <p:sldId id="362" r:id="rId58"/>
    <p:sldId id="369" r:id="rId59"/>
    <p:sldId id="363" r:id="rId60"/>
    <p:sldId id="364" r:id="rId61"/>
    <p:sldId id="365" r:id="rId62"/>
    <p:sldId id="313" r:id="rId63"/>
    <p:sldId id="314" r:id="rId64"/>
    <p:sldId id="315" r:id="rId65"/>
    <p:sldId id="316" r:id="rId6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9771" autoAdjust="0"/>
  </p:normalViewPr>
  <p:slideViewPr>
    <p:cSldViewPr snapToGrid="0" snapToObjects="1">
      <p:cViewPr>
        <p:scale>
          <a:sx n="75" d="100"/>
          <a:sy n="75" d="100"/>
        </p:scale>
        <p:origin x="-1304" y="-7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70D3297-4FF0-4D40-8B00-381EAD8C228E}" type="datetimeFigureOut">
              <a:rPr lang="en-US"/>
              <a:pPr>
                <a:defRPr/>
              </a:pPr>
              <a:t>9/6/11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B23C24-AAB9-264E-B0F4-AF0849AA5415}"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0426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B97FD3-0773-E74E-A553-B56262444D85}" type="datetimeFigureOut">
              <a:rPr lang="en-US"/>
              <a:pPr>
                <a:defRPr/>
              </a:pPr>
              <a:t>9/6/11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CAD1AA-FFA7-2E4F-AD6C-67DBC972B9E4}"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4497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EC245F2-8373-934D-BA20-CB1A6C013ED3}" type="datetimeFigureOut">
              <a:rPr lang="en-US"/>
              <a:pPr>
                <a:defRPr/>
              </a:pPr>
              <a:t>9/6/11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8DD92A-56FC-7A40-9C9B-515BE204535E}"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7515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51B804-D168-DC46-A232-CD21F4CFBCBD}" type="datetimeFigureOut">
              <a:rPr lang="en-US"/>
              <a:pPr>
                <a:defRPr/>
              </a:pPr>
              <a:t>9/6/11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FD7DA3-61E8-C24B-B126-C8ABE6F7747D}"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584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D976E8D-FBFB-E247-BEC5-5F2E13C17DD3}" type="datetimeFigureOut">
              <a:rPr lang="en-US"/>
              <a:pPr>
                <a:defRPr/>
              </a:pPr>
              <a:t>9/6/11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8F5C5-7C12-1C4E-9E2E-87EF8BC7E8F8}"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385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EC2F049-5626-9249-A22E-9F77611C29F9}" type="datetimeFigureOut">
              <a:rPr lang="en-US"/>
              <a:pPr>
                <a:defRPr/>
              </a:pPr>
              <a:t>9/6/11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102BE1-47E8-0A42-8C2F-0FDEE8110F2B}"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7461514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88B3818-D7EB-1E45-8770-58303A6F8A04}" type="datetimeFigureOut">
              <a:rPr lang="en-US"/>
              <a:pPr>
                <a:defRPr/>
              </a:pPr>
              <a:t>9/6/11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48ED4B-2A81-2C4F-B733-FFEDD470B2CF}"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56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A353A5D-B15F-F640-8E1A-ED06F2849304}" type="datetimeFigureOut">
              <a:rPr lang="en-US"/>
              <a:pPr>
                <a:defRPr/>
              </a:pPr>
              <a:t>9/6/11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4C7AA18-D97F-D948-92F8-90EBAF2E766F}"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836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F8B0E9-90F6-384C-B87A-A262EA5CD369}" type="datetimeFigureOut">
              <a:rPr lang="en-US"/>
              <a:pPr>
                <a:defRPr/>
              </a:pPr>
              <a:t>9/6/11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E68BF2-5D36-1140-A961-A3BFC52A1FAB}"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2885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68124C-DAB3-3E4E-ABDC-7B132DD3AD24}" type="datetimeFigureOut">
              <a:rPr lang="en-US"/>
              <a:pPr>
                <a:defRPr/>
              </a:pPr>
              <a:t>9/6/11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6D69C7-4996-3B42-804C-A1B7E4AE08E9}"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1926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B895849-415F-B944-A093-1EDE83EA6E0D}" type="datetimeFigureOut">
              <a:rPr lang="en-US"/>
              <a:pPr>
                <a:defRPr/>
              </a:pPr>
              <a:t>9/6/11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C0DF2E-622B-124E-98D1-5A27A0783CE8}"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713630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vert="horz" wrap="square" lIns="91440" tIns="45720" rIns="91440" bIns="45720" numCol="1" anchor="ctr" anchorCtr="0" compatLnSpc="1">
            <a:prstTxWarp prst="textNoShape">
              <a:avLst/>
            </a:prstTxWarp>
          </a:bodyPr>
          <a:lstStyle/>
          <a:p>
            <a:pPr lvl="0"/>
            <a:r>
              <a:rPr lang="tr-TR"/>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vert="horz" wrap="square" lIns="91440" tIns="45720" rIns="91440" bIns="45720" numCol="1" anchor="t" anchorCtr="0" compatLnSpc="1">
            <a:prstTxWarp prst="textNoShape">
              <a:avLst/>
            </a:prstTxWarp>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152E56E5-E658-2C41-A3FD-C30B98369CD2}" type="datetimeFigureOut">
              <a:rPr lang="en-US"/>
              <a:pPr>
                <a:defRPr/>
              </a:pPr>
              <a:t>9/6/11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5059865E-82EC-BE4A-8969-7466D1E7B9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9" name="1 Başlık"/>
          <p:cNvSpPr>
            <a:spLocks noGrp="1"/>
          </p:cNvSpPr>
          <p:nvPr>
            <p:ph type="ctrTitle"/>
          </p:nvPr>
        </p:nvSpPr>
        <p:spPr/>
        <p:txBody>
          <a:bodyPr/>
          <a:lstStyle/>
          <a:p>
            <a:r>
              <a:rPr lang="en-GB" sz="2800">
                <a:solidFill>
                  <a:srgbClr val="660066"/>
                </a:solidFill>
                <a:latin typeface="Calibri" charset="0"/>
              </a:rPr>
              <a:t>The liability regime of the insurance intermediaries towards consumers according to Turkish law –</a:t>
            </a:r>
            <a:br>
              <a:rPr lang="en-GB" sz="2800">
                <a:solidFill>
                  <a:srgbClr val="660066"/>
                </a:solidFill>
                <a:latin typeface="Calibri" charset="0"/>
              </a:rPr>
            </a:br>
            <a:r>
              <a:rPr lang="en-GB" sz="2800">
                <a:solidFill>
                  <a:srgbClr val="660066"/>
                </a:solidFill>
                <a:latin typeface="Calibri" charset="0"/>
              </a:rPr>
              <a:t>A comparison to EU Law</a:t>
            </a:r>
          </a:p>
        </p:txBody>
      </p:sp>
      <p:sp>
        <p:nvSpPr>
          <p:cNvPr id="2050" name="2 Alt Başlık"/>
          <p:cNvSpPr>
            <a:spLocks noGrp="1"/>
          </p:cNvSpPr>
          <p:nvPr>
            <p:ph type="subTitle" idx="1"/>
          </p:nvPr>
        </p:nvSpPr>
        <p:spPr/>
        <p:txBody>
          <a:bodyPr/>
          <a:lstStyle/>
          <a:p>
            <a:r>
              <a:rPr lang="tr-TR">
                <a:solidFill>
                  <a:srgbClr val="898989"/>
                </a:solidFill>
                <a:latin typeface="Calibri" charset="0"/>
              </a:rPr>
              <a:t>Samim Unan</a:t>
            </a:r>
            <a:endParaRPr lang="en-GB">
              <a:solidFill>
                <a:srgbClr val="898989"/>
              </a:solidFill>
              <a:latin typeface="Calibri"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Duty to warn about inconsistencies in the cover (duty of assistance)</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 general </a:t>
            </a:r>
            <a:r>
              <a:rPr lang="en-US" dirty="0" smtClean="0">
                <a:solidFill>
                  <a:srgbClr val="3366FF"/>
                </a:solidFill>
                <a:ea typeface="+mn-ea"/>
                <a:cs typeface="+mn-cs"/>
              </a:rPr>
              <a:t>pre-contractual duty </a:t>
            </a:r>
            <a:r>
              <a:rPr lang="en-US" dirty="0" smtClean="0">
                <a:ea typeface="+mn-ea"/>
                <a:cs typeface="+mn-cs"/>
              </a:rPr>
              <a:t>imposed on the insurer, taking into account the </a:t>
            </a:r>
            <a:r>
              <a:rPr lang="en-US" dirty="0" smtClean="0">
                <a:solidFill>
                  <a:srgbClr val="3366FF"/>
                </a:solidFill>
                <a:ea typeface="+mn-ea"/>
                <a:cs typeface="+mn-cs"/>
              </a:rPr>
              <a:t>inequality of knowledge and experience </a:t>
            </a:r>
            <a:r>
              <a:rPr lang="en-US" dirty="0" smtClean="0">
                <a:ea typeface="+mn-ea"/>
                <a:cs typeface="+mn-cs"/>
              </a:rPr>
              <a:t>that exist between the applicant and the insurer. </a:t>
            </a:r>
          </a:p>
          <a:p>
            <a:pPr marL="0" indent="0" fontAlgn="auto">
              <a:spcAft>
                <a:spcPts val="0"/>
              </a:spcAft>
              <a:buFont typeface="Arial"/>
              <a:buNone/>
              <a:defRPr/>
            </a:pPr>
            <a:endParaRPr lang="en-US" dirty="0" smtClean="0">
              <a:ea typeface="+mn-ea"/>
              <a:cs typeface="+mn-cs"/>
            </a:endParaRPr>
          </a:p>
          <a:p>
            <a:pPr fontAlgn="auto">
              <a:spcAft>
                <a:spcPts val="0"/>
              </a:spcAft>
              <a:buFont typeface="Arial"/>
              <a:buChar char="•"/>
              <a:defRPr/>
            </a:pPr>
            <a:r>
              <a:rPr lang="en-US" dirty="0" smtClean="0">
                <a:ea typeface="+mn-ea"/>
                <a:cs typeface="+mn-cs"/>
              </a:rPr>
              <a:t>Insurers are expert as to the </a:t>
            </a:r>
            <a:r>
              <a:rPr lang="en-US" dirty="0" smtClean="0">
                <a:solidFill>
                  <a:srgbClr val="3366FF"/>
                </a:solidFill>
                <a:ea typeface="+mn-ea"/>
                <a:cs typeface="+mn-cs"/>
              </a:rPr>
              <a:t>evaluation of  risks </a:t>
            </a:r>
            <a:r>
              <a:rPr lang="en-US" dirty="0" smtClean="0">
                <a:ea typeface="+mn-ea"/>
                <a:cs typeface="+mn-cs"/>
              </a:rPr>
              <a:t>and</a:t>
            </a:r>
            <a:r>
              <a:rPr lang="en-US" dirty="0" smtClean="0">
                <a:solidFill>
                  <a:srgbClr val="3366FF"/>
                </a:solidFill>
                <a:ea typeface="+mn-ea"/>
                <a:cs typeface="+mn-cs"/>
              </a:rPr>
              <a:t> </a:t>
            </a:r>
            <a:r>
              <a:rPr lang="en-US" dirty="0" smtClean="0">
                <a:ea typeface="+mn-ea"/>
                <a:cs typeface="+mn-cs"/>
              </a:rPr>
              <a:t>as to the </a:t>
            </a:r>
            <a:r>
              <a:rPr lang="en-US" dirty="0" smtClean="0">
                <a:solidFill>
                  <a:srgbClr val="0000FF"/>
                </a:solidFill>
                <a:ea typeface="+mn-ea"/>
                <a:cs typeface="+mn-cs"/>
              </a:rPr>
              <a:t>contents of the policy</a:t>
            </a:r>
          </a:p>
          <a:p>
            <a:pPr fontAlgn="auto">
              <a:spcAft>
                <a:spcPts val="0"/>
              </a:spcAft>
              <a:buFont typeface="Arial"/>
              <a:buChar char="•"/>
              <a:defRPr/>
            </a:pPr>
            <a:endParaRPr lang="en-US" dirty="0" smtClean="0">
              <a:solidFill>
                <a:srgbClr val="0000FF"/>
              </a:solidFill>
              <a:ea typeface="+mn-ea"/>
              <a:cs typeface="+mn-cs"/>
            </a:endParaRPr>
          </a:p>
          <a:p>
            <a:pPr fontAlgn="auto">
              <a:spcAft>
                <a:spcPts val="0"/>
              </a:spcAft>
              <a:buFont typeface="Arial"/>
              <a:buChar char="•"/>
              <a:defRPr/>
            </a:pPr>
            <a:r>
              <a:rPr lang="en-US" dirty="0" smtClean="0">
                <a:ea typeface="+mn-ea"/>
                <a:cs typeface="+mn-cs"/>
              </a:rPr>
              <a:t>Duty to warn (duty of assistance) concerns therefore the </a:t>
            </a:r>
            <a:r>
              <a:rPr lang="en-US" dirty="0" smtClean="0">
                <a:solidFill>
                  <a:srgbClr val="0000FF"/>
                </a:solidFill>
                <a:ea typeface="+mn-ea"/>
                <a:cs typeface="+mn-cs"/>
              </a:rPr>
              <a:t>aspects of the proposed risks not covered. </a:t>
            </a:r>
            <a:endParaRPr lang="en-US" dirty="0">
              <a:solidFill>
                <a:srgbClr val="0000FF"/>
              </a:solidFill>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Duty to warn about inconsistencies in the cover (duty of assistance</a:t>
            </a:r>
            <a:r>
              <a:rPr lang="en-US" dirty="0" smtClean="0">
                <a:solidFill>
                  <a:srgbClr val="660066"/>
                </a:solidFill>
                <a:ea typeface="+mj-ea"/>
                <a:cs typeface="+mj-cs"/>
              </a:rPr>
              <a:t>)</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insurer is under the duty to warn the applicant of any </a:t>
            </a:r>
            <a:r>
              <a:rPr lang="en-US" dirty="0" smtClean="0">
                <a:solidFill>
                  <a:srgbClr val="0000FF"/>
                </a:solidFill>
                <a:ea typeface="+mn-ea"/>
                <a:cs typeface="+mn-cs"/>
              </a:rPr>
              <a:t>inconsistencies </a:t>
            </a:r>
            <a:r>
              <a:rPr lang="en-US" dirty="0" smtClean="0">
                <a:ea typeface="+mn-ea"/>
                <a:cs typeface="+mn-cs"/>
              </a:rPr>
              <a:t>between the cover offered and the applicant’s requirements of which </a:t>
            </a:r>
          </a:p>
          <a:p>
            <a:pPr lvl="1" fontAlgn="auto">
              <a:spcAft>
                <a:spcPts val="0"/>
              </a:spcAft>
              <a:buFont typeface="Arial"/>
              <a:buChar char="–"/>
              <a:defRPr/>
            </a:pPr>
            <a:r>
              <a:rPr lang="en-US" dirty="0" smtClean="0">
                <a:ea typeface="+mn-ea"/>
              </a:rPr>
              <a:t> </a:t>
            </a:r>
            <a:r>
              <a:rPr lang="en-US" dirty="0" smtClean="0">
                <a:solidFill>
                  <a:srgbClr val="0000FF"/>
                </a:solidFill>
                <a:ea typeface="+mn-ea"/>
              </a:rPr>
              <a:t>he is aware, or </a:t>
            </a:r>
          </a:p>
          <a:p>
            <a:pPr lvl="1" fontAlgn="auto">
              <a:spcAft>
                <a:spcPts val="0"/>
              </a:spcAft>
              <a:buFont typeface="Arial"/>
              <a:buChar char="–"/>
              <a:defRPr/>
            </a:pPr>
            <a:r>
              <a:rPr lang="en-US" dirty="0" smtClean="0">
                <a:solidFill>
                  <a:srgbClr val="0000FF"/>
                </a:solidFill>
                <a:ea typeface="+mn-ea"/>
              </a:rPr>
              <a:t>he should be aware</a:t>
            </a:r>
          </a:p>
          <a:p>
            <a:pPr fontAlgn="auto">
              <a:spcAft>
                <a:spcPts val="0"/>
              </a:spcAft>
              <a:buFont typeface="Arial"/>
              <a:buChar char="•"/>
              <a:defRPr/>
            </a:pPr>
            <a:r>
              <a:rPr lang="en-US" dirty="0" smtClean="0">
                <a:ea typeface="+mn-ea"/>
                <a:cs typeface="+mn-cs"/>
              </a:rPr>
              <a:t>In that regard all the </a:t>
            </a:r>
            <a:r>
              <a:rPr lang="en-US" dirty="0" smtClean="0">
                <a:solidFill>
                  <a:srgbClr val="0000FF"/>
                </a:solidFill>
                <a:ea typeface="+mn-ea"/>
                <a:cs typeface="+mn-cs"/>
              </a:rPr>
              <a:t>circumstances</a:t>
            </a:r>
            <a:r>
              <a:rPr lang="en-US" dirty="0" smtClean="0">
                <a:ea typeface="+mn-ea"/>
                <a:cs typeface="+mn-cs"/>
              </a:rPr>
              <a:t> of the concrete case would be taking into account when evaluating the scope of the duty.</a:t>
            </a:r>
            <a:endParaRPr lang="en-US" dirty="0">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Duty to warn about inconsistencies in the cover (duty of assistance</a:t>
            </a:r>
            <a:r>
              <a:rPr lang="en-US" dirty="0" smtClean="0">
                <a:solidFill>
                  <a:srgbClr val="660066"/>
                </a:solidFill>
                <a:ea typeface="+mj-ea"/>
                <a:cs typeface="+mj-cs"/>
              </a:rPr>
              <a:t>)</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Duty </a:t>
            </a:r>
            <a:r>
              <a:rPr lang="en-US" dirty="0" smtClean="0">
                <a:solidFill>
                  <a:srgbClr val="0000FF"/>
                </a:solidFill>
                <a:ea typeface="+mn-ea"/>
                <a:cs typeface="+mn-cs"/>
              </a:rPr>
              <a:t>more extensive </a:t>
            </a:r>
            <a:r>
              <a:rPr lang="en-US" dirty="0" smtClean="0">
                <a:ea typeface="+mn-ea"/>
                <a:cs typeface="+mn-cs"/>
              </a:rPr>
              <a:t>in case of </a:t>
            </a:r>
            <a:r>
              <a:rPr lang="en-US" dirty="0" smtClean="0">
                <a:solidFill>
                  <a:srgbClr val="0000FF"/>
                </a:solidFill>
                <a:ea typeface="+mn-ea"/>
                <a:cs typeface="+mn-cs"/>
              </a:rPr>
              <a:t>face to face </a:t>
            </a:r>
            <a:r>
              <a:rPr lang="en-US" dirty="0" smtClean="0">
                <a:ea typeface="+mn-ea"/>
                <a:cs typeface="+mn-cs"/>
              </a:rPr>
              <a:t>negotiations (In that case, the intermediary representing the insurer must specify the </a:t>
            </a:r>
            <a:r>
              <a:rPr lang="en-US" dirty="0" smtClean="0">
                <a:solidFill>
                  <a:srgbClr val="0000FF"/>
                </a:solidFill>
                <a:ea typeface="+mn-ea"/>
                <a:cs typeface="+mn-cs"/>
              </a:rPr>
              <a:t>demands and needs </a:t>
            </a:r>
            <a:r>
              <a:rPr lang="en-US" dirty="0" smtClean="0">
                <a:ea typeface="+mn-ea"/>
                <a:cs typeface="+mn-cs"/>
              </a:rPr>
              <a:t>of the applicant and any </a:t>
            </a:r>
            <a:r>
              <a:rPr lang="en-US" dirty="0" smtClean="0">
                <a:solidFill>
                  <a:srgbClr val="0000FF"/>
                </a:solidFill>
                <a:ea typeface="+mn-ea"/>
                <a:cs typeface="+mn-cs"/>
              </a:rPr>
              <a:t>underlying reasons </a:t>
            </a:r>
            <a:r>
              <a:rPr lang="en-US" dirty="0" smtClean="0">
                <a:ea typeface="+mn-ea"/>
                <a:cs typeface="+mn-cs"/>
              </a:rPr>
              <a:t>for any advice given)</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If the applicant is assisted by a </a:t>
            </a:r>
            <a:r>
              <a:rPr lang="en-US" dirty="0" smtClean="0">
                <a:solidFill>
                  <a:srgbClr val="0000FF"/>
                </a:solidFill>
                <a:ea typeface="+mn-ea"/>
                <a:cs typeface="+mn-cs"/>
              </a:rPr>
              <a:t>broker</a:t>
            </a:r>
            <a:r>
              <a:rPr lang="en-US" dirty="0" smtClean="0">
                <a:ea typeface="+mn-ea"/>
                <a:cs typeface="+mn-cs"/>
              </a:rPr>
              <a:t>, normally </a:t>
            </a:r>
            <a:r>
              <a:rPr lang="en-US" dirty="0" smtClean="0">
                <a:solidFill>
                  <a:srgbClr val="0000FF"/>
                </a:solidFill>
                <a:ea typeface="+mn-ea"/>
                <a:cs typeface="+mn-cs"/>
              </a:rPr>
              <a:t>no duty to warn </a:t>
            </a:r>
            <a:r>
              <a:rPr lang="en-US" dirty="0" smtClean="0">
                <a:ea typeface="+mn-ea"/>
                <a:cs typeface="+mn-cs"/>
              </a:rPr>
              <a:t>for the insurer (in such case the insurer is entitled to </a:t>
            </a:r>
            <a:r>
              <a:rPr lang="en-US" dirty="0" smtClean="0">
                <a:solidFill>
                  <a:srgbClr val="0000FF"/>
                </a:solidFill>
                <a:ea typeface="+mn-ea"/>
                <a:cs typeface="+mn-cs"/>
              </a:rPr>
              <a:t>suppose</a:t>
            </a:r>
            <a:r>
              <a:rPr lang="en-US" dirty="0" smtClean="0">
                <a:ea typeface="+mn-ea"/>
                <a:cs typeface="+mn-cs"/>
              </a:rPr>
              <a:t> that the applicant is sufficiently </a:t>
            </a:r>
            <a:r>
              <a:rPr lang="en-US" dirty="0" smtClean="0">
                <a:solidFill>
                  <a:srgbClr val="0000FF"/>
                </a:solidFill>
                <a:ea typeface="+mn-ea"/>
                <a:cs typeface="+mn-cs"/>
              </a:rPr>
              <a:t>advised by the broker</a:t>
            </a:r>
            <a:r>
              <a:rPr lang="en-US" dirty="0" smtClean="0">
                <a:ea typeface="+mn-ea"/>
                <a:cs typeface="+mn-cs"/>
              </a:rPr>
              <a:t>)</a:t>
            </a:r>
            <a:endParaRPr lang="en-US" dirty="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Duty to warn about inconsistencies in the cover (duty of assistance</a:t>
            </a:r>
            <a:r>
              <a:rPr lang="en-US" dirty="0" smtClean="0">
                <a:solidFill>
                  <a:srgbClr val="660066"/>
                </a:solidFill>
                <a:ea typeface="+mj-ea"/>
                <a:cs typeface="+mj-cs"/>
              </a:rPr>
              <a:t>)</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duty to warn of the insurer will be </a:t>
            </a:r>
            <a:r>
              <a:rPr lang="en-US" dirty="0" smtClean="0">
                <a:solidFill>
                  <a:srgbClr val="0000FF"/>
                </a:solidFill>
                <a:ea typeface="+mn-ea"/>
                <a:cs typeface="+mn-cs"/>
              </a:rPr>
              <a:t>narrower</a:t>
            </a:r>
            <a:r>
              <a:rPr lang="en-US" dirty="0" smtClean="0">
                <a:ea typeface="+mn-ea"/>
                <a:cs typeface="+mn-cs"/>
              </a:rPr>
              <a:t> when </a:t>
            </a:r>
            <a:r>
              <a:rPr lang="en-US" b="1" u="sng" dirty="0" smtClean="0">
                <a:solidFill>
                  <a:srgbClr val="0000FF"/>
                </a:solidFill>
                <a:ea typeface="+mn-ea"/>
                <a:cs typeface="+mn-cs"/>
              </a:rPr>
              <a:t>no</a:t>
            </a:r>
            <a:r>
              <a:rPr lang="en-US" dirty="0" smtClean="0">
                <a:ea typeface="+mn-ea"/>
                <a:cs typeface="+mn-cs"/>
              </a:rPr>
              <a:t> face to face negotiations take place. In that case only </a:t>
            </a:r>
            <a:r>
              <a:rPr lang="en-US" dirty="0" smtClean="0">
                <a:solidFill>
                  <a:srgbClr val="0000FF"/>
                </a:solidFill>
                <a:ea typeface="+mn-ea"/>
                <a:cs typeface="+mn-cs"/>
              </a:rPr>
              <a:t>routine assistance </a:t>
            </a:r>
            <a:r>
              <a:rPr lang="en-US" dirty="0" smtClean="0">
                <a:ea typeface="+mn-ea"/>
                <a:cs typeface="+mn-cs"/>
              </a:rPr>
              <a:t>(general description of the cover). </a:t>
            </a:r>
          </a:p>
          <a:p>
            <a:pPr marL="0" indent="0" fontAlgn="auto">
              <a:spcAft>
                <a:spcPts val="0"/>
              </a:spcAft>
              <a:buFont typeface="Arial"/>
              <a:buNone/>
              <a:defRPr/>
            </a:pPr>
            <a:endParaRPr lang="en-US" dirty="0" smtClean="0">
              <a:ea typeface="+mn-ea"/>
              <a:cs typeface="+mn-cs"/>
            </a:endParaRPr>
          </a:p>
          <a:p>
            <a:pPr fontAlgn="auto">
              <a:spcAft>
                <a:spcPts val="0"/>
              </a:spcAft>
              <a:buFont typeface="Arial"/>
              <a:buChar char="•"/>
              <a:defRPr/>
            </a:pPr>
            <a:r>
              <a:rPr lang="en-US" dirty="0" smtClean="0">
                <a:ea typeface="+mn-ea"/>
                <a:cs typeface="+mn-cs"/>
              </a:rPr>
              <a:t>Also </a:t>
            </a:r>
            <a:r>
              <a:rPr lang="en-US" dirty="0" smtClean="0">
                <a:solidFill>
                  <a:srgbClr val="0000FF"/>
                </a:solidFill>
                <a:ea typeface="+mn-ea"/>
                <a:cs typeface="+mn-cs"/>
              </a:rPr>
              <a:t>limited scope of the duty </a:t>
            </a:r>
            <a:r>
              <a:rPr lang="en-US" dirty="0" smtClean="0">
                <a:ea typeface="+mn-ea"/>
                <a:cs typeface="+mn-cs"/>
              </a:rPr>
              <a:t>when the </a:t>
            </a:r>
            <a:r>
              <a:rPr lang="en-US" dirty="0" smtClean="0">
                <a:solidFill>
                  <a:srgbClr val="0000FF"/>
                </a:solidFill>
                <a:ea typeface="+mn-ea"/>
                <a:cs typeface="+mn-cs"/>
              </a:rPr>
              <a:t>mode of contracting</a:t>
            </a:r>
            <a:r>
              <a:rPr lang="en-US" dirty="0" smtClean="0">
                <a:ea typeface="+mn-ea"/>
                <a:cs typeface="+mn-cs"/>
              </a:rPr>
              <a:t>  does not entitle the applicant to </a:t>
            </a:r>
            <a:r>
              <a:rPr lang="en-US" dirty="0" smtClean="0">
                <a:solidFill>
                  <a:srgbClr val="0000FF"/>
                </a:solidFill>
                <a:ea typeface="+mn-ea"/>
                <a:cs typeface="+mn-cs"/>
              </a:rPr>
              <a:t>expect assistance</a:t>
            </a:r>
            <a:r>
              <a:rPr lang="en-US" dirty="0" smtClean="0">
                <a:ea typeface="+mn-ea"/>
                <a:cs typeface="+mn-cs"/>
              </a:rPr>
              <a:t>: For example insurance products sold </a:t>
            </a:r>
            <a:r>
              <a:rPr lang="en-US" dirty="0" smtClean="0">
                <a:solidFill>
                  <a:srgbClr val="0000FF"/>
                </a:solidFill>
                <a:ea typeface="+mn-ea"/>
                <a:cs typeface="+mn-cs"/>
              </a:rPr>
              <a:t>on shelves in supermarkets</a:t>
            </a:r>
            <a:r>
              <a:rPr lang="en-US" dirty="0" smtClean="0">
                <a:ea typeface="+mn-ea"/>
                <a:cs typeface="+mn-cs"/>
              </a:rPr>
              <a:t>. However, the </a:t>
            </a:r>
            <a:r>
              <a:rPr lang="en-US" dirty="0" smtClean="0">
                <a:solidFill>
                  <a:srgbClr val="0000FF"/>
                </a:solidFill>
                <a:ea typeface="+mn-ea"/>
                <a:cs typeface="+mn-cs"/>
              </a:rPr>
              <a:t>complexity</a:t>
            </a:r>
            <a:r>
              <a:rPr lang="en-US" dirty="0" smtClean="0">
                <a:ea typeface="+mn-ea"/>
                <a:cs typeface="+mn-cs"/>
              </a:rPr>
              <a:t> of the product –such as </a:t>
            </a:r>
            <a:r>
              <a:rPr lang="en-US" dirty="0" smtClean="0">
                <a:solidFill>
                  <a:srgbClr val="0000FF"/>
                </a:solidFill>
                <a:ea typeface="+mn-ea"/>
                <a:cs typeface="+mn-cs"/>
              </a:rPr>
              <a:t>fund or unit linked life assurance policies </a:t>
            </a:r>
            <a:r>
              <a:rPr lang="en-US" dirty="0" smtClean="0">
                <a:ea typeface="+mn-ea"/>
                <a:cs typeface="+mn-cs"/>
              </a:rPr>
              <a:t>with the possibility of losing the investment- may lead to a different conclusion.  </a:t>
            </a:r>
            <a:endParaRPr lang="en-US" dirty="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Duty to warn about commencement of cover</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Taking into account the (</a:t>
            </a:r>
            <a:r>
              <a:rPr lang="en-US" dirty="0" smtClean="0">
                <a:solidFill>
                  <a:srgbClr val="0000FF"/>
                </a:solidFill>
                <a:ea typeface="+mn-ea"/>
                <a:cs typeface="+mn-cs"/>
              </a:rPr>
              <a:t>erroneous</a:t>
            </a:r>
            <a:r>
              <a:rPr lang="en-US" dirty="0" smtClean="0">
                <a:ea typeface="+mn-ea"/>
                <a:cs typeface="+mn-cs"/>
              </a:rPr>
              <a:t>) belief that the cover begins when the application form is signed by the applicant, the duty is imposed on the insurer to warn that the </a:t>
            </a:r>
            <a:r>
              <a:rPr lang="en-US" dirty="0" smtClean="0">
                <a:solidFill>
                  <a:srgbClr val="0000FF"/>
                </a:solidFill>
                <a:ea typeface="+mn-ea"/>
                <a:cs typeface="+mn-cs"/>
              </a:rPr>
              <a:t>commencement </a:t>
            </a:r>
            <a:r>
              <a:rPr lang="en-US" dirty="0" smtClean="0">
                <a:ea typeface="+mn-ea"/>
                <a:cs typeface="+mn-cs"/>
              </a:rPr>
              <a:t>of cover will occur at an </a:t>
            </a:r>
            <a:r>
              <a:rPr lang="en-US" dirty="0" smtClean="0">
                <a:solidFill>
                  <a:srgbClr val="0000FF"/>
                </a:solidFill>
                <a:ea typeface="+mn-ea"/>
                <a:cs typeface="+mn-cs"/>
              </a:rPr>
              <a:t>ulterior date. </a:t>
            </a:r>
          </a:p>
          <a:p>
            <a:pPr marL="0" indent="0" fontAlgn="auto">
              <a:spcAft>
                <a:spcPts val="0"/>
              </a:spcAft>
              <a:buFont typeface="Arial"/>
              <a:buNone/>
              <a:defRPr/>
            </a:pPr>
            <a:endParaRPr lang="en-US" dirty="0" smtClean="0">
              <a:solidFill>
                <a:srgbClr val="0000FF"/>
              </a:solidFill>
              <a:ea typeface="+mn-ea"/>
              <a:cs typeface="+mn-cs"/>
            </a:endParaRPr>
          </a:p>
          <a:p>
            <a:pPr fontAlgn="auto">
              <a:spcAft>
                <a:spcPts val="0"/>
              </a:spcAft>
              <a:buFont typeface="Arial"/>
              <a:buChar char="•"/>
              <a:defRPr/>
            </a:pPr>
            <a:r>
              <a:rPr lang="en-US" dirty="0" smtClean="0">
                <a:ea typeface="+mn-ea"/>
                <a:cs typeface="+mn-cs"/>
              </a:rPr>
              <a:t>The belief above is strengthened by the following facts</a:t>
            </a:r>
          </a:p>
          <a:p>
            <a:pPr lvl="1" fontAlgn="auto">
              <a:spcAft>
                <a:spcPts val="0"/>
              </a:spcAft>
              <a:buFont typeface="Arial"/>
              <a:buChar char="–"/>
              <a:defRPr/>
            </a:pPr>
            <a:r>
              <a:rPr lang="en-US" dirty="0" smtClean="0">
                <a:ea typeface="+mn-ea"/>
              </a:rPr>
              <a:t>Insurers </a:t>
            </a:r>
            <a:r>
              <a:rPr lang="en-US" dirty="0" smtClean="0">
                <a:solidFill>
                  <a:srgbClr val="0000FF"/>
                </a:solidFill>
                <a:ea typeface="+mn-ea"/>
              </a:rPr>
              <a:t>often</a:t>
            </a:r>
            <a:r>
              <a:rPr lang="en-US" dirty="0" smtClean="0">
                <a:ea typeface="+mn-ea"/>
              </a:rPr>
              <a:t> grant </a:t>
            </a:r>
            <a:r>
              <a:rPr lang="en-US" dirty="0" smtClean="0">
                <a:solidFill>
                  <a:srgbClr val="0000FF"/>
                </a:solidFill>
                <a:ea typeface="+mn-ea"/>
              </a:rPr>
              <a:t>preliminary cover</a:t>
            </a:r>
          </a:p>
          <a:p>
            <a:pPr lvl="1" fontAlgn="auto">
              <a:spcAft>
                <a:spcPts val="0"/>
              </a:spcAft>
              <a:buFont typeface="Arial"/>
              <a:buChar char="–"/>
              <a:defRPr/>
            </a:pPr>
            <a:r>
              <a:rPr lang="en-US" dirty="0" smtClean="0">
                <a:ea typeface="+mn-ea"/>
              </a:rPr>
              <a:t>Insurer’s agent </a:t>
            </a:r>
            <a:r>
              <a:rPr lang="en-US" dirty="0" smtClean="0">
                <a:solidFill>
                  <a:srgbClr val="0000FF"/>
                </a:solidFill>
                <a:ea typeface="+mn-ea"/>
              </a:rPr>
              <a:t>often</a:t>
            </a:r>
            <a:r>
              <a:rPr lang="en-US" dirty="0" smtClean="0">
                <a:ea typeface="+mn-ea"/>
              </a:rPr>
              <a:t> assist the applicant in </a:t>
            </a:r>
            <a:r>
              <a:rPr lang="en-US" dirty="0" smtClean="0">
                <a:solidFill>
                  <a:srgbClr val="0000FF"/>
                </a:solidFill>
                <a:ea typeface="+mn-ea"/>
              </a:rPr>
              <a:t>filling</a:t>
            </a:r>
            <a:r>
              <a:rPr lang="en-US" dirty="0" smtClean="0">
                <a:ea typeface="+mn-ea"/>
              </a:rPr>
              <a:t> out the application form. The </a:t>
            </a:r>
            <a:r>
              <a:rPr lang="en-US" dirty="0" smtClean="0">
                <a:solidFill>
                  <a:srgbClr val="0000FF"/>
                </a:solidFill>
                <a:ea typeface="+mn-ea"/>
              </a:rPr>
              <a:t>reticence</a:t>
            </a:r>
            <a:r>
              <a:rPr lang="en-US" dirty="0" smtClean="0">
                <a:ea typeface="+mn-ea"/>
              </a:rPr>
              <a:t> of the agent upon request for preliminary cover is regarded by the applicants as </a:t>
            </a:r>
            <a:r>
              <a:rPr lang="en-US" dirty="0" smtClean="0">
                <a:solidFill>
                  <a:srgbClr val="0000FF"/>
                </a:solidFill>
                <a:ea typeface="+mn-ea"/>
              </a:rPr>
              <a:t>acceptation.  </a:t>
            </a:r>
            <a:endParaRPr lang="en-US" dirty="0">
              <a:solidFill>
                <a:srgbClr val="0000FF"/>
              </a:solidFill>
              <a:ea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Duty to warn about commencement of cover</a:t>
            </a:r>
          </a:p>
        </p:txBody>
      </p:sp>
      <p:sp>
        <p:nvSpPr>
          <p:cNvPr id="12290" name="Content Placeholder 2"/>
          <p:cNvSpPr>
            <a:spLocks noGrp="1"/>
          </p:cNvSpPr>
          <p:nvPr>
            <p:ph idx="1"/>
          </p:nvPr>
        </p:nvSpPr>
        <p:spPr/>
        <p:txBody>
          <a:bodyPr/>
          <a:lstStyle/>
          <a:p>
            <a:r>
              <a:rPr lang="en-US">
                <a:latin typeface="Calibri" charset="0"/>
              </a:rPr>
              <a:t>The insurer who is or should be </a:t>
            </a:r>
            <a:r>
              <a:rPr lang="en-US">
                <a:solidFill>
                  <a:srgbClr val="0000FF"/>
                </a:solidFill>
                <a:latin typeface="Calibri" charset="0"/>
              </a:rPr>
              <a:t>aware</a:t>
            </a:r>
            <a:r>
              <a:rPr lang="en-US">
                <a:latin typeface="Calibri" charset="0"/>
              </a:rPr>
              <a:t> that the applicant </a:t>
            </a:r>
            <a:r>
              <a:rPr lang="en-US">
                <a:solidFill>
                  <a:srgbClr val="0000FF"/>
                </a:solidFill>
                <a:latin typeface="Calibri" charset="0"/>
              </a:rPr>
              <a:t>mistakenly </a:t>
            </a:r>
            <a:r>
              <a:rPr lang="en-US">
                <a:latin typeface="Calibri" charset="0"/>
              </a:rPr>
              <a:t>believes in the immediate commencement of the cover, is required to </a:t>
            </a:r>
            <a:r>
              <a:rPr lang="en-US">
                <a:solidFill>
                  <a:srgbClr val="0000FF"/>
                </a:solidFill>
                <a:latin typeface="Calibri" charset="0"/>
              </a:rPr>
              <a:t>warn</a:t>
            </a:r>
            <a:r>
              <a:rPr lang="en-US">
                <a:latin typeface="Calibri" charset="0"/>
              </a:rPr>
              <a:t> the applicant that cover will not begin </a:t>
            </a:r>
          </a:p>
          <a:p>
            <a:pPr lvl="1"/>
            <a:r>
              <a:rPr lang="en-US">
                <a:latin typeface="Calibri" charset="0"/>
              </a:rPr>
              <a:t>until the contract is concluded, or</a:t>
            </a:r>
          </a:p>
          <a:p>
            <a:pPr lvl="1"/>
            <a:r>
              <a:rPr lang="en-US">
                <a:latin typeface="Calibri" charset="0"/>
              </a:rPr>
              <a:t>until he premium (or the first part thereof) is paid </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r>
              <a:rPr lang="en-US">
                <a:solidFill>
                  <a:srgbClr val="660066"/>
                </a:solidFill>
                <a:latin typeface="Calibri" charset="0"/>
              </a:rPr>
              <a:t>Issue of the insurance policy</a:t>
            </a:r>
          </a:p>
        </p:txBody>
      </p:sp>
      <p:sp>
        <p:nvSpPr>
          <p:cNvPr id="13314" name="Content Placeholder 2"/>
          <p:cNvSpPr>
            <a:spLocks noGrp="1"/>
          </p:cNvSpPr>
          <p:nvPr>
            <p:ph idx="1"/>
          </p:nvPr>
        </p:nvSpPr>
        <p:spPr/>
        <p:txBody>
          <a:bodyPr/>
          <a:lstStyle/>
          <a:p>
            <a:r>
              <a:rPr lang="en-US">
                <a:latin typeface="Calibri" charset="0"/>
              </a:rPr>
              <a:t>The insurer must </a:t>
            </a:r>
            <a:r>
              <a:rPr lang="en-US">
                <a:solidFill>
                  <a:srgbClr val="0000FF"/>
                </a:solidFill>
                <a:latin typeface="Calibri" charset="0"/>
              </a:rPr>
              <a:t>issue an insurance policy </a:t>
            </a:r>
            <a:r>
              <a:rPr lang="en-US">
                <a:latin typeface="Calibri" charset="0"/>
              </a:rPr>
              <a:t>(together with the </a:t>
            </a:r>
            <a:r>
              <a:rPr lang="en-US">
                <a:solidFill>
                  <a:srgbClr val="0000FF"/>
                </a:solidFill>
                <a:latin typeface="Calibri" charset="0"/>
              </a:rPr>
              <a:t>general contract terms)</a:t>
            </a:r>
            <a:r>
              <a:rPr lang="en-US">
                <a:latin typeface="Calibri" charset="0"/>
              </a:rPr>
              <a:t> containing the information provided to the applicant before the conclusion of the contract in the context of the pre contractual information duty, with necessary </a:t>
            </a:r>
            <a:r>
              <a:rPr lang="en-US">
                <a:solidFill>
                  <a:srgbClr val="0000FF"/>
                </a:solidFill>
                <a:latin typeface="Calibri" charset="0"/>
              </a:rPr>
              <a:t>amendments</a:t>
            </a:r>
            <a:r>
              <a:rPr lang="en-US">
                <a:latin typeface="Calibri" charset="0"/>
              </a:rPr>
              <a:t> </a:t>
            </a:r>
            <a:r>
              <a:rPr lang="en-US" i="1">
                <a:latin typeface="Calibri" charset="0"/>
              </a:rPr>
              <a:t>(at this stage it is no more question of </a:t>
            </a:r>
            <a:r>
              <a:rPr lang="en-US" i="1">
                <a:solidFill>
                  <a:srgbClr val="0000FF"/>
                </a:solidFill>
                <a:latin typeface="Calibri" charset="0"/>
              </a:rPr>
              <a:t>revoking</a:t>
            </a:r>
            <a:r>
              <a:rPr lang="en-US" i="1">
                <a:latin typeface="Calibri" charset="0"/>
              </a:rPr>
              <a:t> the application, nor of any </a:t>
            </a:r>
            <a:r>
              <a:rPr lang="en-US" i="1">
                <a:solidFill>
                  <a:srgbClr val="0000FF"/>
                </a:solidFill>
                <a:latin typeface="Calibri" charset="0"/>
              </a:rPr>
              <a:t>proposition</a:t>
            </a:r>
            <a:r>
              <a:rPr lang="en-US" i="1">
                <a:latin typeface="Calibri" charset="0"/>
              </a:rPr>
              <a:t> as to the choice of law). </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solidFill>
                  <a:srgbClr val="660066"/>
                </a:solidFill>
                <a:latin typeface="Calibri" charset="0"/>
              </a:rPr>
              <a:t>Issue of the insurance policy</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r>
              <a:rPr lang="en-US" dirty="0" smtClean="0">
                <a:ea typeface="+mn-ea"/>
                <a:cs typeface="+mn-cs"/>
              </a:rPr>
              <a:t>There is no rule requiring that the insurance contract be conform to the information given to the applicant at the beginning (in the context of pre- contractual information duty).</a:t>
            </a:r>
          </a:p>
          <a:p>
            <a:pPr marL="0" indent="0" fontAlgn="auto">
              <a:spcAft>
                <a:spcPts val="0"/>
              </a:spcAft>
              <a:buFont typeface="Arial"/>
              <a:buNone/>
              <a:defRPr/>
            </a:pPr>
            <a:endParaRPr lang="en-US" dirty="0" smtClean="0">
              <a:ea typeface="+mn-ea"/>
              <a:cs typeface="+mn-cs"/>
            </a:endParaRPr>
          </a:p>
          <a:p>
            <a:pPr fontAlgn="auto">
              <a:spcAft>
                <a:spcPts val="0"/>
              </a:spcAft>
              <a:buFont typeface="Arial"/>
              <a:buChar char="•"/>
              <a:defRPr/>
            </a:pPr>
            <a:r>
              <a:rPr lang="en-US" dirty="0" smtClean="0">
                <a:ea typeface="+mn-ea"/>
                <a:cs typeface="+mn-cs"/>
              </a:rPr>
              <a:t>On the other hand, the policy may contain provisions which </a:t>
            </a:r>
            <a:r>
              <a:rPr lang="en-US" dirty="0" smtClean="0">
                <a:solidFill>
                  <a:srgbClr val="0000FF"/>
                </a:solidFill>
                <a:ea typeface="+mn-ea"/>
                <a:cs typeface="+mn-cs"/>
              </a:rPr>
              <a:t>differ</a:t>
            </a:r>
            <a:r>
              <a:rPr lang="en-US" dirty="0" smtClean="0">
                <a:ea typeface="+mn-ea"/>
                <a:cs typeface="+mn-cs"/>
              </a:rPr>
              <a:t> from the </a:t>
            </a:r>
            <a:r>
              <a:rPr lang="en-US" dirty="0" smtClean="0">
                <a:solidFill>
                  <a:srgbClr val="0000FF"/>
                </a:solidFill>
                <a:ea typeface="+mn-ea"/>
                <a:cs typeface="+mn-cs"/>
              </a:rPr>
              <a:t>application form</a:t>
            </a:r>
            <a:r>
              <a:rPr lang="en-US" dirty="0" smtClean="0">
                <a:ea typeface="+mn-ea"/>
                <a:cs typeface="+mn-cs"/>
              </a:rPr>
              <a:t> or from </a:t>
            </a:r>
            <a:r>
              <a:rPr lang="en-US" dirty="0" smtClean="0">
                <a:solidFill>
                  <a:srgbClr val="0000FF"/>
                </a:solidFill>
                <a:ea typeface="+mn-ea"/>
                <a:cs typeface="+mn-cs"/>
              </a:rPr>
              <a:t>previous agreement. </a:t>
            </a:r>
          </a:p>
          <a:p>
            <a:pPr marL="0" indent="0" fontAlgn="auto">
              <a:spcAft>
                <a:spcPts val="0"/>
              </a:spcAft>
              <a:buFont typeface="Arial"/>
              <a:buNone/>
              <a:defRPr/>
            </a:pPr>
            <a:endParaRPr lang="en-US" dirty="0" smtClean="0">
              <a:solidFill>
                <a:srgbClr val="0000FF"/>
              </a:solidFill>
              <a:ea typeface="+mn-ea"/>
              <a:cs typeface="+mn-cs"/>
            </a:endParaRPr>
          </a:p>
          <a:p>
            <a:pPr fontAlgn="auto">
              <a:spcAft>
                <a:spcPts val="0"/>
              </a:spcAft>
              <a:buFont typeface="Arial"/>
              <a:buChar char="•"/>
              <a:defRPr/>
            </a:pPr>
            <a:r>
              <a:rPr lang="en-US" dirty="0" smtClean="0">
                <a:ea typeface="+mn-ea"/>
                <a:cs typeface="+mn-cs"/>
              </a:rPr>
              <a:t>The insurer will also be under certain duties if he issues a policy with </a:t>
            </a:r>
            <a:r>
              <a:rPr lang="en-US" dirty="0" smtClean="0">
                <a:solidFill>
                  <a:srgbClr val="0000FF"/>
                </a:solidFill>
                <a:ea typeface="+mn-ea"/>
                <a:cs typeface="+mn-cs"/>
              </a:rPr>
              <a:t>different terms</a:t>
            </a:r>
            <a:r>
              <a:rPr lang="en-US" dirty="0" smtClean="0">
                <a:ea typeface="+mn-ea"/>
                <a:cs typeface="+mn-cs"/>
              </a:rPr>
              <a:t>. </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Duties related to the issue of the insurance policy with different terms</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925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insurer must first </a:t>
            </a:r>
            <a:r>
              <a:rPr lang="en-US" dirty="0" smtClean="0">
                <a:solidFill>
                  <a:srgbClr val="0000FF"/>
                </a:solidFill>
                <a:ea typeface="+mn-ea"/>
                <a:cs typeface="+mn-cs"/>
              </a:rPr>
              <a:t>highlight </a:t>
            </a:r>
            <a:r>
              <a:rPr lang="en-US" dirty="0" smtClean="0">
                <a:ea typeface="+mn-ea"/>
                <a:cs typeface="+mn-cs"/>
              </a:rPr>
              <a:t>the differences that exist between the policy and the application or prior agreement.</a:t>
            </a:r>
          </a:p>
          <a:p>
            <a:pPr marL="0" indent="0" fontAlgn="auto">
              <a:spcAft>
                <a:spcPts val="0"/>
              </a:spcAft>
              <a:buFont typeface="Arial"/>
              <a:buNone/>
              <a:defRPr/>
            </a:pPr>
            <a:endParaRPr lang="en-US" dirty="0" smtClean="0">
              <a:ea typeface="+mn-ea"/>
              <a:cs typeface="+mn-cs"/>
            </a:endParaRPr>
          </a:p>
          <a:p>
            <a:pPr fontAlgn="auto">
              <a:spcAft>
                <a:spcPts val="0"/>
              </a:spcAft>
              <a:buFont typeface="Arial"/>
              <a:buChar char="•"/>
              <a:defRPr/>
            </a:pPr>
            <a:r>
              <a:rPr lang="en-US" dirty="0" smtClean="0">
                <a:ea typeface="+mn-ea"/>
                <a:cs typeface="+mn-cs"/>
              </a:rPr>
              <a:t>The insurer must secondly </a:t>
            </a:r>
            <a:r>
              <a:rPr lang="en-US" dirty="0" smtClean="0">
                <a:solidFill>
                  <a:srgbClr val="0000FF"/>
                </a:solidFill>
                <a:ea typeface="+mn-ea"/>
                <a:cs typeface="+mn-cs"/>
              </a:rPr>
              <a:t>warn</a:t>
            </a:r>
            <a:r>
              <a:rPr lang="en-US" dirty="0" smtClean="0">
                <a:ea typeface="+mn-ea"/>
                <a:cs typeface="+mn-cs"/>
              </a:rPr>
              <a:t> the policyholder that he will be deemed to have </a:t>
            </a:r>
            <a:r>
              <a:rPr lang="en-US" dirty="0" smtClean="0">
                <a:solidFill>
                  <a:srgbClr val="0000FF"/>
                </a:solidFill>
                <a:ea typeface="+mn-ea"/>
                <a:cs typeface="+mn-cs"/>
              </a:rPr>
              <a:t>assented </a:t>
            </a:r>
            <a:r>
              <a:rPr lang="en-US" dirty="0" smtClean="0">
                <a:ea typeface="+mn-ea"/>
                <a:cs typeface="+mn-cs"/>
              </a:rPr>
              <a:t>the highlighted changes if </a:t>
            </a:r>
            <a:r>
              <a:rPr lang="en-US" dirty="0" smtClean="0">
                <a:solidFill>
                  <a:srgbClr val="0000FF"/>
                </a:solidFill>
                <a:ea typeface="+mn-ea"/>
                <a:cs typeface="+mn-cs"/>
              </a:rPr>
              <a:t>no objection is raised </a:t>
            </a:r>
            <a:r>
              <a:rPr lang="en-US" dirty="0" smtClean="0">
                <a:ea typeface="+mn-ea"/>
                <a:cs typeface="+mn-cs"/>
              </a:rPr>
              <a:t>within one month from receipt of the policy.</a:t>
            </a:r>
          </a:p>
          <a:p>
            <a:pPr marL="0" indent="0" fontAlgn="auto">
              <a:spcAft>
                <a:spcPts val="0"/>
              </a:spcAft>
              <a:buFont typeface="Arial"/>
              <a:buNone/>
              <a:defRPr/>
            </a:pPr>
            <a:endParaRPr lang="en-US" dirty="0">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1 Başlık"/>
          <p:cNvSpPr>
            <a:spLocks noGrp="1"/>
          </p:cNvSpPr>
          <p:nvPr>
            <p:ph type="title"/>
          </p:nvPr>
        </p:nvSpPr>
        <p:spPr/>
        <p:txBody>
          <a:bodyPr/>
          <a:lstStyle/>
          <a:p>
            <a:r>
              <a:rPr lang="en-GB">
                <a:solidFill>
                  <a:srgbClr val="660066"/>
                </a:solidFill>
                <a:latin typeface="Calibri" charset="0"/>
              </a:rPr>
              <a:t>Duties of the intermediaries</a:t>
            </a:r>
          </a:p>
        </p:txBody>
      </p:sp>
      <p:sp>
        <p:nvSpPr>
          <p:cNvPr id="14339" name="2 İçerik Yer Tutucusu"/>
          <p:cNvSpPr>
            <a:spLocks noGrp="1"/>
          </p:cNvSpPr>
          <p:nvPr>
            <p:ph idx="1"/>
          </p:nvPr>
        </p:nvSpPr>
        <p:spPr/>
        <p:txBody>
          <a:bodyPr rtlCol="0">
            <a:normAutofit lnSpcReduction="10000"/>
          </a:bodyPr>
          <a:lstStyle/>
          <a:p>
            <a:pPr fontAlgn="auto">
              <a:spcAft>
                <a:spcPts val="0"/>
              </a:spcAft>
              <a:buFont typeface="Arial"/>
              <a:buChar char="•"/>
              <a:defRPr/>
            </a:pPr>
            <a:r>
              <a:rPr lang="en-GB" dirty="0" smtClean="0">
                <a:latin typeface="Calibri" charset="0"/>
                <a:ea typeface="+mn-ea"/>
                <a:cs typeface="+mn-cs"/>
              </a:rPr>
              <a:t>Generally speaking, intermediaries are under the following duties (engendering liabilities) towards the prospective policyholder :</a:t>
            </a:r>
          </a:p>
          <a:p>
            <a:pPr lvl="1" fontAlgn="auto">
              <a:spcAft>
                <a:spcPts val="0"/>
              </a:spcAft>
              <a:buFont typeface="Arial"/>
              <a:buChar char="–"/>
              <a:defRPr/>
            </a:pPr>
            <a:r>
              <a:rPr lang="en-GB" dirty="0" smtClean="0">
                <a:solidFill>
                  <a:srgbClr val="0000FF"/>
                </a:solidFill>
                <a:latin typeface="Calibri" charset="0"/>
              </a:rPr>
              <a:t>Verification </a:t>
            </a:r>
          </a:p>
          <a:p>
            <a:pPr lvl="1" fontAlgn="auto">
              <a:spcAft>
                <a:spcPts val="0"/>
              </a:spcAft>
              <a:buFont typeface="Arial"/>
              <a:buChar char="–"/>
              <a:defRPr/>
            </a:pPr>
            <a:r>
              <a:rPr lang="en-GB" dirty="0" smtClean="0">
                <a:solidFill>
                  <a:srgbClr val="0000FF"/>
                </a:solidFill>
                <a:latin typeface="Calibri" charset="0"/>
              </a:rPr>
              <a:t>Information</a:t>
            </a:r>
          </a:p>
          <a:p>
            <a:pPr lvl="1" fontAlgn="auto">
              <a:spcAft>
                <a:spcPts val="0"/>
              </a:spcAft>
              <a:buFont typeface="Arial"/>
              <a:buChar char="–"/>
              <a:defRPr/>
            </a:pPr>
            <a:r>
              <a:rPr lang="en-GB" dirty="0" smtClean="0">
                <a:solidFill>
                  <a:srgbClr val="0000FF"/>
                </a:solidFill>
                <a:latin typeface="Calibri" charset="0"/>
              </a:rPr>
              <a:t>Advice</a:t>
            </a:r>
          </a:p>
          <a:p>
            <a:pPr lvl="1" fontAlgn="auto">
              <a:spcAft>
                <a:spcPts val="0"/>
              </a:spcAft>
              <a:buFont typeface="Arial"/>
              <a:buChar char="–"/>
              <a:defRPr/>
            </a:pPr>
            <a:r>
              <a:rPr lang="en-GB" dirty="0" smtClean="0">
                <a:solidFill>
                  <a:srgbClr val="0000FF"/>
                </a:solidFill>
                <a:latin typeface="Calibri" charset="0"/>
              </a:rPr>
              <a:t>Warning</a:t>
            </a:r>
          </a:p>
          <a:p>
            <a:pPr lvl="1" fontAlgn="auto">
              <a:spcAft>
                <a:spcPts val="0"/>
              </a:spcAft>
              <a:buFont typeface="Arial"/>
              <a:buChar char="–"/>
              <a:defRPr/>
            </a:pPr>
            <a:r>
              <a:rPr lang="en-GB" dirty="0" smtClean="0">
                <a:solidFill>
                  <a:srgbClr val="0000FF"/>
                </a:solidFill>
                <a:latin typeface="Calibri" charset="0"/>
              </a:rPr>
              <a:t>Placement </a:t>
            </a:r>
          </a:p>
          <a:p>
            <a:pPr lvl="1" fontAlgn="auto">
              <a:spcAft>
                <a:spcPts val="0"/>
              </a:spcAft>
              <a:buFont typeface="Arial"/>
              <a:buChar char="–"/>
              <a:defRPr/>
            </a:pPr>
            <a:r>
              <a:rPr lang="en-GB" dirty="0" smtClean="0">
                <a:solidFill>
                  <a:srgbClr val="0000FF"/>
                </a:solidFill>
                <a:latin typeface="Calibri" charset="0"/>
              </a:rPr>
              <a:t>Assistance</a:t>
            </a:r>
          </a:p>
          <a:p>
            <a:pPr lvl="1" fontAlgn="auto">
              <a:spcAft>
                <a:spcPts val="0"/>
              </a:spcAft>
              <a:buFont typeface="Arial"/>
              <a:buChar char="–"/>
              <a:defRPr/>
            </a:pPr>
            <a:endParaRPr lang="en-GB" dirty="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rPr>
              <a:t>General Remarks</a:t>
            </a:r>
            <a:endParaRPr lang="en-US" dirty="0">
              <a:solidFill>
                <a:srgbClr val="660066"/>
              </a:solidFill>
            </a:endParaRPr>
          </a:p>
        </p:txBody>
      </p:sp>
      <p:sp>
        <p:nvSpPr>
          <p:cNvPr id="3" name="Content Placeholder 2"/>
          <p:cNvSpPr>
            <a:spLocks noGrp="1"/>
          </p:cNvSpPr>
          <p:nvPr>
            <p:ph idx="1"/>
          </p:nvPr>
        </p:nvSpPr>
        <p:spPr/>
        <p:txBody>
          <a:bodyPr/>
          <a:lstStyle/>
          <a:p>
            <a:r>
              <a:rPr lang="en-US" dirty="0" smtClean="0"/>
              <a:t>Insurance law makes a distinction between large risks and mass risks in order to protect the “consumers”.</a:t>
            </a:r>
          </a:p>
          <a:p>
            <a:r>
              <a:rPr lang="en-US" dirty="0" smtClean="0"/>
              <a:t>Consumers confronted to mass risks benefit of special provisions mandatorily applicable while in respect of large risks freedom of contracting prevails.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86475336"/>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1 Başlık"/>
          <p:cNvSpPr>
            <a:spLocks noGrp="1"/>
          </p:cNvSpPr>
          <p:nvPr>
            <p:ph type="title"/>
          </p:nvPr>
        </p:nvSpPr>
        <p:spPr/>
        <p:txBody>
          <a:bodyPr/>
          <a:lstStyle/>
          <a:p>
            <a:r>
              <a:rPr lang="en-GB">
                <a:solidFill>
                  <a:srgbClr val="660066"/>
                </a:solidFill>
                <a:latin typeface="Calibri" charset="0"/>
              </a:rPr>
              <a:t>Duty of verification</a:t>
            </a:r>
          </a:p>
        </p:txBody>
      </p:sp>
      <p:sp>
        <p:nvSpPr>
          <p:cNvPr id="15363" name="2 İçerik Yer Tutucusu"/>
          <p:cNvSpPr>
            <a:spLocks noGrp="1"/>
          </p:cNvSpPr>
          <p:nvPr>
            <p:ph idx="1"/>
          </p:nvPr>
        </p:nvSpPr>
        <p:spPr/>
        <p:txBody>
          <a:bodyPr rtlCol="0">
            <a:normAutofit fontScale="92500" lnSpcReduction="10000"/>
          </a:bodyPr>
          <a:lstStyle/>
          <a:p>
            <a:pPr fontAlgn="auto">
              <a:spcAft>
                <a:spcPts val="0"/>
              </a:spcAft>
              <a:buFont typeface="Arial"/>
              <a:buChar char="•"/>
              <a:defRPr/>
            </a:pPr>
            <a:endParaRPr lang="en-GB" dirty="0" smtClean="0">
              <a:latin typeface="Calibri" charset="0"/>
              <a:ea typeface="+mn-ea"/>
              <a:cs typeface="+mn-cs"/>
            </a:endParaRPr>
          </a:p>
          <a:p>
            <a:pPr fontAlgn="auto">
              <a:spcAft>
                <a:spcPts val="0"/>
              </a:spcAft>
              <a:buFont typeface="Arial"/>
              <a:buChar char="•"/>
              <a:defRPr/>
            </a:pPr>
            <a:r>
              <a:rPr lang="en-GB" dirty="0" smtClean="0">
                <a:latin typeface="Calibri" charset="0"/>
                <a:ea typeface="+mn-ea"/>
                <a:cs typeface="+mn-cs"/>
              </a:rPr>
              <a:t>The intermediary must </a:t>
            </a:r>
            <a:r>
              <a:rPr lang="en-GB" dirty="0" smtClean="0">
                <a:solidFill>
                  <a:srgbClr val="0000FF"/>
                </a:solidFill>
                <a:latin typeface="Calibri" charset="0"/>
                <a:ea typeface="+mn-ea"/>
                <a:cs typeface="+mn-cs"/>
              </a:rPr>
              <a:t>verify </a:t>
            </a:r>
          </a:p>
          <a:p>
            <a:pPr lvl="1" fontAlgn="auto">
              <a:spcAft>
                <a:spcPts val="0"/>
              </a:spcAft>
              <a:buFont typeface="Arial"/>
              <a:buChar char="–"/>
              <a:defRPr/>
            </a:pPr>
            <a:r>
              <a:rPr lang="en-GB" sz="2400" dirty="0" smtClean="0">
                <a:latin typeface="Calibri" charset="0"/>
              </a:rPr>
              <a:t>The </a:t>
            </a:r>
            <a:r>
              <a:rPr lang="en-GB" sz="2400" dirty="0" smtClean="0">
                <a:solidFill>
                  <a:srgbClr val="0000FF"/>
                </a:solidFill>
                <a:latin typeface="Calibri" charset="0"/>
              </a:rPr>
              <a:t>acceptation</a:t>
            </a:r>
            <a:r>
              <a:rPr lang="en-GB" sz="2400" dirty="0" smtClean="0">
                <a:latin typeface="Calibri" charset="0"/>
              </a:rPr>
              <a:t> by the insurer of the application</a:t>
            </a:r>
          </a:p>
          <a:p>
            <a:pPr lvl="1" fontAlgn="auto">
              <a:spcAft>
                <a:spcPts val="0"/>
              </a:spcAft>
              <a:buFont typeface="Arial"/>
              <a:buChar char="–"/>
              <a:defRPr/>
            </a:pPr>
            <a:r>
              <a:rPr lang="en-GB" sz="2400" dirty="0" smtClean="0">
                <a:latin typeface="Calibri" charset="0"/>
              </a:rPr>
              <a:t>The </a:t>
            </a:r>
            <a:r>
              <a:rPr lang="en-GB" sz="2400" dirty="0" smtClean="0">
                <a:solidFill>
                  <a:srgbClr val="0000FF"/>
                </a:solidFill>
                <a:latin typeface="Calibri" charset="0"/>
              </a:rPr>
              <a:t>conformity</a:t>
            </a:r>
            <a:r>
              <a:rPr lang="en-GB" sz="2400" dirty="0" smtClean="0">
                <a:latin typeface="Calibri" charset="0"/>
              </a:rPr>
              <a:t> of the insurance taken to the </a:t>
            </a:r>
            <a:r>
              <a:rPr lang="en-GB" sz="2400" dirty="0" smtClean="0">
                <a:solidFill>
                  <a:srgbClr val="0000FF"/>
                </a:solidFill>
                <a:latin typeface="Calibri" charset="0"/>
              </a:rPr>
              <a:t>instructions</a:t>
            </a:r>
            <a:r>
              <a:rPr lang="en-GB" sz="2400" dirty="0" smtClean="0">
                <a:latin typeface="Calibri" charset="0"/>
              </a:rPr>
              <a:t>, </a:t>
            </a:r>
            <a:r>
              <a:rPr lang="en-GB" sz="2400" dirty="0" smtClean="0">
                <a:solidFill>
                  <a:srgbClr val="0000FF"/>
                </a:solidFill>
                <a:latin typeface="Calibri" charset="0"/>
              </a:rPr>
              <a:t>needs </a:t>
            </a:r>
            <a:r>
              <a:rPr lang="en-GB" sz="2400" dirty="0" smtClean="0">
                <a:latin typeface="Calibri" charset="0"/>
              </a:rPr>
              <a:t>and </a:t>
            </a:r>
            <a:r>
              <a:rPr lang="en-GB" sz="2400" dirty="0" smtClean="0">
                <a:solidFill>
                  <a:srgbClr val="0000FF"/>
                </a:solidFill>
                <a:latin typeface="Calibri" charset="0"/>
              </a:rPr>
              <a:t>requirements</a:t>
            </a:r>
            <a:r>
              <a:rPr lang="en-GB" sz="2400" dirty="0" smtClean="0">
                <a:latin typeface="Calibri" charset="0"/>
              </a:rPr>
              <a:t> of the policyholder (if the insurance taken is not conform, the intermediary must </a:t>
            </a:r>
            <a:r>
              <a:rPr lang="en-GB" sz="2400" dirty="0" smtClean="0">
                <a:solidFill>
                  <a:srgbClr val="0000FF"/>
                </a:solidFill>
                <a:latin typeface="Calibri" charset="0"/>
              </a:rPr>
              <a:t>inform </a:t>
            </a:r>
            <a:r>
              <a:rPr lang="en-GB" sz="2400" dirty="0" smtClean="0">
                <a:latin typeface="Calibri" charset="0"/>
              </a:rPr>
              <a:t>the policyholder)</a:t>
            </a:r>
          </a:p>
          <a:p>
            <a:pPr lvl="1" fontAlgn="auto">
              <a:spcAft>
                <a:spcPts val="0"/>
              </a:spcAft>
              <a:buFont typeface="Arial"/>
              <a:buChar char="–"/>
              <a:defRPr/>
            </a:pPr>
            <a:r>
              <a:rPr lang="en-GB" sz="2400" dirty="0" smtClean="0">
                <a:latin typeface="Calibri" charset="0"/>
              </a:rPr>
              <a:t>That the </a:t>
            </a:r>
            <a:r>
              <a:rPr lang="en-GB" sz="2400" dirty="0" smtClean="0">
                <a:solidFill>
                  <a:srgbClr val="0000FF"/>
                </a:solidFill>
                <a:latin typeface="Calibri" charset="0"/>
              </a:rPr>
              <a:t>decisions</a:t>
            </a:r>
            <a:r>
              <a:rPr lang="en-GB" sz="2400" dirty="0" smtClean="0">
                <a:latin typeface="Calibri" charset="0"/>
              </a:rPr>
              <a:t> taken by the policyholder  (for example the decision to terminate the existing insurance contract in order to change the insurer) are </a:t>
            </a:r>
            <a:r>
              <a:rPr lang="en-GB" sz="2400" dirty="0" smtClean="0">
                <a:solidFill>
                  <a:srgbClr val="0000FF"/>
                </a:solidFill>
                <a:latin typeface="Calibri" charset="0"/>
              </a:rPr>
              <a:t>appropriate </a:t>
            </a:r>
            <a:r>
              <a:rPr lang="en-GB" sz="2400" dirty="0" smtClean="0">
                <a:latin typeface="Calibri" charset="0"/>
              </a:rPr>
              <a:t>(if not the intermediary must </a:t>
            </a:r>
            <a:r>
              <a:rPr lang="en-GB" sz="2400" dirty="0" smtClean="0">
                <a:solidFill>
                  <a:srgbClr val="0000FF"/>
                </a:solidFill>
                <a:latin typeface="Calibri" charset="0"/>
              </a:rPr>
              <a:t>warn </a:t>
            </a:r>
            <a:r>
              <a:rPr lang="en-GB" sz="2400" dirty="0" smtClean="0">
                <a:latin typeface="Calibri" charset="0"/>
              </a:rPr>
              <a:t>the policyholder)</a:t>
            </a:r>
          </a:p>
          <a:p>
            <a:pPr lvl="1" fontAlgn="auto">
              <a:spcAft>
                <a:spcPts val="0"/>
              </a:spcAft>
              <a:buFont typeface="Arial" charset="0"/>
              <a:buNone/>
              <a:defRPr/>
            </a:pPr>
            <a:r>
              <a:rPr lang="en-GB" sz="2400" dirty="0" smtClean="0">
                <a:latin typeface="Calibri" charset="0"/>
              </a:rPr>
              <a:t>	(No verification duty as to the accuracy of the declarations of the policyholder about the risk). </a:t>
            </a:r>
          </a:p>
          <a:p>
            <a:pPr lvl="1" fontAlgn="auto">
              <a:spcAft>
                <a:spcPts val="0"/>
              </a:spcAft>
              <a:buFont typeface="Arial"/>
              <a:buChar char="–"/>
              <a:defRPr/>
            </a:pPr>
            <a:endParaRPr lang="tr-TR" dirty="0">
              <a:latin typeface="Calibri" charset="0"/>
            </a:endParaRPr>
          </a:p>
          <a:p>
            <a:pPr lvl="1" fontAlgn="auto">
              <a:spcAft>
                <a:spcPts val="0"/>
              </a:spcAft>
              <a:buFont typeface="Arial"/>
              <a:buChar char="–"/>
              <a:defRPr/>
            </a:pPr>
            <a:endParaRPr lang="tr-TR" dirty="0">
              <a:latin typeface="Calibri" charset="0"/>
            </a:endParaRPr>
          </a:p>
          <a:p>
            <a:pPr lvl="1" fontAlgn="auto">
              <a:spcAft>
                <a:spcPts val="0"/>
              </a:spcAft>
              <a:buFont typeface="Arial"/>
              <a:buChar char="–"/>
              <a:defRPr/>
            </a:pPr>
            <a:endParaRPr lang="en-GB" dirty="0">
              <a:latin typeface="Calibri"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1 Başlık"/>
          <p:cNvSpPr>
            <a:spLocks noGrp="1"/>
          </p:cNvSpPr>
          <p:nvPr>
            <p:ph type="title"/>
          </p:nvPr>
        </p:nvSpPr>
        <p:spPr/>
        <p:txBody>
          <a:bodyPr/>
          <a:lstStyle/>
          <a:p>
            <a:r>
              <a:rPr lang="en-GB">
                <a:solidFill>
                  <a:srgbClr val="660066"/>
                </a:solidFill>
                <a:latin typeface="Calibri" charset="0"/>
              </a:rPr>
              <a:t>Duty of Information</a:t>
            </a:r>
          </a:p>
        </p:txBody>
      </p:sp>
      <p:sp>
        <p:nvSpPr>
          <p:cNvPr id="19458" name="2 İçerik Yer Tutucusu"/>
          <p:cNvSpPr>
            <a:spLocks noGrp="1"/>
          </p:cNvSpPr>
          <p:nvPr>
            <p:ph idx="1"/>
          </p:nvPr>
        </p:nvSpPr>
        <p:spPr/>
        <p:txBody>
          <a:bodyPr/>
          <a:lstStyle/>
          <a:p>
            <a:r>
              <a:rPr lang="en-GB" b="1" u="sng">
                <a:solidFill>
                  <a:srgbClr val="0000FF"/>
                </a:solidFill>
                <a:latin typeface="Calibri" charset="0"/>
              </a:rPr>
              <a:t>Pre-contractual</a:t>
            </a:r>
            <a:r>
              <a:rPr lang="en-GB">
                <a:latin typeface="Calibri" charset="0"/>
              </a:rPr>
              <a:t>:</a:t>
            </a:r>
          </a:p>
          <a:p>
            <a:pPr lvl="1"/>
            <a:r>
              <a:rPr lang="en-GB" sz="2400">
                <a:solidFill>
                  <a:srgbClr val="0000FF"/>
                </a:solidFill>
                <a:latin typeface="Calibri" charset="0"/>
              </a:rPr>
              <a:t>Personal data </a:t>
            </a:r>
            <a:r>
              <a:rPr lang="en-GB" sz="2400">
                <a:latin typeface="Calibri" charset="0"/>
              </a:rPr>
              <a:t>related to the intermediary (identity, address, registration number….)</a:t>
            </a:r>
          </a:p>
          <a:p>
            <a:pPr lvl="1"/>
            <a:r>
              <a:rPr lang="en-GB" sz="2400">
                <a:solidFill>
                  <a:srgbClr val="0000FF"/>
                </a:solidFill>
                <a:latin typeface="Calibri" charset="0"/>
              </a:rPr>
              <a:t>Dependence or independence </a:t>
            </a:r>
            <a:r>
              <a:rPr lang="en-GB" sz="2400">
                <a:latin typeface="Calibri" charset="0"/>
              </a:rPr>
              <a:t>of the intermediary (financial tights with the insurer)</a:t>
            </a:r>
          </a:p>
          <a:p>
            <a:pPr lvl="1"/>
            <a:r>
              <a:rPr lang="en-GB" sz="2400">
                <a:solidFill>
                  <a:srgbClr val="0000FF"/>
                </a:solidFill>
                <a:latin typeface="Calibri" charset="0"/>
              </a:rPr>
              <a:t>Exclusivity </a:t>
            </a:r>
            <a:r>
              <a:rPr lang="en-GB" sz="2400">
                <a:latin typeface="Calibri" charset="0"/>
              </a:rPr>
              <a:t> (whether the intermediary is working with only one insurer or with several insurers at the same time). </a:t>
            </a:r>
          </a:p>
          <a:p>
            <a:pPr lvl="1"/>
            <a:r>
              <a:rPr lang="en-GB" sz="2400">
                <a:solidFill>
                  <a:srgbClr val="0000FF"/>
                </a:solidFill>
                <a:latin typeface="Calibri" charset="0"/>
              </a:rPr>
              <a:t>Market analysis opportunities</a:t>
            </a:r>
          </a:p>
          <a:p>
            <a:pPr lvl="1"/>
            <a:r>
              <a:rPr lang="en-GB" sz="2400">
                <a:solidFill>
                  <a:srgbClr val="0000FF"/>
                </a:solidFill>
                <a:latin typeface="Calibri" charset="0"/>
              </a:rPr>
              <a:t>Commissions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a:solidFill>
                  <a:srgbClr val="660066"/>
                </a:solidFill>
                <a:latin typeface="Calibri" charset="0"/>
              </a:rPr>
              <a:t>Duty of information</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r>
              <a:rPr lang="en-US" b="1" u="sng" dirty="0" smtClean="0">
                <a:solidFill>
                  <a:srgbClr val="0000FF"/>
                </a:solidFill>
                <a:ea typeface="+mn-ea"/>
                <a:cs typeface="+mn-cs"/>
              </a:rPr>
              <a:t>Post-contractual </a:t>
            </a:r>
            <a:r>
              <a:rPr lang="en-US" dirty="0" smtClean="0">
                <a:ea typeface="+mn-ea"/>
                <a:cs typeface="+mn-cs"/>
              </a:rPr>
              <a:t>(information duty to be accomplished at the </a:t>
            </a:r>
            <a:r>
              <a:rPr lang="en-US" dirty="0" smtClean="0">
                <a:solidFill>
                  <a:srgbClr val="0000FF"/>
                </a:solidFill>
                <a:ea typeface="+mn-ea"/>
                <a:cs typeface="+mn-cs"/>
              </a:rPr>
              <a:t>renewal</a:t>
            </a:r>
            <a:r>
              <a:rPr lang="en-US" dirty="0" smtClean="0">
                <a:ea typeface="+mn-ea"/>
                <a:cs typeface="+mn-cs"/>
              </a:rPr>
              <a:t> or </a:t>
            </a:r>
            <a:r>
              <a:rPr lang="en-US" dirty="0" smtClean="0">
                <a:solidFill>
                  <a:srgbClr val="0000FF"/>
                </a:solidFill>
                <a:ea typeface="+mn-ea"/>
                <a:cs typeface="+mn-cs"/>
              </a:rPr>
              <a:t>amendment</a:t>
            </a:r>
            <a:r>
              <a:rPr lang="en-US" dirty="0" smtClean="0">
                <a:ea typeface="+mn-ea"/>
                <a:cs typeface="+mn-cs"/>
              </a:rPr>
              <a:t> of the insurance contract mainly concerning the facts below)</a:t>
            </a:r>
          </a:p>
          <a:p>
            <a:pPr lvl="1" fontAlgn="auto">
              <a:spcAft>
                <a:spcPts val="0"/>
              </a:spcAft>
              <a:buFont typeface="Arial"/>
              <a:buChar char="–"/>
              <a:defRPr/>
            </a:pPr>
            <a:r>
              <a:rPr lang="en-US" dirty="0" smtClean="0">
                <a:solidFill>
                  <a:srgbClr val="0000FF"/>
                </a:solidFill>
                <a:ea typeface="+mn-ea"/>
              </a:rPr>
              <a:t>Change of name</a:t>
            </a:r>
          </a:p>
          <a:p>
            <a:pPr lvl="1" fontAlgn="auto">
              <a:spcAft>
                <a:spcPts val="0"/>
              </a:spcAft>
              <a:buFont typeface="Arial"/>
              <a:buChar char="–"/>
              <a:defRPr/>
            </a:pPr>
            <a:r>
              <a:rPr lang="en-US" dirty="0" smtClean="0">
                <a:solidFill>
                  <a:srgbClr val="0000FF"/>
                </a:solidFill>
                <a:ea typeface="+mn-ea"/>
              </a:rPr>
              <a:t>Purchase of the intermediary by another intermediary</a:t>
            </a:r>
          </a:p>
          <a:p>
            <a:pPr lvl="1" fontAlgn="auto">
              <a:spcAft>
                <a:spcPts val="0"/>
              </a:spcAft>
              <a:buFont typeface="Arial"/>
              <a:buChar char="–"/>
              <a:defRPr/>
            </a:pPr>
            <a:r>
              <a:rPr lang="en-US" dirty="0" smtClean="0">
                <a:solidFill>
                  <a:srgbClr val="0000FF"/>
                </a:solidFill>
                <a:ea typeface="+mn-ea"/>
              </a:rPr>
              <a:t>Change of category</a:t>
            </a:r>
          </a:p>
          <a:p>
            <a:pPr lvl="1" fontAlgn="auto">
              <a:spcAft>
                <a:spcPts val="0"/>
              </a:spcAft>
              <a:buFont typeface="Arial"/>
              <a:buChar char="–"/>
              <a:defRPr/>
            </a:pPr>
            <a:r>
              <a:rPr lang="en-US" dirty="0" smtClean="0">
                <a:solidFill>
                  <a:srgbClr val="0000FF"/>
                </a:solidFill>
                <a:ea typeface="+mn-ea"/>
              </a:rPr>
              <a:t>Abolishment or establishment of a complaint mechanism</a:t>
            </a:r>
          </a:p>
          <a:p>
            <a:pPr lvl="1" fontAlgn="auto">
              <a:spcAft>
                <a:spcPts val="0"/>
              </a:spcAft>
              <a:buFont typeface="Arial"/>
              <a:buChar char="–"/>
              <a:defRPr/>
            </a:pPr>
            <a:r>
              <a:rPr lang="en-US" dirty="0" smtClean="0">
                <a:solidFill>
                  <a:srgbClr val="0000FF"/>
                </a:solidFill>
                <a:ea typeface="+mn-ea"/>
              </a:rPr>
              <a:t>Dependence or independence</a:t>
            </a:r>
          </a:p>
          <a:p>
            <a:pPr lvl="1" fontAlgn="auto">
              <a:spcAft>
                <a:spcPts val="0"/>
              </a:spcAft>
              <a:buFont typeface="Arial"/>
              <a:buChar char="–"/>
              <a:defRPr/>
            </a:pPr>
            <a:r>
              <a:rPr lang="en-US" dirty="0" smtClean="0">
                <a:solidFill>
                  <a:srgbClr val="0000FF"/>
                </a:solidFill>
                <a:ea typeface="+mn-ea"/>
              </a:rPr>
              <a:t>Exclusivity</a:t>
            </a:r>
            <a:endParaRPr lang="en-US" dirty="0">
              <a:solidFill>
                <a:srgbClr val="0000FF"/>
              </a:solidFill>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a:solidFill>
                  <a:srgbClr val="660066"/>
                </a:solidFill>
                <a:latin typeface="Calibri" charset="0"/>
              </a:rPr>
              <a:t>Duty of information</a:t>
            </a:r>
          </a:p>
        </p:txBody>
      </p:sp>
      <p:sp>
        <p:nvSpPr>
          <p:cNvPr id="3" name="Content Placeholder 2"/>
          <p:cNvSpPr>
            <a:spLocks noGrp="1"/>
          </p:cNvSpPr>
          <p:nvPr>
            <p:ph idx="1"/>
          </p:nvPr>
        </p:nvSpPr>
        <p:spPr/>
        <p:txBody>
          <a:bodyPr rtlCol="0">
            <a:noAutofit/>
          </a:bodyPr>
          <a:lstStyle/>
          <a:p>
            <a:pPr fontAlgn="auto">
              <a:spcAft>
                <a:spcPts val="0"/>
              </a:spcAft>
              <a:buFont typeface="Arial"/>
              <a:buChar char="•"/>
              <a:defRPr/>
            </a:pPr>
            <a:r>
              <a:rPr lang="en-US" sz="1800" b="1" u="sng" dirty="0" smtClean="0">
                <a:solidFill>
                  <a:srgbClr val="0000FF"/>
                </a:solidFill>
                <a:ea typeface="+mn-ea"/>
                <a:cs typeface="+mn-cs"/>
              </a:rPr>
              <a:t>Form:</a:t>
            </a:r>
            <a:r>
              <a:rPr lang="en-US" sz="1800" dirty="0" smtClean="0">
                <a:ea typeface="+mn-ea"/>
                <a:cs typeface="+mn-cs"/>
              </a:rPr>
              <a:t>  On </a:t>
            </a:r>
            <a:r>
              <a:rPr lang="en-US" sz="1800" dirty="0" smtClean="0">
                <a:solidFill>
                  <a:srgbClr val="0000FF"/>
                </a:solidFill>
                <a:ea typeface="+mn-ea"/>
                <a:cs typeface="+mn-cs"/>
              </a:rPr>
              <a:t>paper</a:t>
            </a:r>
            <a:r>
              <a:rPr lang="en-US" sz="1800" dirty="0" smtClean="0">
                <a:ea typeface="+mn-ea"/>
                <a:cs typeface="+mn-cs"/>
              </a:rPr>
              <a:t> or </a:t>
            </a:r>
            <a:r>
              <a:rPr lang="en-US" sz="1800" dirty="0" smtClean="0">
                <a:solidFill>
                  <a:srgbClr val="0000FF"/>
                </a:solidFill>
                <a:ea typeface="+mn-ea"/>
                <a:cs typeface="+mn-cs"/>
              </a:rPr>
              <a:t>durable medium </a:t>
            </a:r>
            <a:r>
              <a:rPr lang="en-US" sz="1800" dirty="0" smtClean="0">
                <a:ea typeface="+mn-ea"/>
                <a:cs typeface="+mn-cs"/>
              </a:rPr>
              <a:t>available and accessible to the customer (durable medium: instrument enabling the storage of the information addressed personally in a way accessible for future reference for an adequate period of time, allowing the unchanged reproduction of the information stored – CD, DVD, hard drives of computers on which e-mail is stored etc.) </a:t>
            </a:r>
          </a:p>
          <a:p>
            <a:pPr lvl="1" fontAlgn="auto">
              <a:spcAft>
                <a:spcPts val="0"/>
              </a:spcAft>
              <a:buFont typeface="Arial"/>
              <a:buChar char="–"/>
              <a:defRPr/>
            </a:pPr>
            <a:r>
              <a:rPr lang="en-GB" sz="1400" dirty="0" smtClean="0">
                <a:ea typeface="+mn-ea"/>
              </a:rPr>
              <a:t>Except: information provided orally is possible where the customer requests it or immediate cover is granted. In those cases information on paper or durable medium shall be provided immediately after the contract is concluded.</a:t>
            </a:r>
          </a:p>
          <a:p>
            <a:pPr lvl="1" fontAlgn="auto">
              <a:spcAft>
                <a:spcPts val="0"/>
              </a:spcAft>
              <a:buFont typeface="Arial"/>
              <a:buChar char="–"/>
              <a:defRPr/>
            </a:pPr>
            <a:r>
              <a:rPr lang="en-GB" sz="1400" dirty="0" smtClean="0">
                <a:ea typeface="+mn-ea"/>
              </a:rPr>
              <a:t>If it is question of telephone selling, conformity to the rules of distance marketing of consumer financial service (here too the information must be sent immediately after the conclusion of the contract)</a:t>
            </a:r>
          </a:p>
          <a:p>
            <a:pPr fontAlgn="auto">
              <a:spcAft>
                <a:spcPts val="0"/>
              </a:spcAft>
              <a:buFont typeface="Arial"/>
              <a:buChar char="•"/>
              <a:defRPr/>
            </a:pPr>
            <a:r>
              <a:rPr lang="en-US" sz="1800" dirty="0" smtClean="0">
                <a:ea typeface="+mn-ea"/>
                <a:cs typeface="+mn-cs"/>
              </a:rPr>
              <a:t>In </a:t>
            </a:r>
            <a:r>
              <a:rPr lang="en-US" sz="1800" dirty="0" smtClean="0">
                <a:solidFill>
                  <a:srgbClr val="0000FF"/>
                </a:solidFill>
                <a:ea typeface="+mn-ea"/>
                <a:cs typeface="+mn-cs"/>
              </a:rPr>
              <a:t>clear</a:t>
            </a:r>
            <a:r>
              <a:rPr lang="en-US" sz="1800" dirty="0" smtClean="0">
                <a:ea typeface="+mn-ea"/>
                <a:cs typeface="+mn-cs"/>
              </a:rPr>
              <a:t> and </a:t>
            </a:r>
            <a:r>
              <a:rPr lang="en-US" sz="1800" dirty="0" smtClean="0">
                <a:solidFill>
                  <a:srgbClr val="0000FF"/>
                </a:solidFill>
                <a:ea typeface="+mn-ea"/>
                <a:cs typeface="+mn-cs"/>
              </a:rPr>
              <a:t>accurate</a:t>
            </a:r>
            <a:r>
              <a:rPr lang="en-US" sz="1800" dirty="0" smtClean="0">
                <a:ea typeface="+mn-ea"/>
                <a:cs typeface="+mn-cs"/>
              </a:rPr>
              <a:t> manner, </a:t>
            </a:r>
            <a:r>
              <a:rPr lang="en-US" sz="1800" dirty="0" smtClean="0">
                <a:solidFill>
                  <a:srgbClr val="0000FF"/>
                </a:solidFill>
                <a:ea typeface="+mn-ea"/>
                <a:cs typeface="+mn-cs"/>
              </a:rPr>
              <a:t>comprehensible</a:t>
            </a:r>
          </a:p>
          <a:p>
            <a:pPr fontAlgn="auto">
              <a:spcAft>
                <a:spcPts val="0"/>
              </a:spcAft>
              <a:buFont typeface="Arial"/>
              <a:buChar char="•"/>
              <a:defRPr/>
            </a:pPr>
            <a:r>
              <a:rPr lang="en-US" sz="1800" dirty="0" smtClean="0">
                <a:ea typeface="+mn-ea"/>
                <a:cs typeface="+mn-cs"/>
              </a:rPr>
              <a:t>In one of the </a:t>
            </a:r>
            <a:r>
              <a:rPr lang="en-US" sz="1800" dirty="0" smtClean="0">
                <a:solidFill>
                  <a:srgbClr val="0000FF"/>
                </a:solidFill>
                <a:ea typeface="+mn-ea"/>
                <a:cs typeface="+mn-cs"/>
              </a:rPr>
              <a:t>official languages </a:t>
            </a:r>
            <a:r>
              <a:rPr lang="en-US" sz="1800" dirty="0" smtClean="0">
                <a:ea typeface="+mn-ea"/>
                <a:cs typeface="+mn-cs"/>
              </a:rPr>
              <a:t>of the country concerned or in the </a:t>
            </a:r>
            <a:r>
              <a:rPr lang="en-US" sz="1800" dirty="0" smtClean="0">
                <a:solidFill>
                  <a:srgbClr val="0000FF"/>
                </a:solidFill>
                <a:ea typeface="+mn-ea"/>
                <a:cs typeface="+mn-cs"/>
              </a:rPr>
              <a:t>language agreed </a:t>
            </a:r>
            <a:r>
              <a:rPr lang="en-US" sz="1800" dirty="0" smtClean="0">
                <a:ea typeface="+mn-ea"/>
                <a:cs typeface="+mn-cs"/>
              </a:rPr>
              <a:t>by the parties</a:t>
            </a:r>
          </a:p>
          <a:p>
            <a:pPr fontAlgn="auto">
              <a:spcAft>
                <a:spcPts val="0"/>
              </a:spcAft>
              <a:buFont typeface="Arial"/>
              <a:buChar char="•"/>
              <a:defRPr/>
            </a:pPr>
            <a:endParaRPr lang="en-US" sz="1800" dirty="0" smtClean="0">
              <a:ea typeface="+mn-ea"/>
              <a:cs typeface="+mn-cs"/>
            </a:endParaRPr>
          </a:p>
          <a:p>
            <a:pPr marL="0" indent="0" fontAlgn="auto">
              <a:spcAft>
                <a:spcPts val="0"/>
              </a:spcAft>
              <a:buFont typeface="Arial"/>
              <a:buNone/>
              <a:defRPr/>
            </a:pPr>
            <a:r>
              <a:rPr lang="en-US" sz="1800" dirty="0" smtClean="0">
                <a:ea typeface="+mn-ea"/>
                <a:cs typeface="+mn-cs"/>
              </a:rPr>
              <a:t> </a:t>
            </a:r>
            <a:endParaRPr lang="en-US" sz="1800" dirty="0">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solidFill>
                  <a:srgbClr val="660066"/>
                </a:solidFill>
                <a:latin typeface="Calibri" charset="0"/>
              </a:rPr>
              <a:t>Duty to advise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r>
              <a:rPr lang="en-US" dirty="0" smtClean="0">
                <a:ea typeface="+mn-ea"/>
                <a:cs typeface="+mn-cs"/>
              </a:rPr>
              <a:t>First the </a:t>
            </a:r>
            <a:r>
              <a:rPr lang="en-US" dirty="0" smtClean="0">
                <a:solidFill>
                  <a:srgbClr val="0000FF"/>
                </a:solidFill>
                <a:ea typeface="+mn-ea"/>
                <a:cs typeface="+mn-cs"/>
              </a:rPr>
              <a:t>prospective policyholder </a:t>
            </a:r>
            <a:r>
              <a:rPr lang="en-US" dirty="0" smtClean="0">
                <a:ea typeface="+mn-ea"/>
                <a:cs typeface="+mn-cs"/>
              </a:rPr>
              <a:t>must </a:t>
            </a:r>
            <a:r>
              <a:rPr lang="en-US" dirty="0" smtClean="0">
                <a:solidFill>
                  <a:srgbClr val="0000FF"/>
                </a:solidFill>
                <a:ea typeface="+mn-ea"/>
                <a:cs typeface="+mn-cs"/>
              </a:rPr>
              <a:t>provide</a:t>
            </a:r>
            <a:r>
              <a:rPr lang="en-US" dirty="0" smtClean="0">
                <a:ea typeface="+mn-ea"/>
                <a:cs typeface="+mn-cs"/>
              </a:rPr>
              <a:t> </a:t>
            </a:r>
            <a:r>
              <a:rPr lang="en-US" dirty="0" smtClean="0">
                <a:solidFill>
                  <a:srgbClr val="0000FF"/>
                </a:solidFill>
                <a:ea typeface="+mn-ea"/>
                <a:cs typeface="+mn-cs"/>
              </a:rPr>
              <a:t>information</a:t>
            </a:r>
            <a:r>
              <a:rPr lang="en-US" dirty="0" smtClean="0">
                <a:ea typeface="+mn-ea"/>
                <a:cs typeface="+mn-cs"/>
              </a:rPr>
              <a:t> enabling the intermediary to determine the </a:t>
            </a:r>
            <a:r>
              <a:rPr lang="en-US" dirty="0" smtClean="0">
                <a:solidFill>
                  <a:srgbClr val="0000FF"/>
                </a:solidFill>
                <a:ea typeface="+mn-ea"/>
                <a:cs typeface="+mn-cs"/>
              </a:rPr>
              <a:t>questions</a:t>
            </a:r>
            <a:r>
              <a:rPr lang="en-US" dirty="0" smtClean="0">
                <a:ea typeface="+mn-ea"/>
                <a:cs typeface="+mn-cs"/>
              </a:rPr>
              <a:t> to be asked in order to ascertain the </a:t>
            </a:r>
            <a:r>
              <a:rPr lang="en-US" dirty="0" smtClean="0">
                <a:solidFill>
                  <a:srgbClr val="0000FF"/>
                </a:solidFill>
                <a:ea typeface="+mn-ea"/>
                <a:cs typeface="+mn-cs"/>
              </a:rPr>
              <a:t>needs </a:t>
            </a:r>
            <a:r>
              <a:rPr lang="en-US" dirty="0" smtClean="0">
                <a:ea typeface="+mn-ea"/>
                <a:cs typeface="+mn-cs"/>
              </a:rPr>
              <a:t>and </a:t>
            </a:r>
            <a:r>
              <a:rPr lang="en-US" dirty="0" smtClean="0">
                <a:solidFill>
                  <a:srgbClr val="0000FF"/>
                </a:solidFill>
                <a:ea typeface="+mn-ea"/>
                <a:cs typeface="+mn-cs"/>
              </a:rPr>
              <a:t>desires</a:t>
            </a:r>
            <a:r>
              <a:rPr lang="en-US" dirty="0" smtClean="0">
                <a:ea typeface="+mn-ea"/>
                <a:cs typeface="+mn-cs"/>
              </a:rPr>
              <a:t> of the prospective policyholder.</a:t>
            </a:r>
          </a:p>
          <a:p>
            <a:pPr marL="0" indent="0" fontAlgn="auto">
              <a:spcAft>
                <a:spcPts val="0"/>
              </a:spcAft>
              <a:buFont typeface="Arial"/>
              <a:buNone/>
              <a:defRPr/>
            </a:pPr>
            <a:endParaRPr lang="en-US" dirty="0" smtClean="0">
              <a:ea typeface="+mn-ea"/>
              <a:cs typeface="+mn-cs"/>
            </a:endParaRPr>
          </a:p>
          <a:p>
            <a:pPr fontAlgn="auto">
              <a:spcAft>
                <a:spcPts val="0"/>
              </a:spcAft>
              <a:buFont typeface="Arial"/>
              <a:buChar char="•"/>
              <a:defRPr/>
            </a:pPr>
            <a:r>
              <a:rPr lang="en-US" dirty="0" smtClean="0">
                <a:ea typeface="+mn-ea"/>
                <a:cs typeface="+mn-cs"/>
              </a:rPr>
              <a:t>Thereafter the intermediary shall </a:t>
            </a:r>
            <a:r>
              <a:rPr lang="en-US" dirty="0" smtClean="0">
                <a:solidFill>
                  <a:srgbClr val="0000FF"/>
                </a:solidFill>
                <a:ea typeface="+mn-ea"/>
                <a:cs typeface="+mn-cs"/>
              </a:rPr>
              <a:t>recommend</a:t>
            </a:r>
            <a:r>
              <a:rPr lang="en-US" dirty="0" smtClean="0">
                <a:ea typeface="+mn-ea"/>
                <a:cs typeface="+mn-cs"/>
              </a:rPr>
              <a:t> a product </a:t>
            </a:r>
            <a:r>
              <a:rPr lang="en-US" dirty="0" smtClean="0">
                <a:solidFill>
                  <a:srgbClr val="0000FF"/>
                </a:solidFill>
                <a:ea typeface="+mn-ea"/>
                <a:cs typeface="+mn-cs"/>
              </a:rPr>
              <a:t>appropriate </a:t>
            </a:r>
            <a:r>
              <a:rPr lang="en-US" dirty="0" smtClean="0">
                <a:ea typeface="+mn-ea"/>
                <a:cs typeface="+mn-cs"/>
              </a:rPr>
              <a:t>to the needs and demands of the prospective policyholder.  </a:t>
            </a:r>
            <a:endParaRPr lang="en-US" dirty="0">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660066"/>
                </a:solidFill>
                <a:latin typeface="Calibri" charset="0"/>
              </a:rPr>
              <a:t>Duty to warn</a:t>
            </a:r>
          </a:p>
        </p:txBody>
      </p:sp>
      <p:sp>
        <p:nvSpPr>
          <p:cNvPr id="23554" name="Content Placeholder 2"/>
          <p:cNvSpPr>
            <a:spLocks noGrp="1"/>
          </p:cNvSpPr>
          <p:nvPr>
            <p:ph idx="1"/>
          </p:nvPr>
        </p:nvSpPr>
        <p:spPr/>
        <p:txBody>
          <a:bodyPr/>
          <a:lstStyle/>
          <a:p>
            <a:r>
              <a:rPr lang="en-US">
                <a:latin typeface="Calibri" charset="0"/>
              </a:rPr>
              <a:t>At the </a:t>
            </a:r>
            <a:r>
              <a:rPr lang="en-US">
                <a:solidFill>
                  <a:srgbClr val="0000FF"/>
                </a:solidFill>
                <a:latin typeface="Calibri" charset="0"/>
              </a:rPr>
              <a:t>crossing</a:t>
            </a:r>
            <a:r>
              <a:rPr lang="en-US">
                <a:latin typeface="Calibri" charset="0"/>
              </a:rPr>
              <a:t> of the duty to </a:t>
            </a:r>
            <a:r>
              <a:rPr lang="en-US">
                <a:solidFill>
                  <a:srgbClr val="0000FF"/>
                </a:solidFill>
                <a:latin typeface="Calibri" charset="0"/>
              </a:rPr>
              <a:t>inform </a:t>
            </a:r>
            <a:r>
              <a:rPr lang="en-US">
                <a:latin typeface="Calibri" charset="0"/>
              </a:rPr>
              <a:t>and duty to </a:t>
            </a:r>
            <a:r>
              <a:rPr lang="en-US">
                <a:solidFill>
                  <a:srgbClr val="0000FF"/>
                </a:solidFill>
                <a:latin typeface="Calibri" charset="0"/>
              </a:rPr>
              <a:t>advise</a:t>
            </a:r>
          </a:p>
          <a:p>
            <a:pPr lvl="1"/>
            <a:r>
              <a:rPr lang="en-US">
                <a:latin typeface="Calibri" charset="0"/>
              </a:rPr>
              <a:t>First getting </a:t>
            </a:r>
            <a:r>
              <a:rPr lang="en-US">
                <a:solidFill>
                  <a:srgbClr val="0000FF"/>
                </a:solidFill>
                <a:latin typeface="Calibri" charset="0"/>
              </a:rPr>
              <a:t>information</a:t>
            </a:r>
            <a:r>
              <a:rPr lang="en-US">
                <a:latin typeface="Calibri" charset="0"/>
              </a:rPr>
              <a:t> on the </a:t>
            </a:r>
            <a:r>
              <a:rPr lang="en-US">
                <a:solidFill>
                  <a:srgbClr val="0000FF"/>
                </a:solidFill>
                <a:latin typeface="Calibri" charset="0"/>
              </a:rPr>
              <a:t>eventual risks </a:t>
            </a:r>
            <a:r>
              <a:rPr lang="en-US">
                <a:latin typeface="Calibri" charset="0"/>
              </a:rPr>
              <a:t>that the prospective policyholder faces with regards to an insurance operation</a:t>
            </a:r>
          </a:p>
          <a:p>
            <a:pPr lvl="1"/>
            <a:r>
              <a:rPr lang="en-US">
                <a:latin typeface="Calibri" charset="0"/>
              </a:rPr>
              <a:t>Thereafter giving a </a:t>
            </a:r>
            <a:r>
              <a:rPr lang="en-US">
                <a:solidFill>
                  <a:srgbClr val="0000FF"/>
                </a:solidFill>
                <a:latin typeface="Calibri" charset="0"/>
              </a:rPr>
              <a:t>negative advice (warning)  </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solidFill>
                  <a:srgbClr val="660066"/>
                </a:solidFill>
                <a:latin typeface="Calibri" charset="0"/>
              </a:rPr>
              <a:t>Obligation of placement </a:t>
            </a:r>
          </a:p>
        </p:txBody>
      </p:sp>
      <p:sp>
        <p:nvSpPr>
          <p:cNvPr id="24578" name="Content Placeholder 2"/>
          <p:cNvSpPr>
            <a:spLocks noGrp="1"/>
          </p:cNvSpPr>
          <p:nvPr>
            <p:ph idx="1"/>
          </p:nvPr>
        </p:nvSpPr>
        <p:spPr/>
        <p:txBody>
          <a:bodyPr/>
          <a:lstStyle/>
          <a:p>
            <a:r>
              <a:rPr lang="en-US">
                <a:latin typeface="Calibri" charset="0"/>
              </a:rPr>
              <a:t>The broker is under the duty of </a:t>
            </a:r>
            <a:r>
              <a:rPr lang="en-US">
                <a:solidFill>
                  <a:srgbClr val="0000FF"/>
                </a:solidFill>
                <a:latin typeface="Calibri" charset="0"/>
              </a:rPr>
              <a:t>placing </a:t>
            </a:r>
            <a:r>
              <a:rPr lang="en-US">
                <a:latin typeface="Calibri" charset="0"/>
              </a:rPr>
              <a:t>the insurance. </a:t>
            </a:r>
          </a:p>
          <a:p>
            <a:r>
              <a:rPr lang="en-US">
                <a:latin typeface="Calibri" charset="0"/>
              </a:rPr>
              <a:t>In this context, placement means the </a:t>
            </a:r>
            <a:r>
              <a:rPr lang="en-US">
                <a:solidFill>
                  <a:srgbClr val="0000FF"/>
                </a:solidFill>
                <a:latin typeface="Calibri" charset="0"/>
              </a:rPr>
              <a:t>presentation </a:t>
            </a:r>
            <a:r>
              <a:rPr lang="en-US">
                <a:latin typeface="Calibri" charset="0"/>
              </a:rPr>
              <a:t>of the risk to the insurer and making </a:t>
            </a:r>
            <a:r>
              <a:rPr lang="en-US">
                <a:solidFill>
                  <a:srgbClr val="0000FF"/>
                </a:solidFill>
                <a:latin typeface="Calibri" charset="0"/>
              </a:rPr>
              <a:t>efforts </a:t>
            </a:r>
            <a:r>
              <a:rPr lang="en-US">
                <a:latin typeface="Calibri" charset="0"/>
              </a:rPr>
              <a:t>in order to </a:t>
            </a:r>
            <a:r>
              <a:rPr lang="en-US">
                <a:solidFill>
                  <a:srgbClr val="0000FF"/>
                </a:solidFill>
                <a:latin typeface="Calibri" charset="0"/>
              </a:rPr>
              <a:t>obtain cover. </a:t>
            </a:r>
          </a:p>
          <a:p>
            <a:r>
              <a:rPr lang="en-US">
                <a:latin typeface="Calibri" charset="0"/>
              </a:rPr>
              <a:t>The broker must also </a:t>
            </a:r>
            <a:r>
              <a:rPr lang="en-US">
                <a:solidFill>
                  <a:srgbClr val="0000FF"/>
                </a:solidFill>
                <a:latin typeface="Calibri" charset="0"/>
              </a:rPr>
              <a:t>inform</a:t>
            </a:r>
            <a:r>
              <a:rPr lang="en-US">
                <a:latin typeface="Calibri" charset="0"/>
              </a:rPr>
              <a:t> the prospective policyholder of the </a:t>
            </a:r>
            <a:r>
              <a:rPr lang="en-US">
                <a:solidFill>
                  <a:srgbClr val="0000FF"/>
                </a:solidFill>
                <a:latin typeface="Calibri" charset="0"/>
              </a:rPr>
              <a:t>outcome</a:t>
            </a:r>
            <a:r>
              <a:rPr lang="en-US">
                <a:latin typeface="Calibri" charset="0"/>
              </a:rPr>
              <a:t> of the placement </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a:solidFill>
                  <a:srgbClr val="660066"/>
                </a:solidFill>
                <a:latin typeface="Calibri" charset="0"/>
              </a:rPr>
              <a:t>Obligation of assistance</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r>
              <a:rPr lang="en-US" dirty="0" smtClean="0">
                <a:ea typeface="+mn-ea"/>
                <a:cs typeface="+mn-cs"/>
              </a:rPr>
              <a:t>The intermediary must </a:t>
            </a:r>
            <a:r>
              <a:rPr lang="en-US" dirty="0" smtClean="0">
                <a:solidFill>
                  <a:srgbClr val="0000FF"/>
                </a:solidFill>
                <a:ea typeface="+mn-ea"/>
                <a:cs typeface="+mn-cs"/>
              </a:rPr>
              <a:t>assist </a:t>
            </a:r>
            <a:r>
              <a:rPr lang="en-US" dirty="0" smtClean="0">
                <a:ea typeface="+mn-ea"/>
                <a:cs typeface="+mn-cs"/>
              </a:rPr>
              <a:t>the policyholder in operations concerning the </a:t>
            </a:r>
            <a:r>
              <a:rPr lang="en-US" dirty="0" smtClean="0">
                <a:solidFill>
                  <a:srgbClr val="0000FF"/>
                </a:solidFill>
                <a:ea typeface="+mn-ea"/>
                <a:cs typeface="+mn-cs"/>
              </a:rPr>
              <a:t>conclusion</a:t>
            </a:r>
            <a:r>
              <a:rPr lang="en-US" dirty="0" smtClean="0">
                <a:ea typeface="+mn-ea"/>
                <a:cs typeface="+mn-cs"/>
              </a:rPr>
              <a:t> or the </a:t>
            </a:r>
            <a:r>
              <a:rPr lang="en-US" dirty="0" smtClean="0">
                <a:solidFill>
                  <a:srgbClr val="0000FF"/>
                </a:solidFill>
                <a:ea typeface="+mn-ea"/>
                <a:cs typeface="+mn-cs"/>
              </a:rPr>
              <a:t>performance</a:t>
            </a:r>
            <a:r>
              <a:rPr lang="en-US" dirty="0" smtClean="0">
                <a:ea typeface="+mn-ea"/>
                <a:cs typeface="+mn-cs"/>
              </a:rPr>
              <a:t> of the insurance contract:</a:t>
            </a:r>
          </a:p>
          <a:p>
            <a:pPr lvl="1" fontAlgn="auto">
              <a:spcAft>
                <a:spcPts val="0"/>
              </a:spcAft>
              <a:buFont typeface="Arial"/>
              <a:buChar char="–"/>
              <a:defRPr/>
            </a:pPr>
            <a:r>
              <a:rPr lang="en-US" dirty="0" smtClean="0">
                <a:ea typeface="+mn-ea"/>
              </a:rPr>
              <a:t>Assistance in the </a:t>
            </a:r>
            <a:r>
              <a:rPr lang="en-US" dirty="0" smtClean="0">
                <a:solidFill>
                  <a:srgbClr val="0000FF"/>
                </a:solidFill>
                <a:ea typeface="+mn-ea"/>
              </a:rPr>
              <a:t>conclusion </a:t>
            </a:r>
            <a:r>
              <a:rPr lang="en-US" dirty="0" smtClean="0">
                <a:ea typeface="+mn-ea"/>
              </a:rPr>
              <a:t>of the contract</a:t>
            </a:r>
          </a:p>
          <a:p>
            <a:pPr lvl="1" fontAlgn="auto">
              <a:spcAft>
                <a:spcPts val="0"/>
              </a:spcAft>
              <a:buFont typeface="Arial"/>
              <a:buChar char="–"/>
              <a:defRPr/>
            </a:pPr>
            <a:r>
              <a:rPr lang="en-US" dirty="0" smtClean="0">
                <a:ea typeface="+mn-ea"/>
              </a:rPr>
              <a:t>Assistance in the </a:t>
            </a:r>
            <a:r>
              <a:rPr lang="en-US" dirty="0" smtClean="0">
                <a:solidFill>
                  <a:srgbClr val="0000FF"/>
                </a:solidFill>
                <a:ea typeface="+mn-ea"/>
              </a:rPr>
              <a:t>declaration of the risks</a:t>
            </a:r>
          </a:p>
          <a:p>
            <a:pPr lvl="1" fontAlgn="auto">
              <a:spcAft>
                <a:spcPts val="0"/>
              </a:spcAft>
              <a:buFont typeface="Arial"/>
              <a:buChar char="–"/>
              <a:defRPr/>
            </a:pPr>
            <a:r>
              <a:rPr lang="en-US" dirty="0" smtClean="0">
                <a:ea typeface="+mn-ea"/>
              </a:rPr>
              <a:t>Assistance in the </a:t>
            </a:r>
            <a:r>
              <a:rPr lang="en-US" dirty="0" smtClean="0">
                <a:solidFill>
                  <a:srgbClr val="0000FF"/>
                </a:solidFill>
                <a:ea typeface="+mn-ea"/>
              </a:rPr>
              <a:t>performance</a:t>
            </a:r>
            <a:r>
              <a:rPr lang="en-US" dirty="0" smtClean="0">
                <a:ea typeface="+mn-ea"/>
              </a:rPr>
              <a:t> of the contract (with regards to the fulfillment of both the insurer and the policyholder)</a:t>
            </a:r>
          </a:p>
          <a:p>
            <a:pPr lvl="1" fontAlgn="auto">
              <a:spcAft>
                <a:spcPts val="0"/>
              </a:spcAft>
              <a:buFont typeface="Arial"/>
              <a:buChar char="–"/>
              <a:defRPr/>
            </a:pPr>
            <a:r>
              <a:rPr lang="en-US" dirty="0" smtClean="0">
                <a:ea typeface="+mn-ea"/>
              </a:rPr>
              <a:t>Assistance in the </a:t>
            </a:r>
            <a:r>
              <a:rPr lang="en-US" dirty="0" smtClean="0">
                <a:solidFill>
                  <a:srgbClr val="0000FF"/>
                </a:solidFill>
                <a:ea typeface="+mn-ea"/>
              </a:rPr>
              <a:t>adaptation</a:t>
            </a:r>
            <a:r>
              <a:rPr lang="en-US" dirty="0" smtClean="0">
                <a:ea typeface="+mn-ea"/>
              </a:rPr>
              <a:t> of the contract (to the new conditions appeared during the contract period) </a:t>
            </a:r>
          </a:p>
          <a:p>
            <a:pPr lvl="1" fontAlgn="auto">
              <a:spcAft>
                <a:spcPts val="0"/>
              </a:spcAft>
              <a:buFont typeface="Arial"/>
              <a:buChar char="–"/>
              <a:defRPr/>
            </a:pPr>
            <a:r>
              <a:rPr lang="en-US" dirty="0" smtClean="0">
                <a:ea typeface="+mn-ea"/>
              </a:rPr>
              <a:t>Assistance with the </a:t>
            </a:r>
            <a:r>
              <a:rPr lang="en-US" dirty="0" smtClean="0">
                <a:solidFill>
                  <a:srgbClr val="0000FF"/>
                </a:solidFill>
                <a:ea typeface="+mn-ea"/>
              </a:rPr>
              <a:t>renewal</a:t>
            </a:r>
          </a:p>
          <a:p>
            <a:pPr lvl="1" fontAlgn="auto">
              <a:spcAft>
                <a:spcPts val="0"/>
              </a:spcAft>
              <a:buFont typeface="Arial"/>
              <a:buChar char="–"/>
              <a:defRPr/>
            </a:pPr>
            <a:r>
              <a:rPr lang="en-US" dirty="0" smtClean="0">
                <a:ea typeface="+mn-ea"/>
              </a:rPr>
              <a:t>Assistance for the </a:t>
            </a:r>
            <a:r>
              <a:rPr lang="en-US" dirty="0" smtClean="0">
                <a:solidFill>
                  <a:srgbClr val="0000FF"/>
                </a:solidFill>
                <a:ea typeface="+mn-ea"/>
              </a:rPr>
              <a:t>delivery of certificates </a:t>
            </a:r>
          </a:p>
          <a:p>
            <a:pPr marL="457200" lvl="1" indent="0" fontAlgn="auto">
              <a:spcAft>
                <a:spcPts val="0"/>
              </a:spcAft>
              <a:buFont typeface="Arial"/>
              <a:buNone/>
              <a:defRPr/>
            </a:pPr>
            <a:r>
              <a:rPr lang="en-US" dirty="0" smtClean="0">
                <a:solidFill>
                  <a:srgbClr val="0000FF"/>
                </a:solidFill>
                <a:ea typeface="+mn-ea"/>
              </a:rPr>
              <a:t> </a:t>
            </a:r>
            <a:endParaRPr lang="en-US" dirty="0">
              <a:solidFill>
                <a:srgbClr val="0000FF"/>
              </a:solidFill>
              <a:ea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a:t>
            </a:r>
            <a:br>
              <a:rPr lang="en-US" dirty="0" smtClean="0">
                <a:solidFill>
                  <a:srgbClr val="660066"/>
                </a:solidFill>
                <a:ea typeface="+mj-ea"/>
                <a:cs typeface="+mj-cs"/>
              </a:rPr>
            </a:br>
            <a:r>
              <a:rPr lang="en-US" dirty="0" smtClean="0">
                <a:solidFill>
                  <a:srgbClr val="660066"/>
                </a:solidFill>
                <a:ea typeface="+mj-ea"/>
                <a:cs typeface="+mj-cs"/>
              </a:rPr>
              <a:t>VVG 2008</a:t>
            </a:r>
            <a:endParaRPr lang="en-US" dirty="0">
              <a:solidFill>
                <a:srgbClr val="660066"/>
              </a:solidFill>
              <a:ea typeface="+mj-ea"/>
              <a:cs typeface="+mj-cs"/>
            </a:endParaRPr>
          </a:p>
        </p:txBody>
      </p:sp>
      <p:sp>
        <p:nvSpPr>
          <p:cNvPr id="26626" name="Content Placeholder 2"/>
          <p:cNvSpPr>
            <a:spLocks noGrp="1"/>
          </p:cNvSpPr>
          <p:nvPr>
            <p:ph idx="1"/>
          </p:nvPr>
        </p:nvSpPr>
        <p:spPr/>
        <p:txBody>
          <a:bodyPr/>
          <a:lstStyle/>
          <a:p>
            <a:r>
              <a:rPr lang="en-US" dirty="0" smtClean="0">
                <a:latin typeface="Calibri" charset="0"/>
              </a:rPr>
              <a:t>German law contains a combination of duties/obligations imposed on the insurers and/or intermediaries in respect of</a:t>
            </a:r>
          </a:p>
          <a:p>
            <a:pPr lvl="1"/>
            <a:r>
              <a:rPr lang="en-US" dirty="0" smtClean="0">
                <a:latin typeface="Calibri" charset="0"/>
              </a:rPr>
              <a:t>Duty </a:t>
            </a:r>
            <a:r>
              <a:rPr lang="en-US" dirty="0">
                <a:latin typeface="Calibri" charset="0"/>
              </a:rPr>
              <a:t>to advice </a:t>
            </a:r>
          </a:p>
          <a:p>
            <a:pPr lvl="1"/>
            <a:r>
              <a:rPr lang="en-US" dirty="0">
                <a:latin typeface="Calibri" charset="0"/>
              </a:rPr>
              <a:t>Duty to inform</a:t>
            </a:r>
          </a:p>
          <a:p>
            <a:endParaRPr lang="en-US" dirty="0">
              <a:latin typeface="Calibri" charset="0"/>
            </a:endParaRPr>
          </a:p>
          <a:p>
            <a:endParaRPr lang="en-US" dirty="0">
              <a:latin typeface="Calibri" charset="0"/>
            </a:endParaRPr>
          </a:p>
          <a:p>
            <a:endParaRPr lang="en-US" dirty="0">
              <a:latin typeface="Calibri"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 </a:t>
            </a:r>
            <a:br>
              <a:rPr lang="en-US" dirty="0" smtClean="0">
                <a:solidFill>
                  <a:srgbClr val="660066"/>
                </a:solidFill>
                <a:ea typeface="+mj-ea"/>
                <a:cs typeface="+mj-cs"/>
              </a:rPr>
            </a:br>
            <a:r>
              <a:rPr lang="en-US" dirty="0" smtClean="0">
                <a:solidFill>
                  <a:srgbClr val="660066"/>
                </a:solidFill>
                <a:ea typeface="+mj-ea"/>
                <a:cs typeface="+mj-cs"/>
              </a:rPr>
              <a:t>Duty to </a:t>
            </a:r>
            <a:r>
              <a:rPr lang="en-US" dirty="0">
                <a:solidFill>
                  <a:srgbClr val="660066"/>
                </a:solidFill>
                <a:ea typeface="+mj-ea"/>
                <a:cs typeface="+mj-cs"/>
              </a:rPr>
              <a:t>advice </a:t>
            </a:r>
            <a:r>
              <a:rPr lang="en-US" dirty="0" smtClean="0">
                <a:solidFill>
                  <a:srgbClr val="660066"/>
                </a:solidFill>
                <a:ea typeface="+mj-ea"/>
                <a:cs typeface="+mj-cs"/>
              </a:rPr>
              <a:t>of the insurer VVG § 6</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First the insurer must </a:t>
            </a:r>
            <a:r>
              <a:rPr lang="en-US" dirty="0" smtClean="0">
                <a:solidFill>
                  <a:srgbClr val="0000FF"/>
                </a:solidFill>
                <a:ea typeface="+mn-ea"/>
                <a:cs typeface="+mn-cs"/>
              </a:rPr>
              <a:t>question</a:t>
            </a:r>
            <a:r>
              <a:rPr lang="en-US" dirty="0" smtClean="0">
                <a:ea typeface="+mn-ea"/>
                <a:cs typeface="+mn-cs"/>
              </a:rPr>
              <a:t> the prospective policyholder about his </a:t>
            </a:r>
            <a:r>
              <a:rPr lang="en-US" dirty="0" smtClean="0">
                <a:solidFill>
                  <a:srgbClr val="0000FF"/>
                </a:solidFill>
                <a:ea typeface="+mn-ea"/>
                <a:cs typeface="+mn-cs"/>
              </a:rPr>
              <a:t>desires and needs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rPr>
              <a:t>General Remarks</a:t>
            </a:r>
            <a:endParaRPr lang="en-US" dirty="0">
              <a:solidFill>
                <a:srgbClr val="660066"/>
              </a:solidFill>
            </a:endParaRPr>
          </a:p>
        </p:txBody>
      </p:sp>
      <p:sp>
        <p:nvSpPr>
          <p:cNvPr id="3" name="Content Placeholder 2"/>
          <p:cNvSpPr>
            <a:spLocks noGrp="1"/>
          </p:cNvSpPr>
          <p:nvPr>
            <p:ph idx="1"/>
          </p:nvPr>
        </p:nvSpPr>
        <p:spPr/>
        <p:txBody>
          <a:bodyPr/>
          <a:lstStyle/>
          <a:p>
            <a:r>
              <a:rPr lang="en-US" dirty="0" smtClean="0"/>
              <a:t>The concept of consumer in insurance law differs from that of consumer law. In the insurance area It is more appropriate to speak of “insurance consumers” </a:t>
            </a:r>
          </a:p>
          <a:p>
            <a:endParaRPr lang="en-US" dirty="0" smtClean="0"/>
          </a:p>
          <a:p>
            <a:r>
              <a:rPr lang="en-US" dirty="0" smtClean="0"/>
              <a:t>Insurance consumers include also medium size firms, taking out insurance for professional or business purposes.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7492671"/>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a:t>
            </a:r>
            <a:br>
              <a:rPr lang="en-US" dirty="0" smtClean="0">
                <a:solidFill>
                  <a:srgbClr val="660066"/>
                </a:solidFill>
                <a:ea typeface="+mj-ea"/>
                <a:cs typeface="+mj-cs"/>
              </a:rPr>
            </a:br>
            <a:r>
              <a:rPr lang="en-US" dirty="0" smtClean="0">
                <a:solidFill>
                  <a:srgbClr val="660066"/>
                </a:solidFill>
                <a:ea typeface="+mj-ea"/>
                <a:cs typeface="+mj-cs"/>
              </a:rPr>
              <a:t>Duty to advice of the insurer </a:t>
            </a:r>
            <a:r>
              <a:rPr lang="en-US" dirty="0">
                <a:solidFill>
                  <a:srgbClr val="660066"/>
                </a:solidFill>
                <a:ea typeface="+mj-ea"/>
                <a:cs typeface="+mj-cs"/>
              </a:rPr>
              <a:t>VVG </a:t>
            </a:r>
            <a:r>
              <a:rPr lang="en-US" dirty="0" smtClean="0">
                <a:solidFill>
                  <a:srgbClr val="660066"/>
                </a:solidFill>
                <a:ea typeface="+mj-ea"/>
                <a:cs typeface="+mj-cs"/>
              </a:rPr>
              <a:t>§ 6</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a:bodyPr>
          <a:lstStyle/>
          <a:p>
            <a:pPr fontAlgn="auto">
              <a:spcAft>
                <a:spcPts val="0"/>
              </a:spcAft>
              <a:buFont typeface="Arial"/>
              <a:buChar char="•"/>
              <a:defRPr/>
            </a:pPr>
            <a:r>
              <a:rPr lang="en-US" dirty="0" smtClean="0">
                <a:ea typeface="+mn-ea"/>
                <a:cs typeface="+mn-cs"/>
              </a:rPr>
              <a:t>Thereafter the insurer must </a:t>
            </a:r>
            <a:r>
              <a:rPr lang="en-US" dirty="0" smtClean="0">
                <a:solidFill>
                  <a:srgbClr val="0000FF"/>
                </a:solidFill>
                <a:ea typeface="+mn-ea"/>
                <a:cs typeface="+mn-cs"/>
              </a:rPr>
              <a:t>advice</a:t>
            </a:r>
            <a:r>
              <a:rPr lang="en-US" dirty="0" smtClean="0">
                <a:ea typeface="+mn-ea"/>
                <a:cs typeface="+mn-cs"/>
              </a:rPr>
              <a:t> the prospective policyholder</a:t>
            </a:r>
          </a:p>
          <a:p>
            <a:pPr fontAlgn="auto">
              <a:spcAft>
                <a:spcPts val="0"/>
              </a:spcAft>
              <a:buFont typeface="Arial"/>
              <a:buChar char="•"/>
              <a:defRPr/>
            </a:pPr>
            <a:r>
              <a:rPr lang="en-US" dirty="0" smtClean="0">
                <a:ea typeface="+mn-ea"/>
                <a:cs typeface="+mn-cs"/>
              </a:rPr>
              <a:t>The duty to advice includes also</a:t>
            </a:r>
          </a:p>
          <a:p>
            <a:pPr lvl="1" fontAlgn="auto">
              <a:spcAft>
                <a:spcPts val="0"/>
              </a:spcAft>
              <a:buFont typeface="Arial"/>
              <a:buChar char="–"/>
              <a:defRPr/>
            </a:pPr>
            <a:r>
              <a:rPr lang="en-US" dirty="0" smtClean="0">
                <a:ea typeface="+mn-ea"/>
              </a:rPr>
              <a:t>the </a:t>
            </a:r>
            <a:r>
              <a:rPr lang="en-US" dirty="0" smtClean="0">
                <a:solidFill>
                  <a:srgbClr val="0000FF"/>
                </a:solidFill>
                <a:ea typeface="+mn-ea"/>
              </a:rPr>
              <a:t>communication of the “grounds”</a:t>
            </a:r>
          </a:p>
          <a:p>
            <a:pPr lvl="1" fontAlgn="auto">
              <a:spcAft>
                <a:spcPts val="0"/>
              </a:spcAft>
              <a:buFont typeface="Arial"/>
              <a:buChar char="–"/>
              <a:defRPr/>
            </a:pPr>
            <a:r>
              <a:rPr lang="en-US" dirty="0" smtClean="0">
                <a:ea typeface="+mn-ea"/>
              </a:rPr>
              <a:t>The </a:t>
            </a:r>
            <a:r>
              <a:rPr lang="en-US" dirty="0" smtClean="0">
                <a:solidFill>
                  <a:srgbClr val="0000FF"/>
                </a:solidFill>
                <a:ea typeface="+mn-ea"/>
              </a:rPr>
              <a:t>documentation </a:t>
            </a:r>
            <a:r>
              <a:rPr lang="en-US" dirty="0" smtClean="0">
                <a:ea typeface="+mn-ea"/>
              </a:rPr>
              <a:t>(regard shall be given to the “complexity of the insurance offered”) </a:t>
            </a:r>
          </a:p>
          <a:p>
            <a:pPr marL="457200" lvl="1" indent="0" fontAlgn="auto">
              <a:spcAft>
                <a:spcPts val="0"/>
              </a:spcAft>
              <a:buFont typeface="Arial"/>
              <a:buNone/>
              <a:defRPr/>
            </a:pPr>
            <a:r>
              <a:rPr lang="en-US" sz="3200" dirty="0" smtClean="0">
                <a:ea typeface="+mn-ea"/>
              </a:rPr>
              <a:t>Advice and grounds must be </a:t>
            </a:r>
            <a:r>
              <a:rPr lang="en-US" sz="3200" dirty="0" smtClean="0">
                <a:solidFill>
                  <a:srgbClr val="0000FF"/>
                </a:solidFill>
                <a:ea typeface="+mn-ea"/>
              </a:rPr>
              <a:t>clear</a:t>
            </a:r>
            <a:r>
              <a:rPr lang="en-US" sz="3200" dirty="0" smtClean="0">
                <a:ea typeface="+mn-ea"/>
              </a:rPr>
              <a:t> and </a:t>
            </a:r>
            <a:r>
              <a:rPr lang="en-US" sz="3200" dirty="0" smtClean="0">
                <a:solidFill>
                  <a:srgbClr val="0000FF"/>
                </a:solidFill>
                <a:ea typeface="+mn-ea"/>
              </a:rPr>
              <a:t>comprehensible</a:t>
            </a:r>
            <a:r>
              <a:rPr lang="en-US" sz="3200" dirty="0" smtClean="0">
                <a:ea typeface="+mn-ea"/>
              </a:rPr>
              <a:t> and in </a:t>
            </a:r>
            <a:r>
              <a:rPr lang="en-US" sz="3200" b="1" u="sng" dirty="0" smtClean="0">
                <a:solidFill>
                  <a:srgbClr val="0000FF"/>
                </a:solidFill>
                <a:ea typeface="+mn-ea"/>
              </a:rPr>
              <a:t>text form</a:t>
            </a:r>
            <a:r>
              <a:rPr lang="en-US" sz="3200" dirty="0" smtClean="0">
                <a:ea typeface="+mn-ea"/>
              </a:rPr>
              <a:t>. </a:t>
            </a:r>
          </a:p>
          <a:p>
            <a:pPr lvl="1" fontAlgn="auto">
              <a:spcAft>
                <a:spcPts val="0"/>
              </a:spcAft>
              <a:buFont typeface="Arial"/>
              <a:buChar char="–"/>
              <a:defRPr/>
            </a:pPr>
            <a:endParaRPr lang="en-US" dirty="0">
              <a:ea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a:t>
            </a:r>
            <a:br>
              <a:rPr lang="en-US" dirty="0" smtClean="0">
                <a:solidFill>
                  <a:srgbClr val="660066"/>
                </a:solidFill>
                <a:ea typeface="+mj-ea"/>
                <a:cs typeface="+mj-cs"/>
              </a:rPr>
            </a:br>
            <a:r>
              <a:rPr lang="en-US" dirty="0" smtClean="0">
                <a:solidFill>
                  <a:srgbClr val="660066"/>
                </a:solidFill>
                <a:ea typeface="+mj-ea"/>
                <a:cs typeface="+mj-cs"/>
              </a:rPr>
              <a:t>Duty to </a:t>
            </a:r>
            <a:r>
              <a:rPr lang="en-US" dirty="0">
                <a:solidFill>
                  <a:srgbClr val="660066"/>
                </a:solidFill>
                <a:ea typeface="+mj-ea"/>
                <a:cs typeface="+mj-cs"/>
              </a:rPr>
              <a:t>advice VVG </a:t>
            </a:r>
            <a:r>
              <a:rPr lang="en-US" dirty="0" smtClean="0">
                <a:solidFill>
                  <a:srgbClr val="660066"/>
                </a:solidFill>
                <a:ea typeface="+mj-ea"/>
                <a:cs typeface="+mj-cs"/>
              </a:rPr>
              <a:t>§ 6</a:t>
            </a:r>
            <a:endParaRPr lang="en-US" dirty="0">
              <a:solidFill>
                <a:srgbClr val="660066"/>
              </a:solidFill>
              <a:ea typeface="+mj-ea"/>
              <a:cs typeface="+mj-cs"/>
            </a:endParaRPr>
          </a:p>
        </p:txBody>
      </p:sp>
      <p:sp>
        <p:nvSpPr>
          <p:cNvPr id="30722" name="Content Placeholder 2"/>
          <p:cNvSpPr>
            <a:spLocks noGrp="1"/>
          </p:cNvSpPr>
          <p:nvPr>
            <p:ph idx="1"/>
          </p:nvPr>
        </p:nvSpPr>
        <p:spPr/>
        <p:txBody>
          <a:bodyPr/>
          <a:lstStyle/>
          <a:p>
            <a:r>
              <a:rPr lang="en-US" dirty="0">
                <a:latin typeface="Calibri" charset="0"/>
              </a:rPr>
              <a:t>Sanction in case of breach of the duty to advice = </a:t>
            </a:r>
            <a:r>
              <a:rPr lang="en-US" dirty="0">
                <a:solidFill>
                  <a:srgbClr val="0000FF"/>
                </a:solidFill>
                <a:latin typeface="Calibri" charset="0"/>
              </a:rPr>
              <a:t>compensation</a:t>
            </a:r>
          </a:p>
          <a:p>
            <a:r>
              <a:rPr lang="en-US" dirty="0">
                <a:latin typeface="Calibri" charset="0"/>
              </a:rPr>
              <a:t>Duty to advice </a:t>
            </a:r>
            <a:r>
              <a:rPr lang="en-US" dirty="0">
                <a:solidFill>
                  <a:srgbClr val="0000FF"/>
                </a:solidFill>
                <a:latin typeface="Calibri" charset="0"/>
              </a:rPr>
              <a:t>not applicable </a:t>
            </a:r>
          </a:p>
          <a:p>
            <a:pPr lvl="1"/>
            <a:r>
              <a:rPr lang="en-US" dirty="0">
                <a:latin typeface="Calibri" charset="0"/>
              </a:rPr>
              <a:t>to </a:t>
            </a:r>
            <a:r>
              <a:rPr lang="en-US" dirty="0">
                <a:solidFill>
                  <a:srgbClr val="0000FF"/>
                </a:solidFill>
                <a:latin typeface="Calibri" charset="0"/>
              </a:rPr>
              <a:t>large risks</a:t>
            </a:r>
            <a:r>
              <a:rPr lang="en-US" dirty="0">
                <a:latin typeface="Calibri" charset="0"/>
              </a:rPr>
              <a:t>, </a:t>
            </a:r>
          </a:p>
          <a:p>
            <a:pPr lvl="1"/>
            <a:r>
              <a:rPr lang="en-US" dirty="0">
                <a:latin typeface="Calibri" charset="0"/>
              </a:rPr>
              <a:t>when the insurance contract is entered into through a </a:t>
            </a:r>
            <a:r>
              <a:rPr lang="en-US" dirty="0">
                <a:solidFill>
                  <a:srgbClr val="0000FF"/>
                </a:solidFill>
                <a:latin typeface="Calibri" charset="0"/>
              </a:rPr>
              <a:t>broker,</a:t>
            </a:r>
            <a:r>
              <a:rPr lang="en-US" dirty="0">
                <a:latin typeface="Calibri" charset="0"/>
              </a:rPr>
              <a:t> </a:t>
            </a:r>
          </a:p>
          <a:p>
            <a:pPr lvl="1"/>
            <a:r>
              <a:rPr lang="en-US" dirty="0">
                <a:latin typeface="Calibri" charset="0"/>
              </a:rPr>
              <a:t>when it is question of a </a:t>
            </a:r>
            <a:r>
              <a:rPr lang="en-US" dirty="0">
                <a:solidFill>
                  <a:srgbClr val="0000FF"/>
                </a:solidFill>
                <a:latin typeface="Calibri" charset="0"/>
              </a:rPr>
              <a:t>distant </a:t>
            </a:r>
            <a:r>
              <a:rPr lang="en-US" dirty="0" smtClean="0">
                <a:solidFill>
                  <a:srgbClr val="0000FF"/>
                </a:solidFill>
                <a:latin typeface="Calibri" charset="0"/>
              </a:rPr>
              <a:t>contract</a:t>
            </a:r>
            <a:endParaRPr lang="en-US" dirty="0">
              <a:solidFill>
                <a:srgbClr val="0000FF"/>
              </a:solidFill>
              <a:latin typeface="Calibri"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a:t>
            </a:r>
            <a:br>
              <a:rPr lang="en-US" dirty="0" smtClean="0">
                <a:solidFill>
                  <a:srgbClr val="660066"/>
                </a:solidFill>
                <a:ea typeface="+mj-ea"/>
                <a:cs typeface="+mj-cs"/>
              </a:rPr>
            </a:br>
            <a:r>
              <a:rPr lang="en-US" dirty="0" smtClean="0">
                <a:solidFill>
                  <a:srgbClr val="660066"/>
                </a:solidFill>
                <a:ea typeface="+mj-ea"/>
                <a:cs typeface="+mj-cs"/>
              </a:rPr>
              <a:t>Duty to </a:t>
            </a:r>
            <a:r>
              <a:rPr lang="en-US" dirty="0">
                <a:solidFill>
                  <a:srgbClr val="660066"/>
                </a:solidFill>
                <a:ea typeface="+mj-ea"/>
                <a:cs typeface="+mj-cs"/>
              </a:rPr>
              <a:t>inform </a:t>
            </a:r>
            <a:r>
              <a:rPr lang="en-US" dirty="0" smtClean="0">
                <a:solidFill>
                  <a:srgbClr val="660066"/>
                </a:solidFill>
                <a:ea typeface="+mj-ea"/>
                <a:cs typeface="+mj-cs"/>
              </a:rPr>
              <a:t>of the insurer VVG § 7</a:t>
            </a:r>
            <a:endParaRPr lang="en-US" dirty="0">
              <a:solidFill>
                <a:srgbClr val="660066"/>
              </a:solidFill>
              <a:ea typeface="+mj-ea"/>
              <a:cs typeface="+mj-cs"/>
            </a:endParaRPr>
          </a:p>
        </p:txBody>
      </p:sp>
      <p:sp>
        <p:nvSpPr>
          <p:cNvPr id="31746" name="Content Placeholder 2"/>
          <p:cNvSpPr>
            <a:spLocks noGrp="1"/>
          </p:cNvSpPr>
          <p:nvPr>
            <p:ph idx="1"/>
          </p:nvPr>
        </p:nvSpPr>
        <p:spPr/>
        <p:txBody>
          <a:bodyPr/>
          <a:lstStyle/>
          <a:p>
            <a:r>
              <a:rPr lang="en-US" dirty="0">
                <a:latin typeface="Calibri" charset="0"/>
              </a:rPr>
              <a:t>The insurer must provide </a:t>
            </a:r>
            <a:r>
              <a:rPr lang="en-US" dirty="0" smtClean="0">
                <a:latin typeface="Calibri" charset="0"/>
              </a:rPr>
              <a:t>in </a:t>
            </a:r>
            <a:r>
              <a:rPr lang="en-US" dirty="0" smtClean="0">
                <a:solidFill>
                  <a:srgbClr val="0000FF"/>
                </a:solidFill>
                <a:latin typeface="Calibri" charset="0"/>
              </a:rPr>
              <a:t>text form</a:t>
            </a:r>
            <a:r>
              <a:rPr lang="en-US" dirty="0" smtClean="0">
                <a:latin typeface="Calibri" charset="0"/>
              </a:rPr>
              <a:t> the </a:t>
            </a:r>
            <a:r>
              <a:rPr lang="en-US" dirty="0">
                <a:latin typeface="Calibri" charset="0"/>
              </a:rPr>
              <a:t>prospective policyholder before he expresses his consent for the insurance </a:t>
            </a:r>
          </a:p>
          <a:p>
            <a:pPr lvl="1"/>
            <a:r>
              <a:rPr lang="en-US" dirty="0">
                <a:latin typeface="Calibri" charset="0"/>
              </a:rPr>
              <a:t>with the </a:t>
            </a:r>
            <a:r>
              <a:rPr lang="en-US" dirty="0">
                <a:solidFill>
                  <a:srgbClr val="0000FF"/>
                </a:solidFill>
                <a:latin typeface="Calibri" charset="0"/>
              </a:rPr>
              <a:t>contract stipulations </a:t>
            </a:r>
            <a:r>
              <a:rPr lang="en-US" dirty="0">
                <a:latin typeface="Calibri" charset="0"/>
              </a:rPr>
              <a:t>(including the general conditions of insurance) and </a:t>
            </a:r>
          </a:p>
          <a:p>
            <a:pPr lvl="1"/>
            <a:r>
              <a:rPr lang="en-US" dirty="0">
                <a:latin typeface="Calibri" charset="0"/>
              </a:rPr>
              <a:t>the </a:t>
            </a:r>
            <a:r>
              <a:rPr lang="en-US" dirty="0">
                <a:solidFill>
                  <a:srgbClr val="0000FF"/>
                </a:solidFill>
                <a:latin typeface="Calibri" charset="0"/>
              </a:rPr>
              <a:t>relevant information </a:t>
            </a:r>
            <a:r>
              <a:rPr lang="en-US" dirty="0">
                <a:latin typeface="Calibri" charset="0"/>
              </a:rPr>
              <a:t>(as defined in the regulations by the Department of Justice).  </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a:t>
            </a:r>
            <a:r>
              <a:rPr lang="en-US" dirty="0">
                <a:solidFill>
                  <a:srgbClr val="660066"/>
                </a:solidFill>
                <a:ea typeface="+mj-ea"/>
                <a:cs typeface="+mj-cs"/>
              </a:rPr>
              <a:t>Law</a:t>
            </a:r>
            <a:br>
              <a:rPr lang="en-US" dirty="0">
                <a:solidFill>
                  <a:srgbClr val="660066"/>
                </a:solidFill>
                <a:ea typeface="+mj-ea"/>
                <a:cs typeface="+mj-cs"/>
              </a:rPr>
            </a:br>
            <a:r>
              <a:rPr lang="en-US" dirty="0">
                <a:solidFill>
                  <a:srgbClr val="660066"/>
                </a:solidFill>
                <a:ea typeface="+mj-ea"/>
                <a:cs typeface="+mj-cs"/>
              </a:rPr>
              <a:t>Duty to </a:t>
            </a:r>
            <a:r>
              <a:rPr lang="en-US" dirty="0" smtClean="0">
                <a:solidFill>
                  <a:srgbClr val="660066"/>
                </a:solidFill>
                <a:ea typeface="+mj-ea"/>
                <a:cs typeface="+mj-cs"/>
              </a:rPr>
              <a:t>inform of the insurer VVG § 7</a:t>
            </a:r>
            <a:endParaRPr lang="en-US" dirty="0">
              <a:solidFill>
                <a:srgbClr val="660066"/>
              </a:solidFill>
              <a:ea typeface="+mj-ea"/>
              <a:cs typeface="+mj-cs"/>
            </a:endParaRPr>
          </a:p>
        </p:txBody>
      </p:sp>
      <p:sp>
        <p:nvSpPr>
          <p:cNvPr id="36866" name="Content Placeholder 2"/>
          <p:cNvSpPr>
            <a:spLocks noGrp="1"/>
          </p:cNvSpPr>
          <p:nvPr>
            <p:ph idx="1"/>
          </p:nvPr>
        </p:nvSpPr>
        <p:spPr/>
        <p:txBody>
          <a:bodyPr/>
          <a:lstStyle/>
          <a:p>
            <a:endParaRPr lang="en-US" dirty="0" smtClean="0">
              <a:latin typeface="Calibri" charset="0"/>
            </a:endParaRPr>
          </a:p>
          <a:p>
            <a:r>
              <a:rPr lang="en-US" dirty="0" smtClean="0">
                <a:latin typeface="Calibri" charset="0"/>
              </a:rPr>
              <a:t>The </a:t>
            </a:r>
            <a:r>
              <a:rPr lang="en-US" dirty="0">
                <a:latin typeface="Calibri" charset="0"/>
              </a:rPr>
              <a:t>duty to inform does not apply in respect of “</a:t>
            </a:r>
            <a:r>
              <a:rPr lang="en-US" altLang="ja-JP" u="sng" dirty="0">
                <a:solidFill>
                  <a:srgbClr val="0000FF"/>
                </a:solidFill>
                <a:latin typeface="Calibri" charset="0"/>
              </a:rPr>
              <a:t>large risks</a:t>
            </a:r>
            <a:r>
              <a:rPr lang="en-US" dirty="0">
                <a:latin typeface="Calibri" charset="0"/>
              </a:rPr>
              <a:t>”</a:t>
            </a:r>
            <a:r>
              <a:rPr lang="en-US" altLang="ja-JP" dirty="0">
                <a:latin typeface="Calibri" charset="0"/>
              </a:rPr>
              <a:t> </a:t>
            </a:r>
            <a:r>
              <a:rPr lang="en-US" altLang="ja-JP" dirty="0" smtClean="0">
                <a:latin typeface="Calibri" charset="0"/>
              </a:rPr>
              <a:t>.</a:t>
            </a:r>
            <a:endParaRPr lang="en-US" altLang="ja-JP" dirty="0">
              <a:latin typeface="Calibri"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z="3600">
                <a:solidFill>
                  <a:srgbClr val="660066"/>
                </a:solidFill>
                <a:latin typeface="Calibri" charset="0"/>
              </a:rPr>
              <a:t>German Law- </a:t>
            </a:r>
            <a:r>
              <a:rPr lang="en-US" sz="3200">
                <a:solidFill>
                  <a:srgbClr val="660066"/>
                </a:solidFill>
                <a:latin typeface="Calibri" charset="0"/>
              </a:rPr>
              <a:t>Duty to advice of the insurance intermediary VVG § 60</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smtClean="0">
                <a:solidFill>
                  <a:srgbClr val="0000FF"/>
                </a:solidFill>
                <a:ea typeface="+mn-ea"/>
                <a:cs typeface="+mn-cs"/>
              </a:rPr>
              <a:t>broker </a:t>
            </a:r>
            <a:r>
              <a:rPr lang="en-US" dirty="0" smtClean="0">
                <a:ea typeface="+mn-ea"/>
                <a:cs typeface="+mn-cs"/>
              </a:rPr>
              <a:t>must base the advice he gives to the prospective policyholder on a </a:t>
            </a:r>
            <a:r>
              <a:rPr lang="en-US" dirty="0" smtClean="0">
                <a:solidFill>
                  <a:srgbClr val="0000FF"/>
                </a:solidFill>
                <a:ea typeface="+mn-ea"/>
                <a:cs typeface="+mn-cs"/>
              </a:rPr>
              <a:t>sufficiently large numbers of insurance contracts available on the market</a:t>
            </a:r>
            <a:r>
              <a:rPr lang="en-US" dirty="0" smtClean="0">
                <a:ea typeface="+mn-ea"/>
                <a:cs typeface="+mn-cs"/>
              </a:rPr>
              <a:t>, to enable him to make a recommendation, in accordance with professional criteria, regarding which insurance contract would be adequate to meet the policyholder’s needs.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rule above </a:t>
            </a:r>
            <a:r>
              <a:rPr lang="en-US" dirty="0" smtClean="0">
                <a:solidFill>
                  <a:srgbClr val="0000FF"/>
                </a:solidFill>
                <a:ea typeface="+mn-ea"/>
                <a:cs typeface="+mn-cs"/>
              </a:rPr>
              <a:t>shall </a:t>
            </a:r>
            <a:r>
              <a:rPr lang="en-US" dirty="0">
                <a:solidFill>
                  <a:srgbClr val="0000FF"/>
                </a:solidFill>
                <a:ea typeface="+mn-ea"/>
                <a:cs typeface="+mn-cs"/>
              </a:rPr>
              <a:t>not apply </a:t>
            </a:r>
            <a:r>
              <a:rPr lang="en-US" dirty="0">
                <a:ea typeface="+mn-ea"/>
                <a:cs typeface="+mn-cs"/>
              </a:rPr>
              <a:t>if </a:t>
            </a:r>
            <a:r>
              <a:rPr lang="en-US" dirty="0" smtClean="0">
                <a:ea typeface="+mn-ea"/>
                <a:cs typeface="+mn-cs"/>
              </a:rPr>
              <a:t>the broker </a:t>
            </a:r>
            <a:r>
              <a:rPr lang="en-US" dirty="0">
                <a:solidFill>
                  <a:srgbClr val="0000FF"/>
                </a:solidFill>
                <a:ea typeface="+mn-ea"/>
                <a:cs typeface="+mn-cs"/>
              </a:rPr>
              <a:t>explicitly informs </a:t>
            </a:r>
            <a:r>
              <a:rPr lang="en-US" dirty="0">
                <a:ea typeface="+mn-ea"/>
                <a:cs typeface="+mn-cs"/>
              </a:rPr>
              <a:t>the </a:t>
            </a:r>
            <a:r>
              <a:rPr lang="en-US" dirty="0" smtClean="0">
                <a:ea typeface="+mn-ea"/>
                <a:cs typeface="+mn-cs"/>
              </a:rPr>
              <a:t>prospective policyholder prior to the consent to the contract is expressed </a:t>
            </a:r>
            <a:r>
              <a:rPr lang="en-US" dirty="0">
                <a:ea typeface="+mn-ea"/>
                <a:cs typeface="+mn-cs"/>
              </a:rPr>
              <a:t>of the </a:t>
            </a:r>
            <a:r>
              <a:rPr lang="en-US" dirty="0">
                <a:solidFill>
                  <a:srgbClr val="0000FF"/>
                </a:solidFill>
                <a:ea typeface="+mn-ea"/>
                <a:cs typeface="+mn-cs"/>
              </a:rPr>
              <a:t>limited selection of insurers and contracts.</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z="3600">
                <a:solidFill>
                  <a:srgbClr val="660066"/>
                </a:solidFill>
                <a:latin typeface="Calibri" charset="0"/>
              </a:rPr>
              <a:t>German Law- </a:t>
            </a:r>
            <a:r>
              <a:rPr lang="en-US" sz="3200">
                <a:solidFill>
                  <a:srgbClr val="660066"/>
                </a:solidFill>
                <a:latin typeface="Calibri" charset="0"/>
              </a:rPr>
              <a:t>Duty to advice of the insurance intermediary VVG § 60</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An </a:t>
            </a:r>
            <a:r>
              <a:rPr lang="en-US" dirty="0">
                <a:ea typeface="+mn-ea"/>
                <a:cs typeface="+mn-cs"/>
              </a:rPr>
              <a:t>insurance </a:t>
            </a:r>
            <a:r>
              <a:rPr lang="en-US" dirty="0" smtClean="0">
                <a:ea typeface="+mn-ea"/>
                <a:cs typeface="+mn-cs"/>
              </a:rPr>
              <a:t>agent or an insurance broker </a:t>
            </a:r>
            <a:r>
              <a:rPr lang="en-US" dirty="0">
                <a:ea typeface="+mn-ea"/>
                <a:cs typeface="+mn-cs"/>
              </a:rPr>
              <a:t>who </a:t>
            </a:r>
            <a:r>
              <a:rPr lang="en-US" dirty="0" smtClean="0">
                <a:ea typeface="+mn-ea"/>
                <a:cs typeface="+mn-cs"/>
              </a:rPr>
              <a:t>warns the prospective policyholder about </a:t>
            </a:r>
            <a:r>
              <a:rPr lang="en-US" dirty="0">
                <a:ea typeface="+mn-ea"/>
                <a:cs typeface="+mn-cs"/>
              </a:rPr>
              <a:t>the limited </a:t>
            </a:r>
            <a:r>
              <a:rPr lang="en-US" dirty="0" smtClean="0">
                <a:ea typeface="+mn-ea"/>
                <a:cs typeface="+mn-cs"/>
              </a:rPr>
              <a:t>selection, are under the duty to inform on </a:t>
            </a:r>
            <a:r>
              <a:rPr lang="en-US" dirty="0">
                <a:ea typeface="+mn-ea"/>
                <a:cs typeface="+mn-cs"/>
              </a:rPr>
              <a:t>which market and information basis they are providing their </a:t>
            </a:r>
            <a:r>
              <a:rPr lang="en-US" dirty="0" smtClean="0">
                <a:ea typeface="+mn-ea"/>
                <a:cs typeface="+mn-cs"/>
              </a:rPr>
              <a:t>services.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They have to declare also the </a:t>
            </a:r>
            <a:r>
              <a:rPr lang="en-US" dirty="0">
                <a:ea typeface="+mn-ea"/>
                <a:cs typeface="+mn-cs"/>
              </a:rPr>
              <a:t>names of the insurers on the basis of which they are giving advice. The insurance agent must also </a:t>
            </a:r>
            <a:r>
              <a:rPr lang="en-US" dirty="0" smtClean="0">
                <a:ea typeface="+mn-ea"/>
                <a:cs typeface="+mn-cs"/>
              </a:rPr>
              <a:t>declare </a:t>
            </a:r>
            <a:r>
              <a:rPr lang="en-US" dirty="0">
                <a:ea typeface="+mn-ea"/>
                <a:cs typeface="+mn-cs"/>
              </a:rPr>
              <a:t>the insurer on behalf of whom he is working and whether he is working exclusively for </a:t>
            </a:r>
            <a:r>
              <a:rPr lang="en-US" dirty="0" smtClean="0">
                <a:ea typeface="+mn-ea"/>
                <a:cs typeface="+mn-cs"/>
              </a:rPr>
              <a:t>that insurer.</a:t>
            </a:r>
            <a:endParaRPr lang="en-US" dirty="0">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z="3600">
                <a:solidFill>
                  <a:srgbClr val="660066"/>
                </a:solidFill>
                <a:latin typeface="Calibri" charset="0"/>
              </a:rPr>
              <a:t>German Law- </a:t>
            </a:r>
            <a:r>
              <a:rPr lang="en-US" sz="3200">
                <a:solidFill>
                  <a:srgbClr val="660066"/>
                </a:solidFill>
                <a:latin typeface="Calibri" charset="0"/>
              </a:rPr>
              <a:t>Duty to advice of the insurance intermediary VVG § 61</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a:ea typeface="+mn-ea"/>
                <a:cs typeface="+mn-cs"/>
              </a:rPr>
              <a:t>insurance intermediary must ask the </a:t>
            </a:r>
            <a:r>
              <a:rPr lang="en-US" dirty="0" smtClean="0">
                <a:ea typeface="+mn-ea"/>
                <a:cs typeface="+mn-cs"/>
              </a:rPr>
              <a:t>prospective policyholder about </a:t>
            </a:r>
            <a:r>
              <a:rPr lang="en-US" dirty="0">
                <a:ea typeface="+mn-ea"/>
                <a:cs typeface="+mn-cs"/>
              </a:rPr>
              <a:t>his </a:t>
            </a:r>
            <a:r>
              <a:rPr lang="en-US" dirty="0">
                <a:solidFill>
                  <a:srgbClr val="0000FF"/>
                </a:solidFill>
                <a:ea typeface="+mn-ea"/>
                <a:cs typeface="+mn-cs"/>
              </a:rPr>
              <a:t>wishes and needs </a:t>
            </a:r>
            <a:r>
              <a:rPr lang="en-US" dirty="0" smtClean="0">
                <a:ea typeface="+mn-ea"/>
                <a:cs typeface="+mn-cs"/>
              </a:rPr>
              <a:t>to the extent this is recommended having regard to </a:t>
            </a:r>
          </a:p>
          <a:p>
            <a:pPr lvl="1" fontAlgn="auto">
              <a:spcAft>
                <a:spcPts val="0"/>
              </a:spcAft>
              <a:buFont typeface="Arial"/>
              <a:buChar char="–"/>
              <a:defRPr/>
            </a:pPr>
            <a:r>
              <a:rPr lang="en-US" dirty="0" smtClean="0">
                <a:ea typeface="+mn-ea"/>
              </a:rPr>
              <a:t>the </a:t>
            </a:r>
            <a:r>
              <a:rPr lang="en-US" dirty="0">
                <a:solidFill>
                  <a:srgbClr val="0000FF"/>
                </a:solidFill>
                <a:ea typeface="+mn-ea"/>
              </a:rPr>
              <a:t>difficulty </a:t>
            </a:r>
            <a:r>
              <a:rPr lang="en-US" dirty="0">
                <a:ea typeface="+mn-ea"/>
              </a:rPr>
              <a:t>of assessing the insurance being offered </a:t>
            </a:r>
            <a:endParaRPr lang="en-US" dirty="0" smtClean="0">
              <a:ea typeface="+mn-ea"/>
            </a:endParaRPr>
          </a:p>
          <a:p>
            <a:pPr lvl="1" fontAlgn="auto">
              <a:spcAft>
                <a:spcPts val="0"/>
              </a:spcAft>
              <a:buFont typeface="Arial"/>
              <a:buChar char="–"/>
              <a:defRPr/>
            </a:pPr>
            <a:r>
              <a:rPr lang="en-US" dirty="0" smtClean="0">
                <a:ea typeface="+mn-ea"/>
              </a:rPr>
              <a:t>the </a:t>
            </a:r>
            <a:r>
              <a:rPr lang="en-US" dirty="0">
                <a:solidFill>
                  <a:srgbClr val="0000FF"/>
                </a:solidFill>
                <a:ea typeface="+mn-ea"/>
              </a:rPr>
              <a:t>person </a:t>
            </a:r>
            <a:r>
              <a:rPr lang="en-US" dirty="0" smtClean="0">
                <a:ea typeface="+mn-ea"/>
              </a:rPr>
              <a:t>of the policyholder </a:t>
            </a:r>
          </a:p>
          <a:p>
            <a:pPr lvl="1" fontAlgn="auto">
              <a:spcAft>
                <a:spcPts val="0"/>
              </a:spcAft>
              <a:buFont typeface="Arial"/>
              <a:buChar char="–"/>
              <a:defRPr/>
            </a:pPr>
            <a:r>
              <a:rPr lang="en-US" dirty="0" smtClean="0">
                <a:ea typeface="+mn-ea"/>
              </a:rPr>
              <a:t>and </a:t>
            </a:r>
            <a:r>
              <a:rPr lang="en-US" dirty="0">
                <a:ea typeface="+mn-ea"/>
              </a:rPr>
              <a:t>his </a:t>
            </a:r>
            <a:r>
              <a:rPr lang="en-US" dirty="0">
                <a:solidFill>
                  <a:srgbClr val="0000FF"/>
                </a:solidFill>
                <a:ea typeface="+mn-ea"/>
              </a:rPr>
              <a:t>situation </a:t>
            </a:r>
            <a:endParaRPr lang="en-US" dirty="0" smtClean="0">
              <a:solidFill>
                <a:srgbClr val="0000FF"/>
              </a:solidFill>
              <a:ea typeface="+mn-ea"/>
            </a:endParaRPr>
          </a:p>
          <a:p>
            <a:pPr marL="0" indent="0" fontAlgn="auto">
              <a:spcAft>
                <a:spcPts val="0"/>
              </a:spcAft>
              <a:buFont typeface="Arial"/>
              <a:buNone/>
              <a:defRPr/>
            </a:pPr>
            <a:r>
              <a:rPr lang="en-US" dirty="0" smtClean="0">
                <a:ea typeface="+mn-ea"/>
                <a:cs typeface="+mn-cs"/>
              </a:rPr>
              <a:t>	</a:t>
            </a:r>
          </a:p>
          <a:p>
            <a:pPr fontAlgn="auto">
              <a:spcAft>
                <a:spcPts val="0"/>
              </a:spcAft>
              <a:buFont typeface="Arial"/>
              <a:buChar char="•"/>
              <a:defRPr/>
            </a:pPr>
            <a:r>
              <a:rPr lang="en-US" dirty="0" smtClean="0">
                <a:ea typeface="+mn-ea"/>
                <a:cs typeface="+mn-cs"/>
              </a:rPr>
              <a:t>The insurance intermediary must </a:t>
            </a:r>
            <a:r>
              <a:rPr lang="en-US" dirty="0">
                <a:ea typeface="+mn-ea"/>
                <a:cs typeface="+mn-cs"/>
              </a:rPr>
              <a:t>advise the </a:t>
            </a:r>
            <a:r>
              <a:rPr lang="en-US" dirty="0" smtClean="0">
                <a:ea typeface="+mn-ea"/>
                <a:cs typeface="+mn-cs"/>
              </a:rPr>
              <a:t>prospective policyholder taking into </a:t>
            </a:r>
            <a:r>
              <a:rPr lang="en-US" dirty="0">
                <a:ea typeface="+mn-ea"/>
                <a:cs typeface="+mn-cs"/>
              </a:rPr>
              <a:t>account the </a:t>
            </a:r>
            <a:r>
              <a:rPr lang="en-US" dirty="0">
                <a:solidFill>
                  <a:srgbClr val="0000FF"/>
                </a:solidFill>
                <a:ea typeface="+mn-ea"/>
                <a:cs typeface="+mn-cs"/>
              </a:rPr>
              <a:t>time and effort spent in providing the 	advice and the premium to be paid by the </a:t>
            </a:r>
            <a:r>
              <a:rPr lang="en-US" dirty="0" smtClean="0">
                <a:solidFill>
                  <a:srgbClr val="0000FF"/>
                </a:solidFill>
                <a:ea typeface="+mn-ea"/>
                <a:cs typeface="+mn-cs"/>
              </a:rPr>
              <a:t>policyholder.</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z="3600">
                <a:solidFill>
                  <a:srgbClr val="660066"/>
                </a:solidFill>
                <a:latin typeface="Calibri" charset="0"/>
              </a:rPr>
              <a:t>German Law- </a:t>
            </a:r>
            <a:r>
              <a:rPr lang="en-US" sz="3200">
                <a:solidFill>
                  <a:srgbClr val="660066"/>
                </a:solidFill>
                <a:latin typeface="Calibri" charset="0"/>
              </a:rPr>
              <a:t>Duty to advice of the insurance intermediary VVG § 60</a:t>
            </a:r>
          </a:p>
        </p:txBody>
      </p:sp>
      <p:sp>
        <p:nvSpPr>
          <p:cNvPr id="46082" name="Content Placeholder 2"/>
          <p:cNvSpPr>
            <a:spLocks noGrp="1"/>
          </p:cNvSpPr>
          <p:nvPr>
            <p:ph idx="1"/>
          </p:nvPr>
        </p:nvSpPr>
        <p:spPr/>
        <p:txBody>
          <a:bodyPr/>
          <a:lstStyle/>
          <a:p>
            <a:endParaRPr lang="en-US">
              <a:latin typeface="Calibri" charset="0"/>
            </a:endParaRPr>
          </a:p>
          <a:p>
            <a:r>
              <a:rPr lang="en-US">
                <a:latin typeface="Calibri" charset="0"/>
              </a:rPr>
              <a:t>The insurance intermediary must also state the </a:t>
            </a:r>
            <a:r>
              <a:rPr lang="en-US">
                <a:solidFill>
                  <a:srgbClr val="0000FF"/>
                </a:solidFill>
                <a:latin typeface="Calibri" charset="0"/>
              </a:rPr>
              <a:t>reasons </a:t>
            </a:r>
            <a:r>
              <a:rPr lang="en-US">
                <a:latin typeface="Calibri" charset="0"/>
              </a:rPr>
              <a:t>for each advice given in respect of a particular insurance. </a:t>
            </a:r>
          </a:p>
          <a:p>
            <a:endParaRPr lang="en-US">
              <a:latin typeface="Calibri" charset="0"/>
            </a:endParaRPr>
          </a:p>
          <a:p>
            <a:r>
              <a:rPr lang="en-US">
                <a:latin typeface="Calibri" charset="0"/>
              </a:rPr>
              <a:t>Further, he must </a:t>
            </a:r>
            <a:r>
              <a:rPr lang="en-US" b="1">
                <a:solidFill>
                  <a:srgbClr val="0000FF"/>
                </a:solidFill>
                <a:latin typeface="Calibri" charset="0"/>
              </a:rPr>
              <a:t>document</a:t>
            </a:r>
            <a:r>
              <a:rPr lang="en-US">
                <a:latin typeface="Calibri" charset="0"/>
              </a:rPr>
              <a:t> his advice taking account of the complexity of the contract of insurance being offered.</a:t>
            </a:r>
          </a:p>
          <a:p>
            <a:endParaRPr lang="en-US">
              <a:latin typeface="Calibri"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Law-</a:t>
            </a:r>
            <a:br>
              <a:rPr lang="en-US" dirty="0" smtClean="0">
                <a:solidFill>
                  <a:srgbClr val="660066"/>
                </a:solidFill>
                <a:ea typeface="+mj-ea"/>
                <a:cs typeface="+mj-cs"/>
              </a:rPr>
            </a:br>
            <a:r>
              <a:rPr lang="en-US" dirty="0" smtClean="0">
                <a:solidFill>
                  <a:srgbClr val="660066"/>
                </a:solidFill>
                <a:ea typeface="+mj-ea"/>
                <a:cs typeface="+mj-cs"/>
              </a:rPr>
              <a:t>VVG § 63- Liability of the intermediary</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925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a:ea typeface="+mn-ea"/>
                <a:cs typeface="+mn-cs"/>
              </a:rPr>
              <a:t>insurance intermediary shall be </a:t>
            </a:r>
            <a:r>
              <a:rPr lang="en-US" dirty="0" smtClean="0">
                <a:ea typeface="+mn-ea"/>
                <a:cs typeface="+mn-cs"/>
              </a:rPr>
              <a:t>liable to compensate </a:t>
            </a:r>
            <a:r>
              <a:rPr lang="en-US" dirty="0">
                <a:ea typeface="+mn-ea"/>
                <a:cs typeface="+mn-cs"/>
              </a:rPr>
              <a:t>for loss incurred by the </a:t>
            </a:r>
            <a:r>
              <a:rPr lang="en-US" dirty="0" smtClean="0">
                <a:ea typeface="+mn-ea"/>
                <a:cs typeface="+mn-cs"/>
              </a:rPr>
              <a:t>policyholder as a result of </a:t>
            </a:r>
            <a:r>
              <a:rPr lang="en-US" dirty="0">
                <a:ea typeface="+mn-ea"/>
                <a:cs typeface="+mn-cs"/>
              </a:rPr>
              <a:t>a breach of one of the duties under </a:t>
            </a:r>
            <a:r>
              <a:rPr lang="en-US" dirty="0" smtClean="0">
                <a:ea typeface="+mn-ea"/>
                <a:cs typeface="+mn-cs"/>
              </a:rPr>
              <a:t>VVG § 60 (basis of the advice) or VVG § 61 (Advising and documenting duty).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This rule </a:t>
            </a:r>
            <a:r>
              <a:rPr lang="en-US" dirty="0">
                <a:ea typeface="+mn-ea"/>
                <a:cs typeface="+mn-cs"/>
              </a:rPr>
              <a:t>shall not apply if the </a:t>
            </a:r>
            <a:r>
              <a:rPr lang="en-US" dirty="0" smtClean="0">
                <a:ea typeface="+mn-ea"/>
                <a:cs typeface="+mn-cs"/>
              </a:rPr>
              <a:t>breach is not attributable to the insurance intermediary.</a:t>
            </a:r>
            <a:endParaRPr lang="en-US" dirty="0">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German </a:t>
            </a:r>
            <a:r>
              <a:rPr lang="en-US" dirty="0">
                <a:solidFill>
                  <a:srgbClr val="660066"/>
                </a:solidFill>
                <a:ea typeface="+mj-ea"/>
                <a:cs typeface="+mj-cs"/>
              </a:rPr>
              <a:t>Law-</a:t>
            </a:r>
            <a:br>
              <a:rPr lang="en-US" dirty="0">
                <a:solidFill>
                  <a:srgbClr val="660066"/>
                </a:solidFill>
                <a:ea typeface="+mj-ea"/>
                <a:cs typeface="+mj-cs"/>
              </a:rPr>
            </a:br>
            <a:r>
              <a:rPr lang="en-US" dirty="0">
                <a:solidFill>
                  <a:srgbClr val="660066"/>
                </a:solidFill>
                <a:ea typeface="+mj-ea"/>
                <a:cs typeface="+mj-cs"/>
              </a:rPr>
              <a:t>VVG § </a:t>
            </a:r>
            <a:r>
              <a:rPr lang="en-US" dirty="0" smtClean="0">
                <a:solidFill>
                  <a:srgbClr val="660066"/>
                </a:solidFill>
                <a:ea typeface="+mj-ea"/>
                <a:cs typeface="+mj-cs"/>
              </a:rPr>
              <a:t>67- Mandatory Character</a:t>
            </a:r>
            <a:endParaRPr lang="en-US" dirty="0">
              <a:solidFill>
                <a:srgbClr val="660066"/>
              </a:solidFill>
              <a:ea typeface="+mj-ea"/>
              <a:cs typeface="+mj-cs"/>
            </a:endParaRPr>
          </a:p>
        </p:txBody>
      </p:sp>
      <p:sp>
        <p:nvSpPr>
          <p:cNvPr id="52226" name="Content Placeholder 2"/>
          <p:cNvSpPr>
            <a:spLocks noGrp="1"/>
          </p:cNvSpPr>
          <p:nvPr>
            <p:ph idx="1"/>
          </p:nvPr>
        </p:nvSpPr>
        <p:spPr/>
        <p:txBody>
          <a:bodyPr/>
          <a:lstStyle/>
          <a:p>
            <a:endParaRPr lang="en-US" dirty="0">
              <a:latin typeface="Calibri" charset="0"/>
            </a:endParaRPr>
          </a:p>
          <a:p>
            <a:r>
              <a:rPr lang="en-US" dirty="0">
                <a:latin typeface="Calibri" charset="0"/>
              </a:rPr>
              <a:t>Agreements contrary to VVG §§ 60 to 66 (provisions on the basis of the advice, advice and documentation duty of the intermediary, form and time of the information, liability of the intermediary, POA given to the intermediary, </a:t>
            </a:r>
            <a:r>
              <a:rPr lang="en-US" dirty="0" smtClean="0">
                <a:latin typeface="Calibri" charset="0"/>
              </a:rPr>
              <a:t>mass </a:t>
            </a:r>
            <a:r>
              <a:rPr lang="en-US" dirty="0">
                <a:latin typeface="Calibri" charset="0"/>
              </a:rPr>
              <a:t>risks) to the detriment of the policyholder are not valid</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rPr>
              <a:t>General Remarks</a:t>
            </a:r>
            <a:endParaRPr lang="en-US" dirty="0">
              <a:solidFill>
                <a:srgbClr val="660066"/>
              </a:solidFill>
            </a:endParaRPr>
          </a:p>
        </p:txBody>
      </p:sp>
      <p:sp>
        <p:nvSpPr>
          <p:cNvPr id="3" name="Content Placeholder 2"/>
          <p:cNvSpPr>
            <a:spLocks noGrp="1"/>
          </p:cNvSpPr>
          <p:nvPr>
            <p:ph idx="1"/>
          </p:nvPr>
        </p:nvSpPr>
        <p:spPr/>
        <p:txBody>
          <a:bodyPr/>
          <a:lstStyle/>
          <a:p>
            <a:r>
              <a:rPr lang="en-US" sz="2800" dirty="0" smtClean="0"/>
              <a:t>National laws provide a certain number of 	rules destined to protect “consumers” (in the 	sense of insurance consumers) imposing duties or obligations on the insurer and/or 	insurance intermediaries. </a:t>
            </a:r>
          </a:p>
          <a:p>
            <a:endParaRPr lang="en-US" sz="2800" dirty="0" smtClean="0"/>
          </a:p>
          <a:p>
            <a:r>
              <a:rPr lang="en-US" sz="2800" dirty="0" smtClean="0"/>
              <a:t>	In some cases duties/obligations are imposed on the insurer alone or on the intermediary alone whilst in some other instances they are imposed on the insurer and the intermediary. </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32979186"/>
      </p:ext>
    </p:extLst>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rtlCol="0">
            <a:normAutofit fontScale="90000"/>
          </a:bodyPr>
          <a:lstStyle/>
          <a:p>
            <a:pPr fontAlgn="auto">
              <a:spcAft>
                <a:spcPts val="0"/>
              </a:spcAft>
              <a:defRPr/>
            </a:pPr>
            <a:r>
              <a:rPr lang="en-GB" dirty="0" smtClean="0">
                <a:solidFill>
                  <a:srgbClr val="660066"/>
                </a:solidFill>
                <a:latin typeface="Calibri" charset="0"/>
                <a:ea typeface="+mj-ea"/>
                <a:cs typeface="+mj-cs"/>
              </a:rPr>
              <a:t>Turkish Law</a:t>
            </a:r>
            <a:br>
              <a:rPr lang="en-GB" dirty="0" smtClean="0">
                <a:solidFill>
                  <a:srgbClr val="660066"/>
                </a:solidFill>
                <a:latin typeface="Calibri" charset="0"/>
                <a:ea typeface="+mj-ea"/>
                <a:cs typeface="+mj-cs"/>
              </a:rPr>
            </a:br>
            <a:r>
              <a:rPr lang="en-GB" dirty="0" smtClean="0">
                <a:solidFill>
                  <a:srgbClr val="660066"/>
                </a:solidFill>
                <a:latin typeface="Calibri" charset="0"/>
                <a:ea typeface="+mj-ea"/>
                <a:cs typeface="+mj-cs"/>
              </a:rPr>
              <a:t>Types </a:t>
            </a:r>
            <a:r>
              <a:rPr lang="en-GB" dirty="0">
                <a:solidFill>
                  <a:srgbClr val="660066"/>
                </a:solidFill>
                <a:latin typeface="Calibri" charset="0"/>
                <a:ea typeface="+mj-ea"/>
                <a:cs typeface="+mj-cs"/>
              </a:rPr>
              <a:t>of </a:t>
            </a:r>
            <a:r>
              <a:rPr lang="en-GB" dirty="0" smtClean="0">
                <a:solidFill>
                  <a:srgbClr val="660066"/>
                </a:solidFill>
                <a:latin typeface="Calibri" charset="0"/>
                <a:ea typeface="+mj-ea"/>
                <a:cs typeface="+mj-cs"/>
              </a:rPr>
              <a:t>insurance intermediaries</a:t>
            </a:r>
            <a:endParaRPr lang="en-GB" dirty="0">
              <a:solidFill>
                <a:srgbClr val="660066"/>
              </a:solidFill>
              <a:latin typeface="Calibri" charset="0"/>
              <a:ea typeface="+mj-ea"/>
              <a:cs typeface="+mj-cs"/>
            </a:endParaRPr>
          </a:p>
        </p:txBody>
      </p:sp>
      <p:sp>
        <p:nvSpPr>
          <p:cNvPr id="17411" name="2 İçerik Yer Tutucusu"/>
          <p:cNvSpPr>
            <a:spLocks noGrp="1"/>
          </p:cNvSpPr>
          <p:nvPr>
            <p:ph idx="1"/>
          </p:nvPr>
        </p:nvSpPr>
        <p:spPr/>
        <p:txBody>
          <a:bodyPr rtlCol="0">
            <a:normAutofit/>
          </a:bodyPr>
          <a:lstStyle/>
          <a:p>
            <a:pPr fontAlgn="auto">
              <a:lnSpc>
                <a:spcPct val="80000"/>
              </a:lnSpc>
              <a:spcAft>
                <a:spcPts val="0"/>
              </a:spcAft>
              <a:buFont typeface="Arial"/>
              <a:buChar char="•"/>
              <a:defRPr/>
            </a:pPr>
            <a:endParaRPr lang="en-GB" sz="3000" dirty="0" smtClean="0">
              <a:latin typeface="Calibri" charset="0"/>
              <a:ea typeface="+mn-ea"/>
              <a:cs typeface="+mn-cs"/>
            </a:endParaRPr>
          </a:p>
          <a:p>
            <a:pPr fontAlgn="auto">
              <a:lnSpc>
                <a:spcPct val="80000"/>
              </a:lnSpc>
              <a:spcAft>
                <a:spcPts val="0"/>
              </a:spcAft>
              <a:buFont typeface="Arial"/>
              <a:buChar char="•"/>
              <a:defRPr/>
            </a:pPr>
            <a:r>
              <a:rPr lang="en-GB" sz="3000" dirty="0" smtClean="0">
                <a:latin typeface="Calibri" charset="0"/>
                <a:ea typeface="+mn-ea"/>
                <a:cs typeface="+mn-cs"/>
              </a:rPr>
              <a:t>Insurance </a:t>
            </a:r>
            <a:r>
              <a:rPr lang="en-GB" sz="3000" dirty="0">
                <a:latin typeface="Calibri" charset="0"/>
                <a:ea typeface="+mn-ea"/>
                <a:cs typeface="+mn-cs"/>
              </a:rPr>
              <a:t>intermediaries </a:t>
            </a:r>
            <a:r>
              <a:rPr lang="en-GB" sz="3000" dirty="0" smtClean="0">
                <a:latin typeface="Calibri" charset="0"/>
                <a:ea typeface="+mn-ea"/>
                <a:cs typeface="+mn-cs"/>
              </a:rPr>
              <a:t>include only </a:t>
            </a:r>
            <a:r>
              <a:rPr lang="en-GB" sz="3000" dirty="0">
                <a:latin typeface="Calibri" charset="0"/>
                <a:ea typeface="+mn-ea"/>
                <a:cs typeface="+mn-cs"/>
              </a:rPr>
              <a:t>“</a:t>
            </a:r>
            <a:r>
              <a:rPr lang="en-GB" sz="3000" dirty="0">
                <a:solidFill>
                  <a:srgbClr val="0000FF"/>
                </a:solidFill>
                <a:latin typeface="Calibri" charset="0"/>
                <a:ea typeface="+mn-ea"/>
                <a:cs typeface="+mn-cs"/>
              </a:rPr>
              <a:t>agents” </a:t>
            </a:r>
            <a:r>
              <a:rPr lang="en-GB" sz="3000" dirty="0" smtClean="0">
                <a:solidFill>
                  <a:srgbClr val="0000FF"/>
                </a:solidFill>
                <a:latin typeface="Calibri" charset="0"/>
                <a:ea typeface="+mn-ea"/>
                <a:cs typeface="+mn-cs"/>
              </a:rPr>
              <a:t>and </a:t>
            </a:r>
            <a:r>
              <a:rPr lang="en-GB" sz="3000" dirty="0">
                <a:solidFill>
                  <a:srgbClr val="0000FF"/>
                </a:solidFill>
                <a:latin typeface="Calibri" charset="0"/>
                <a:ea typeface="+mn-ea"/>
                <a:cs typeface="+mn-cs"/>
              </a:rPr>
              <a:t>“brokers”</a:t>
            </a:r>
            <a:r>
              <a:rPr lang="en-GB" sz="3000" dirty="0">
                <a:latin typeface="Calibri" charset="0"/>
                <a:ea typeface="+mn-ea"/>
                <a:cs typeface="+mn-cs"/>
              </a:rPr>
              <a:t>. </a:t>
            </a:r>
            <a:r>
              <a:rPr lang="en-GB" sz="3000" dirty="0" smtClean="0">
                <a:latin typeface="Calibri" charset="0"/>
                <a:ea typeface="+mn-ea"/>
                <a:cs typeface="+mn-cs"/>
              </a:rPr>
              <a:t>There is no other intermediary.</a:t>
            </a:r>
          </a:p>
          <a:p>
            <a:pPr fontAlgn="auto">
              <a:lnSpc>
                <a:spcPct val="80000"/>
              </a:lnSpc>
              <a:spcAft>
                <a:spcPts val="0"/>
              </a:spcAft>
              <a:buFont typeface="Arial"/>
              <a:buChar char="•"/>
              <a:defRPr/>
            </a:pPr>
            <a:endParaRPr lang="en-GB" sz="3000" dirty="0" smtClean="0">
              <a:latin typeface="Calibri" charset="0"/>
              <a:ea typeface="+mn-ea"/>
              <a:cs typeface="+mn-cs"/>
            </a:endParaRPr>
          </a:p>
          <a:p>
            <a:pPr fontAlgn="auto">
              <a:lnSpc>
                <a:spcPct val="80000"/>
              </a:lnSpc>
              <a:spcAft>
                <a:spcPts val="0"/>
              </a:spcAft>
              <a:buFont typeface="Arial"/>
              <a:buChar char="•"/>
              <a:defRPr/>
            </a:pPr>
            <a:r>
              <a:rPr lang="en-GB" sz="3000" dirty="0" smtClean="0">
                <a:latin typeface="Calibri" charset="0"/>
                <a:ea typeface="+mn-ea"/>
                <a:cs typeface="+mn-cs"/>
              </a:rPr>
              <a:t>Any person assuming a role in the sale of insurance products (other than the insurer) must be either an agent (active for and on behalf of the insurer) or broker (presumably acting for and on behalf of the prospective policyholder).</a:t>
            </a:r>
          </a:p>
          <a:p>
            <a:pPr fontAlgn="auto">
              <a:lnSpc>
                <a:spcPct val="80000"/>
              </a:lnSpc>
              <a:spcAft>
                <a:spcPts val="0"/>
              </a:spcAft>
              <a:buFont typeface="Arial"/>
              <a:buChar char="•"/>
              <a:defRPr/>
            </a:pPr>
            <a:endParaRPr lang="en-GB" sz="3000" dirty="0" smtClean="0">
              <a:latin typeface="Calibri" charset="0"/>
              <a:ea typeface="+mn-ea"/>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1 Başlık"/>
          <p:cNvSpPr>
            <a:spLocks noGrp="1"/>
          </p:cNvSpPr>
          <p:nvPr>
            <p:ph type="title"/>
          </p:nvPr>
        </p:nvSpPr>
        <p:spPr/>
        <p:txBody>
          <a:bodyPr/>
          <a:lstStyle/>
          <a:p>
            <a:r>
              <a:rPr lang="en-GB" sz="3600">
                <a:solidFill>
                  <a:srgbClr val="660066"/>
                </a:solidFill>
                <a:latin typeface="Calibri" charset="0"/>
              </a:rPr>
              <a:t>Turkish Law-Scope of application of rules about insurance mediation</a:t>
            </a:r>
          </a:p>
        </p:txBody>
      </p:sp>
      <p:sp>
        <p:nvSpPr>
          <p:cNvPr id="3" name="2 İçerik Yer Tutucusu"/>
          <p:cNvSpPr>
            <a:spLocks noGrp="1"/>
          </p:cNvSpPr>
          <p:nvPr>
            <p:ph idx="1"/>
          </p:nvPr>
        </p:nvSpPr>
        <p:spPr/>
        <p:txBody>
          <a:bodyPr rtlCol="0">
            <a:normAutofit fontScale="92500"/>
          </a:bodyPr>
          <a:lstStyle/>
          <a:p>
            <a:pPr fontAlgn="auto">
              <a:spcAft>
                <a:spcPts val="0"/>
              </a:spcAft>
              <a:buFont typeface="Arial"/>
              <a:buChar char="•"/>
              <a:defRPr/>
            </a:pPr>
            <a:endParaRPr lang="en-GB" dirty="0" smtClean="0">
              <a:solidFill>
                <a:srgbClr val="0000FF"/>
              </a:solidFill>
              <a:ea typeface="+mn-ea"/>
              <a:cs typeface="+mn-cs"/>
            </a:endParaRPr>
          </a:p>
          <a:p>
            <a:pPr fontAlgn="auto">
              <a:spcAft>
                <a:spcPts val="0"/>
              </a:spcAft>
              <a:buFont typeface="Arial"/>
              <a:buChar char="•"/>
              <a:defRPr/>
            </a:pPr>
            <a:r>
              <a:rPr lang="en-GB" dirty="0" smtClean="0">
                <a:solidFill>
                  <a:srgbClr val="0000FF"/>
                </a:solidFill>
                <a:ea typeface="+mn-ea"/>
                <a:cs typeface="+mn-cs"/>
              </a:rPr>
              <a:t>All activities of insurance mediation are subject to same rules. </a:t>
            </a:r>
          </a:p>
          <a:p>
            <a:pPr fontAlgn="auto">
              <a:spcAft>
                <a:spcPts val="0"/>
              </a:spcAft>
              <a:buFont typeface="Arial"/>
              <a:buChar char="•"/>
              <a:defRPr/>
            </a:pPr>
            <a:endParaRPr lang="en-GB" dirty="0" smtClean="0">
              <a:solidFill>
                <a:srgbClr val="0000FF"/>
              </a:solidFill>
              <a:ea typeface="+mn-ea"/>
              <a:cs typeface="+mn-cs"/>
            </a:endParaRPr>
          </a:p>
          <a:p>
            <a:pPr fontAlgn="auto">
              <a:spcAft>
                <a:spcPts val="0"/>
              </a:spcAft>
              <a:buFont typeface="Arial"/>
              <a:buChar char="•"/>
              <a:defRPr/>
            </a:pPr>
            <a:r>
              <a:rPr lang="en-GB" dirty="0" smtClean="0">
                <a:ea typeface="+mn-ea"/>
                <a:cs typeface="+mn-cs"/>
              </a:rPr>
              <a:t>There is no exception in Turkish law (for example in respect of the mediation activities carried out by persons whose principal activities are not the insurance mediation in connection of insurances complementary to products or services) </a:t>
            </a:r>
            <a:endParaRPr lang="en-GB" dirty="0">
              <a:ea typeface="+mn-ea"/>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a:solidFill>
                  <a:srgbClr val="660066"/>
                </a:solidFill>
                <a:ea typeface="+mj-ea"/>
                <a:cs typeface="+mj-cs"/>
              </a:rPr>
              <a:t>Turkish </a:t>
            </a:r>
            <a:r>
              <a:rPr lang="en-GB" dirty="0" smtClean="0">
                <a:solidFill>
                  <a:srgbClr val="660066"/>
                </a:solidFill>
                <a:ea typeface="+mj-ea"/>
                <a:cs typeface="+mj-cs"/>
              </a:rPr>
              <a:t>Law</a:t>
            </a:r>
            <a:r>
              <a:rPr lang="en-US" dirty="0" smtClean="0">
                <a:solidFill>
                  <a:srgbClr val="660066"/>
                </a:solidFill>
                <a:ea typeface="+mj-ea"/>
                <a:cs typeface="+mj-cs"/>
              </a:rPr>
              <a:t>- </a:t>
            </a:r>
            <a:r>
              <a:rPr lang="en-GB" dirty="0" smtClean="0">
                <a:solidFill>
                  <a:srgbClr val="660066"/>
                </a:solidFill>
                <a:ea typeface="+mj-ea"/>
                <a:cs typeface="+mj-cs"/>
              </a:rPr>
              <a:t>Scope </a:t>
            </a:r>
            <a:r>
              <a:rPr lang="en-GB" dirty="0">
                <a:solidFill>
                  <a:srgbClr val="660066"/>
                </a:solidFill>
                <a:ea typeface="+mj-ea"/>
                <a:cs typeface="+mj-cs"/>
              </a:rPr>
              <a:t>of application of rules about insurance mediation </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In Turkish insurance law </a:t>
            </a:r>
            <a:r>
              <a:rPr lang="en-US" dirty="0" smtClean="0">
                <a:solidFill>
                  <a:srgbClr val="0000FF"/>
                </a:solidFill>
                <a:ea typeface="+mn-ea"/>
                <a:cs typeface="+mn-cs"/>
              </a:rPr>
              <a:t>the concept of consumer is one of the </a:t>
            </a:r>
            <a:r>
              <a:rPr lang="en-US" b="1" u="sng" dirty="0" smtClean="0">
                <a:solidFill>
                  <a:srgbClr val="0000FF"/>
                </a:solidFill>
                <a:ea typeface="+mn-ea"/>
                <a:cs typeface="+mn-cs"/>
              </a:rPr>
              <a:t>broadest </a:t>
            </a:r>
          </a:p>
          <a:p>
            <a:pPr fontAlgn="auto">
              <a:spcAft>
                <a:spcPts val="0"/>
              </a:spcAft>
              <a:buFont typeface="Arial"/>
              <a:buChar char="•"/>
              <a:defRPr/>
            </a:pPr>
            <a:endParaRPr lang="en-US" dirty="0" smtClean="0">
              <a:solidFill>
                <a:srgbClr val="0000FF"/>
              </a:solidFill>
              <a:ea typeface="+mn-ea"/>
              <a:cs typeface="+mn-cs"/>
            </a:endParaRPr>
          </a:p>
          <a:p>
            <a:pPr fontAlgn="auto">
              <a:spcAft>
                <a:spcPts val="0"/>
              </a:spcAft>
              <a:buFont typeface="Arial"/>
              <a:buChar char="•"/>
              <a:defRPr/>
            </a:pPr>
            <a:r>
              <a:rPr lang="en-US" dirty="0" smtClean="0">
                <a:solidFill>
                  <a:srgbClr val="0000FF"/>
                </a:solidFill>
                <a:ea typeface="+mn-ea"/>
                <a:cs typeface="+mn-cs"/>
              </a:rPr>
              <a:t>All policyholders</a:t>
            </a:r>
            <a:r>
              <a:rPr lang="en-US" dirty="0" smtClean="0">
                <a:ea typeface="+mn-ea"/>
                <a:cs typeface="+mn-cs"/>
              </a:rPr>
              <a:t>, including those confronted with </a:t>
            </a:r>
            <a:r>
              <a:rPr lang="en-US" dirty="0" smtClean="0">
                <a:solidFill>
                  <a:srgbClr val="0000FF"/>
                </a:solidFill>
                <a:ea typeface="+mn-ea"/>
                <a:cs typeface="+mn-cs"/>
              </a:rPr>
              <a:t>large risks </a:t>
            </a:r>
            <a:r>
              <a:rPr lang="en-US" dirty="0" smtClean="0">
                <a:ea typeface="+mn-ea"/>
                <a:cs typeface="+mn-cs"/>
              </a:rPr>
              <a:t>are </a:t>
            </a:r>
            <a:r>
              <a:rPr lang="en-US" dirty="0" smtClean="0">
                <a:solidFill>
                  <a:srgbClr val="0000FF"/>
                </a:solidFill>
                <a:ea typeface="+mn-ea"/>
                <a:cs typeface="+mn-cs"/>
              </a:rPr>
              <a:t>equally protected </a:t>
            </a:r>
            <a:r>
              <a:rPr lang="en-US" dirty="0" smtClean="0">
                <a:ea typeface="+mn-ea"/>
                <a:cs typeface="+mn-cs"/>
              </a:rPr>
              <a:t>as a simple car owner</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All the </a:t>
            </a:r>
            <a:r>
              <a:rPr lang="en-US" dirty="0" smtClean="0">
                <a:solidFill>
                  <a:srgbClr val="0000FF"/>
                </a:solidFill>
                <a:ea typeface="+mn-ea"/>
                <a:cs typeface="+mn-cs"/>
              </a:rPr>
              <a:t>protective (mandatory) rules </a:t>
            </a:r>
            <a:r>
              <a:rPr lang="en-US" dirty="0" smtClean="0">
                <a:ea typeface="+mn-ea"/>
                <a:cs typeface="+mn-cs"/>
              </a:rPr>
              <a:t>apply also to </a:t>
            </a:r>
            <a:r>
              <a:rPr lang="en-US" dirty="0" smtClean="0">
                <a:solidFill>
                  <a:srgbClr val="0000FF"/>
                </a:solidFill>
                <a:ea typeface="+mn-ea"/>
                <a:cs typeface="+mn-cs"/>
              </a:rPr>
              <a:t>large risks</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smtClean="0">
                <a:solidFill>
                  <a:srgbClr val="0000FF"/>
                </a:solidFill>
                <a:ea typeface="+mn-ea"/>
                <a:cs typeface="+mn-cs"/>
              </a:rPr>
              <a:t>duty to inform and the duty to advise must be fulfilled also in case of large risks </a:t>
            </a:r>
            <a:r>
              <a:rPr lang="en-US" dirty="0" smtClean="0">
                <a:ea typeface="+mn-ea"/>
                <a:cs typeface="+mn-cs"/>
              </a:rPr>
              <a:t>(contrary stipulations are not valid).   </a:t>
            </a:r>
            <a:endParaRPr lang="en-US" dirty="0">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1 Başlık"/>
          <p:cNvSpPr>
            <a:spLocks noGrp="1"/>
          </p:cNvSpPr>
          <p:nvPr>
            <p:ph type="title"/>
          </p:nvPr>
        </p:nvSpPr>
        <p:spPr/>
        <p:txBody>
          <a:bodyPr/>
          <a:lstStyle/>
          <a:p>
            <a:r>
              <a:rPr lang="en-GB">
                <a:solidFill>
                  <a:srgbClr val="660066"/>
                </a:solidFill>
                <a:latin typeface="Calibri" charset="0"/>
              </a:rPr>
              <a:t>Turkish Law- Duties of the agent</a:t>
            </a:r>
          </a:p>
        </p:txBody>
      </p:sp>
      <p:sp>
        <p:nvSpPr>
          <p:cNvPr id="58370" name="2 İçerik Yer Tutucusu"/>
          <p:cNvSpPr>
            <a:spLocks noGrp="1"/>
          </p:cNvSpPr>
          <p:nvPr>
            <p:ph idx="1"/>
          </p:nvPr>
        </p:nvSpPr>
        <p:spPr/>
        <p:txBody>
          <a:bodyPr/>
          <a:lstStyle/>
          <a:p>
            <a:pPr marL="0" indent="0">
              <a:buFont typeface="Arial" charset="0"/>
              <a:buNone/>
            </a:pPr>
            <a:r>
              <a:rPr lang="en-GB" b="1" u="sng">
                <a:solidFill>
                  <a:srgbClr val="0000FF"/>
                </a:solidFill>
                <a:latin typeface="Calibri" charset="0"/>
              </a:rPr>
              <a:t>Pre -contractual information duty</a:t>
            </a:r>
          </a:p>
          <a:p>
            <a:pPr lvl="1"/>
            <a:r>
              <a:rPr lang="en-GB" sz="2400">
                <a:latin typeface="Calibri" charset="0"/>
              </a:rPr>
              <a:t>The legal provision requires that </a:t>
            </a:r>
            <a:r>
              <a:rPr lang="en-GB" sz="2400">
                <a:solidFill>
                  <a:srgbClr val="0000FF"/>
                </a:solidFill>
                <a:latin typeface="Calibri" charset="0"/>
              </a:rPr>
              <a:t>all information </a:t>
            </a:r>
            <a:r>
              <a:rPr lang="en-GB" sz="2400">
                <a:latin typeface="Calibri" charset="0"/>
              </a:rPr>
              <a:t>about the contract  to be concluded be provided to the prospective policyholder  by the agent (Note that the term </a:t>
            </a:r>
            <a:r>
              <a:rPr lang="en-GB" altLang="ja-JP" sz="2400">
                <a:latin typeface="Calibri" charset="0"/>
              </a:rPr>
              <a:t>“all information” is very broad).</a:t>
            </a:r>
          </a:p>
          <a:p>
            <a:pPr lvl="1"/>
            <a:r>
              <a:rPr lang="en-GB" sz="2400">
                <a:latin typeface="Calibri" charset="0"/>
              </a:rPr>
              <a:t>The law states further that information should be furnished on</a:t>
            </a:r>
            <a:endParaRPr lang="en-GB" sz="2000">
              <a:latin typeface="Calibri" charset="0"/>
            </a:endParaRPr>
          </a:p>
          <a:p>
            <a:pPr marL="1200150" lvl="3" indent="-342900"/>
            <a:r>
              <a:rPr lang="en-GB">
                <a:latin typeface="Calibri" charset="0"/>
              </a:rPr>
              <a:t>the </a:t>
            </a:r>
            <a:r>
              <a:rPr lang="en-GB">
                <a:solidFill>
                  <a:srgbClr val="0000FF"/>
                </a:solidFill>
                <a:latin typeface="Calibri" charset="0"/>
              </a:rPr>
              <a:t>rights of the policyholder </a:t>
            </a:r>
          </a:p>
          <a:p>
            <a:pPr marL="1200150" lvl="3" indent="-342900"/>
            <a:r>
              <a:rPr lang="en-GB">
                <a:latin typeface="Calibri" charset="0"/>
              </a:rPr>
              <a:t>the </a:t>
            </a:r>
            <a:r>
              <a:rPr lang="en-GB">
                <a:solidFill>
                  <a:srgbClr val="0000FF"/>
                </a:solidFill>
                <a:latin typeface="Calibri" charset="0"/>
              </a:rPr>
              <a:t>contractual provisions about which the policyholder should be especially careful </a:t>
            </a:r>
          </a:p>
          <a:p>
            <a:pPr lvl="1"/>
            <a:endParaRPr lang="tr-TR">
              <a:latin typeface="Calibri"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Turkish Law- Duties of the agent </a:t>
            </a:r>
            <a:br>
              <a:rPr lang="en-US" dirty="0" smtClean="0">
                <a:solidFill>
                  <a:srgbClr val="660066"/>
                </a:solidFill>
                <a:ea typeface="+mj-ea"/>
                <a:cs typeface="+mj-cs"/>
              </a:rPr>
            </a:br>
            <a:r>
              <a:rPr lang="en-US" dirty="0" smtClean="0">
                <a:solidFill>
                  <a:srgbClr val="660066"/>
                </a:solidFill>
                <a:ea typeface="+mj-ea"/>
                <a:cs typeface="+mj-cs"/>
              </a:rPr>
              <a:t>Pre- contractual information duty</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pre- contractual information duty must be acquitted “</a:t>
            </a:r>
            <a:r>
              <a:rPr lang="en-US" dirty="0" smtClean="0">
                <a:solidFill>
                  <a:srgbClr val="0000FF"/>
                </a:solidFill>
                <a:ea typeface="+mn-ea"/>
                <a:cs typeface="+mn-cs"/>
              </a:rPr>
              <a:t>in writing</a:t>
            </a:r>
            <a:r>
              <a:rPr lang="en-US" dirty="0" smtClean="0">
                <a:ea typeface="+mn-ea"/>
                <a:cs typeface="+mn-cs"/>
              </a:rPr>
              <a:t>”. An </a:t>
            </a:r>
            <a:r>
              <a:rPr lang="en-US" dirty="0" smtClean="0">
                <a:solidFill>
                  <a:srgbClr val="0000FF"/>
                </a:solidFill>
                <a:ea typeface="+mn-ea"/>
                <a:cs typeface="+mn-cs"/>
              </a:rPr>
              <a:t>information form </a:t>
            </a:r>
            <a:r>
              <a:rPr lang="en-US" dirty="0" smtClean="0">
                <a:ea typeface="+mn-ea"/>
                <a:cs typeface="+mn-cs"/>
              </a:rPr>
              <a:t>(in two copies) must be given to the prospective policyholder.</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information form is established for life and certain non-life insurances by the </a:t>
            </a:r>
            <a:r>
              <a:rPr lang="en-US" dirty="0" smtClean="0">
                <a:solidFill>
                  <a:srgbClr val="0000FF"/>
                </a:solidFill>
                <a:ea typeface="+mn-ea"/>
                <a:cs typeface="+mn-cs"/>
              </a:rPr>
              <a:t>public authority.  </a:t>
            </a:r>
          </a:p>
          <a:p>
            <a:pPr lvl="1" fontAlgn="auto">
              <a:spcAft>
                <a:spcPts val="0"/>
              </a:spcAft>
              <a:buFont typeface="Arial"/>
              <a:buChar char="–"/>
              <a:defRPr/>
            </a:pPr>
            <a:endParaRPr lang="en-US" dirty="0" smtClean="0">
              <a:ea typeface="+mn-ea"/>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Turkish Law- Duties of the agent </a:t>
            </a:r>
            <a:br>
              <a:rPr lang="en-US" dirty="0">
                <a:solidFill>
                  <a:srgbClr val="660066"/>
                </a:solidFill>
                <a:ea typeface="+mj-ea"/>
                <a:cs typeface="+mj-cs"/>
              </a:rPr>
            </a:br>
            <a:r>
              <a:rPr lang="en-US" dirty="0">
                <a:solidFill>
                  <a:srgbClr val="660066"/>
                </a:solidFill>
                <a:ea typeface="+mj-ea"/>
                <a:cs typeface="+mj-cs"/>
              </a:rPr>
              <a:t>Pre- contractual information duty</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a:ea typeface="+mn-ea"/>
                <a:cs typeface="+mn-cs"/>
              </a:rPr>
              <a:t>prospective policyholder must return a signed copy </a:t>
            </a:r>
            <a:r>
              <a:rPr lang="en-US" dirty="0" smtClean="0">
                <a:ea typeface="+mn-ea"/>
                <a:cs typeface="+mn-cs"/>
              </a:rPr>
              <a:t>of the information form to </a:t>
            </a:r>
            <a:r>
              <a:rPr lang="en-US" dirty="0">
                <a:ea typeface="+mn-ea"/>
                <a:cs typeface="+mn-cs"/>
              </a:rPr>
              <a:t>the insurer.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For the purposes of the information duty, respect </a:t>
            </a:r>
            <a:r>
              <a:rPr lang="en-US" dirty="0">
                <a:ea typeface="+mn-ea"/>
                <a:cs typeface="+mn-cs"/>
              </a:rPr>
              <a:t>of the written form is </a:t>
            </a:r>
            <a:r>
              <a:rPr lang="en-US" b="1" u="sng" dirty="0">
                <a:solidFill>
                  <a:srgbClr val="0000FF"/>
                </a:solidFill>
                <a:ea typeface="+mn-ea"/>
                <a:cs typeface="+mn-cs"/>
              </a:rPr>
              <a:t>not</a:t>
            </a:r>
            <a:r>
              <a:rPr lang="en-US" dirty="0">
                <a:ea typeface="+mn-ea"/>
                <a:cs typeface="+mn-cs"/>
              </a:rPr>
              <a:t> necessary in case of </a:t>
            </a:r>
            <a:r>
              <a:rPr lang="en-US" dirty="0">
                <a:solidFill>
                  <a:srgbClr val="0000FF"/>
                </a:solidFill>
                <a:ea typeface="+mn-ea"/>
                <a:cs typeface="+mn-cs"/>
              </a:rPr>
              <a:t>distant contract</a:t>
            </a:r>
            <a:r>
              <a:rPr lang="en-US" dirty="0">
                <a:ea typeface="+mn-ea"/>
                <a:cs typeface="+mn-cs"/>
              </a:rPr>
              <a:t>.</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a:t>
            </a:r>
            <a:r>
              <a:rPr lang="en-US" dirty="0">
                <a:ea typeface="+mn-ea"/>
                <a:cs typeface="+mn-cs"/>
              </a:rPr>
              <a:t>insurer has the </a:t>
            </a:r>
            <a:r>
              <a:rPr lang="en-US" dirty="0">
                <a:solidFill>
                  <a:srgbClr val="0000FF"/>
                </a:solidFill>
                <a:ea typeface="+mn-ea"/>
                <a:cs typeface="+mn-cs"/>
              </a:rPr>
              <a:t>burden of proving </a:t>
            </a:r>
            <a:r>
              <a:rPr lang="en-US" dirty="0">
                <a:ea typeface="+mn-ea"/>
                <a:cs typeface="+mn-cs"/>
              </a:rPr>
              <a:t>that the duty to inform was complied with (</a:t>
            </a:r>
            <a:r>
              <a:rPr lang="en-US" dirty="0">
                <a:solidFill>
                  <a:srgbClr val="0000FF"/>
                </a:solidFill>
                <a:ea typeface="+mn-ea"/>
                <a:cs typeface="+mn-cs"/>
              </a:rPr>
              <a:t>phone records </a:t>
            </a:r>
            <a:r>
              <a:rPr lang="en-US" dirty="0">
                <a:ea typeface="+mn-ea"/>
                <a:cs typeface="+mn-cs"/>
              </a:rPr>
              <a:t>are accepted as valid evidences in that respect). </a:t>
            </a:r>
          </a:p>
          <a:p>
            <a:pPr fontAlgn="auto">
              <a:spcAft>
                <a:spcPts val="0"/>
              </a:spcAft>
              <a:buFont typeface="Arial"/>
              <a:buChar char="•"/>
              <a:defRPr/>
            </a:pPr>
            <a:endParaRPr lang="en-US" dirty="0">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solidFill>
                  <a:srgbClr val="660066"/>
                </a:solidFill>
                <a:latin typeface="Calibri" charset="0"/>
              </a:rPr>
              <a:t>Liability of the agents</a:t>
            </a:r>
          </a:p>
        </p:txBody>
      </p:sp>
      <p:sp>
        <p:nvSpPr>
          <p:cNvPr id="3" name="Content Placeholder 2"/>
          <p:cNvSpPr>
            <a:spLocks noGrp="1"/>
          </p:cNvSpPr>
          <p:nvPr>
            <p:ph idx="1"/>
          </p:nvPr>
        </p:nvSpPr>
        <p:spPr/>
        <p:txBody>
          <a:bodyPr rtlCol="0">
            <a:normAutofit fontScale="92500" lnSpcReduction="20000"/>
          </a:bodyPr>
          <a:lstStyle/>
          <a:p>
            <a:pPr marL="857250" lvl="2" indent="-457200" fontAlgn="auto">
              <a:spcAft>
                <a:spcPts val="0"/>
              </a:spcAft>
              <a:buFont typeface="Arial"/>
              <a:buChar char="•"/>
              <a:defRPr/>
            </a:pPr>
            <a:r>
              <a:rPr lang="en-GB" sz="3200" dirty="0">
                <a:latin typeface="Calibri" charset="0"/>
              </a:rPr>
              <a:t>The Turkish law does not prescribe </a:t>
            </a:r>
            <a:r>
              <a:rPr lang="en-GB" sz="3200" dirty="0" smtClean="0">
                <a:latin typeface="Calibri" charset="0"/>
              </a:rPr>
              <a:t>explicitly any </a:t>
            </a:r>
            <a:r>
              <a:rPr lang="en-GB" sz="3200" dirty="0">
                <a:latin typeface="Calibri" charset="0"/>
              </a:rPr>
              <a:t>other specific duty for the agent. </a:t>
            </a:r>
          </a:p>
          <a:p>
            <a:pPr marL="857250" lvl="2" indent="-457200" fontAlgn="auto">
              <a:spcAft>
                <a:spcPts val="0"/>
              </a:spcAft>
              <a:buFont typeface="Arial"/>
              <a:buChar char="•"/>
              <a:defRPr/>
            </a:pPr>
            <a:endParaRPr lang="en-GB" sz="3200" dirty="0">
              <a:latin typeface="Calibri" charset="0"/>
            </a:endParaRPr>
          </a:p>
          <a:p>
            <a:pPr marL="857250" lvl="2" indent="-457200" fontAlgn="auto">
              <a:spcAft>
                <a:spcPts val="0"/>
              </a:spcAft>
              <a:buFont typeface="Arial"/>
              <a:buChar char="•"/>
              <a:defRPr/>
            </a:pPr>
            <a:r>
              <a:rPr lang="en-GB" sz="3200" dirty="0">
                <a:latin typeface="Calibri" charset="0"/>
              </a:rPr>
              <a:t>However it is generally recognized that insurance agents must fulfil their commitments (exercise their professional activities) with </a:t>
            </a:r>
            <a:r>
              <a:rPr lang="en-GB" sz="3200" dirty="0">
                <a:solidFill>
                  <a:srgbClr val="0000FF"/>
                </a:solidFill>
                <a:latin typeface="Calibri" charset="0"/>
              </a:rPr>
              <a:t>utmost care and diligence. </a:t>
            </a:r>
          </a:p>
          <a:p>
            <a:pPr marL="857250" lvl="2" indent="-457200" fontAlgn="auto">
              <a:spcAft>
                <a:spcPts val="0"/>
              </a:spcAft>
              <a:buFont typeface="Arial"/>
              <a:buChar char="•"/>
              <a:defRPr/>
            </a:pPr>
            <a:endParaRPr lang="en-GB" sz="3200" dirty="0">
              <a:solidFill>
                <a:srgbClr val="0000FF"/>
              </a:solidFill>
              <a:latin typeface="Calibri" charset="0"/>
            </a:endParaRPr>
          </a:p>
          <a:p>
            <a:pPr marL="857250" lvl="2" indent="-457200" fontAlgn="auto">
              <a:spcAft>
                <a:spcPts val="0"/>
              </a:spcAft>
              <a:buFont typeface="Arial"/>
              <a:buChar char="•"/>
              <a:defRPr/>
            </a:pPr>
            <a:r>
              <a:rPr lang="en-GB" sz="3200" dirty="0">
                <a:latin typeface="Calibri" charset="0"/>
              </a:rPr>
              <a:t>The breach of that duty </a:t>
            </a:r>
            <a:r>
              <a:rPr lang="en-GB" sz="3200" dirty="0" smtClean="0">
                <a:latin typeface="Calibri" charset="0"/>
              </a:rPr>
              <a:t>(of </a:t>
            </a:r>
            <a:r>
              <a:rPr lang="en-GB" sz="3200" dirty="0">
                <a:latin typeface="Calibri" charset="0"/>
              </a:rPr>
              <a:t>care shall give rise to the liability. </a:t>
            </a:r>
          </a:p>
          <a:p>
            <a:pPr marL="742950" lvl="2" indent="-342900" fontAlgn="auto">
              <a:spcAft>
                <a:spcPts val="0"/>
              </a:spcAft>
              <a:buFont typeface="Arial" charset="0"/>
              <a:buNone/>
              <a:defRPr/>
            </a:pPr>
            <a:endParaRPr lang="en-GB" sz="3200" dirty="0">
              <a:latin typeface="Calibri" charset="0"/>
            </a:endParaRPr>
          </a:p>
          <a:p>
            <a:pPr fontAlgn="auto">
              <a:spcAft>
                <a:spcPts val="0"/>
              </a:spcAft>
              <a:buFont typeface="Arial"/>
              <a:buChar char="•"/>
              <a:defRPr/>
            </a:pPr>
            <a:endParaRPr lang="en-US" dirty="0">
              <a:ea typeface="+mn-ea"/>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a:solidFill>
                  <a:srgbClr val="660066"/>
                </a:solidFill>
                <a:latin typeface="Calibri" charset="0"/>
              </a:rPr>
              <a:t>Liability of the agents</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a:buNone/>
              <a:defRPr/>
            </a:pPr>
            <a:r>
              <a:rPr lang="en-US" dirty="0" smtClean="0">
                <a:ea typeface="+mn-ea"/>
                <a:cs typeface="+mn-cs"/>
              </a:rPr>
              <a:t>	In Turkish law, whether </a:t>
            </a:r>
          </a:p>
          <a:p>
            <a:pPr lvl="1" fontAlgn="auto">
              <a:spcAft>
                <a:spcPts val="0"/>
              </a:spcAft>
              <a:buFont typeface="Arial"/>
              <a:buChar char="–"/>
              <a:defRPr/>
            </a:pPr>
            <a:r>
              <a:rPr lang="en-US" dirty="0" smtClean="0">
                <a:ea typeface="+mn-ea"/>
              </a:rPr>
              <a:t>The duty to warn about the inconsistencies of the cover, </a:t>
            </a:r>
          </a:p>
          <a:p>
            <a:pPr lvl="1" fontAlgn="auto">
              <a:spcAft>
                <a:spcPts val="0"/>
              </a:spcAft>
              <a:buFont typeface="Arial"/>
              <a:buChar char="–"/>
              <a:defRPr/>
            </a:pPr>
            <a:r>
              <a:rPr lang="en-US" dirty="0" smtClean="0">
                <a:ea typeface="+mn-ea"/>
              </a:rPr>
              <a:t>the duty to warn about commencement of the cover</a:t>
            </a:r>
          </a:p>
          <a:p>
            <a:pPr marL="0" indent="0" fontAlgn="auto">
              <a:spcAft>
                <a:spcPts val="0"/>
              </a:spcAft>
              <a:buFont typeface="Arial"/>
              <a:buNone/>
              <a:defRPr/>
            </a:pPr>
            <a:r>
              <a:rPr lang="en-US" dirty="0" smtClean="0">
                <a:ea typeface="+mn-ea"/>
                <a:cs typeface="+mn-cs"/>
              </a:rPr>
              <a:t>	exist and if yes what the basis may be seems 	discussable.  (in my opinion they exist)</a:t>
            </a:r>
            <a:endParaRPr lang="en-US" dirty="0">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solidFill>
                  <a:srgbClr val="660066"/>
                </a:solidFill>
                <a:latin typeface="Calibri" charset="0"/>
              </a:rPr>
              <a:t>Liability of the agents</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With regards to the </a:t>
            </a:r>
            <a:r>
              <a:rPr lang="en-US" dirty="0" smtClean="0">
                <a:solidFill>
                  <a:srgbClr val="0000FF"/>
                </a:solidFill>
                <a:ea typeface="+mn-ea"/>
                <a:cs typeface="+mn-cs"/>
              </a:rPr>
              <a:t>policy issued with different terms</a:t>
            </a:r>
            <a:r>
              <a:rPr lang="en-US" dirty="0" smtClean="0">
                <a:ea typeface="+mn-ea"/>
                <a:cs typeface="+mn-cs"/>
              </a:rPr>
              <a:t>, Turkish law stipulates that different terms of the policy are </a:t>
            </a:r>
            <a:r>
              <a:rPr lang="en-US" dirty="0" smtClean="0">
                <a:solidFill>
                  <a:srgbClr val="0000FF"/>
                </a:solidFill>
                <a:ea typeface="+mn-ea"/>
                <a:cs typeface="+mn-cs"/>
              </a:rPr>
              <a:t>not valid </a:t>
            </a:r>
            <a:r>
              <a:rPr lang="en-US" dirty="0" smtClean="0">
                <a:ea typeface="+mn-ea"/>
                <a:cs typeface="+mn-cs"/>
              </a:rPr>
              <a:t>to the extent that they are </a:t>
            </a:r>
            <a:r>
              <a:rPr lang="en-US" dirty="0" smtClean="0">
                <a:solidFill>
                  <a:srgbClr val="0000FF"/>
                </a:solidFill>
                <a:ea typeface="+mn-ea"/>
                <a:cs typeface="+mn-cs"/>
              </a:rPr>
              <a:t>detrimental to the policyholder, insured or beneficiary</a:t>
            </a:r>
            <a:r>
              <a:rPr lang="en-US" dirty="0" smtClean="0">
                <a:ea typeface="+mn-ea"/>
                <a:cs typeface="+mn-cs"/>
              </a:rPr>
              <a:t>. </a:t>
            </a:r>
            <a:endParaRPr lang="en-US" dirty="0">
              <a:ea typeface="+mn-ea"/>
              <a:cs typeface="+mn-cs"/>
            </a:endParaRP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Thus, there is </a:t>
            </a:r>
            <a:r>
              <a:rPr lang="en-US" dirty="0" smtClean="0">
                <a:solidFill>
                  <a:srgbClr val="0000FF"/>
                </a:solidFill>
                <a:ea typeface="+mn-ea"/>
                <a:cs typeface="+mn-cs"/>
              </a:rPr>
              <a:t>no need to impose </a:t>
            </a:r>
            <a:r>
              <a:rPr lang="en-US" dirty="0" smtClean="0">
                <a:ea typeface="+mn-ea"/>
                <a:cs typeface="+mn-cs"/>
              </a:rPr>
              <a:t>on the insurer the </a:t>
            </a:r>
            <a:r>
              <a:rPr lang="en-US" dirty="0" smtClean="0">
                <a:solidFill>
                  <a:srgbClr val="0000FF"/>
                </a:solidFill>
                <a:ea typeface="+mn-ea"/>
                <a:cs typeface="+mn-cs"/>
              </a:rPr>
              <a:t>duty to highlight </a:t>
            </a:r>
            <a:r>
              <a:rPr lang="en-US" dirty="0" smtClean="0">
                <a:ea typeface="+mn-ea"/>
                <a:cs typeface="+mn-cs"/>
              </a:rPr>
              <a:t>the differences and the </a:t>
            </a:r>
            <a:r>
              <a:rPr lang="en-US" dirty="0" smtClean="0">
                <a:solidFill>
                  <a:srgbClr val="0000FF"/>
                </a:solidFill>
                <a:ea typeface="+mn-ea"/>
                <a:cs typeface="+mn-cs"/>
              </a:rPr>
              <a:t>duty to warn </a:t>
            </a:r>
            <a:r>
              <a:rPr lang="en-US" dirty="0" smtClean="0">
                <a:ea typeface="+mn-ea"/>
                <a:cs typeface="+mn-cs"/>
              </a:rPr>
              <a:t>that the policyholder has the right to object to the changes. </a:t>
            </a:r>
            <a:endParaRPr lang="en-US" dirty="0">
              <a:ea typeface="+mn-ea"/>
              <a:cs typeface="+mn-cs"/>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7" name="1 Başlık"/>
          <p:cNvSpPr>
            <a:spLocks noGrp="1"/>
          </p:cNvSpPr>
          <p:nvPr>
            <p:ph type="title"/>
          </p:nvPr>
        </p:nvSpPr>
        <p:spPr/>
        <p:txBody>
          <a:bodyPr/>
          <a:lstStyle/>
          <a:p>
            <a:r>
              <a:rPr lang="en-GB">
                <a:solidFill>
                  <a:srgbClr val="660066"/>
                </a:solidFill>
                <a:latin typeface="Calibri" charset="0"/>
              </a:rPr>
              <a:t>Turkish Law- Liability of the agents</a:t>
            </a:r>
          </a:p>
        </p:txBody>
      </p:sp>
      <p:sp>
        <p:nvSpPr>
          <p:cNvPr id="65538" name="2 İçerik Yer Tutucusu"/>
          <p:cNvSpPr>
            <a:spLocks noGrp="1"/>
          </p:cNvSpPr>
          <p:nvPr>
            <p:ph idx="1"/>
          </p:nvPr>
        </p:nvSpPr>
        <p:spPr/>
        <p:txBody>
          <a:bodyPr/>
          <a:lstStyle/>
          <a:p>
            <a:r>
              <a:rPr lang="en-GB">
                <a:latin typeface="Calibri" charset="0"/>
              </a:rPr>
              <a:t>Insurance agents are liable towards the prospective policyholders, insured and beneficiaries on following grounds:</a:t>
            </a:r>
          </a:p>
          <a:p>
            <a:pPr lvl="1"/>
            <a:r>
              <a:rPr lang="en-GB">
                <a:latin typeface="Calibri" charset="0"/>
              </a:rPr>
              <a:t>Culpa in contrahendo </a:t>
            </a:r>
          </a:p>
          <a:p>
            <a:pPr lvl="1"/>
            <a:r>
              <a:rPr lang="en-GB">
                <a:latin typeface="Calibri" charset="0"/>
              </a:rPr>
              <a:t>Extra contractually pursuant to general provisions </a:t>
            </a:r>
          </a:p>
          <a:p>
            <a:pPr lvl="1"/>
            <a:r>
              <a:rPr lang="en-GB">
                <a:latin typeface="Calibri" charset="0"/>
              </a:rPr>
              <a:t>Pursuant to the (Turkish) Consumer Protection Act</a:t>
            </a:r>
          </a:p>
          <a:p>
            <a:pPr lvl="1"/>
            <a:r>
              <a:rPr lang="en-GB">
                <a:latin typeface="Calibri" charset="0"/>
              </a:rPr>
              <a:t>Pursuant to the (Turkish) legislation on insurance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rPr>
              <a:t>PEICL and IMD</a:t>
            </a:r>
            <a:endParaRPr lang="en-US" dirty="0">
              <a:solidFill>
                <a:srgbClr val="660066"/>
              </a:solidFill>
            </a:endParaRPr>
          </a:p>
        </p:txBody>
      </p:sp>
      <p:sp>
        <p:nvSpPr>
          <p:cNvPr id="3" name="Content Placeholder 2"/>
          <p:cNvSpPr>
            <a:spLocks noGrp="1"/>
          </p:cNvSpPr>
          <p:nvPr>
            <p:ph idx="1"/>
          </p:nvPr>
        </p:nvSpPr>
        <p:spPr/>
        <p:txBody>
          <a:bodyPr/>
          <a:lstStyle/>
          <a:p>
            <a:r>
              <a:rPr lang="en-US" dirty="0" smtClean="0"/>
              <a:t>Although national laws are not identical in that respect, we can assume that PEICL represents generally accepted approaches and rules in Europe in the field of duties/obligations of the insurer.</a:t>
            </a:r>
          </a:p>
          <a:p>
            <a:r>
              <a:rPr lang="en-US" dirty="0" smtClean="0"/>
              <a:t>Duties/obligations of the insurance intermediary are to be found in the IMD</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7140632"/>
      </p:ext>
    </p:extLst>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1 Başlık"/>
          <p:cNvSpPr>
            <a:spLocks noGrp="1"/>
          </p:cNvSpPr>
          <p:nvPr>
            <p:ph type="title"/>
          </p:nvPr>
        </p:nvSpPr>
        <p:spPr/>
        <p:txBody>
          <a:bodyPr/>
          <a:lstStyle/>
          <a:p>
            <a:r>
              <a:rPr lang="en-GB">
                <a:solidFill>
                  <a:srgbClr val="660066"/>
                </a:solidFill>
                <a:latin typeface="Calibri" charset="0"/>
              </a:rPr>
              <a:t>Liability of the agents</a:t>
            </a:r>
          </a:p>
        </p:txBody>
      </p:sp>
      <p:sp>
        <p:nvSpPr>
          <p:cNvPr id="17411" name="2 İçerik Yer Tutucusu"/>
          <p:cNvSpPr>
            <a:spLocks noGrp="1"/>
          </p:cNvSpPr>
          <p:nvPr>
            <p:ph idx="1"/>
          </p:nvPr>
        </p:nvSpPr>
        <p:spPr/>
        <p:txBody>
          <a:bodyPr rtlCol="0">
            <a:normAutofit fontScale="92500" lnSpcReduction="20000"/>
          </a:bodyPr>
          <a:lstStyle/>
          <a:p>
            <a:pPr fontAlgn="auto">
              <a:lnSpc>
                <a:spcPct val="90000"/>
              </a:lnSpc>
              <a:spcAft>
                <a:spcPts val="0"/>
              </a:spcAft>
              <a:buFont typeface="Arial"/>
              <a:buChar char="•"/>
              <a:defRPr/>
            </a:pPr>
            <a:endParaRPr lang="en-GB" sz="3000" dirty="0" smtClean="0">
              <a:latin typeface="Calibri" charset="0"/>
            </a:endParaRPr>
          </a:p>
          <a:p>
            <a:pPr fontAlgn="auto">
              <a:lnSpc>
                <a:spcPct val="90000"/>
              </a:lnSpc>
              <a:spcAft>
                <a:spcPts val="0"/>
              </a:spcAft>
              <a:buFont typeface="Arial"/>
              <a:buChar char="•"/>
              <a:defRPr/>
            </a:pPr>
            <a:r>
              <a:rPr lang="en-GB" sz="3000" dirty="0" smtClean="0">
                <a:latin typeface="Calibri" charset="0"/>
              </a:rPr>
              <a:t>The </a:t>
            </a:r>
            <a:r>
              <a:rPr lang="en-GB" sz="3000" dirty="0">
                <a:solidFill>
                  <a:srgbClr val="0000FF"/>
                </a:solidFill>
                <a:latin typeface="Calibri" charset="0"/>
              </a:rPr>
              <a:t>content</a:t>
            </a:r>
            <a:r>
              <a:rPr lang="en-GB" sz="3000" dirty="0">
                <a:latin typeface="Calibri" charset="0"/>
              </a:rPr>
              <a:t> of the </a:t>
            </a:r>
            <a:r>
              <a:rPr lang="en-GB" sz="3000" dirty="0" smtClean="0">
                <a:latin typeface="Calibri" charset="0"/>
              </a:rPr>
              <a:t>pre-contractual </a:t>
            </a:r>
            <a:r>
              <a:rPr lang="en-GB" sz="3000" dirty="0">
                <a:latin typeface="Calibri" charset="0"/>
              </a:rPr>
              <a:t>information duty of the agent is </a:t>
            </a:r>
            <a:r>
              <a:rPr lang="en-GB" sz="3000" dirty="0">
                <a:solidFill>
                  <a:srgbClr val="0000FF"/>
                </a:solidFill>
                <a:latin typeface="Calibri" charset="0"/>
              </a:rPr>
              <a:t>the same </a:t>
            </a:r>
            <a:r>
              <a:rPr lang="en-GB" sz="3000" dirty="0">
                <a:latin typeface="Calibri" charset="0"/>
              </a:rPr>
              <a:t>as the </a:t>
            </a:r>
            <a:r>
              <a:rPr lang="en-GB" sz="3000" dirty="0">
                <a:solidFill>
                  <a:srgbClr val="0000FF"/>
                </a:solidFill>
                <a:latin typeface="Calibri" charset="0"/>
              </a:rPr>
              <a:t>insurers’</a:t>
            </a:r>
            <a:r>
              <a:rPr lang="en-GB" sz="3000" dirty="0">
                <a:latin typeface="Calibri" charset="0"/>
              </a:rPr>
              <a:t> </a:t>
            </a:r>
            <a:r>
              <a:rPr lang="en-GB" sz="3000" dirty="0" smtClean="0">
                <a:latin typeface="Calibri" charset="0"/>
              </a:rPr>
              <a:t>pre-contractual </a:t>
            </a:r>
            <a:r>
              <a:rPr lang="en-GB" sz="3000" dirty="0">
                <a:latin typeface="Calibri" charset="0"/>
              </a:rPr>
              <a:t>information duty. </a:t>
            </a:r>
          </a:p>
          <a:p>
            <a:pPr fontAlgn="auto">
              <a:lnSpc>
                <a:spcPct val="90000"/>
              </a:lnSpc>
              <a:spcAft>
                <a:spcPts val="0"/>
              </a:spcAft>
              <a:buFont typeface="Arial"/>
              <a:buChar char="•"/>
              <a:defRPr/>
            </a:pPr>
            <a:endParaRPr lang="en-GB" sz="3000" dirty="0" smtClean="0">
              <a:latin typeface="Calibri" charset="0"/>
            </a:endParaRPr>
          </a:p>
          <a:p>
            <a:pPr fontAlgn="auto">
              <a:lnSpc>
                <a:spcPct val="90000"/>
              </a:lnSpc>
              <a:spcAft>
                <a:spcPts val="0"/>
              </a:spcAft>
              <a:buFont typeface="Arial"/>
              <a:buChar char="•"/>
              <a:defRPr/>
            </a:pPr>
            <a:r>
              <a:rPr lang="en-GB" sz="3000" dirty="0" smtClean="0">
                <a:latin typeface="Calibri" charset="0"/>
              </a:rPr>
              <a:t>As </a:t>
            </a:r>
            <a:r>
              <a:rPr lang="en-GB" sz="3000" dirty="0">
                <a:latin typeface="Calibri" charset="0"/>
              </a:rPr>
              <a:t>the breach (by the agent) of the said duty gives rise to the liability of both the agent and the insurer, policyholders often choose to sue  the insurer only. </a:t>
            </a:r>
          </a:p>
          <a:p>
            <a:pPr fontAlgn="auto">
              <a:lnSpc>
                <a:spcPct val="90000"/>
              </a:lnSpc>
              <a:spcAft>
                <a:spcPts val="0"/>
              </a:spcAft>
              <a:buFont typeface="Arial"/>
              <a:buChar char="•"/>
              <a:defRPr/>
            </a:pPr>
            <a:endParaRPr lang="en-GB" sz="3000" dirty="0" smtClean="0">
              <a:solidFill>
                <a:srgbClr val="0000FF"/>
              </a:solidFill>
              <a:latin typeface="Calibri" charset="0"/>
            </a:endParaRPr>
          </a:p>
          <a:p>
            <a:pPr fontAlgn="auto">
              <a:lnSpc>
                <a:spcPct val="90000"/>
              </a:lnSpc>
              <a:spcAft>
                <a:spcPts val="0"/>
              </a:spcAft>
              <a:buFont typeface="Arial"/>
              <a:buChar char="•"/>
              <a:defRPr/>
            </a:pPr>
            <a:r>
              <a:rPr lang="en-GB" sz="3000" dirty="0" smtClean="0">
                <a:solidFill>
                  <a:srgbClr val="0000FF"/>
                </a:solidFill>
                <a:latin typeface="Calibri" charset="0"/>
              </a:rPr>
              <a:t>Turkish </a:t>
            </a:r>
            <a:r>
              <a:rPr lang="en-GB" sz="3000" dirty="0">
                <a:solidFill>
                  <a:srgbClr val="0000FF"/>
                </a:solidFill>
                <a:latin typeface="Calibri" charset="0"/>
              </a:rPr>
              <a:t>law does not impose any additional </a:t>
            </a:r>
            <a:r>
              <a:rPr lang="en-GB" sz="3000" dirty="0" smtClean="0">
                <a:solidFill>
                  <a:srgbClr val="0000FF"/>
                </a:solidFill>
                <a:latin typeface="Calibri" charset="0"/>
              </a:rPr>
              <a:t>information duty on </a:t>
            </a:r>
            <a:r>
              <a:rPr lang="en-GB" sz="3000" dirty="0">
                <a:solidFill>
                  <a:srgbClr val="0000FF"/>
                </a:solidFill>
                <a:latin typeface="Calibri" charset="0"/>
              </a:rPr>
              <a:t>the agent (as this is the case </a:t>
            </a:r>
            <a:r>
              <a:rPr lang="en-GB" sz="3000" dirty="0" smtClean="0">
                <a:solidFill>
                  <a:srgbClr val="0000FF"/>
                </a:solidFill>
                <a:latin typeface="Calibri" charset="0"/>
              </a:rPr>
              <a:t>in the IMD </a:t>
            </a:r>
            <a:r>
              <a:rPr lang="en-US" sz="3000" dirty="0" smtClean="0">
                <a:solidFill>
                  <a:srgbClr val="0000FF"/>
                </a:solidFill>
                <a:latin typeface="Calibri" charset="0"/>
              </a:rPr>
              <a:t>–</a:t>
            </a:r>
            <a:r>
              <a:rPr lang="en-GB" sz="3000" dirty="0" smtClean="0">
                <a:solidFill>
                  <a:srgbClr val="0000FF"/>
                </a:solidFill>
                <a:latin typeface="Calibri" charset="0"/>
              </a:rPr>
              <a:t> information on personal status)</a:t>
            </a:r>
            <a:endParaRPr lang="en-GB" sz="3000" dirty="0">
              <a:solidFill>
                <a:srgbClr val="0000FF"/>
              </a:solidFill>
              <a:latin typeface="Calibri"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1 Başlık"/>
          <p:cNvSpPr>
            <a:spLocks noGrp="1"/>
          </p:cNvSpPr>
          <p:nvPr>
            <p:ph type="title"/>
          </p:nvPr>
        </p:nvSpPr>
        <p:spPr/>
        <p:txBody>
          <a:bodyPr/>
          <a:lstStyle/>
          <a:p>
            <a:r>
              <a:rPr lang="en-GB">
                <a:solidFill>
                  <a:srgbClr val="660066"/>
                </a:solidFill>
                <a:latin typeface="Calibri" charset="0"/>
              </a:rPr>
              <a:t>Liability of the agents</a:t>
            </a:r>
          </a:p>
        </p:txBody>
      </p:sp>
      <p:sp>
        <p:nvSpPr>
          <p:cNvPr id="18435" name="2 İçerik Yer Tutucusu"/>
          <p:cNvSpPr>
            <a:spLocks noGrp="1"/>
          </p:cNvSpPr>
          <p:nvPr>
            <p:ph idx="1"/>
          </p:nvPr>
        </p:nvSpPr>
        <p:spPr/>
        <p:txBody>
          <a:bodyPr rtlCol="0">
            <a:normAutofit/>
          </a:bodyPr>
          <a:lstStyle/>
          <a:p>
            <a:pPr fontAlgn="auto">
              <a:lnSpc>
                <a:spcPct val="90000"/>
              </a:lnSpc>
              <a:spcAft>
                <a:spcPts val="0"/>
              </a:spcAft>
              <a:buFont typeface="Arial"/>
              <a:buChar char="•"/>
              <a:defRPr/>
            </a:pPr>
            <a:endParaRPr lang="en-GB" sz="2700" dirty="0" smtClean="0">
              <a:latin typeface="Calibri" charset="0"/>
            </a:endParaRPr>
          </a:p>
          <a:p>
            <a:pPr fontAlgn="auto">
              <a:lnSpc>
                <a:spcPct val="90000"/>
              </a:lnSpc>
              <a:spcAft>
                <a:spcPts val="0"/>
              </a:spcAft>
              <a:buFont typeface="Arial"/>
              <a:buChar char="•"/>
              <a:defRPr/>
            </a:pPr>
            <a:endParaRPr lang="en-GB" sz="2700" dirty="0" smtClean="0">
              <a:latin typeface="Calibri" charset="0"/>
            </a:endParaRPr>
          </a:p>
          <a:p>
            <a:pPr fontAlgn="auto">
              <a:lnSpc>
                <a:spcPct val="90000"/>
              </a:lnSpc>
              <a:spcAft>
                <a:spcPts val="0"/>
              </a:spcAft>
              <a:buFont typeface="Arial"/>
              <a:buChar char="•"/>
              <a:defRPr/>
            </a:pPr>
            <a:r>
              <a:rPr lang="en-GB" sz="2700" dirty="0" smtClean="0">
                <a:latin typeface="Calibri" charset="0"/>
              </a:rPr>
              <a:t>Specific legal </a:t>
            </a:r>
            <a:r>
              <a:rPr lang="en-GB" sz="2700" dirty="0">
                <a:latin typeface="Calibri" charset="0"/>
              </a:rPr>
              <a:t>provisions can also provide for </a:t>
            </a:r>
            <a:r>
              <a:rPr lang="en-GB" sz="2700" dirty="0" smtClean="0">
                <a:latin typeface="Calibri" charset="0"/>
              </a:rPr>
              <a:t>liability of the intermediary:  </a:t>
            </a:r>
            <a:r>
              <a:rPr lang="en-GB" sz="2700" dirty="0">
                <a:solidFill>
                  <a:srgbClr val="0000FF"/>
                </a:solidFill>
                <a:latin typeface="Calibri" charset="0"/>
              </a:rPr>
              <a:t>The Consumer Protection Act </a:t>
            </a:r>
            <a:r>
              <a:rPr lang="en-GB" sz="2700" dirty="0">
                <a:latin typeface="Calibri" charset="0"/>
              </a:rPr>
              <a:t>(generally thought to be applicable also to insurance contracts) </a:t>
            </a:r>
            <a:r>
              <a:rPr lang="en-GB" sz="2700" dirty="0" smtClean="0">
                <a:latin typeface="Calibri" charset="0"/>
              </a:rPr>
              <a:t>holds </a:t>
            </a:r>
            <a:r>
              <a:rPr lang="en-GB" sz="2700" dirty="0">
                <a:latin typeface="Calibri" charset="0"/>
              </a:rPr>
              <a:t>liable the agents for their negligent </a:t>
            </a:r>
            <a:r>
              <a:rPr lang="en-GB" sz="2700" dirty="0" smtClean="0">
                <a:latin typeface="Calibri" charset="0"/>
              </a:rPr>
              <a:t>and harmful acts</a:t>
            </a:r>
            <a:r>
              <a:rPr lang="en-GB" sz="2700" dirty="0">
                <a:latin typeface="Calibri" charset="0"/>
              </a:rPr>
              <a:t>.</a:t>
            </a:r>
          </a:p>
          <a:p>
            <a:pPr lvl="1" fontAlgn="auto">
              <a:lnSpc>
                <a:spcPct val="90000"/>
              </a:lnSpc>
              <a:spcAft>
                <a:spcPts val="0"/>
              </a:spcAft>
              <a:buFont typeface="Arial" charset="0"/>
              <a:buNone/>
              <a:defRPr/>
            </a:pPr>
            <a:r>
              <a:rPr lang="en-GB" sz="2400" dirty="0">
                <a:latin typeface="Calibri" charset="0"/>
              </a:rPr>
              <a:t>   </a:t>
            </a:r>
          </a:p>
          <a:p>
            <a:pPr lvl="1" fontAlgn="auto">
              <a:lnSpc>
                <a:spcPct val="90000"/>
              </a:lnSpc>
              <a:spcAft>
                <a:spcPts val="0"/>
              </a:spcAft>
              <a:buFont typeface="Arial"/>
              <a:buChar char="–"/>
              <a:defRPr/>
            </a:pPr>
            <a:endParaRPr lang="tr-TR" sz="2400" dirty="0">
              <a:latin typeface="Calibri" charset="0"/>
            </a:endParaRPr>
          </a:p>
          <a:p>
            <a:pPr lvl="1" fontAlgn="auto">
              <a:lnSpc>
                <a:spcPct val="90000"/>
              </a:lnSpc>
              <a:spcAft>
                <a:spcPts val="0"/>
              </a:spcAft>
              <a:buFont typeface="Arial"/>
              <a:buChar char="–"/>
              <a:defRPr/>
            </a:pPr>
            <a:endParaRPr lang="en-GB" sz="2400" dirty="0">
              <a:latin typeface="Calibri"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solidFill>
                  <a:srgbClr val="660066"/>
                </a:solidFill>
                <a:latin typeface="Calibri" charset="0"/>
              </a:rPr>
              <a:t>Liability of the agents</a:t>
            </a:r>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However, the general rule of consumer law holding the </a:t>
            </a:r>
            <a:r>
              <a:rPr lang="en-US" dirty="0">
                <a:ea typeface="+mn-ea"/>
                <a:cs typeface="+mn-cs"/>
              </a:rPr>
              <a:t>agent </a:t>
            </a:r>
            <a:r>
              <a:rPr lang="en-US" dirty="0" smtClean="0">
                <a:ea typeface="+mn-ea"/>
                <a:cs typeface="+mn-cs"/>
              </a:rPr>
              <a:t> </a:t>
            </a:r>
            <a:r>
              <a:rPr lang="en-US" dirty="0" smtClean="0">
                <a:solidFill>
                  <a:srgbClr val="0000FF"/>
                </a:solidFill>
                <a:ea typeface="+mn-ea"/>
                <a:cs typeface="+mn-cs"/>
              </a:rPr>
              <a:t>liable to the customer </a:t>
            </a:r>
            <a:r>
              <a:rPr lang="en-US" dirty="0" smtClean="0">
                <a:ea typeface="+mn-ea"/>
                <a:cs typeface="+mn-cs"/>
              </a:rPr>
              <a:t>for defective products delivered by the seller or </a:t>
            </a:r>
            <a:r>
              <a:rPr lang="en-US" dirty="0" smtClean="0">
                <a:solidFill>
                  <a:srgbClr val="0000FF"/>
                </a:solidFill>
                <a:ea typeface="+mn-ea"/>
                <a:cs typeface="+mn-cs"/>
              </a:rPr>
              <a:t>defective services </a:t>
            </a:r>
            <a:r>
              <a:rPr lang="en-US" dirty="0" smtClean="0">
                <a:ea typeface="+mn-ea"/>
                <a:cs typeface="+mn-cs"/>
              </a:rPr>
              <a:t>rendered by the provider does </a:t>
            </a:r>
            <a:r>
              <a:rPr lang="en-US" b="1" u="sng" dirty="0" smtClean="0">
                <a:solidFill>
                  <a:srgbClr val="0000FF"/>
                </a:solidFill>
                <a:ea typeface="+mn-ea"/>
                <a:cs typeface="+mn-cs"/>
              </a:rPr>
              <a:t>not </a:t>
            </a:r>
            <a:r>
              <a:rPr lang="en-US" dirty="0" smtClean="0">
                <a:ea typeface="+mn-ea"/>
                <a:cs typeface="+mn-cs"/>
              </a:rPr>
              <a:t>apply to insurance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This exemption is provided in order to </a:t>
            </a:r>
            <a:r>
              <a:rPr lang="en-US" dirty="0" smtClean="0">
                <a:solidFill>
                  <a:srgbClr val="0000FF"/>
                </a:solidFill>
                <a:ea typeface="+mn-ea"/>
                <a:cs typeface="+mn-cs"/>
              </a:rPr>
              <a:t>avoid</a:t>
            </a:r>
            <a:r>
              <a:rPr lang="en-US" dirty="0" smtClean="0">
                <a:ea typeface="+mn-ea"/>
                <a:cs typeface="+mn-cs"/>
              </a:rPr>
              <a:t> that the </a:t>
            </a:r>
            <a:r>
              <a:rPr lang="en-US" dirty="0">
                <a:solidFill>
                  <a:srgbClr val="0000FF"/>
                </a:solidFill>
                <a:ea typeface="+mn-ea"/>
                <a:cs typeface="+mn-cs"/>
              </a:rPr>
              <a:t>financial </a:t>
            </a:r>
            <a:r>
              <a:rPr lang="en-US" dirty="0" smtClean="0">
                <a:solidFill>
                  <a:srgbClr val="0000FF"/>
                </a:solidFill>
                <a:ea typeface="+mn-ea"/>
                <a:cs typeface="+mn-cs"/>
              </a:rPr>
              <a:t>burden </a:t>
            </a:r>
            <a:r>
              <a:rPr lang="en-US" dirty="0" smtClean="0">
                <a:ea typeface="+mn-ea"/>
                <a:cs typeface="+mn-cs"/>
              </a:rPr>
              <a:t>created by insurance companies going </a:t>
            </a:r>
            <a:r>
              <a:rPr lang="en-US" dirty="0" smtClean="0">
                <a:solidFill>
                  <a:srgbClr val="0000FF"/>
                </a:solidFill>
                <a:ea typeface="+mn-ea"/>
                <a:cs typeface="+mn-cs"/>
              </a:rPr>
              <a:t>bankrupt</a:t>
            </a:r>
            <a:r>
              <a:rPr lang="en-US" dirty="0" smtClean="0">
                <a:ea typeface="+mn-ea"/>
                <a:cs typeface="+mn-cs"/>
              </a:rPr>
              <a:t> be on the shoulders of intermediaries.  </a:t>
            </a:r>
            <a:endParaRPr lang="en-US" dirty="0">
              <a:ea typeface="+mn-ea"/>
              <a:cs typeface="+mn-cs"/>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1 Başlık"/>
          <p:cNvSpPr>
            <a:spLocks noGrp="1"/>
          </p:cNvSpPr>
          <p:nvPr>
            <p:ph type="title"/>
          </p:nvPr>
        </p:nvSpPr>
        <p:spPr/>
        <p:txBody>
          <a:bodyPr/>
          <a:lstStyle/>
          <a:p>
            <a:r>
              <a:rPr lang="en-GB">
                <a:solidFill>
                  <a:srgbClr val="660066"/>
                </a:solidFill>
                <a:latin typeface="Calibri" charset="0"/>
              </a:rPr>
              <a:t>Liability of the agents</a:t>
            </a:r>
          </a:p>
        </p:txBody>
      </p:sp>
      <p:sp>
        <p:nvSpPr>
          <p:cNvPr id="70658" name="2 İçerik Yer Tutucusu"/>
          <p:cNvSpPr>
            <a:spLocks noGrp="1"/>
          </p:cNvSpPr>
          <p:nvPr>
            <p:ph idx="1"/>
          </p:nvPr>
        </p:nvSpPr>
        <p:spPr/>
        <p:txBody>
          <a:bodyPr/>
          <a:lstStyle/>
          <a:p>
            <a:r>
              <a:rPr lang="en-GB">
                <a:latin typeface="Calibri" charset="0"/>
              </a:rPr>
              <a:t>There is </a:t>
            </a:r>
            <a:r>
              <a:rPr lang="en-GB" b="1" u="sng">
                <a:solidFill>
                  <a:srgbClr val="0000FF"/>
                </a:solidFill>
                <a:latin typeface="Calibri" charset="0"/>
              </a:rPr>
              <a:t>no</a:t>
            </a:r>
            <a:r>
              <a:rPr lang="en-GB">
                <a:latin typeface="Calibri" charset="0"/>
              </a:rPr>
              <a:t> specific rule obliging the agents to </a:t>
            </a:r>
            <a:r>
              <a:rPr lang="en-GB">
                <a:solidFill>
                  <a:srgbClr val="0000FF"/>
                </a:solidFill>
                <a:latin typeface="Calibri" charset="0"/>
              </a:rPr>
              <a:t>declare the commissions </a:t>
            </a:r>
            <a:r>
              <a:rPr lang="en-GB">
                <a:latin typeface="Calibri" charset="0"/>
              </a:rPr>
              <a:t>they recieve. (Insurers must disclose the commission amounts only when it is question of life assurance).</a:t>
            </a:r>
          </a:p>
          <a:p>
            <a:pPr>
              <a:buFont typeface="Arial" charset="0"/>
              <a:buNone/>
            </a:pPr>
            <a:r>
              <a:rPr lang="en-GB">
                <a:latin typeface="Calibri" charset="0"/>
              </a:rPr>
              <a:t> </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a:solidFill>
                  <a:srgbClr val="660066"/>
                </a:solidFill>
                <a:latin typeface="Calibri" charset="0"/>
              </a:rPr>
              <a:t>Liability of the agents </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Monies paid by the </a:t>
            </a:r>
            <a:r>
              <a:rPr lang="en-US" dirty="0" smtClean="0">
                <a:solidFill>
                  <a:srgbClr val="0000FF"/>
                </a:solidFill>
                <a:ea typeface="+mn-ea"/>
                <a:cs typeface="+mn-cs"/>
              </a:rPr>
              <a:t>policyholder</a:t>
            </a:r>
            <a:r>
              <a:rPr lang="en-US" dirty="0" smtClean="0">
                <a:ea typeface="+mn-ea"/>
                <a:cs typeface="+mn-cs"/>
              </a:rPr>
              <a:t> to the insurance agent </a:t>
            </a:r>
            <a:r>
              <a:rPr lang="en-US" dirty="0" smtClean="0">
                <a:solidFill>
                  <a:srgbClr val="0000FF"/>
                </a:solidFill>
                <a:ea typeface="+mn-ea"/>
                <a:cs typeface="+mn-cs"/>
              </a:rPr>
              <a:t>authorized to collection </a:t>
            </a:r>
            <a:r>
              <a:rPr lang="en-US" dirty="0" smtClean="0">
                <a:ea typeface="+mn-ea"/>
                <a:cs typeface="+mn-cs"/>
              </a:rPr>
              <a:t>are deemed to have been remitted to the </a:t>
            </a:r>
            <a:r>
              <a:rPr lang="en-US" dirty="0" smtClean="0">
                <a:solidFill>
                  <a:srgbClr val="0000FF"/>
                </a:solidFill>
                <a:ea typeface="+mn-ea"/>
                <a:cs typeface="+mn-cs"/>
              </a:rPr>
              <a:t>insurer. </a:t>
            </a:r>
          </a:p>
          <a:p>
            <a:pPr fontAlgn="auto">
              <a:spcAft>
                <a:spcPts val="0"/>
              </a:spcAft>
              <a:buFont typeface="Arial"/>
              <a:buChar char="•"/>
              <a:defRPr/>
            </a:pPr>
            <a:endParaRPr lang="en-US" dirty="0" smtClean="0">
              <a:solidFill>
                <a:srgbClr val="0000FF"/>
              </a:solidFill>
              <a:ea typeface="+mn-ea"/>
              <a:cs typeface="+mn-cs"/>
            </a:endParaRPr>
          </a:p>
          <a:p>
            <a:pPr fontAlgn="auto">
              <a:spcAft>
                <a:spcPts val="0"/>
              </a:spcAft>
              <a:buFont typeface="Arial"/>
              <a:buChar char="•"/>
              <a:defRPr/>
            </a:pPr>
            <a:r>
              <a:rPr lang="en-US" dirty="0" smtClean="0">
                <a:solidFill>
                  <a:srgbClr val="0000FF"/>
                </a:solidFill>
                <a:ea typeface="+mn-ea"/>
                <a:cs typeface="+mn-cs"/>
              </a:rPr>
              <a:t>Monies paid to the agent by the insurer </a:t>
            </a:r>
            <a:r>
              <a:rPr lang="en-US" dirty="0" smtClean="0">
                <a:ea typeface="+mn-ea"/>
                <a:cs typeface="+mn-cs"/>
              </a:rPr>
              <a:t>and intended for the policyholder are </a:t>
            </a:r>
            <a:r>
              <a:rPr lang="en-US" b="1" u="sng" dirty="0" smtClean="0">
                <a:solidFill>
                  <a:srgbClr val="0000FF"/>
                </a:solidFill>
                <a:ea typeface="+mn-ea"/>
                <a:cs typeface="+mn-cs"/>
              </a:rPr>
              <a:t>not</a:t>
            </a:r>
            <a:r>
              <a:rPr lang="en-US" dirty="0" smtClean="0">
                <a:ea typeface="+mn-ea"/>
                <a:cs typeface="+mn-cs"/>
              </a:rPr>
              <a:t> regarded as having been paid to the policyholder </a:t>
            </a:r>
            <a:r>
              <a:rPr lang="en-US" dirty="0" smtClean="0">
                <a:solidFill>
                  <a:srgbClr val="0000FF"/>
                </a:solidFill>
                <a:ea typeface="+mn-ea"/>
                <a:cs typeface="+mn-cs"/>
              </a:rPr>
              <a:t>until effective collection</a:t>
            </a:r>
            <a:r>
              <a:rPr lang="en-US" dirty="0" smtClean="0">
                <a:ea typeface="+mn-ea"/>
                <a:cs typeface="+mn-cs"/>
              </a:rPr>
              <a:t>.</a:t>
            </a:r>
            <a:endParaRPr lang="en-US" dirty="0">
              <a:ea typeface="+mn-ea"/>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solidFill>
                  <a:srgbClr val="660066"/>
                </a:solidFill>
                <a:latin typeface="Calibri" charset="0"/>
              </a:rPr>
              <a:t>Liability of the agents </a:t>
            </a:r>
          </a:p>
        </p:txBody>
      </p:sp>
      <p:sp>
        <p:nvSpPr>
          <p:cNvPr id="72706" name="Content Placeholder 2"/>
          <p:cNvSpPr>
            <a:spLocks noGrp="1"/>
          </p:cNvSpPr>
          <p:nvPr>
            <p:ph idx="1"/>
          </p:nvPr>
        </p:nvSpPr>
        <p:spPr/>
        <p:txBody>
          <a:bodyPr/>
          <a:lstStyle/>
          <a:p>
            <a:endParaRPr lang="en-US">
              <a:latin typeface="Calibri" charset="0"/>
            </a:endParaRPr>
          </a:p>
          <a:p>
            <a:r>
              <a:rPr lang="en-US">
                <a:latin typeface="Calibri" charset="0"/>
              </a:rPr>
              <a:t>Insurance agents </a:t>
            </a:r>
            <a:r>
              <a:rPr lang="en-US">
                <a:solidFill>
                  <a:srgbClr val="0000FF"/>
                </a:solidFill>
                <a:latin typeface="Calibri" charset="0"/>
              </a:rPr>
              <a:t>can sue and be sued </a:t>
            </a:r>
            <a:r>
              <a:rPr lang="en-US">
                <a:latin typeface="Calibri" charset="0"/>
              </a:rPr>
              <a:t>on behalf of their </a:t>
            </a:r>
            <a:r>
              <a:rPr lang="en-US">
                <a:solidFill>
                  <a:srgbClr val="0000FF"/>
                </a:solidFill>
                <a:latin typeface="Calibri" charset="0"/>
              </a:rPr>
              <a:t>principal.</a:t>
            </a:r>
          </a:p>
          <a:p>
            <a:endParaRPr lang="en-US">
              <a:latin typeface="Calibri" charset="0"/>
            </a:endParaRPr>
          </a:p>
          <a:p>
            <a:r>
              <a:rPr lang="en-US">
                <a:latin typeface="Calibri" charset="0"/>
              </a:rPr>
              <a:t>Insurance agents can </a:t>
            </a:r>
            <a:r>
              <a:rPr lang="en-US">
                <a:solidFill>
                  <a:srgbClr val="0000FF"/>
                </a:solidFill>
                <a:latin typeface="Calibri" charset="0"/>
              </a:rPr>
              <a:t>summon</a:t>
            </a:r>
            <a:r>
              <a:rPr lang="en-US">
                <a:latin typeface="Calibri" charset="0"/>
              </a:rPr>
              <a:t> and </a:t>
            </a:r>
            <a:r>
              <a:rPr lang="en-US">
                <a:solidFill>
                  <a:srgbClr val="0000FF"/>
                </a:solidFill>
                <a:latin typeface="Calibri" charset="0"/>
              </a:rPr>
              <a:t>be summoned</a:t>
            </a:r>
            <a:r>
              <a:rPr lang="en-US">
                <a:latin typeface="Calibri" charset="0"/>
              </a:rPr>
              <a:t> on behalf of their </a:t>
            </a:r>
            <a:r>
              <a:rPr lang="en-US">
                <a:solidFill>
                  <a:srgbClr val="0000FF"/>
                </a:solidFill>
                <a:latin typeface="Calibri" charset="0"/>
              </a:rPr>
              <a:t>principal. </a:t>
            </a: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1 Başlık"/>
          <p:cNvSpPr>
            <a:spLocks noGrp="1"/>
          </p:cNvSpPr>
          <p:nvPr>
            <p:ph type="title"/>
          </p:nvPr>
        </p:nvSpPr>
        <p:spPr/>
        <p:txBody>
          <a:bodyPr/>
          <a:lstStyle/>
          <a:p>
            <a:r>
              <a:rPr lang="en-GB">
                <a:solidFill>
                  <a:srgbClr val="660066"/>
                </a:solidFill>
                <a:latin typeface="Calibri" charset="0"/>
              </a:rPr>
              <a:t>Liability of the brokers</a:t>
            </a:r>
          </a:p>
        </p:txBody>
      </p:sp>
      <p:sp>
        <p:nvSpPr>
          <p:cNvPr id="73730" name="2 İçerik Yer Tutucusu"/>
          <p:cNvSpPr>
            <a:spLocks noGrp="1"/>
          </p:cNvSpPr>
          <p:nvPr>
            <p:ph idx="1"/>
          </p:nvPr>
        </p:nvSpPr>
        <p:spPr/>
        <p:txBody>
          <a:bodyPr/>
          <a:lstStyle/>
          <a:p>
            <a:pPr>
              <a:lnSpc>
                <a:spcPct val="90000"/>
              </a:lnSpc>
            </a:pPr>
            <a:r>
              <a:rPr lang="en-GB">
                <a:latin typeface="Calibri" charset="0"/>
              </a:rPr>
              <a:t>Broker is liable on the ground of the </a:t>
            </a:r>
            <a:r>
              <a:rPr lang="en-GB">
                <a:solidFill>
                  <a:srgbClr val="660066"/>
                </a:solidFill>
                <a:latin typeface="Calibri" charset="0"/>
              </a:rPr>
              <a:t>service providing contract </a:t>
            </a:r>
            <a:r>
              <a:rPr lang="en-GB">
                <a:latin typeface="Calibri" charset="0"/>
              </a:rPr>
              <a:t>he concluded with the policyholder</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1 Başlık"/>
          <p:cNvSpPr>
            <a:spLocks noGrp="1"/>
          </p:cNvSpPr>
          <p:nvPr>
            <p:ph type="title"/>
          </p:nvPr>
        </p:nvSpPr>
        <p:spPr/>
        <p:txBody>
          <a:bodyPr/>
          <a:lstStyle/>
          <a:p>
            <a:r>
              <a:rPr lang="en-GB">
                <a:solidFill>
                  <a:srgbClr val="660066"/>
                </a:solidFill>
                <a:latin typeface="Calibri" charset="0"/>
              </a:rPr>
              <a:t>Liability of the brokers</a:t>
            </a:r>
          </a:p>
        </p:txBody>
      </p:sp>
      <p:sp>
        <p:nvSpPr>
          <p:cNvPr id="3" name="2 İçerik Yer Tutucusu"/>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endParaRPr lang="en-GB" dirty="0" smtClean="0">
              <a:ea typeface="+mn-ea"/>
              <a:cs typeface="+mn-cs"/>
            </a:endParaRPr>
          </a:p>
          <a:p>
            <a:pPr fontAlgn="auto">
              <a:spcAft>
                <a:spcPts val="0"/>
              </a:spcAft>
              <a:buFont typeface="Arial" pitchFamily="34" charset="0"/>
              <a:buChar char="•"/>
              <a:defRPr/>
            </a:pPr>
            <a:r>
              <a:rPr lang="en-GB" dirty="0" smtClean="0">
                <a:ea typeface="+mn-ea"/>
                <a:cs typeface="+mn-cs"/>
              </a:rPr>
              <a:t>Turkish insurance law rules do not </a:t>
            </a:r>
            <a:r>
              <a:rPr lang="en-GB" dirty="0" smtClean="0">
                <a:solidFill>
                  <a:srgbClr val="0000FF"/>
                </a:solidFill>
                <a:ea typeface="+mn-ea"/>
                <a:cs typeface="+mn-cs"/>
              </a:rPr>
              <a:t>impose </a:t>
            </a:r>
            <a:r>
              <a:rPr lang="en-GB" dirty="0" smtClean="0">
                <a:ea typeface="+mn-ea"/>
                <a:cs typeface="+mn-cs"/>
              </a:rPr>
              <a:t>on brokers any </a:t>
            </a:r>
            <a:r>
              <a:rPr lang="en-GB" dirty="0" smtClean="0">
                <a:solidFill>
                  <a:srgbClr val="0000FF"/>
                </a:solidFill>
                <a:ea typeface="+mn-ea"/>
                <a:cs typeface="+mn-cs"/>
              </a:rPr>
              <a:t>information duty </a:t>
            </a:r>
            <a:r>
              <a:rPr lang="en-GB" dirty="0" smtClean="0">
                <a:ea typeface="+mn-ea"/>
                <a:cs typeface="+mn-cs"/>
              </a:rPr>
              <a:t>before the conclusion of the insurance contract. Such duty is deduced from the general provisions and especially from</a:t>
            </a:r>
            <a:r>
              <a:rPr lang="en-US" dirty="0" smtClean="0">
                <a:ea typeface="+mn-ea"/>
                <a:cs typeface="+mn-cs"/>
              </a:rPr>
              <a:t> </a:t>
            </a:r>
            <a:r>
              <a:rPr lang="en-GB" dirty="0" smtClean="0">
                <a:ea typeface="+mn-ea"/>
                <a:cs typeface="+mn-cs"/>
              </a:rPr>
              <a:t>the Art. 506(1) of the (</a:t>
            </a:r>
            <a:r>
              <a:rPr lang="en-GB" dirty="0">
                <a:ea typeface="+mn-ea"/>
                <a:cs typeface="+mn-cs"/>
              </a:rPr>
              <a:t>T</a:t>
            </a:r>
            <a:r>
              <a:rPr lang="en-GB" dirty="0" smtClean="0">
                <a:ea typeface="+mn-ea"/>
                <a:cs typeface="+mn-cs"/>
              </a:rPr>
              <a:t>urkish) Code of Obligations </a:t>
            </a:r>
            <a:r>
              <a:rPr lang="en-US" dirty="0" smtClean="0">
                <a:ea typeface="+mn-ea"/>
                <a:cs typeface="+mn-cs"/>
              </a:rPr>
              <a:t>–</a:t>
            </a:r>
            <a:r>
              <a:rPr lang="en-GB" dirty="0" smtClean="0">
                <a:ea typeface="+mn-ea"/>
                <a:cs typeface="+mn-cs"/>
              </a:rPr>
              <a:t>  information duty is considered to be included within the general duty of care. </a:t>
            </a:r>
          </a:p>
          <a:p>
            <a:pPr fontAlgn="auto">
              <a:spcAft>
                <a:spcPts val="0"/>
              </a:spcAft>
              <a:buFont typeface="Arial" pitchFamily="34" charset="0"/>
              <a:buChar char="•"/>
              <a:defRPr/>
            </a:pPr>
            <a:endParaRPr lang="en-GB" dirty="0" smtClean="0">
              <a:ea typeface="+mn-ea"/>
              <a:cs typeface="+mn-cs"/>
            </a:endParaRPr>
          </a:p>
          <a:p>
            <a:pPr fontAlgn="auto">
              <a:spcAft>
                <a:spcPts val="0"/>
              </a:spcAft>
              <a:buFont typeface="Arial" pitchFamily="34" charset="0"/>
              <a:buChar char="•"/>
              <a:defRPr/>
            </a:pPr>
            <a:r>
              <a:rPr lang="en-GB" dirty="0" smtClean="0">
                <a:ea typeface="+mn-ea"/>
                <a:cs typeface="+mn-cs"/>
              </a:rPr>
              <a:t>Insurers (who are not exempted of the duty to inform where the prospective policyholder has appointed a broker) are required to </a:t>
            </a:r>
            <a:r>
              <a:rPr lang="en-GB" dirty="0" smtClean="0">
                <a:solidFill>
                  <a:srgbClr val="0000FF"/>
                </a:solidFill>
                <a:ea typeface="+mn-ea"/>
                <a:cs typeface="+mn-cs"/>
              </a:rPr>
              <a:t>inform the broker only</a:t>
            </a:r>
            <a:r>
              <a:rPr lang="en-GB" dirty="0" smtClean="0">
                <a:ea typeface="+mn-ea"/>
                <a:cs typeface="+mn-cs"/>
              </a:rPr>
              <a:t>, when the broker is </a:t>
            </a:r>
            <a:r>
              <a:rPr lang="en-GB" dirty="0" smtClean="0">
                <a:solidFill>
                  <a:srgbClr val="0000FF"/>
                </a:solidFill>
                <a:ea typeface="+mn-ea"/>
                <a:cs typeface="+mn-cs"/>
              </a:rPr>
              <a:t>empowered</a:t>
            </a:r>
            <a:r>
              <a:rPr lang="en-GB" dirty="0" smtClean="0">
                <a:ea typeface="+mn-ea"/>
                <a:cs typeface="+mn-cs"/>
              </a:rPr>
              <a:t> to enter into the insurance contract on behalf of the policyholder.    </a:t>
            </a: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a:solidFill>
                  <a:srgbClr val="660066"/>
                </a:solidFill>
                <a:latin typeface="Calibri" charset="0"/>
              </a:rPr>
              <a:t>Liability of the brokers</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Premium amounts paid to the broker by the policyholder are treated as having been </a:t>
            </a:r>
            <a:r>
              <a:rPr lang="en-US" dirty="0" smtClean="0">
                <a:solidFill>
                  <a:srgbClr val="0000FF"/>
                </a:solidFill>
                <a:ea typeface="+mn-ea"/>
                <a:cs typeface="+mn-cs"/>
              </a:rPr>
              <a:t>paid to the insurer</a:t>
            </a:r>
            <a:r>
              <a:rPr lang="en-US" dirty="0" smtClean="0">
                <a:ea typeface="+mn-ea"/>
                <a:cs typeface="+mn-cs"/>
              </a:rPr>
              <a:t>, if the broker were authorized in that respect by the insurer.</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Brokers must </a:t>
            </a:r>
            <a:r>
              <a:rPr lang="en-US" dirty="0" smtClean="0">
                <a:solidFill>
                  <a:srgbClr val="0000FF"/>
                </a:solidFill>
                <a:ea typeface="+mn-ea"/>
                <a:cs typeface="+mn-cs"/>
              </a:rPr>
              <a:t>transfer</a:t>
            </a:r>
            <a:r>
              <a:rPr lang="en-US" dirty="0" smtClean="0">
                <a:ea typeface="+mn-ea"/>
                <a:cs typeface="+mn-cs"/>
              </a:rPr>
              <a:t> the premium payments to the insurer through </a:t>
            </a:r>
            <a:r>
              <a:rPr lang="en-US" dirty="0" smtClean="0">
                <a:solidFill>
                  <a:srgbClr val="0000FF"/>
                </a:solidFill>
                <a:ea typeface="+mn-ea"/>
                <a:cs typeface="+mn-cs"/>
              </a:rPr>
              <a:t>segregated </a:t>
            </a:r>
            <a:r>
              <a:rPr lang="en-US" dirty="0" smtClean="0">
                <a:ea typeface="+mn-ea"/>
                <a:cs typeface="+mn-cs"/>
              </a:rPr>
              <a:t>clients accounts. Those accounts cannot be used to reimburse other creditors in case of </a:t>
            </a:r>
            <a:r>
              <a:rPr lang="en-US" dirty="0" smtClean="0">
                <a:solidFill>
                  <a:srgbClr val="0000FF"/>
                </a:solidFill>
                <a:ea typeface="+mn-ea"/>
                <a:cs typeface="+mn-cs"/>
              </a:rPr>
              <a:t>bankruptcy.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Do we need the </a:t>
            </a:r>
            <a:r>
              <a:rPr lang="en-US" dirty="0" smtClean="0">
                <a:solidFill>
                  <a:srgbClr val="0000FF"/>
                </a:solidFill>
                <a:ea typeface="+mn-ea"/>
                <a:cs typeface="+mn-cs"/>
              </a:rPr>
              <a:t>second </a:t>
            </a:r>
            <a:r>
              <a:rPr lang="en-US" dirty="0" smtClean="0">
                <a:ea typeface="+mn-ea"/>
                <a:cs typeface="+mn-cs"/>
              </a:rPr>
              <a:t>when we have the </a:t>
            </a:r>
            <a:r>
              <a:rPr lang="en-US" dirty="0" smtClean="0">
                <a:solidFill>
                  <a:srgbClr val="0000FF"/>
                </a:solidFill>
                <a:ea typeface="+mn-ea"/>
                <a:cs typeface="+mn-cs"/>
              </a:rPr>
              <a:t>first </a:t>
            </a:r>
            <a:r>
              <a:rPr lang="en-US" dirty="0" smtClean="0">
                <a:ea typeface="+mn-ea"/>
                <a:cs typeface="+mn-cs"/>
              </a:rPr>
              <a:t>of the above? </a:t>
            </a:r>
            <a:endParaRPr lang="en-US" dirty="0">
              <a:ea typeface="+mn-ea"/>
              <a:cs typeface="+mn-cs"/>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Intermediaries acting as </a:t>
            </a:r>
            <a:br>
              <a:rPr lang="en-US" dirty="0" smtClean="0">
                <a:solidFill>
                  <a:srgbClr val="660066"/>
                </a:solidFill>
                <a:ea typeface="+mj-ea"/>
                <a:cs typeface="+mj-cs"/>
              </a:rPr>
            </a:br>
            <a:r>
              <a:rPr lang="en-US" dirty="0" smtClean="0">
                <a:solidFill>
                  <a:srgbClr val="660066"/>
                </a:solidFill>
                <a:ea typeface="+mj-ea"/>
                <a:cs typeface="+mj-cs"/>
              </a:rPr>
              <a:t>auxiliary person </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In many cases the insurance agents and sometimes the brokers act as auxiliary person for the fulfillment of the obligations or duties incumbent on the insurer.</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In such cases, the insurer who benefits from an agent’s or broker’s services, will respond for the losses caused by that agent or broker. </a:t>
            </a:r>
            <a:endParaRPr lang="en-US" dirty="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66"/>
                </a:solidFill>
              </a:rPr>
              <a:t>PEICL</a:t>
            </a:r>
            <a:endParaRPr lang="en-US" dirty="0">
              <a:solidFill>
                <a:srgbClr val="660066"/>
              </a:solidFill>
            </a:endParaRPr>
          </a:p>
        </p:txBody>
      </p:sp>
      <p:sp>
        <p:nvSpPr>
          <p:cNvPr id="3" name="Content Placeholder 2"/>
          <p:cNvSpPr>
            <a:spLocks noGrp="1"/>
          </p:cNvSpPr>
          <p:nvPr>
            <p:ph idx="1"/>
          </p:nvPr>
        </p:nvSpPr>
        <p:spPr/>
        <p:txBody>
          <a:bodyPr/>
          <a:lstStyle/>
          <a:p>
            <a:pPr fontAlgn="auto">
              <a:spcAft>
                <a:spcPts val="0"/>
              </a:spcAft>
              <a:defRPr/>
            </a:pPr>
            <a:r>
              <a:rPr lang="en-US" sz="2400" dirty="0" smtClean="0"/>
              <a:t>Although the protective rules are numerous, we will briefly examine only</a:t>
            </a:r>
          </a:p>
          <a:p>
            <a:pPr fontAlgn="auto">
              <a:spcAft>
                <a:spcPts val="0"/>
              </a:spcAft>
              <a:defRPr/>
            </a:pPr>
            <a:endParaRPr lang="en-US" sz="2400" dirty="0" smtClean="0"/>
          </a:p>
          <a:p>
            <a:pPr fontAlgn="auto">
              <a:spcAft>
                <a:spcPts val="0"/>
              </a:spcAft>
              <a:defRPr/>
            </a:pPr>
            <a:r>
              <a:rPr lang="en-US" sz="2400" dirty="0" smtClean="0"/>
              <a:t>Insurer’s </a:t>
            </a:r>
            <a:r>
              <a:rPr lang="en-US" sz="2400" dirty="0"/>
              <a:t>pre contractual </a:t>
            </a:r>
            <a:r>
              <a:rPr lang="en-US" sz="2400" dirty="0" smtClean="0"/>
              <a:t>duties</a:t>
            </a:r>
          </a:p>
          <a:p>
            <a:pPr lvl="1" fontAlgn="auto">
              <a:spcAft>
                <a:spcPts val="0"/>
              </a:spcAft>
              <a:defRPr/>
            </a:pPr>
            <a:r>
              <a:rPr lang="en-US" sz="2000" dirty="0" smtClean="0"/>
              <a:t>Provision </a:t>
            </a:r>
            <a:r>
              <a:rPr lang="en-US" sz="2000" dirty="0"/>
              <a:t>of the pre contractual </a:t>
            </a:r>
            <a:r>
              <a:rPr lang="en-US" sz="2000" dirty="0" smtClean="0"/>
              <a:t>documents</a:t>
            </a:r>
          </a:p>
          <a:p>
            <a:pPr lvl="1" fontAlgn="auto">
              <a:spcAft>
                <a:spcPts val="0"/>
              </a:spcAft>
              <a:defRPr/>
            </a:pPr>
            <a:r>
              <a:rPr lang="en-US" sz="2000" dirty="0" smtClean="0"/>
              <a:t>Duty </a:t>
            </a:r>
            <a:r>
              <a:rPr lang="en-US" sz="2000" dirty="0"/>
              <a:t>to warn about inconsistencies in the cover (duty of </a:t>
            </a:r>
            <a:r>
              <a:rPr lang="en-US" sz="2000" dirty="0" smtClean="0"/>
              <a:t>assistance)</a:t>
            </a:r>
            <a:endParaRPr lang="en-US" sz="2000" dirty="0"/>
          </a:p>
          <a:p>
            <a:pPr lvl="1" fontAlgn="auto">
              <a:spcAft>
                <a:spcPts val="0"/>
              </a:spcAft>
              <a:defRPr/>
            </a:pPr>
            <a:r>
              <a:rPr lang="en-US" sz="2000" dirty="0" smtClean="0"/>
              <a:t>Duty </a:t>
            </a:r>
            <a:r>
              <a:rPr lang="en-US" sz="2000" dirty="0"/>
              <a:t>to warn about commencement of </a:t>
            </a:r>
            <a:r>
              <a:rPr lang="en-US" sz="2000" dirty="0" smtClean="0"/>
              <a:t>cover</a:t>
            </a:r>
          </a:p>
          <a:p>
            <a:pPr fontAlgn="auto">
              <a:spcAft>
                <a:spcPts val="0"/>
              </a:spcAft>
              <a:defRPr/>
            </a:pPr>
            <a:endParaRPr lang="en-US" sz="2400" dirty="0"/>
          </a:p>
          <a:p>
            <a:pPr fontAlgn="auto">
              <a:spcAft>
                <a:spcPts val="0"/>
              </a:spcAft>
              <a:defRPr/>
            </a:pPr>
            <a:r>
              <a:rPr lang="en-US" sz="2400" dirty="0" smtClean="0"/>
              <a:t>Insurer’s </a:t>
            </a:r>
            <a:r>
              <a:rPr lang="en-US" sz="2400" dirty="0"/>
              <a:t>obligation to issue the insurance policy</a:t>
            </a:r>
          </a:p>
          <a:p>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54388968"/>
      </p:ext>
    </p:extLst>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Intermediaries </a:t>
            </a:r>
            <a:r>
              <a:rPr lang="en-US" dirty="0" smtClean="0">
                <a:solidFill>
                  <a:srgbClr val="660066"/>
                </a:solidFill>
                <a:ea typeface="+mj-ea"/>
                <a:cs typeface="+mj-cs"/>
              </a:rPr>
              <a:t>liable in addition to the insurer</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As said above, In some cases national laws impose liability on both the insurer and intermediary.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This is the case for Turkey: Turkish law states that the pre-contractual information duty is incumbent on the insurer as well as on the agent.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Another example: German law provides that the duty to advise is incumbent not only on the insurer but also on the agent.   </a:t>
            </a:r>
            <a:endParaRPr lang="en-US" dirty="0">
              <a:ea typeface="+mn-ea"/>
              <a:cs typeface="+mn-cs"/>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Intermediary or insurer solely liable </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At this point it would be appropriate to underline that in German law the information duty (as imposed on the insurer) does not exist for the intermediary. Thus, in principle, the insurer will be liable alone for its breach</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The duty to advise, however exist both for insurer and intermediary. But, if the contract is concluded by the intermediation of a broker, the insurer is exempted from the duty to advise and consequently not liable for the breach of the duty in question.</a:t>
            </a:r>
            <a:endParaRPr lang="en-US" dirty="0">
              <a:ea typeface="+mn-ea"/>
              <a:cs typeface="+mn-cs"/>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a:solidFill>
                  <a:srgbClr val="660066"/>
                </a:solidFill>
                <a:latin typeface="Calibri" charset="0"/>
              </a:rPr>
              <a:t>Overlaps? </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In  German law, the information duty in the context of the insurance contract to be concluded is imposed only on the insurer. The intermediary is not under such duty.</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If the prospective policyholder is represented by a third party (for instance by a broker) it is sufficient to inform that third party. </a:t>
            </a:r>
            <a:endParaRPr lang="en-US" dirty="0">
              <a:ea typeface="+mn-ea"/>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solidFill>
                  <a:srgbClr val="660066"/>
                </a:solidFill>
                <a:latin typeface="Calibri" charset="0"/>
              </a:rPr>
              <a:t>Overlaps?</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a:buChar char="•"/>
              <a:defRPr/>
            </a:pPr>
            <a:endParaRPr lang="en-GB" dirty="0" smtClean="0">
              <a:ea typeface="+mn-ea"/>
              <a:cs typeface="+mn-cs"/>
            </a:endParaRPr>
          </a:p>
          <a:p>
            <a:pPr fontAlgn="auto">
              <a:spcAft>
                <a:spcPts val="0"/>
              </a:spcAft>
              <a:buFont typeface="Arial"/>
              <a:buChar char="•"/>
              <a:defRPr/>
            </a:pPr>
            <a:r>
              <a:rPr lang="en-GB" dirty="0" smtClean="0">
                <a:ea typeface="+mn-ea"/>
                <a:cs typeface="+mn-cs"/>
              </a:rPr>
              <a:t>With regards to the duty to advise, the situation is different: That duty is imposed on both the insurer and the insurance intermediary.</a:t>
            </a:r>
          </a:p>
          <a:p>
            <a:pPr fontAlgn="auto">
              <a:spcAft>
                <a:spcPts val="0"/>
              </a:spcAft>
              <a:buFont typeface="Arial"/>
              <a:buChar char="•"/>
              <a:defRPr/>
            </a:pPr>
            <a:endParaRPr lang="en-GB" dirty="0" smtClean="0">
              <a:ea typeface="+mn-ea"/>
              <a:cs typeface="+mn-cs"/>
            </a:endParaRPr>
          </a:p>
          <a:p>
            <a:pPr fontAlgn="auto">
              <a:spcAft>
                <a:spcPts val="0"/>
              </a:spcAft>
              <a:buFont typeface="Arial"/>
              <a:buChar char="•"/>
              <a:defRPr/>
            </a:pPr>
            <a:r>
              <a:rPr lang="en-GB" dirty="0" smtClean="0">
                <a:ea typeface="+mn-ea"/>
                <a:cs typeface="+mn-cs"/>
              </a:rPr>
              <a:t>But the duty to advise in question will be accomplished only once. </a:t>
            </a:r>
          </a:p>
          <a:p>
            <a:pPr fontAlgn="auto">
              <a:spcAft>
                <a:spcPts val="0"/>
              </a:spcAft>
              <a:buFont typeface="Arial"/>
              <a:buChar char="•"/>
              <a:defRPr/>
            </a:pPr>
            <a:endParaRPr lang="en-GB" dirty="0" smtClean="0">
              <a:ea typeface="+mn-ea"/>
              <a:cs typeface="+mn-cs"/>
            </a:endParaRPr>
          </a:p>
          <a:p>
            <a:pPr fontAlgn="auto">
              <a:spcAft>
                <a:spcPts val="0"/>
              </a:spcAft>
              <a:buFont typeface="Arial"/>
              <a:buChar char="•"/>
              <a:defRPr/>
            </a:pPr>
            <a:r>
              <a:rPr lang="en-GB" dirty="0" smtClean="0">
                <a:ea typeface="+mn-ea"/>
                <a:cs typeface="+mn-cs"/>
              </a:rPr>
              <a:t>To bear in mind: If the contract is intermediated by a broker, the insurer is exempted from the duty to advise</a:t>
            </a:r>
            <a:r>
              <a:rPr lang="en-GB" dirty="0">
                <a:ea typeface="+mn-ea"/>
                <a:cs typeface="+mn-cs"/>
              </a:rPr>
              <a:t> </a:t>
            </a:r>
            <a:r>
              <a:rPr lang="en-GB" dirty="0" smtClean="0">
                <a:ea typeface="+mn-ea"/>
                <a:cs typeface="+mn-cs"/>
              </a:rPr>
              <a:t>under German law.</a:t>
            </a:r>
            <a:endParaRPr lang="en-GB" dirty="0">
              <a:ea typeface="+mn-ea"/>
              <a:cs typeface="+mn-cs"/>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a:solidFill>
                  <a:srgbClr val="660066"/>
                </a:solidFill>
                <a:latin typeface="Calibri" charset="0"/>
              </a:rPr>
              <a:t>Overlaps?</a:t>
            </a:r>
          </a:p>
        </p:txBody>
      </p:sp>
      <p:sp>
        <p:nvSpPr>
          <p:cNvPr id="81922" name="Content Placeholder 2"/>
          <p:cNvSpPr>
            <a:spLocks noGrp="1"/>
          </p:cNvSpPr>
          <p:nvPr>
            <p:ph idx="1"/>
          </p:nvPr>
        </p:nvSpPr>
        <p:spPr/>
        <p:txBody>
          <a:bodyPr/>
          <a:lstStyle/>
          <a:p>
            <a:r>
              <a:rPr lang="en-US">
                <a:latin typeface="Calibri" charset="0"/>
              </a:rPr>
              <a:t>But when a contract is intermediated by an agent, he fulfills not only his own duty to advise but at the same time that of the insurer. </a:t>
            </a: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a:solidFill>
                  <a:srgbClr val="660066"/>
                </a:solidFill>
                <a:latin typeface="Calibri" charset="0"/>
              </a:rPr>
              <a:t>Overlaps under Turkish law</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a:buChar char="•"/>
              <a:defRPr/>
            </a:pPr>
            <a:endParaRPr lang="en-GB" dirty="0" smtClean="0">
              <a:ea typeface="+mn-ea"/>
              <a:cs typeface="+mn-cs"/>
            </a:endParaRPr>
          </a:p>
          <a:p>
            <a:pPr fontAlgn="auto">
              <a:spcAft>
                <a:spcPts val="0"/>
              </a:spcAft>
              <a:buFont typeface="Arial"/>
              <a:buChar char="•"/>
              <a:defRPr/>
            </a:pPr>
            <a:r>
              <a:rPr lang="en-GB" dirty="0" smtClean="0">
                <a:ea typeface="+mn-ea"/>
                <a:cs typeface="+mn-cs"/>
              </a:rPr>
              <a:t>In Turkish law the situation is different:</a:t>
            </a:r>
          </a:p>
          <a:p>
            <a:pPr fontAlgn="auto">
              <a:spcAft>
                <a:spcPts val="0"/>
              </a:spcAft>
              <a:buFont typeface="Arial"/>
              <a:buChar char="•"/>
              <a:defRPr/>
            </a:pPr>
            <a:endParaRPr lang="en-GB" dirty="0" smtClean="0">
              <a:ea typeface="+mn-ea"/>
              <a:cs typeface="+mn-cs"/>
            </a:endParaRPr>
          </a:p>
          <a:p>
            <a:pPr lvl="1" fontAlgn="auto">
              <a:spcAft>
                <a:spcPts val="0"/>
              </a:spcAft>
              <a:buFont typeface="Arial"/>
              <a:buChar char="–"/>
              <a:defRPr/>
            </a:pPr>
            <a:r>
              <a:rPr lang="en-GB" dirty="0" smtClean="0">
                <a:ea typeface="+mn-ea"/>
              </a:rPr>
              <a:t>The insurer and agent are both under the duty to inform</a:t>
            </a:r>
          </a:p>
          <a:p>
            <a:pPr fontAlgn="auto">
              <a:spcAft>
                <a:spcPts val="0"/>
              </a:spcAft>
              <a:buFont typeface="Arial"/>
              <a:buChar char="•"/>
              <a:defRPr/>
            </a:pPr>
            <a:endParaRPr lang="en-GB" dirty="0" smtClean="0">
              <a:ea typeface="+mn-ea"/>
              <a:cs typeface="+mn-cs"/>
            </a:endParaRPr>
          </a:p>
          <a:p>
            <a:pPr lvl="1" fontAlgn="auto">
              <a:spcAft>
                <a:spcPts val="0"/>
              </a:spcAft>
              <a:buFont typeface="Arial"/>
              <a:buChar char="–"/>
              <a:defRPr/>
            </a:pPr>
            <a:r>
              <a:rPr lang="en-GB" dirty="0" smtClean="0">
                <a:ea typeface="+mn-ea"/>
              </a:rPr>
              <a:t>The insurer and the intermediary are both under the duty to advice (and warn) </a:t>
            </a:r>
            <a:r>
              <a:rPr lang="en-GB" smtClean="0">
                <a:ea typeface="+mn-ea"/>
              </a:rPr>
              <a:t>(personal </a:t>
            </a:r>
            <a:r>
              <a:rPr lang="en-GB" dirty="0" smtClean="0">
                <a:ea typeface="+mn-ea"/>
              </a:rPr>
              <a:t>opinion)</a:t>
            </a:r>
          </a:p>
          <a:p>
            <a:pPr fontAlgn="auto">
              <a:spcAft>
                <a:spcPts val="0"/>
              </a:spcAft>
              <a:buFont typeface="Arial"/>
              <a:buChar char="•"/>
              <a:defRPr/>
            </a:pPr>
            <a:endParaRPr lang="en-GB" dirty="0" smtClean="0">
              <a:ea typeface="+mn-ea"/>
              <a:cs typeface="+mn-cs"/>
            </a:endParaRPr>
          </a:p>
          <a:p>
            <a:pPr lvl="1" fontAlgn="auto">
              <a:spcAft>
                <a:spcPts val="0"/>
              </a:spcAft>
              <a:buFont typeface="Arial"/>
              <a:buChar char="–"/>
              <a:defRPr/>
            </a:pPr>
            <a:r>
              <a:rPr lang="en-GB" dirty="0" smtClean="0">
                <a:ea typeface="+mn-ea"/>
              </a:rPr>
              <a:t>But when the prospective policyholder is represented by a broker, only the broker shall be informed and advised (and warned). </a:t>
            </a:r>
            <a:endParaRPr lang="en-GB" dirty="0">
              <a:ea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Provision of pre contractual documents</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Char char="•"/>
              <a:defRPr/>
            </a:pPr>
            <a:r>
              <a:rPr lang="en-US" dirty="0" smtClean="0">
                <a:ea typeface="+mn-ea"/>
                <a:cs typeface="+mn-cs"/>
              </a:rPr>
              <a:t>Aim of the pre- contractual documents: effective protection of the consumers.</a:t>
            </a:r>
          </a:p>
          <a:p>
            <a:pPr fontAlgn="auto">
              <a:spcAft>
                <a:spcPts val="0"/>
              </a:spcAft>
              <a:buFont typeface="Arial"/>
              <a:buChar char="•"/>
              <a:defRPr/>
            </a:pPr>
            <a:r>
              <a:rPr lang="en-US" dirty="0" smtClean="0">
                <a:ea typeface="+mn-ea"/>
                <a:cs typeface="+mn-cs"/>
              </a:rPr>
              <a:t>Pre contractual documents ensure transparency for the prospective policyholder: He can decide on whether to take out insurance being in possession of relevant information.</a:t>
            </a:r>
          </a:p>
          <a:p>
            <a:pPr fontAlgn="auto">
              <a:spcAft>
                <a:spcPts val="0"/>
              </a:spcAft>
              <a:buFont typeface="Arial"/>
              <a:buChar char="•"/>
              <a:defRPr/>
            </a:pPr>
            <a:r>
              <a:rPr lang="en-US" dirty="0" smtClean="0">
                <a:ea typeface="+mn-ea"/>
                <a:cs typeface="+mn-cs"/>
              </a:rPr>
              <a:t>Thus, the insurer is under the duty to provide the applicant with pre contractual documents.    </a:t>
            </a:r>
            <a:endParaRPr lang="en-US" dirty="0">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660066"/>
                </a:solidFill>
                <a:ea typeface="+mj-ea"/>
                <a:cs typeface="+mj-cs"/>
              </a:rPr>
              <a:t>Provision of pre-contractual documents</a:t>
            </a:r>
            <a:endParaRPr lang="en-US" dirty="0">
              <a:solidFill>
                <a:srgbClr val="660066"/>
              </a:solidFill>
              <a:ea typeface="+mj-ea"/>
              <a:cs typeface="+mj-cs"/>
            </a:endParaRPr>
          </a:p>
        </p:txBody>
      </p:sp>
      <p:sp>
        <p:nvSpPr>
          <p:cNvPr id="3" name="Content Placeholder 2"/>
          <p:cNvSpPr>
            <a:spLocks noGrp="1"/>
          </p:cNvSpPr>
          <p:nvPr>
            <p:ph idx="1"/>
          </p:nvPr>
        </p:nvSpPr>
        <p:spPr/>
        <p:txBody>
          <a:bodyPr rtlCol="0">
            <a:normAutofit fontScale="85000" lnSpcReduction="20000"/>
          </a:bodyPr>
          <a:lstStyle/>
          <a:p>
            <a:pPr marL="0" indent="0" fontAlgn="auto">
              <a:spcAft>
                <a:spcPts val="0"/>
              </a:spcAft>
              <a:buFont typeface="Arial"/>
              <a:buNone/>
              <a:defRPr/>
            </a:pPr>
            <a:r>
              <a:rPr lang="en-US" dirty="0" smtClean="0">
                <a:ea typeface="+mn-ea"/>
                <a:cs typeface="+mn-cs"/>
              </a:rPr>
              <a:t>  Pre-contractual documents include</a:t>
            </a:r>
          </a:p>
          <a:p>
            <a:pPr lvl="1" fontAlgn="auto">
              <a:spcAft>
                <a:spcPts val="0"/>
              </a:spcAft>
              <a:buFont typeface="Arial"/>
              <a:buChar char="–"/>
              <a:defRPr/>
            </a:pPr>
            <a:r>
              <a:rPr lang="en-US" dirty="0" smtClean="0">
                <a:ea typeface="+mn-ea"/>
              </a:rPr>
              <a:t>A copy of the proposed contract terms</a:t>
            </a:r>
          </a:p>
          <a:p>
            <a:pPr lvl="1" fontAlgn="auto">
              <a:spcAft>
                <a:spcPts val="0"/>
              </a:spcAft>
              <a:buFont typeface="Arial"/>
              <a:buChar char="–"/>
              <a:defRPr/>
            </a:pPr>
            <a:r>
              <a:rPr lang="en-US" dirty="0" smtClean="0">
                <a:ea typeface="+mn-ea"/>
              </a:rPr>
              <a:t>Document containing relevant information </a:t>
            </a:r>
            <a:r>
              <a:rPr lang="en-US" i="1" dirty="0" smtClean="0">
                <a:solidFill>
                  <a:srgbClr val="0000FF"/>
                </a:solidFill>
                <a:ea typeface="+mn-ea"/>
              </a:rPr>
              <a:t>(name and address of the contracting parties; name and address of the insured and of the beneficiary; name and address of the insurance agent; subject matter of the insurance and risks covered; sum insured and any deductibles; amount of the premium or the mode of calculating the premium; due date of the premium, place and mode of payment of the premium; contract period and period of cover; right to revoke the application and the right to avoid the contract; law applicable to the contract  or the law proposed by the insurer; out of court and redress mechanisms; guarantee funds  or other compensation arrangements, if any)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solidFill>
                  <a:srgbClr val="660066"/>
                </a:solidFill>
                <a:ea typeface="+mj-ea"/>
                <a:cs typeface="+mj-cs"/>
              </a:rPr>
              <a:t>Provision of pre-contractual documents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a:buChar char="•"/>
              <a:defRPr/>
            </a:pPr>
            <a:r>
              <a:rPr lang="en-US" dirty="0" smtClean="0">
                <a:ea typeface="+mn-ea"/>
                <a:cs typeface="+mn-cs"/>
              </a:rPr>
              <a:t>Pre-contractual documents should be submitted to the applicant in due time (sufficiently in advance so as the applicant could consider taking out insurance) </a:t>
            </a:r>
            <a:endParaRPr lang="en-US" dirty="0">
              <a:ea typeface="+mn-ea"/>
              <a:cs typeface="+mn-cs"/>
            </a:endParaRP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Applicant </a:t>
            </a:r>
            <a:r>
              <a:rPr lang="en-US" dirty="0">
                <a:ea typeface="+mn-ea"/>
                <a:cs typeface="+mn-cs"/>
              </a:rPr>
              <a:t>should have the right to a copy of the </a:t>
            </a:r>
            <a:r>
              <a:rPr lang="en-US" dirty="0" smtClean="0">
                <a:ea typeface="+mn-ea"/>
                <a:cs typeface="+mn-cs"/>
              </a:rPr>
              <a:t>application form or questionnaire provided by the insurer. </a:t>
            </a:r>
          </a:p>
          <a:p>
            <a:pPr fontAlgn="auto">
              <a:spcAft>
                <a:spcPts val="0"/>
              </a:spcAft>
              <a:buFont typeface="Arial"/>
              <a:buChar char="•"/>
              <a:defRPr/>
            </a:pPr>
            <a:endParaRPr lang="en-US" dirty="0" smtClean="0">
              <a:ea typeface="+mn-ea"/>
              <a:cs typeface="+mn-cs"/>
            </a:endParaRPr>
          </a:p>
          <a:p>
            <a:pPr fontAlgn="auto">
              <a:spcAft>
                <a:spcPts val="0"/>
              </a:spcAft>
              <a:buFont typeface="Arial"/>
              <a:buChar char="•"/>
              <a:defRPr/>
            </a:pPr>
            <a:r>
              <a:rPr lang="en-US" dirty="0" smtClean="0">
                <a:ea typeface="+mn-ea"/>
                <a:cs typeface="+mn-cs"/>
              </a:rPr>
              <a:t>Form of the documents: Text form (durable medium, record readable by both parties, telegram, telex, fax, e-mail).</a:t>
            </a:r>
            <a:endParaRPr lang="en-US" dirty="0">
              <a:ea typeface="+mn-ea"/>
              <a:cs typeface="+mn-cs"/>
            </a:endParaRPr>
          </a:p>
          <a:p>
            <a:pPr fontAlgn="auto">
              <a:spcAft>
                <a:spcPts val="0"/>
              </a:spcAft>
              <a:buFont typeface="Arial"/>
              <a:buChar char="•"/>
              <a:defRPr/>
            </a:pPr>
            <a:endParaRPr lang="en-US" dirty="0">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5405</TotalTime>
  <Words>4285</Words>
  <Application>Microsoft Macintosh PowerPoint</Application>
  <PresentationFormat>On-screen Show (4:3)</PresentationFormat>
  <Paragraphs>347</Paragraphs>
  <Slides>65</Slides>
  <Notes>0</Notes>
  <HiddenSlides>0</HiddenSlides>
  <MMClips>0</MMClips>
  <ScaleCrop>false</ScaleCrop>
  <HeadingPairs>
    <vt:vector size="4" baseType="variant">
      <vt:variant>
        <vt:lpstr>Design Template</vt:lpstr>
      </vt:variant>
      <vt:variant>
        <vt:i4>1</vt:i4>
      </vt:variant>
      <vt:variant>
        <vt:lpstr>Slide Titles</vt:lpstr>
      </vt:variant>
      <vt:variant>
        <vt:i4>65</vt:i4>
      </vt:variant>
    </vt:vector>
  </HeadingPairs>
  <TitlesOfParts>
    <vt:vector size="66" baseType="lpstr">
      <vt:lpstr>Office Theme</vt:lpstr>
      <vt:lpstr>The liability regime of the insurance intermediaries towards consumers according to Turkish law – A comparison to EU Law</vt:lpstr>
      <vt:lpstr>General Remarks</vt:lpstr>
      <vt:lpstr>General Remarks</vt:lpstr>
      <vt:lpstr>General Remarks</vt:lpstr>
      <vt:lpstr>PEICL and IMD</vt:lpstr>
      <vt:lpstr>PEICL</vt:lpstr>
      <vt:lpstr>Provision of pre contractual documents</vt:lpstr>
      <vt:lpstr>Provision of pre-contractual documents</vt:lpstr>
      <vt:lpstr>Provision of pre-contractual documents</vt:lpstr>
      <vt:lpstr>Duty to warn about inconsistencies in the cover (duty of assistance)</vt:lpstr>
      <vt:lpstr>Duty to warn about inconsistencies in the cover (duty of assistance)</vt:lpstr>
      <vt:lpstr>Duty to warn about inconsistencies in the cover (duty of assistance)</vt:lpstr>
      <vt:lpstr>Duty to warn about inconsistencies in the cover (duty of assistance)</vt:lpstr>
      <vt:lpstr>Duty to warn about commencement of cover</vt:lpstr>
      <vt:lpstr>Duty to warn about commencement of cover</vt:lpstr>
      <vt:lpstr>Issue of the insurance policy</vt:lpstr>
      <vt:lpstr>Issue of the insurance policy</vt:lpstr>
      <vt:lpstr>Duties related to the issue of the insurance policy with different terms</vt:lpstr>
      <vt:lpstr>Duties of the intermediaries</vt:lpstr>
      <vt:lpstr>Duty of verification</vt:lpstr>
      <vt:lpstr>Duty of Information</vt:lpstr>
      <vt:lpstr>Duty of information</vt:lpstr>
      <vt:lpstr>Duty of information</vt:lpstr>
      <vt:lpstr>Duty to advise</vt:lpstr>
      <vt:lpstr>Duty to warn</vt:lpstr>
      <vt:lpstr>Obligation of placement </vt:lpstr>
      <vt:lpstr>Obligation of assistance</vt:lpstr>
      <vt:lpstr>German Law VVG 2008</vt:lpstr>
      <vt:lpstr>German Law-  Duty to advice of the insurer VVG § 6</vt:lpstr>
      <vt:lpstr>German Law Duty to advice of the insurer VVG § 6</vt:lpstr>
      <vt:lpstr>German Law Duty to advice VVG § 6</vt:lpstr>
      <vt:lpstr>German Law Duty to inform of the insurer VVG § 7</vt:lpstr>
      <vt:lpstr>German Law Duty to inform of the insurer VVG § 7</vt:lpstr>
      <vt:lpstr>German Law- Duty to advice of the insurance intermediary VVG § 60</vt:lpstr>
      <vt:lpstr>German Law- Duty to advice of the insurance intermediary VVG § 60</vt:lpstr>
      <vt:lpstr>German Law- Duty to advice of the insurance intermediary VVG § 61</vt:lpstr>
      <vt:lpstr>German Law- Duty to advice of the insurance intermediary VVG § 60</vt:lpstr>
      <vt:lpstr>German Law- VVG § 63- Liability of the intermediary</vt:lpstr>
      <vt:lpstr>German Law- VVG § 67- Mandatory Character</vt:lpstr>
      <vt:lpstr>Turkish Law Types of insurance intermediaries</vt:lpstr>
      <vt:lpstr>Turkish Law-Scope of application of rules about insurance mediation</vt:lpstr>
      <vt:lpstr>Turkish Law- Scope of application of rules about insurance mediation </vt:lpstr>
      <vt:lpstr>Turkish Law- Duties of the agent</vt:lpstr>
      <vt:lpstr>Turkish Law- Duties of the agent  Pre- contractual information duty</vt:lpstr>
      <vt:lpstr>Turkish Law- Duties of the agent  Pre- contractual information duty</vt:lpstr>
      <vt:lpstr>Liability of the agents</vt:lpstr>
      <vt:lpstr>Liability of the agents</vt:lpstr>
      <vt:lpstr>Liability of the agents</vt:lpstr>
      <vt:lpstr>Turkish Law- Liability of the agents</vt:lpstr>
      <vt:lpstr>Liability of the agents</vt:lpstr>
      <vt:lpstr>Liability of the agents</vt:lpstr>
      <vt:lpstr>Liability of the agents</vt:lpstr>
      <vt:lpstr>Liability of the agents</vt:lpstr>
      <vt:lpstr>Liability of the agents </vt:lpstr>
      <vt:lpstr>Liability of the agents </vt:lpstr>
      <vt:lpstr>Liability of the brokers</vt:lpstr>
      <vt:lpstr>Liability of the brokers</vt:lpstr>
      <vt:lpstr>Liability of the brokers</vt:lpstr>
      <vt:lpstr>Intermediaries acting as  auxiliary person </vt:lpstr>
      <vt:lpstr>Intermediaries liable in addition to the insurer</vt:lpstr>
      <vt:lpstr>Intermediary or insurer solely liable </vt:lpstr>
      <vt:lpstr>Overlaps? </vt:lpstr>
      <vt:lpstr>Overlaps?</vt:lpstr>
      <vt:lpstr>Overlaps?</vt:lpstr>
      <vt:lpstr>Overlaps under Turkish law</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 aviv</dc:title>
  <dc:creator>samim</dc:creator>
  <cp:lastModifiedBy>Samim  Ünan</cp:lastModifiedBy>
  <cp:revision>193</cp:revision>
  <dcterms:created xsi:type="dcterms:W3CDTF">2011-09-06T18:21:51Z</dcterms:created>
  <dcterms:modified xsi:type="dcterms:W3CDTF">2011-09-06T18:22:15Z</dcterms:modified>
</cp:coreProperties>
</file>