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1" r:id="rId4"/>
    <p:sldId id="267" r:id="rId5"/>
    <p:sldId id="259" r:id="rId6"/>
    <p:sldId id="264" r:id="rId7"/>
    <p:sldId id="268" r:id="rId8"/>
    <p:sldId id="263" r:id="rId9"/>
    <p:sldId id="265" r:id="rId10"/>
    <p:sldId id="269" r:id="rId11"/>
    <p:sldId id="260" r:id="rId12"/>
    <p:sldId id="262" r:id="rId13"/>
    <p:sldId id="270" r:id="rId14"/>
    <p:sldId id="258" r:id="rId15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336600"/>
    <a:srgbClr val="669900"/>
    <a:srgbClr val="0066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8119" autoAdjust="0"/>
  </p:normalViewPr>
  <p:slideViewPr>
    <p:cSldViewPr>
      <p:cViewPr varScale="1">
        <p:scale>
          <a:sx n="43" d="100"/>
          <a:sy n="43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1742" y="-10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08AFD54-4786-48AD-9B7D-0C9D26CDE0ED}" type="datetimeFigureOut">
              <a:rPr lang="en-US"/>
              <a:pPr>
                <a:defRPr/>
              </a:pPr>
              <a:t>10/18/2013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760E605-5745-4BD8-B9BC-4ED0CAECA4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5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  <a:endParaRPr lang="en-US" noProof="0" smtClean="0"/>
          </a:p>
          <a:p>
            <a:pPr lvl="1"/>
            <a:r>
              <a:rPr lang="he-IL" noProof="0" smtClean="0"/>
              <a:t>רמה שנייה</a:t>
            </a:r>
            <a:endParaRPr lang="en-US" noProof="0" smtClean="0"/>
          </a:p>
          <a:p>
            <a:pPr lvl="2"/>
            <a:r>
              <a:rPr lang="he-IL" noProof="0" smtClean="0"/>
              <a:t>רמה שלישית</a:t>
            </a:r>
            <a:endParaRPr lang="en-US" noProof="0" smtClean="0"/>
          </a:p>
          <a:p>
            <a:pPr lvl="3"/>
            <a:r>
              <a:rPr lang="he-IL" noProof="0" smtClean="0"/>
              <a:t>רמה רביעית</a:t>
            </a:r>
            <a:endParaRPr lang="en-US" noProof="0" smtClean="0"/>
          </a:p>
          <a:p>
            <a:pPr lvl="4"/>
            <a:r>
              <a:rPr lang="he-IL" noProof="0" smtClean="0"/>
              <a:t>רמה חמישית</a:t>
            </a:r>
            <a:endParaRPr lang="en-US" noProof="0" smtClean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835B1B4-72FF-4851-9633-B9914B60207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315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85492D-24AD-46A0-BB92-AF9F577C41D0}" type="slidenum">
              <a:rPr lang="he-IL" altLang="he-IL" smtClean="0"/>
              <a:pPr/>
              <a:t>1</a:t>
            </a:fld>
            <a:endParaRPr lang="en-US" altLang="he-IL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e-I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A2AB785-4270-4992-9984-31D5552205D1}" type="slidenum">
              <a:rPr lang="he-IL" altLang="he-IL" smtClean="0"/>
              <a:pPr/>
              <a:t>2</a:t>
            </a:fld>
            <a:endParaRPr lang="en-US" altLang="he-IL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he-IL" smtClean="0"/>
          </a:p>
          <a:p>
            <a:pPr eaLnBrk="1" hangingPunct="1"/>
            <a:endParaRPr lang="en-US" altLang="he-I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מציין מיקום של הערות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ar-SA" dirty="0" smtClean="0"/>
          </a:p>
        </p:txBody>
      </p:sp>
      <p:sp>
        <p:nvSpPr>
          <p:cNvPr id="21508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6CF98E-6A0A-4679-A091-BBC0E49F2AF6}" type="slidenum">
              <a:rPr lang="he-IL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מציין מיקום של הערות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he-IL" smtClean="0"/>
              <a:t>בישראל ישנה הנחה בפרמיה לאנשים דתיים שאינם נוסעים בשבת, אבל לא משיקולי איכות הסביבה.</a:t>
            </a:r>
          </a:p>
        </p:txBody>
      </p:sp>
      <p:sp>
        <p:nvSpPr>
          <p:cNvPr id="22532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FAC6B4E-1B03-4A06-A5DB-7BCC359B83D9}" type="slidenum">
              <a:rPr lang="he-IL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מציין מיקום של הערות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ar-SA" smtClean="0"/>
          </a:p>
        </p:txBody>
      </p:sp>
      <p:sp>
        <p:nvSpPr>
          <p:cNvPr id="23556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9FA0AE8-7018-46D2-9685-919BD4B75B8E}" type="slidenum">
              <a:rPr lang="he-IL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4B10B25-17E1-48A8-AA6F-F2BFF94386AC}" type="slidenum">
              <a:rPr lang="he-IL" altLang="he-IL" smtClean="0"/>
              <a:pPr/>
              <a:t>14</a:t>
            </a:fld>
            <a:endParaRPr lang="en-US" altLang="he-IL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e-I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5"/>
          <p:cNvSpPr/>
          <p:nvPr userDrawn="1"/>
        </p:nvSpPr>
        <p:spPr bwMode="auto">
          <a:xfrm>
            <a:off x="115908" y="5076040"/>
            <a:ext cx="8884096" cy="1152128"/>
          </a:xfrm>
          <a:prstGeom prst="rect">
            <a:avLst/>
          </a:prstGeom>
          <a:solidFill>
            <a:srgbClr val="92D050">
              <a:alpha val="58000"/>
            </a:srgbClr>
          </a:solidFill>
          <a:ln>
            <a:headEnd type="none" w="med" len="med"/>
            <a:tailEnd type="none" w="med" len="med"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>
              <a:defRPr/>
            </a:pPr>
            <a:endParaRPr lang="he-IL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5" name="מלבן 6"/>
          <p:cNvSpPr/>
          <p:nvPr userDrawn="1"/>
        </p:nvSpPr>
        <p:spPr bwMode="auto">
          <a:xfrm>
            <a:off x="107504" y="1440208"/>
            <a:ext cx="8885684" cy="3600400"/>
          </a:xfrm>
          <a:prstGeom prst="rect">
            <a:avLst/>
          </a:prstGeom>
          <a:solidFill>
            <a:srgbClr val="92D050">
              <a:alpha val="62000"/>
            </a:srgbClr>
          </a:solidFill>
          <a:ln>
            <a:headEnd type="none" w="med" len="med"/>
            <a:tailEnd type="none" w="med" len="med"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>
              <a:defRPr/>
            </a:pPr>
            <a:endParaRPr lang="he-IL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5464175" y="188913"/>
            <a:ext cx="3529013" cy="1008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he-IL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he-IL" noProof="0" dirty="0" smtClean="0"/>
              <a:t>לחץ כדי לערוך סגנון כותרת של תבנית בסיס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he-IL" noProof="0" dirty="0" smtClean="0"/>
              <a:t>לחץ כדי לערוך סגנון כותרת משנה של תבנית בסיס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286D8-FDB6-467E-AF78-F5EB8EA3D25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BE9D5-9EBC-48E2-A232-8185689CE04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5"/>
          <p:cNvSpPr/>
          <p:nvPr userDrawn="1"/>
        </p:nvSpPr>
        <p:spPr bwMode="auto">
          <a:xfrm>
            <a:off x="109044" y="188640"/>
            <a:ext cx="8884096" cy="1152128"/>
          </a:xfrm>
          <a:prstGeom prst="rect">
            <a:avLst/>
          </a:prstGeom>
          <a:solidFill>
            <a:srgbClr val="92D050">
              <a:alpha val="58000"/>
            </a:srgbClr>
          </a:solidFill>
          <a:ln>
            <a:headEnd type="none" w="med" len="med"/>
            <a:tailEnd type="none" w="med" len="med"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>
              <a:defRPr/>
            </a:pPr>
            <a:endParaRPr lang="he-IL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316B0-E7CE-4C99-A6D1-3D3B1936459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BE4B8-8C71-4209-B136-BCBA238188B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3E178-4B36-4A41-AD0B-32731719A9C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1E32B-61CB-4394-9E25-42AFE3355B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E8ABD-7B9F-409C-A471-D4E5FAEDE9E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F54E4-1A58-41CD-8544-15A32B4454E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D923A-F977-4E73-874C-FDF257981AD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7EE9D-1197-41E1-9A9D-C21CC34D93B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smtClean="0"/>
              <a:t>לחץ כדי לערוך סגנון כותרת של תבנית בסיס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smtClean="0"/>
              <a:t>לחץ כדי לערוך סגנונות טקסט של תבנית בסיס</a:t>
            </a:r>
          </a:p>
          <a:p>
            <a:pPr lvl="1"/>
            <a:r>
              <a:rPr lang="he-IL" altLang="he-IL" smtClean="0"/>
              <a:t>רמה שנייה</a:t>
            </a:r>
          </a:p>
          <a:p>
            <a:pPr lvl="2"/>
            <a:r>
              <a:rPr lang="he-IL" altLang="he-IL" smtClean="0"/>
              <a:t>רמה שלישית</a:t>
            </a:r>
          </a:p>
          <a:p>
            <a:pPr lvl="3"/>
            <a:r>
              <a:rPr lang="he-IL" altLang="he-IL" smtClean="0"/>
              <a:t>רמה רביעית</a:t>
            </a:r>
          </a:p>
          <a:p>
            <a:pPr lvl="4"/>
            <a:r>
              <a:rPr lang="he-IL" altLang="he-IL" smtClean="0"/>
              <a:t>רמה חמישית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88375" y="6343650"/>
            <a:ext cx="609600" cy="514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1">
                <a:solidFill>
                  <a:srgbClr val="D6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F1E3559-6882-431E-AAD5-3E98A85EDD6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NarkisTamMF-Regular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NarkisTamMF-Regular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NarkisTamMF-Regular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NarkisTamMF-Regular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NarkisTamMF-Regular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NarkisTamMF-Regular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NarkisTamMF-Regular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NarkisTamMF-Regular" pitchFamily="2" charset="-79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5D6C7D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5D6C7D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5D6C7D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5D6C7D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5D6C7D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5D6C7D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5D6C7D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5D6C7D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5D6C7D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2.png"/><Relationship Id="rId4" Type="http://schemas.openxmlformats.org/officeDocument/2006/relationships/image" Target="../media/image19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10.jpeg"/><Relationship Id="rId4" Type="http://schemas.openxmlformats.org/officeDocument/2006/relationships/image" Target="../media/image6.gi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4.gif"/><Relationship Id="rId7" Type="http://schemas.openxmlformats.org/officeDocument/2006/relationships/image" Target="../media/image1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sa=i&amp;rct=j&amp;q=&amp;esrc=s&amp;frm=1&amp;source=images&amp;cd=&amp;cad=rja&amp;docid=tqMiJkVI6eQ5KM&amp;tbnid=SRAfl5PZZRehSM:&amp;ved=0CAUQjRw&amp;url=http://www.galim.org.il/cgi-bin/galim/m/flags/flags.pl?act%3Dsmall%26Id%3D55&amp;ei=GxgvUrf4GMLctAbU64CIBA&amp;bvm=bv.51773540,d.Yms&amp;psig=AFQjCNG7MDHXGR4diCZpZaDn-JUruilbzQ&amp;ust=1378904147259852" TargetMode="External"/><Relationship Id="rId5" Type="http://schemas.openxmlformats.org/officeDocument/2006/relationships/image" Target="../media/image12.jpeg"/><Relationship Id="rId4" Type="http://schemas.openxmlformats.org/officeDocument/2006/relationships/image" Target="../media/image1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2.png"/><Relationship Id="rId4" Type="http://schemas.openxmlformats.org/officeDocument/2006/relationships/image" Target="../media/image19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gif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docid=tqMiJkVI6eQ5KM&amp;tbnid=SRAfl5PZZRehSM:&amp;ved=0CAUQjRw&amp;url=http://www.galim.org.il/cgi-bin/galim/m/flags/flags.pl?act%3Dsmall%26Id%3D55&amp;ei=GxgvUrf4GMLctAbU64CIBA&amp;bvm=bv.51773540,d.Yms&amp;psig=AFQjCNG7MDHXGR4diCZpZaDn-JUruilbzQ&amp;ust=1378904147259852" TargetMode="External"/><Relationship Id="rId3" Type="http://schemas.openxmlformats.org/officeDocument/2006/relationships/image" Target="../media/image12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openxmlformats.org/officeDocument/2006/relationships/image" Target="../media/image14.gif"/><Relationship Id="rId4" Type="http://schemas.openxmlformats.org/officeDocument/2006/relationships/image" Target="../media/image13.gif"/><Relationship Id="rId9" Type="http://schemas.openxmlformats.org/officeDocument/2006/relationships/image" Target="../media/image16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gif"/><Relationship Id="rId10" Type="http://schemas.openxmlformats.org/officeDocument/2006/relationships/image" Target="../media/image24.png"/><Relationship Id="rId4" Type="http://schemas.openxmlformats.org/officeDocument/2006/relationships/image" Target="../media/image18.jpeg"/><Relationship Id="rId9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2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10.jpeg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3.gif"/><Relationship Id="rId7" Type="http://schemas.openxmlformats.org/officeDocument/2006/relationships/image" Target="../media/image25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5" Type="http://schemas.openxmlformats.org/officeDocument/2006/relationships/hyperlink" Target="http://www.google.com/url?sa=i&amp;rct=j&amp;q=&amp;esrc=s&amp;frm=1&amp;source=images&amp;cd=&amp;cad=rja&amp;docid=tqMiJkVI6eQ5KM&amp;tbnid=SRAfl5PZZRehSM:&amp;ved=0CAUQjRw&amp;url=http://www.galim.org.il/cgi-bin/galim/m/flags/flags.pl?act%3Dsmall%26Id%3D55&amp;ei=GxgvUrf4GMLctAbU64CIBA&amp;bvm=bv.51773540,d.Yms&amp;psig=AFQjCNG7MDHXGR4diCZpZaDn-JUruilbzQ&amp;ust=1378904147259852" TargetMode="External"/><Relationship Id="rId4" Type="http://schemas.openxmlformats.org/officeDocument/2006/relationships/image" Target="../media/image12.jpeg"/><Relationship Id="rId9" Type="http://schemas.openxmlformats.org/officeDocument/2006/relationships/image" Target="../media/image2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2.png"/><Relationship Id="rId4" Type="http://schemas.openxmlformats.org/officeDocument/2006/relationships/image" Target="../media/image19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10.jpeg"/><Relationship Id="rId4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7" Type="http://schemas.openxmlformats.org/officeDocument/2006/relationships/image" Target="../media/image23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5" Type="http://schemas.openxmlformats.org/officeDocument/2006/relationships/hyperlink" Target="http://www.google.com/url?sa=i&amp;rct=j&amp;q=&amp;esrc=s&amp;frm=1&amp;source=images&amp;cd=&amp;cad=rja&amp;docid=tqMiJkVI6eQ5KM&amp;tbnid=SRAfl5PZZRehSM:&amp;ved=0CAUQjRw&amp;url=http://www.galim.org.il/cgi-bin/galim/m/flags/flags.pl?act%3Dsmall%26Id%3D55&amp;ei=GxgvUrf4GMLctAbU64CIBA&amp;bvm=bv.51773540,d.Yms&amp;psig=AFQjCNG7MDHXGR4diCZpZaDn-JUruilbzQ&amp;ust=1378904147259852" TargetMode="Externa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773238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Green Car &amp; Insurance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Motor Insurance Working Group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44900"/>
            <a:ext cx="6400800" cy="1752600"/>
          </a:xfrm>
        </p:spPr>
        <p:txBody>
          <a:bodyPr/>
          <a:lstStyle/>
          <a:p>
            <a:pPr rtl="0" eaLnBrk="1" hangingPunct="1">
              <a:lnSpc>
                <a:spcPct val="75000"/>
              </a:lnSpc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Chairwoman: Prof. Sara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Landini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Italy</a:t>
            </a:r>
          </a:p>
          <a:p>
            <a:pPr rtl="0" eaLnBrk="1" hangingPunct="1">
              <a:lnSpc>
                <a:spcPct val="75000"/>
              </a:lnSpc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Vice Chairwoman: Adv. Peggy Sharon, Israel</a:t>
            </a:r>
            <a:endParaRPr lang="he-I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rtl="0" eaLnBrk="1" hangingPunct="1">
              <a:lnSpc>
                <a:spcPct val="75000"/>
              </a:lnSpc>
              <a:defRPr/>
            </a:pP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rtl="0" eaLnBrk="1" hangingPunct="1">
              <a:lnSpc>
                <a:spcPct val="75000"/>
              </a:lnSpc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Sydney, 18 September 2013</a:t>
            </a:r>
          </a:p>
        </p:txBody>
      </p:sp>
      <p:pic>
        <p:nvPicPr>
          <p:cNvPr id="4100" name="Picture 5" descr="http://globeblog.co.il/wp-content/uploads/2010/04/greencar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1500" y="-25400"/>
            <a:ext cx="273685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defRPr/>
            </a:pPr>
            <a:endParaRPr lang="en-US" sz="1200" dirty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              	</a:t>
            </a:r>
            <a:r>
              <a:rPr lang="en-US" sz="1200" dirty="0" smtClean="0"/>
              <a:t>         </a:t>
            </a:r>
            <a:r>
              <a:rPr lang="en-US" sz="2400" dirty="0" smtClean="0">
                <a:solidFill>
                  <a:srgbClr val="FF0000"/>
                </a:solidFill>
              </a:rPr>
              <a:t>?  </a:t>
            </a:r>
            <a:r>
              <a:rPr lang="en-US" sz="1200" dirty="0" smtClean="0"/>
              <a:t>   </a:t>
            </a:r>
            <a:r>
              <a:rPr lang="en-US" sz="1200" dirty="0" smtClean="0">
                <a:solidFill>
                  <a:schemeClr val="tx1"/>
                </a:solidFill>
              </a:rPr>
              <a:t>Reduced</a:t>
            </a:r>
            <a:r>
              <a:rPr lang="en-US" sz="1200" dirty="0" smtClean="0"/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business fuel tax credits equivalent to carbon price, </a:t>
            </a:r>
            <a:r>
              <a:rPr lang="en-US" sz="1200" i="1" dirty="0" smtClean="0">
                <a:solidFill>
                  <a:schemeClr val="tx1"/>
                </a:solidFill>
              </a:rPr>
              <a:t>not</a:t>
            </a:r>
            <a:r>
              <a:rPr lang="en-US" sz="1200" dirty="0" smtClean="0">
                <a:solidFill>
                  <a:schemeClr val="tx1"/>
                </a:solidFill>
              </a:rPr>
              <a:t> applicable to 		                    passenger and light commercial vehicles. Other? Coalition plans?  </a:t>
            </a:r>
          </a:p>
          <a:p>
            <a:pPr algn="l" rtl="0" eaLnBrk="1" hangingPunct="1">
              <a:buNone/>
              <a:defRPr/>
            </a:pPr>
            <a:endParaRPr lang="en-US" sz="240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		    </a:t>
            </a:r>
            <a:r>
              <a:rPr lang="en-US" sz="2400" dirty="0" smtClean="0">
                <a:solidFill>
                  <a:srgbClr val="FF0000"/>
                </a:solidFill>
              </a:rPr>
              <a:t>?    </a:t>
            </a:r>
            <a:r>
              <a:rPr lang="en-US" sz="1200" dirty="0" smtClean="0">
                <a:solidFill>
                  <a:schemeClr val="tx1"/>
                </a:solidFill>
              </a:rPr>
              <a:t>Being established.</a:t>
            </a:r>
            <a:endParaRPr lang="en-US" sz="1200" dirty="0">
              <a:solidFill>
                <a:schemeClr val="tx1"/>
              </a:solidFill>
            </a:endParaRPr>
          </a:p>
          <a:p>
            <a:pPr algn="l" rtl="0" eaLnBrk="1" hangingPunct="1">
              <a:defRPr/>
            </a:pPr>
            <a:endParaRPr lang="en-US" sz="1100" dirty="0" smtClean="0"/>
          </a:p>
          <a:p>
            <a:pPr algn="l" rtl="0" eaLnBrk="1" hangingPunct="1">
              <a:defRPr/>
            </a:pPr>
            <a:endParaRPr lang="en-US" sz="1100" dirty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                </a:t>
            </a:r>
            <a:endParaRPr lang="en-US" sz="2400" dirty="0"/>
          </a:p>
          <a:p>
            <a:pPr algn="l" rtl="0" eaLnBrk="1" hangingPunct="1">
              <a:buNone/>
              <a:defRPr/>
            </a:pPr>
            <a:r>
              <a:rPr lang="en-US" sz="400" dirty="0" smtClean="0"/>
              <a:t>				</a:t>
            </a:r>
            <a:r>
              <a:rPr lang="en-US" sz="1200" dirty="0" smtClean="0">
                <a:solidFill>
                  <a:schemeClr val="tx1"/>
                </a:solidFill>
              </a:rPr>
              <a:t>The reverse. Import restrictions (and luxury tax) on vehicles like the Toyota 			 </a:t>
            </a:r>
            <a:r>
              <a:rPr lang="en-US" sz="1200" dirty="0" err="1" smtClean="0">
                <a:solidFill>
                  <a:schemeClr val="tx1"/>
                </a:solidFill>
              </a:rPr>
              <a:t>Prius</a:t>
            </a:r>
            <a:r>
              <a:rPr lang="en-US" sz="1200" dirty="0" smtClean="0">
                <a:solidFill>
                  <a:schemeClr val="tx1"/>
                </a:solidFill>
              </a:rPr>
              <a:t> restrict affordability/use of such vehicles to only 248 units sold in 			Argentina (of 5m worldwide). Measures to reduce import duty on low 			emissions cars cancelled soon after implementation in 2010.</a:t>
            </a:r>
          </a:p>
          <a:p>
            <a:pPr algn="l" rtl="0" eaLnBrk="1" hangingPunct="1">
              <a:buNone/>
              <a:defRPr/>
            </a:pPr>
            <a:endParaRPr lang="en-US" sz="240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                </a:t>
            </a:r>
          </a:p>
          <a:p>
            <a:pPr marL="0" indent="0" algn="l" rtl="0" eaLnBrk="1" hangingPunct="1">
              <a:buFontTx/>
              <a:buNone/>
              <a:defRPr/>
            </a:pPr>
            <a:endParaRPr lang="en-US" sz="2400" dirty="0"/>
          </a:p>
          <a:p>
            <a:pPr>
              <a:defRPr/>
            </a:pPr>
            <a:endParaRPr lang="he-IL" dirty="0"/>
          </a:p>
        </p:txBody>
      </p:sp>
      <p:sp>
        <p:nvSpPr>
          <p:cNvPr id="13315" name="מציין מיקום של מספר שקופית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2A363D1-D0DE-45F6-A2E0-252E2F8FBE08}" type="slidenum">
              <a:rPr lang="he-IL" altLang="he-IL" smtClean="0"/>
              <a:pPr/>
              <a:t>10</a:t>
            </a:fld>
            <a:endParaRPr lang="en-US" altLang="he-IL" smtClean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187624" y="1628800"/>
            <a:ext cx="1269620" cy="8124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8" name="Picture 4" descr="http://blog.tapuz.co.il/politic1planet/images/2239584_6.jp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187624" y="2708920"/>
            <a:ext cx="1269620" cy="845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9" name="Picture 20" descr="http://scouter.co.il/wp-content/uploads/2013/06/%D7%A0%D7%91%D7%97%D7%A8%D7%AA-%D7%99%D7%A9%D7%A8%D7%90%D7%9C.gif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187624" y="5085184"/>
            <a:ext cx="1287484" cy="8394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187624" y="3933056"/>
            <a:ext cx="1288070" cy="845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10" name="מציין מיקום תוכן 2"/>
          <p:cNvSpPr txBox="1">
            <a:spLocks/>
          </p:cNvSpPr>
          <p:nvPr/>
        </p:nvSpPr>
        <p:spPr bwMode="auto">
          <a:xfrm>
            <a:off x="3275856" y="5229225"/>
            <a:ext cx="6084044" cy="5048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r>
              <a:rPr lang="en-US" sz="1400" kern="0" dirty="0" smtClean="0">
                <a:solidFill>
                  <a:schemeClr val="tx1"/>
                </a:solidFill>
              </a:rPr>
              <a:t>The law on green Taxation – discount on tax.</a:t>
            </a:r>
          </a:p>
          <a:p>
            <a:pPr algn="l" rtl="0" eaLnBrk="1" hangingPunct="1">
              <a:defRPr/>
            </a:pPr>
            <a:endParaRPr lang="en-US" b="1" u="sng" kern="0" dirty="0" smtClean="0"/>
          </a:p>
          <a:p>
            <a:pPr algn="l" rtl="0" eaLnBrk="1" hangingPunct="1">
              <a:buNone/>
              <a:defRPr/>
            </a:pPr>
            <a:endParaRPr lang="en-US" b="1" u="sng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kern="0" dirty="0" smtClean="0"/>
              <a:t>              </a:t>
            </a:r>
            <a:r>
              <a:rPr lang="en-US" b="1" kern="0" dirty="0" smtClean="0"/>
              <a:t>                   </a:t>
            </a:r>
            <a:endParaRPr lang="he-IL" kern="0" dirty="0"/>
          </a:p>
        </p:txBody>
      </p:sp>
      <p:sp>
        <p:nvSpPr>
          <p:cNvPr id="13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Incentives for the use of Green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Cars - Taxation</a:t>
            </a:r>
            <a:b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(cont.)</a:t>
            </a:r>
            <a:endParaRPr lang="he-IL" dirty="0"/>
          </a:p>
        </p:txBody>
      </p:sp>
      <p:pic>
        <p:nvPicPr>
          <p:cNvPr id="13322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99792" y="5229200"/>
            <a:ext cx="540000" cy="572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3" name="TextBox 10"/>
          <p:cNvSpPr txBox="1">
            <a:spLocks noChangeArrowheads="1"/>
          </p:cNvSpPr>
          <p:nvPr/>
        </p:nvSpPr>
        <p:spPr bwMode="auto">
          <a:xfrm>
            <a:off x="0" y="1844675"/>
            <a:ext cx="9350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Australia</a:t>
            </a:r>
            <a:endParaRPr lang="he-IL" sz="1200"/>
          </a:p>
        </p:txBody>
      </p:sp>
      <p:sp>
        <p:nvSpPr>
          <p:cNvPr id="13324" name="TextBox 11"/>
          <p:cNvSpPr txBox="1">
            <a:spLocks noChangeArrowheads="1"/>
          </p:cNvSpPr>
          <p:nvPr/>
        </p:nvSpPr>
        <p:spPr bwMode="auto">
          <a:xfrm>
            <a:off x="-180975" y="2924175"/>
            <a:ext cx="9350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U.S.A</a:t>
            </a:r>
            <a:endParaRPr lang="he-IL" sz="1200"/>
          </a:p>
        </p:txBody>
      </p:sp>
      <p:sp>
        <p:nvSpPr>
          <p:cNvPr id="13325" name="TextBox 13"/>
          <p:cNvSpPr txBox="1">
            <a:spLocks noChangeArrowheads="1"/>
          </p:cNvSpPr>
          <p:nvPr/>
        </p:nvSpPr>
        <p:spPr bwMode="auto">
          <a:xfrm>
            <a:off x="0" y="4221163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Argentine</a:t>
            </a:r>
            <a:endParaRPr lang="he-IL" sz="1200"/>
          </a:p>
        </p:txBody>
      </p:sp>
      <p:sp>
        <p:nvSpPr>
          <p:cNvPr id="13326" name="TextBox 15"/>
          <p:cNvSpPr txBox="1">
            <a:spLocks noChangeArrowheads="1"/>
          </p:cNvSpPr>
          <p:nvPr/>
        </p:nvSpPr>
        <p:spPr bwMode="auto">
          <a:xfrm>
            <a:off x="-180975" y="537368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Israel</a:t>
            </a:r>
            <a:endParaRPr lang="he-IL" sz="1200"/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71800" y="4221088"/>
            <a:ext cx="432000" cy="44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 Instruments for Green Car use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Picture 10" descr="http://up203.siz.co.il/up1/n1hnudgn2zt2.pn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187624" y="2996952"/>
            <a:ext cx="1224136" cy="7938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7" name="Picture 12" descr="https://encrypted-tbn0.gstatic.com/images?q=tbn:ANd9GcTCxZRp0trP53BrXvcvWjnNZJROoiGt4tOcOUoPPzgPueWFc5zZDw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187624" y="4149080"/>
            <a:ext cx="1224136" cy="792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8" name="Picture 14" descr="http://www.flags.net/images/largeflags/SWIT0003.GIF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187624" y="5157192"/>
            <a:ext cx="1224136" cy="792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9" name="Picture 8" descr="C:\Documents and Settings\michal2\שולחן העבודה\תמונה הונגריה.jpg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187624" y="1988840"/>
            <a:ext cx="1224136" cy="7773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1841500" y="3105150"/>
            <a:ext cx="6985000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defRPr/>
            </a:pPr>
            <a:endParaRPr lang="en-US" b="1" u="sng" kern="0" dirty="0" smtClean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1838325" y="4160838"/>
            <a:ext cx="6985000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defRPr/>
            </a:pPr>
            <a:endParaRPr lang="en-US" b="1" u="sng" kern="0" dirty="0" smtClean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1838325" y="5192713"/>
            <a:ext cx="6985000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defRPr/>
            </a:pPr>
            <a:endParaRPr lang="en-US" b="1" u="sng" kern="0" dirty="0" smtClean="0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1847850" y="3105150"/>
            <a:ext cx="6985000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defRPr/>
            </a:pPr>
            <a:endParaRPr lang="en-US" b="1" u="sng" kern="0" dirty="0" smtClean="0"/>
          </a:p>
        </p:txBody>
      </p:sp>
      <p:pic>
        <p:nvPicPr>
          <p:cNvPr id="14347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808" y="2132856"/>
            <a:ext cx="432000" cy="44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8" name="TextBox 13"/>
          <p:cNvSpPr txBox="1">
            <a:spLocks noChangeArrowheads="1"/>
          </p:cNvSpPr>
          <p:nvPr/>
        </p:nvSpPr>
        <p:spPr bwMode="auto">
          <a:xfrm>
            <a:off x="0" y="5373688"/>
            <a:ext cx="10810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Switzerland</a:t>
            </a:r>
            <a:endParaRPr lang="he-IL" sz="1200"/>
          </a:p>
        </p:txBody>
      </p:sp>
      <p:sp>
        <p:nvSpPr>
          <p:cNvPr id="14349" name="TextBox 14"/>
          <p:cNvSpPr txBox="1">
            <a:spLocks noChangeArrowheads="1"/>
          </p:cNvSpPr>
          <p:nvPr/>
        </p:nvSpPr>
        <p:spPr bwMode="auto">
          <a:xfrm>
            <a:off x="-180975" y="4365625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Japan</a:t>
            </a:r>
            <a:endParaRPr lang="he-IL" sz="1200"/>
          </a:p>
        </p:txBody>
      </p:sp>
      <p:sp>
        <p:nvSpPr>
          <p:cNvPr id="14350" name="TextBox 19"/>
          <p:cNvSpPr txBox="1">
            <a:spLocks noChangeArrowheads="1"/>
          </p:cNvSpPr>
          <p:nvPr/>
        </p:nvSpPr>
        <p:spPr bwMode="auto">
          <a:xfrm>
            <a:off x="0" y="3213100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Germany</a:t>
            </a:r>
            <a:endParaRPr lang="he-IL" sz="1200"/>
          </a:p>
        </p:txBody>
      </p:sp>
      <p:sp>
        <p:nvSpPr>
          <p:cNvPr id="14351" name="TextBox 23"/>
          <p:cNvSpPr txBox="1">
            <a:spLocks noChangeArrowheads="1"/>
          </p:cNvSpPr>
          <p:nvPr/>
        </p:nvSpPr>
        <p:spPr bwMode="auto">
          <a:xfrm>
            <a:off x="0" y="220503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Hungary</a:t>
            </a:r>
            <a:endParaRPr lang="he-IL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מציין מיקום של מספר שקופית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5A5A87E-114C-4890-AC92-DFF1AF626443}" type="slidenum">
              <a:rPr lang="he-IL" altLang="he-IL" smtClean="0"/>
              <a:pPr/>
              <a:t>12</a:t>
            </a:fld>
            <a:endParaRPr lang="en-US" altLang="he-IL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 Instruments for Green Car use</a:t>
            </a:r>
          </a:p>
        </p:txBody>
      </p:sp>
      <p:pic>
        <p:nvPicPr>
          <p:cNvPr id="13" name="Picture 16" descr="http://www.operationworld.org/files/ow/flags/nl-lgflag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899592" y="1628800"/>
            <a:ext cx="1198764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4" name="Picture 30" descr="http://www.operationworld.org/files/ow/flags/it-lgflag.gif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899592" y="2924944"/>
            <a:ext cx="1224136" cy="792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5" name="Picture 32" descr="http://www.studentchallenge2012.euspen.eu/content/News-and-events/euspen-events/Delft%202010/euspen%20Challenge/UK%20Flag.jpg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899592" y="4077072"/>
            <a:ext cx="1224136" cy="792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1847850" y="3140075"/>
            <a:ext cx="6985000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defRPr/>
            </a:pPr>
            <a:endParaRPr lang="en-US" b="1" u="sng" kern="0" dirty="0" smtClean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1854200" y="5446713"/>
            <a:ext cx="6985000" cy="7191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defRPr/>
            </a:pPr>
            <a:endParaRPr lang="en-US" b="1" u="sng" kern="0" dirty="0" smtClean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3131840" y="1844675"/>
            <a:ext cx="5662910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buNone/>
              <a:defRPr/>
            </a:pPr>
            <a:endParaRPr lang="en-US" b="1" u="sng" kern="0" dirty="0" smtClean="0"/>
          </a:p>
        </p:txBody>
      </p:sp>
      <p:pic>
        <p:nvPicPr>
          <p:cNvPr id="12301" name="Picture 13" descr="http://www.galim.org.il/m/flags/files/flags/Big_pic/55.gif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/>
          </a:blip>
          <a:srcRect/>
          <a:stretch>
            <a:fillRect/>
          </a:stretch>
        </p:blipFill>
        <p:spPr bwMode="auto">
          <a:xfrm>
            <a:off x="899592" y="5157192"/>
            <a:ext cx="1236290" cy="8147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15371" name="TextBox 11"/>
          <p:cNvSpPr txBox="1">
            <a:spLocks noChangeArrowheads="1"/>
          </p:cNvSpPr>
          <p:nvPr/>
        </p:nvSpPr>
        <p:spPr bwMode="auto">
          <a:xfrm>
            <a:off x="-468313" y="4365625"/>
            <a:ext cx="936626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UK</a:t>
            </a:r>
            <a:endParaRPr lang="he-IL" sz="1200"/>
          </a:p>
        </p:txBody>
      </p:sp>
      <p:sp>
        <p:nvSpPr>
          <p:cNvPr id="15372" name="TextBox 15"/>
          <p:cNvSpPr txBox="1">
            <a:spLocks noChangeArrowheads="1"/>
          </p:cNvSpPr>
          <p:nvPr/>
        </p:nvSpPr>
        <p:spPr bwMode="auto">
          <a:xfrm>
            <a:off x="-252413" y="1916113"/>
            <a:ext cx="9350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Holland</a:t>
            </a:r>
            <a:endParaRPr lang="he-IL" sz="1200"/>
          </a:p>
        </p:txBody>
      </p:sp>
      <p:sp>
        <p:nvSpPr>
          <p:cNvPr id="15373" name="TextBox 19"/>
          <p:cNvSpPr txBox="1">
            <a:spLocks noChangeArrowheads="1"/>
          </p:cNvSpPr>
          <p:nvPr/>
        </p:nvSpPr>
        <p:spPr bwMode="auto">
          <a:xfrm>
            <a:off x="-180975" y="537368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Belgium</a:t>
            </a:r>
            <a:endParaRPr lang="he-IL" sz="1200"/>
          </a:p>
        </p:txBody>
      </p:sp>
      <p:sp>
        <p:nvSpPr>
          <p:cNvPr id="15374" name="TextBox 20"/>
          <p:cNvSpPr txBox="1">
            <a:spLocks noChangeArrowheads="1"/>
          </p:cNvSpPr>
          <p:nvPr/>
        </p:nvSpPr>
        <p:spPr bwMode="auto">
          <a:xfrm>
            <a:off x="-468313" y="3213100"/>
            <a:ext cx="936626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Italy</a:t>
            </a:r>
            <a:endParaRPr lang="he-IL" sz="1200"/>
          </a:p>
        </p:txBody>
      </p:sp>
      <p:sp>
        <p:nvSpPr>
          <p:cNvPr id="16" name="מציין מיקום תוכן 1"/>
          <p:cNvSpPr txBox="1">
            <a:spLocks/>
          </p:cNvSpPr>
          <p:nvPr/>
        </p:nvSpPr>
        <p:spPr bwMode="auto">
          <a:xfrm>
            <a:off x="3131841" y="2781300"/>
            <a:ext cx="5040560" cy="892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algn="l" rtl="0" eaLnBrk="1" hangingPunct="1">
              <a:defRPr/>
            </a:pPr>
            <a:endParaRPr lang="en-US" sz="1100" b="1" kern="0" dirty="0" smtClean="0"/>
          </a:p>
          <a:p>
            <a:pPr marL="0" indent="0" algn="l" rtl="0" eaLnBrk="1" hangingPunct="1">
              <a:buFontTx/>
              <a:buNone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indent="0" algn="l" rtl="0" eaLnBrk="1" hangingPunct="1">
              <a:buFontTx/>
              <a:buNone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                  New incentives scheme being considered/introduced</a:t>
            </a:r>
            <a:r>
              <a:rPr lang="en-US" sz="1200" dirty="0" smtClean="0"/>
              <a:t>.</a:t>
            </a:r>
            <a:endParaRPr lang="en-US" sz="1200" dirty="0"/>
          </a:p>
          <a:p>
            <a:pPr marL="0" indent="0" algn="l" rtl="0" eaLnBrk="1" hangingPunct="1">
              <a:buFontTx/>
              <a:buNone/>
              <a:defRPr/>
            </a:pPr>
            <a:endParaRPr lang="en-US" sz="1400" b="1" kern="0" dirty="0" smtClean="0"/>
          </a:p>
          <a:p>
            <a:pPr marL="0" indent="0" algn="l" rtl="0" eaLnBrk="1" hangingPunct="1">
              <a:buFontTx/>
              <a:buNone/>
              <a:defRPr/>
            </a:pPr>
            <a:endParaRPr lang="en-US" sz="1400" b="1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1400" b="1" kern="0" dirty="0" smtClean="0"/>
              <a:t> </a:t>
            </a:r>
          </a:p>
          <a:p>
            <a:pPr algn="l" rtl="0" eaLnBrk="1" hangingPunct="1">
              <a:defRPr/>
            </a:pPr>
            <a:endParaRPr lang="en-US" sz="1050" kern="0" dirty="0" smtClean="0"/>
          </a:p>
          <a:p>
            <a:pPr algn="l" rtl="0" eaLnBrk="1" hangingPunct="1">
              <a:buNone/>
              <a:defRPr/>
            </a:pPr>
            <a:r>
              <a:rPr lang="en-US" sz="1050" dirty="0" smtClean="0">
                <a:solidFill>
                  <a:schemeClr val="tx1"/>
                </a:solidFill>
              </a:rPr>
              <a:t>	Significant amounts of legislation in respect of emissions targets obligations of auto manufacturers and others , clean air legislation and provision for </a:t>
            </a:r>
            <a:r>
              <a:rPr lang="en-US" sz="1050" dirty="0" err="1" smtClean="0">
                <a:solidFill>
                  <a:schemeClr val="tx1"/>
                </a:solidFill>
              </a:rPr>
              <a:t>scrappage</a:t>
            </a:r>
            <a:r>
              <a:rPr lang="en-US" sz="1050" dirty="0" smtClean="0">
                <a:solidFill>
                  <a:schemeClr val="tx1"/>
                </a:solidFill>
              </a:rPr>
              <a:t> schemes, local authority policies etc . ABI guidelines re PAYD policies.</a:t>
            </a:r>
            <a:endParaRPr lang="en-US" sz="1050" kern="0" dirty="0" smtClean="0">
              <a:solidFill>
                <a:schemeClr val="tx1"/>
              </a:solidFill>
            </a:endParaRPr>
          </a:p>
          <a:p>
            <a:pPr marL="0" indent="0" algn="l" rtl="0" eaLnBrk="1" hangingPunct="1">
              <a:buFontTx/>
              <a:buNone/>
              <a:defRPr/>
            </a:pPr>
            <a:r>
              <a:rPr lang="en-US" sz="2000" kern="0" dirty="0" smtClean="0"/>
              <a:t>                  </a:t>
            </a:r>
          </a:p>
          <a:p>
            <a:pPr marL="0" indent="0" algn="l" rtl="0" eaLnBrk="1" hangingPunct="1">
              <a:buFontTx/>
              <a:buNone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No legislative or regulatory measures yet to impose compulsory   provisions re PAYD practices, but Belgian Privacy </a:t>
            </a:r>
            <a:r>
              <a:rPr lang="en-US" sz="1200" dirty="0" err="1" smtClean="0">
                <a:solidFill>
                  <a:schemeClr val="tx1"/>
                </a:solidFill>
              </a:rPr>
              <a:t>Cmmssn</a:t>
            </a:r>
            <a:r>
              <a:rPr lang="en-US" sz="1200" dirty="0" smtClean="0">
                <a:solidFill>
                  <a:schemeClr val="tx1"/>
                </a:solidFill>
              </a:rPr>
              <a:t>  investigating. </a:t>
            </a:r>
          </a:p>
          <a:p>
            <a:pPr algn="l" rtl="0" eaLnBrk="1" hangingPunct="1"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>
              <a:defRPr/>
            </a:pPr>
            <a:endParaRPr lang="he-IL" sz="2800" kern="0" dirty="0" smtClean="0"/>
          </a:p>
          <a:p>
            <a:pPr>
              <a:defRPr/>
            </a:pPr>
            <a:endParaRPr lang="he-IL" sz="2800" kern="0" dirty="0"/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11760" y="5301208"/>
            <a:ext cx="50405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83768" y="4221088"/>
            <a:ext cx="50405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11760" y="3212976"/>
            <a:ext cx="50405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39752" y="1844824"/>
            <a:ext cx="50405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ectangle 23"/>
          <p:cNvSpPr/>
          <p:nvPr/>
        </p:nvSpPr>
        <p:spPr>
          <a:xfrm>
            <a:off x="2987824" y="1844824"/>
            <a:ext cx="5040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 eaLnBrk="1" hangingPunct="1">
              <a:buFontTx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	</a:t>
            </a:r>
            <a:r>
              <a:rPr lang="en-US" sz="1200" dirty="0" err="1" smtClean="0"/>
              <a:t>Govt</a:t>
            </a:r>
            <a:r>
              <a:rPr lang="en-US" sz="1200" dirty="0" smtClean="0"/>
              <a:t> has authority to make laws, but presently preferring </a:t>
            </a:r>
            <a:r>
              <a:rPr lang="en-US" sz="1200" dirty="0"/>
              <a:t>	</a:t>
            </a:r>
            <a:r>
              <a:rPr lang="en-US" sz="1200" dirty="0" smtClean="0"/>
              <a:t>to operate by way of “gentlemen’s agreements”</a:t>
            </a:r>
            <a:r>
              <a:rPr lang="en-US" sz="1200" dirty="0"/>
              <a:t> </a:t>
            </a:r>
            <a:r>
              <a:rPr lang="en-US" sz="1200" dirty="0" smtClean="0"/>
              <a:t>with 	sectors/industries to help achieve emissions 	commitments.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buNone/>
              <a:defRPr/>
            </a:pPr>
            <a:r>
              <a:rPr lang="en-US" sz="4400" dirty="0" smtClean="0">
                <a:solidFill>
                  <a:srgbClr val="FF0000"/>
                </a:solidFill>
              </a:rPr>
              <a:t>			  ?   </a:t>
            </a:r>
            <a:r>
              <a:rPr lang="en-US" sz="1200" dirty="0" smtClean="0">
                <a:solidFill>
                  <a:schemeClr val="tx1"/>
                </a:solidFill>
              </a:rPr>
              <a:t>In 2010 election pledge to tighten emissions standards for light MVs to incl. 			    passenger cars, SUVs etc to reduce av. new light vehicle emissions 			    level of 213gCO2/km (cf. EU 140gCO2/km), but post-election  </a:t>
            </a:r>
          </a:p>
          <a:p>
            <a:pPr algn="l" rtl="0" eaLnBrk="1" hangingPunct="1">
              <a:buNone/>
              <a:defRPr/>
            </a:pPr>
            <a:r>
              <a:rPr lang="en-US" sz="4400" dirty="0" smtClean="0">
                <a:solidFill>
                  <a:srgbClr val="FF0000"/>
                </a:solidFill>
              </a:rPr>
              <a:t>			       </a:t>
            </a:r>
            <a:r>
              <a:rPr lang="en-US" sz="1200" dirty="0" smtClean="0">
                <a:solidFill>
                  <a:schemeClr val="tx1"/>
                </a:solidFill>
              </a:rPr>
              <a:t>Being established.</a:t>
            </a:r>
            <a:endParaRPr lang="en-US" sz="1200" dirty="0" smtClean="0"/>
          </a:p>
          <a:p>
            <a:pPr algn="l" rtl="0" eaLnBrk="1" hangingPunct="1">
              <a:buNone/>
              <a:defRPr/>
            </a:pPr>
            <a:endParaRPr lang="en-US" sz="1400" dirty="0" smtClean="0"/>
          </a:p>
        </p:txBody>
      </p:sp>
      <p:sp>
        <p:nvSpPr>
          <p:cNvPr id="16387" name="מציין מיקום של מספר שקופית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CF5BE2A-3514-4EEF-B51B-79570E67F3EF}" type="slidenum">
              <a:rPr lang="he-IL" altLang="he-IL" smtClean="0"/>
              <a:pPr/>
              <a:t>13</a:t>
            </a:fld>
            <a:endParaRPr lang="en-US" altLang="he-IL" smtClean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899592" y="1628800"/>
            <a:ext cx="1269620" cy="8124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8" name="Picture 4" descr="http://blog.tapuz.co.il/politic1planet/images/2239584_6.jp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899592" y="2780928"/>
            <a:ext cx="1269620" cy="845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9" name="Picture 20" descr="http://scouter.co.il/wp-content/uploads/2013/06/%D7%A0%D7%91%D7%97%D7%A8%D7%AA-%D7%99%D7%A9%D7%A8%D7%90%D7%9C.gif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899592" y="5157192"/>
            <a:ext cx="1287484" cy="8394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899592" y="3933056"/>
            <a:ext cx="1288070" cy="845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11" name="מציין מיקום תוכן 1"/>
          <p:cNvSpPr txBox="1">
            <a:spLocks/>
          </p:cNvSpPr>
          <p:nvPr/>
        </p:nvSpPr>
        <p:spPr bwMode="auto">
          <a:xfrm>
            <a:off x="3347864" y="5085184"/>
            <a:ext cx="4392488" cy="892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algn="l" rtl="0" eaLnBrk="1" hangingPunct="1">
              <a:defRPr/>
            </a:pPr>
            <a:endParaRPr lang="en-US" sz="1100" b="1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1200" dirty="0" smtClean="0"/>
              <a:t>   </a:t>
            </a:r>
            <a:r>
              <a:rPr lang="en-US" sz="1200" dirty="0" smtClean="0">
                <a:solidFill>
                  <a:schemeClr val="tx1"/>
                </a:solidFill>
              </a:rPr>
              <a:t>Tax </a:t>
            </a:r>
            <a:r>
              <a:rPr lang="en-US" sz="1200" dirty="0">
                <a:solidFill>
                  <a:schemeClr val="tx1"/>
                </a:solidFill>
              </a:rPr>
              <a:t>reductions, The Class Actions Law, Clean Air Law, 2008, 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0" indent="0" algn="l" rtl="0" eaLnBrk="1" hangingPunct="1">
              <a:buFontTx/>
              <a:buNone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   The </a:t>
            </a:r>
            <a:r>
              <a:rPr lang="en-US" sz="1200" dirty="0">
                <a:solidFill>
                  <a:schemeClr val="tx1"/>
                </a:solidFill>
              </a:rPr>
              <a:t>Law of  Prevention of Environmental Hazards, 1961.</a:t>
            </a:r>
          </a:p>
          <a:p>
            <a:pPr marL="0" indent="0" algn="l" rtl="0" eaLnBrk="1" hangingPunct="1">
              <a:buFontTx/>
              <a:buNone/>
              <a:defRPr/>
            </a:pPr>
            <a:endParaRPr lang="en-US" sz="1400" b="1" kern="0" dirty="0" smtClean="0"/>
          </a:p>
          <a:p>
            <a:pPr marL="0" indent="0" algn="l" rtl="0" eaLnBrk="1" hangingPunct="1">
              <a:buFontTx/>
              <a:buNone/>
              <a:defRPr/>
            </a:pPr>
            <a:endParaRPr lang="en-US" sz="1400" b="1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1400" b="1" kern="0" dirty="0" smtClean="0"/>
              <a:t> </a:t>
            </a:r>
          </a:p>
          <a:p>
            <a:pPr algn="l" rtl="0" eaLnBrk="1" hangingPunct="1">
              <a:defRPr/>
            </a:pPr>
            <a:endParaRPr lang="en-US" sz="1050" kern="0" dirty="0" smtClean="0"/>
          </a:p>
          <a:p>
            <a:pPr algn="l" rtl="0" eaLnBrk="1" hangingPunct="1">
              <a:defRPr/>
            </a:pPr>
            <a:endParaRPr lang="en-US" sz="105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000" kern="0" dirty="0" smtClean="0"/>
              <a:t>                  </a:t>
            </a:r>
          </a:p>
          <a:p>
            <a:pPr algn="l" rtl="0" eaLnBrk="1" hangingPunct="1">
              <a:defRPr/>
            </a:pPr>
            <a:endParaRPr lang="en-US" sz="7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000" kern="0" dirty="0" smtClean="0"/>
              <a:t>                  </a:t>
            </a:r>
          </a:p>
          <a:p>
            <a:pPr algn="l" rtl="0" eaLnBrk="1" hangingPunct="1"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>
              <a:defRPr/>
            </a:pPr>
            <a:endParaRPr lang="he-IL" sz="2800" kern="0" dirty="0" smtClean="0"/>
          </a:p>
          <a:p>
            <a:pPr>
              <a:defRPr/>
            </a:pPr>
            <a:endParaRPr lang="he-IL" sz="2800" kern="0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 Instruments for Green Car use</a:t>
            </a:r>
          </a:p>
        </p:txBody>
      </p:sp>
      <p:pic>
        <p:nvPicPr>
          <p:cNvPr id="16394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27785" y="4077072"/>
            <a:ext cx="473963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-180975" y="5516563"/>
            <a:ext cx="9350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Israel</a:t>
            </a:r>
            <a:endParaRPr lang="he-IL" sz="1200"/>
          </a:p>
        </p:txBody>
      </p:sp>
      <p:sp>
        <p:nvSpPr>
          <p:cNvPr id="16396" name="TextBox 13"/>
          <p:cNvSpPr txBox="1">
            <a:spLocks noChangeArrowheads="1"/>
          </p:cNvSpPr>
          <p:nvPr/>
        </p:nvSpPr>
        <p:spPr bwMode="auto">
          <a:xfrm>
            <a:off x="0" y="4221163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Argentine</a:t>
            </a:r>
            <a:endParaRPr lang="he-IL" sz="1200"/>
          </a:p>
        </p:txBody>
      </p:sp>
      <p:sp>
        <p:nvSpPr>
          <p:cNvPr id="16397" name="TextBox 15"/>
          <p:cNvSpPr txBox="1">
            <a:spLocks noChangeArrowheads="1"/>
          </p:cNvSpPr>
          <p:nvPr/>
        </p:nvSpPr>
        <p:spPr bwMode="auto">
          <a:xfrm>
            <a:off x="-180975" y="1916113"/>
            <a:ext cx="9350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/>
              <a:t>Australia</a:t>
            </a:r>
            <a:endParaRPr lang="he-IL" sz="1200" dirty="0"/>
          </a:p>
        </p:txBody>
      </p:sp>
      <p:sp>
        <p:nvSpPr>
          <p:cNvPr id="16398" name="TextBox 16"/>
          <p:cNvSpPr txBox="1">
            <a:spLocks noChangeArrowheads="1"/>
          </p:cNvSpPr>
          <p:nvPr/>
        </p:nvSpPr>
        <p:spPr bwMode="auto">
          <a:xfrm>
            <a:off x="-180975" y="3068638"/>
            <a:ext cx="9350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U.S.A</a:t>
            </a:r>
            <a:endParaRPr lang="he-IL" sz="1200"/>
          </a:p>
        </p:txBody>
      </p:sp>
      <p:pic>
        <p:nvPicPr>
          <p:cNvPr id="16" name="Picture 1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27784" y="5229200"/>
            <a:ext cx="684000" cy="725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7388" y="123825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he-IL" smtClean="0"/>
              <a:t> 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07950" y="1484313"/>
            <a:ext cx="8856663" cy="35290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n-US" sz="6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Thanks! </a:t>
            </a:r>
            <a:endParaRPr lang="he-IL" sz="6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</a:t>
            </a:r>
            <a:endParaRPr lang="he-IL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784976" cy="1152128"/>
          </a:xfrm>
          <a:solidFill>
            <a:srgbClr val="339933"/>
          </a:solidFill>
        </p:spPr>
        <p:txBody>
          <a:bodyPr/>
          <a:lstStyle/>
          <a:p>
            <a:r>
              <a:rPr lang="en-US" smtClean="0"/>
              <a:t>Pay as you Drive?</a:t>
            </a:r>
            <a:endParaRPr lang="en-US" dirty="0" smtClean="0"/>
          </a:p>
        </p:txBody>
      </p:sp>
      <p:sp>
        <p:nvSpPr>
          <p:cNvPr id="24" name="Content Placeholder 2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28" name="Content Placeholder 27"/>
          <p:cNvSpPr>
            <a:spLocks noGrp="1"/>
          </p:cNvSpPr>
          <p:nvPr>
            <p:ph sz="half" idx="2"/>
          </p:nvPr>
        </p:nvSpPr>
        <p:spPr>
          <a:xfrm>
            <a:off x="4716016" y="3068960"/>
            <a:ext cx="4038600" cy="792088"/>
          </a:xfrm>
        </p:spPr>
        <p:txBody>
          <a:bodyPr/>
          <a:lstStyle/>
          <a:p>
            <a:pPr algn="l">
              <a:buNone/>
            </a:pPr>
            <a:r>
              <a:rPr lang="en-GB" sz="1200" dirty="0" smtClean="0">
                <a:solidFill>
                  <a:schemeClr val="tx1"/>
                </a:solidFill>
              </a:rPr>
              <a:t> PAYD models exist, but</a:t>
            </a:r>
          </a:p>
          <a:p>
            <a:pPr algn="l">
              <a:buNone/>
            </a:pPr>
            <a:r>
              <a:rPr lang="en-GB" sz="1200" dirty="0" smtClean="0">
                <a:solidFill>
                  <a:schemeClr val="tx1"/>
                </a:solidFill>
              </a:rPr>
              <a:t>mainly rejected by</a:t>
            </a:r>
          </a:p>
          <a:p>
            <a:pPr algn="l">
              <a:buNone/>
            </a:pPr>
            <a:r>
              <a:rPr lang="en-GB" sz="1200" dirty="0" smtClean="0"/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as unnecessary + owing to privacy issues</a:t>
            </a:r>
          </a:p>
          <a:p>
            <a:pPr>
              <a:buNone/>
            </a:pPr>
            <a:endParaRPr lang="en-GB" sz="1400" dirty="0" smtClean="0">
              <a:solidFill>
                <a:schemeClr val="tx1"/>
              </a:solidFill>
            </a:endParaRPr>
          </a:p>
          <a:p>
            <a:pPr algn="l">
              <a:buNone/>
            </a:pPr>
            <a:endParaRPr lang="en-GB" sz="1400" dirty="0" smtClean="0">
              <a:solidFill>
                <a:schemeClr val="tx1"/>
              </a:solidFill>
            </a:endParaRPr>
          </a:p>
          <a:p>
            <a:pPr algn="l">
              <a:buNone/>
            </a:pPr>
            <a:r>
              <a:rPr lang="en-GB" sz="1200" dirty="0" smtClean="0">
                <a:solidFill>
                  <a:schemeClr val="tx1"/>
                </a:solidFill>
              </a:rPr>
              <a:t>Large insurers – not introduced PAYD.</a:t>
            </a:r>
          </a:p>
          <a:p>
            <a:pPr algn="l">
              <a:buNone/>
            </a:pPr>
            <a:r>
              <a:rPr lang="en-GB" sz="1200" dirty="0" smtClean="0">
                <a:solidFill>
                  <a:schemeClr val="tx1"/>
                </a:solidFill>
              </a:rPr>
              <a:t>Two cos. (Sony + Zurich) have done so, based on different self-reporting models + found popular.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</a:p>
          <a:p>
            <a:pPr algn="l">
              <a:buNone/>
            </a:pPr>
            <a:endParaRPr lang="en-GB" sz="1400" dirty="0" smtClean="0">
              <a:solidFill>
                <a:schemeClr val="tx1"/>
              </a:solidFill>
            </a:endParaRPr>
          </a:p>
        </p:txBody>
      </p:sp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73DFCA-87AE-4925-9422-F4D39C19B946}" type="slidenum">
              <a:rPr lang="he-IL" altLang="he-IL" smtClean="0"/>
              <a:pPr/>
              <a:t>2</a:t>
            </a:fld>
            <a:endParaRPr lang="en-US" altLang="he-IL" smtClean="0"/>
          </a:p>
        </p:txBody>
      </p:sp>
      <p:sp>
        <p:nvSpPr>
          <p:cNvPr id="5124" name="AutoShape 6" descr="data:image/jpeg;base64,/9j/4AAQSkZJRgABAQAAAQABAAD/2wBDAAkGBwgHBgkIBwgKCgkLDRYPDQwMDRsUFRAWIB0iIiAdHx8kKDQsJCYxJx8fLT0tMTU3Ojo6Iys/RD84QzQ5Ojf/2wBDAQoKCg0MDRoPDxo3JR8lNzc3Nzc3Nzc3Nzc3Nzc3Nzc3Nzc3Nzc3Nzc3Nzc3Nzc3Nzc3Nzc3Nzc3Nzc3Nzc3Nzf/wAARCACuASIDASIAAhEBAxEB/8QAFwABAQEBAAAAAAAAAAAAAAAAAAYEB//EAB4QAQAABQUAAAAAAAAAAAAAAAACBBUXU2WipNHi/8QAFwEBAQEBAAAAAAAAAAAAAAAAAAYEBf/EACARAQABAwMFAAAAAAAAAAAAAAABBFLRAhWhAxQWUZH/2gAMAwEAAhEDEQA/AOGgAAAAAAAAAAAAAAAAAAAAAAAAAAAAAAAAAAAAAAAAAAAAAAAAAAAAAAAAAAAAAAAAAAAAAAAAAAAAAAAAAAAAAAAAAAAAAAAAAAAAAAAAAAAAAAAAACso8hg3xdlHkMG+Ltk7zp+pUPjVXdp+zhJiso8hg3xdlHkMG+Ls7zp+pPGqu7T9nCTFZR5DBvi7KPIYN8XZ3nT9SeNVd2n7OEmKyjyGDfF2UeQwb4uzvOn6k8aq7tP2cJMVlHkMG+Lso8hg3xdnedP1J41V3afs4SYrKPIYN8XZR5DBvi7O86fqTxqru0/ZwkxWUeQwb4uyjyGDfF2d50/UnjVXdp+zhJiso8hg3xdlHkMG+Ls7zp+pPGqu7T9nCTFZR5DBvi7KPIYN8XZ3nT9SeNVd2n7OEmKyjyGDfF2UeQwb4uzvOn6k8aq7tP2cJMVlHkMG+Lso8hg3xdnedP1J41V3afs4SYrKPIYN8XZR5DBvi7O86fqTxqru0/ZwkxWUeQwb4uyjyGDfF2d50/UnjVXdp+zhJiso8hg3xdlHkMG+Ls7zp+pPGqu7T9nCTFZR5DBvi7KPIYN8XZ3nT9SeNVd2n7OEmKyjyGDfF2UeQwb4uzvOn6k8aq7tP2cJMVlHkMG+Lso8hg3xdnedP1J41V3afs4SYrKPIYN8XZR5DBvi7O86fqTxqru0/ZwkxWUeQwb4uw7zp+pPGqu7T9nDeA5i3AAAAAAAAAAAAAAAAAAAAAAAAAAAAAAAAAAAAAAAAAAAAAAAAAAAAAAAAAAAAAAAAAAAAAAAAAAAAAAAAAAAAAAAAAAAAAAAAAAAAAAAAAAAAAAAAXVvNU4/ot5qnH9LoSe51V/EYS25VV3EYQtvNU4/ot5qnH9LoNzqr+IwblVXcRhC281Tj+i3mqcf0ug3Oqv4jBuVVdxGELbzVOP6Leapx/S6Dc6q/iMG5VV3EYQtvNU4/ot5qnH9LoNzqr+IwblVXcRhC281Tj+i3mqcf0ug3Oqv4jBuVVdxGELbzVOP6Leapx/S6Dc6q/iMG5VV3EYQtvNU4/ot5qnH9LoNzqr+IwblVXcRhC281Tj+i3mqcf0ug3Oqv4jBuVVdxGELbzVOP6Leapx/S6Dc6q/iMG5VV3EYQtvNU4/ot5qnH9LoNzqr+IwblVXcRhC281Tj+i3mqcf0ug3Oqv4jBuVVdxGELbzVOP6Leapx/S6Dc6q/iMG5VV3EYQtvNU4/ot5qnH9LoNzqr+IwblVXcRhC281Tj+i3mqcf0ug3Oqv4jBuVVdxGELbzVOP6Leapx/S6Dc6q/iMG5VV3EYQtvNU4/ot5qnH9LoNzqr+IwblVXcRhC281Tj+i3mqcf0ug3Oqv4jBuVVdxGELbzVOP6F0G51V/EYNyqruIwAMDCAAAAAAAAAAAAAAAAAAAAAAAAAAAAAAAAAAAAAAAAAAAAAAAAAAAAAAAAAAAAAAAAAAAAAAAAAAAAAAAAAAAAAAAAAAAAAAAAAAAAAAAAAAAAAAAA//Z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 altLang="he-IL"/>
          </a:p>
        </p:txBody>
      </p:sp>
      <p:sp>
        <p:nvSpPr>
          <p:cNvPr id="5125" name="AutoShape 8" descr="data:image/jpeg;base64,/9j/4AAQSkZJRgABAQAAAQABAAD/2wBDAAkGBwgHBgkIBwgKCgkLDRYPDQwMDRsUFRAWIB0iIiAdHx8kKDQsJCYxJx8fLT0tMTU3Ojo6Iys/RD84QzQ5Ojf/2wBDAQoKCg0MDRoPDxo3JR8lNzc3Nzc3Nzc3Nzc3Nzc3Nzc3Nzc3Nzc3Nzc3Nzc3Nzc3Nzc3Nzc3Nzc3Nzc3Nzc3Nzf/wAARCACuASIDASIAAhEBAxEB/8QAFwABAQEBAAAAAAAAAAAAAAAAAAYEB//EAB4QAQAABQUAAAAAAAAAAAAAAAACBBUXU2WipNHi/8QAFwEBAQEBAAAAAAAAAAAAAAAAAAYEBf/EACARAQABAwMFAAAAAAAAAAAAAAABBFLRAhWhAxQWUZH/2gAMAwEAAhEDEQA/AOGgAAAAAAAAAAAAAAAAAAAAAAAAAAAAAAAAAAAAAAAAAAAAAAAAAAAAAAAAAAAAAAAAAAAAAAAAAAAAAAAAAAAAAAAAAAAAAAAAAAAAAAAAAAAAAAAAACso8hg3xdlHkMG+Ltk7zp+pUPjVXdp+zhJiso8hg3xdlHkMG+Ls7zp+pPGqu7T9nCTFZR5DBvi7KPIYN8XZ3nT9SeNVd2n7OEmKyjyGDfF2UeQwb4uzvOn6k8aq7tP2cJMVlHkMG+Lso8hg3xdnedP1J41V3afs4SYrKPIYN8XZR5DBvi7O86fqTxqru0/ZwkxWUeQwb4uyjyGDfF2d50/UnjVXdp+zhJiso8hg3xdlHkMG+Ls7zp+pPGqu7T9nCTFZR5DBvi7KPIYN8XZ3nT9SeNVd2n7OEmKyjyGDfF2UeQwb4uzvOn6k8aq7tP2cJMVlHkMG+Lso8hg3xdnedP1J41V3afs4SYrKPIYN8XZR5DBvi7O86fqTxqru0/ZwkxWUeQwb4uyjyGDfF2d50/UnjVXdp+zhJiso8hg3xdlHkMG+Ls7zp+pPGqu7T9nCTFZR5DBvi7KPIYN8XZ3nT9SeNVd2n7OEmKyjyGDfF2UeQwb4uzvOn6k8aq7tP2cJMVlHkMG+Lso8hg3xdnedP1J41V3afs4SYrKPIYN8XZR5DBvi7O86fqTxqru0/ZwkxWUeQwb4uw7zp+pPGqu7T9nDeA5i3AAAAAAAAAAAAAAAAAAAAAAAAAAAAAAAAAAAAAAAAAAAAAAAAAAAAAAAAAAAAAAAAAAAAAAAAAAAAAAAAAAAAAAAAAAAAAAAAAAAAAAAAAAAAAAAAXVvNU4/ot5qnH9LoSe51V/EYS25VV3EYQtvNU4/ot5qnH9LoNzqr+IwblVXcRhC281Tj+i3mqcf0ug3Oqv4jBuVVdxGELbzVOP6Leapx/S6Dc6q/iMG5VV3EYQtvNU4/ot5qnH9LoNzqr+IwblVXcRhC281Tj+i3mqcf0ug3Oqv4jBuVVdxGELbzVOP6Leapx/S6Dc6q/iMG5VV3EYQtvNU4/ot5qnH9LoNzqr+IwblVXcRhC281Tj+i3mqcf0ug3Oqv4jBuVVdxGELbzVOP6Leapx/S6Dc6q/iMG5VV3EYQtvNU4/ot5qnH9LoNzqr+IwblVXcRhC281Tj+i3mqcf0ug3Oqv4jBuVVdxGELbzVOP6Leapx/S6Dc6q/iMG5VV3EYQtvNU4/ot5qnH9LoNzqr+IwblVXcRhC281Tj+i3mqcf0ug3Oqv4jBuVVdxGELbzVOP6Leapx/S6Dc6q/iMG5VV3EYQtvNU4/ot5qnH9LoNzqr+IwblVXcRhC281Tj+i3mqcf0ug3Oqv4jBuVVdxGELbzVOP6F0G51V/EYNyqruIwAMDCAAAAAAAAAAAAAAAAAAAAAAAAAAAAAAAAAAAAAAAAAAAAAAAAAAAAAAAAAAAAAAAAAAAAAAAAAAAAAAAAAAAAAAAAAAAAAAAAAAAAAAAAAAAAAAAA//Z"/>
          <p:cNvSpPr>
            <a:spLocks noChangeAspect="1" noChangeArrowheads="1"/>
          </p:cNvSpPr>
          <p:nvPr/>
        </p:nvSpPr>
        <p:spPr bwMode="auto">
          <a:xfrm>
            <a:off x="9075738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 altLang="he-IL"/>
          </a:p>
        </p:txBody>
      </p:sp>
      <p:pic>
        <p:nvPicPr>
          <p:cNvPr id="4106" name="Picture 10" descr="http://up203.siz.co.il/up1/n1hnudgn2zt2.pn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547664" y="2996952"/>
            <a:ext cx="1207193" cy="85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4108" name="Picture 12" descr="https://encrypted-tbn0.gstatic.com/images?q=tbn:ANd9GcTCxZRp0trP53BrXvcvWjnNZJROoiGt4tOcOUoPPzgPueWFc5zZDw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547664" y="4221088"/>
            <a:ext cx="1207193" cy="7544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4110" name="Picture 14" descr="http://www.flags.net/images/largeflags/SWIT0003.GIF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475656" y="5373216"/>
            <a:ext cx="1214306" cy="7219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5129" name="AutoShape 22" descr="data:image/jpeg;base64,/9j/4AAQSkZJRgABAQAAAQABAAD/2wCEAAkGBwgHBgkIBwgKCgkFDRYFBQUFBQ8ICQUKFB0iFhQRExMYHCggGBolGxMTITEhJSkrLi4uFx8zODMsNygtLisBCgoKBQUNGgUFDisZExkrOCsrKysrKysrKysrNzQrKysrKysrKysrKysrKysrKysrKysrKysrKysrKysrKysrK//AABEIALcBEwMBEQACEQEDEQH/xAAZAAEAAwEBAAAAAAAAAAAAAAAAAQcIBAX/xAAgEAEAAAQHAQAAAAAAAAAAAAAAAQIFcwcyNDVxsbIE/8QAGgEBAAIDAQAAAAAAAAAAAAAAAAMFAQQGB//EABwRAQABBAMAAAAAAAAAAAAAAAACAQMzcQUxQf/aAAwDAQACEQMRAD8A8FquJ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D/2Q=="/>
          <p:cNvSpPr>
            <a:spLocks noChangeAspect="1" noChangeArrowheads="1"/>
          </p:cNvSpPr>
          <p:nvPr/>
        </p:nvSpPr>
        <p:spPr bwMode="auto">
          <a:xfrm>
            <a:off x="8315325" y="-1455738"/>
            <a:ext cx="4562475" cy="303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 altLang="he-IL"/>
          </a:p>
        </p:txBody>
      </p:sp>
      <p:sp>
        <p:nvSpPr>
          <p:cNvPr id="5130" name="AutoShape 24" descr="data:image/jpeg;base64,/9j/4AAQSkZJRgABAQAAAQABAAD/2wCEAAkGBwgHBgkIBwgKCgkFDRYFBQUFBQ8ICQUKFB0iFhQRExMYHCggGBolGxMTITEhJSkrLi4uFx8zODMsNygtLisBCgoKBQUNGgUFDisZExkrOCsrKysrKysrKysrNzQrKysrKysrKysrKysrKysrKysrKysrKysrKysrKysrKysrK//AABEIALcBEwMBEQACEQEDEQH/xAAZAAEAAwEBAAAAAAAAAAAAAAAAAQcIBAX/xAAgEAEAAAQHAQAAAAAAAAAAAAAAAQIFcwcyNDVxsbIE/8QAGgEBAAIDAQAAAAAAAAAAAAAAAAMFAQQGB//EABwRAQABBAMAAAAAAAAAAAAAAAACAQMzcQUxQf/aAAwDAQACEQMRAD8A8FquJ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CWw8IAAAAAAAAAAWdhBoajdk6ilter/iMctrBSrcAAAAAAAAByVbavtsT+YsS6qks5I7ozzLlhwrne1SAAAAAAAAAAD/2Q=="/>
          <p:cNvSpPr>
            <a:spLocks noChangeAspect="1" noChangeArrowheads="1"/>
          </p:cNvSpPr>
          <p:nvPr/>
        </p:nvSpPr>
        <p:spPr bwMode="auto">
          <a:xfrm>
            <a:off x="8467725" y="-1303338"/>
            <a:ext cx="4562475" cy="303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 altLang="he-IL" dirty="0"/>
          </a:p>
        </p:txBody>
      </p:sp>
      <p:sp>
        <p:nvSpPr>
          <p:cNvPr id="5131" name="AutoShape 26" descr="http://upload.wikimedia.org/wikipedia/en/0/03/Flag_of_Italy.svg"/>
          <p:cNvSpPr>
            <a:spLocks noChangeAspect="1" noChangeArrowheads="1"/>
          </p:cNvSpPr>
          <p:nvPr/>
        </p:nvSpPr>
        <p:spPr bwMode="auto">
          <a:xfrm>
            <a:off x="8620125" y="-1150938"/>
            <a:ext cx="4562475" cy="303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 altLang="he-IL"/>
          </a:p>
        </p:txBody>
      </p:sp>
      <p:sp>
        <p:nvSpPr>
          <p:cNvPr id="5132" name="AutoShape 28" descr="http://upload.wikimedia.org/wikipedia/en/0/03/Flag_of_Italy.svg"/>
          <p:cNvSpPr>
            <a:spLocks noChangeAspect="1" noChangeArrowheads="1"/>
          </p:cNvSpPr>
          <p:nvPr/>
        </p:nvSpPr>
        <p:spPr bwMode="auto">
          <a:xfrm>
            <a:off x="8772525" y="-998538"/>
            <a:ext cx="4562475" cy="303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 altLang="he-IL"/>
          </a:p>
        </p:txBody>
      </p:sp>
      <p:pic>
        <p:nvPicPr>
          <p:cNvPr id="5133" name="Picture 18" descr="http://landing.seo-expert.co.il/Upload/%D7%95%D7%99%20%D7%99%D7%A8%D7%95%D7%A7%20%D7%A9%D7%A7%D7%95%D7%A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832" y="3068960"/>
            <a:ext cx="7921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18" descr="http://landing.seo-expert.co.il/Upload/%D7%95%D7%99%20%D7%99%D7%A8%D7%95%D7%A7%20%D7%A9%D7%A7%D7%95%D7%A3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59113" y="4149725"/>
            <a:ext cx="79216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20" descr="http://chabadpedia.co.il/images/4/44/%D7%90%D7%99%D7%A7%D7%A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32138" y="5445125"/>
            <a:ext cx="50323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8" descr="C:\Documents and Settings\michal2\שולחן העבודה\תמונה הונגריה.jpg"/>
          <p:cNvPicPr>
            <a:picLocks noChangeAspect="1" noChangeArrowheads="1"/>
          </p:cNvPicPr>
          <p:nvPr/>
        </p:nvPicPr>
        <p:blipFill>
          <a:blip r:embed="rId9" cstate="print">
            <a:extLst/>
          </a:blip>
          <a:srcRect/>
          <a:stretch>
            <a:fillRect/>
          </a:stretch>
        </p:blipFill>
        <p:spPr bwMode="auto">
          <a:xfrm>
            <a:off x="1547664" y="1772816"/>
            <a:ext cx="1225550" cy="77963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5137" name="Picture 20" descr="http://chabadpedia.co.il/images/4/44/%D7%90%D7%99%D7%A7%D7%A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03575" y="1916113"/>
            <a:ext cx="5048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8" name="TextBox 17"/>
          <p:cNvSpPr txBox="1">
            <a:spLocks noChangeArrowheads="1"/>
          </p:cNvSpPr>
          <p:nvPr/>
        </p:nvSpPr>
        <p:spPr bwMode="auto">
          <a:xfrm>
            <a:off x="0" y="198913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Hungary</a:t>
            </a:r>
            <a:endParaRPr lang="he-IL" sz="1200"/>
          </a:p>
        </p:txBody>
      </p:sp>
      <p:sp>
        <p:nvSpPr>
          <p:cNvPr id="5139" name="TextBox 18"/>
          <p:cNvSpPr txBox="1">
            <a:spLocks noChangeArrowheads="1"/>
          </p:cNvSpPr>
          <p:nvPr/>
        </p:nvSpPr>
        <p:spPr bwMode="auto">
          <a:xfrm>
            <a:off x="0" y="3213100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Germany</a:t>
            </a:r>
            <a:endParaRPr lang="he-IL" sz="1200"/>
          </a:p>
        </p:txBody>
      </p:sp>
      <p:sp>
        <p:nvSpPr>
          <p:cNvPr id="5140" name="TextBox 20"/>
          <p:cNvSpPr txBox="1">
            <a:spLocks noChangeArrowheads="1"/>
          </p:cNvSpPr>
          <p:nvPr/>
        </p:nvSpPr>
        <p:spPr bwMode="auto">
          <a:xfrm>
            <a:off x="0" y="4437063"/>
            <a:ext cx="9350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Japan</a:t>
            </a:r>
            <a:endParaRPr lang="he-IL" sz="1200"/>
          </a:p>
        </p:txBody>
      </p:sp>
      <p:sp>
        <p:nvSpPr>
          <p:cNvPr id="5141" name="TextBox 21"/>
          <p:cNvSpPr txBox="1">
            <a:spLocks noChangeArrowheads="1"/>
          </p:cNvSpPr>
          <p:nvPr/>
        </p:nvSpPr>
        <p:spPr bwMode="auto">
          <a:xfrm>
            <a:off x="0" y="5589588"/>
            <a:ext cx="1116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Switzerland</a:t>
            </a:r>
            <a:endParaRPr lang="he-IL" sz="1200"/>
          </a:p>
        </p:txBody>
      </p:sp>
      <p:pic>
        <p:nvPicPr>
          <p:cNvPr id="29" name="Picture 16" descr="http://kierowcy.org/wp-content/uploads/2012/10/czarna-skrzynka-2.jp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4293096"/>
            <a:ext cx="86409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6" descr="http://kierowcy.org/wp-content/uploads/2012/10/czarna-skrzynka-2.jp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3140968"/>
            <a:ext cx="86409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ctangle 30"/>
          <p:cNvSpPr/>
          <p:nvPr/>
        </p:nvSpPr>
        <p:spPr>
          <a:xfrm flipV="1">
            <a:off x="3995937" y="4779308"/>
            <a:ext cx="360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X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228998"/>
          </a:xfrm>
          <a:solidFill>
            <a:srgbClr val="339933"/>
          </a:solidFill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 as you Drive?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l" rtl="0" eaLnBrk="1" hangingPunct="1">
              <a:defRPr/>
            </a:pPr>
            <a:endParaRPr lang="en-US" sz="1200" dirty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              </a:t>
            </a:r>
          </a:p>
          <a:p>
            <a:pPr algn="l" rtl="0" eaLnBrk="1" hangingPunct="1">
              <a:defRPr/>
            </a:pPr>
            <a:endParaRPr lang="en-US" sz="240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</a:t>
            </a:r>
            <a:endParaRPr lang="en-US" sz="2400" dirty="0"/>
          </a:p>
          <a:p>
            <a:pPr algn="l" rtl="0" eaLnBrk="1" hangingPunct="1">
              <a:defRPr/>
            </a:pPr>
            <a:endParaRPr lang="en-US" sz="1100" dirty="0" smtClean="0"/>
          </a:p>
          <a:p>
            <a:pPr algn="l" rtl="0" eaLnBrk="1" hangingPunct="1">
              <a:defRPr/>
            </a:pPr>
            <a:endParaRPr lang="en-US" sz="1100" dirty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                </a:t>
            </a:r>
            <a:endParaRPr lang="en-US" sz="2400" dirty="0"/>
          </a:p>
          <a:p>
            <a:pPr algn="l" rtl="0" eaLnBrk="1" hangingPunct="1">
              <a:defRPr/>
            </a:pPr>
            <a:endParaRPr lang="en-US" sz="800" dirty="0"/>
          </a:p>
          <a:p>
            <a:pPr algn="l" rtl="0" eaLnBrk="1" hangingPunct="1">
              <a:defRPr/>
            </a:pPr>
            <a:endParaRPr lang="en-US" sz="240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                </a:t>
            </a:r>
          </a:p>
          <a:p>
            <a:pPr marL="0" indent="0" algn="l" rtl="0" eaLnBrk="1" hangingPunct="1">
              <a:buFontTx/>
              <a:buNone/>
              <a:defRPr/>
            </a:pPr>
            <a:endParaRPr lang="en-US" sz="2400" dirty="0"/>
          </a:p>
          <a:p>
            <a:pPr>
              <a:buNone/>
              <a:defRPr/>
            </a:pPr>
            <a:endParaRPr lang="he-IL" dirty="0"/>
          </a:p>
        </p:txBody>
      </p:sp>
      <p:sp>
        <p:nvSpPr>
          <p:cNvPr id="22" name="Content Placeholder 21"/>
          <p:cNvSpPr>
            <a:spLocks noGrp="1"/>
          </p:cNvSpPr>
          <p:nvPr>
            <p:ph sz="half" idx="2"/>
          </p:nvPr>
        </p:nvSpPr>
        <p:spPr>
          <a:xfrm>
            <a:off x="4716016" y="1628801"/>
            <a:ext cx="4038600" cy="864095"/>
          </a:xfrm>
        </p:spPr>
        <p:txBody>
          <a:bodyPr/>
          <a:lstStyle/>
          <a:p>
            <a:pPr algn="l">
              <a:buNone/>
            </a:pPr>
            <a:r>
              <a:rPr lang="en-GB" sz="1400" dirty="0" smtClean="0">
                <a:solidFill>
                  <a:schemeClr val="tx1"/>
                </a:solidFill>
              </a:rPr>
              <a:t>2 insurers provide- one on self-reporting basis; one using </a:t>
            </a:r>
            <a:r>
              <a:rPr lang="en-GB" sz="1400" dirty="0" err="1" smtClean="0">
                <a:solidFill>
                  <a:schemeClr val="tx1"/>
                </a:solidFill>
              </a:rPr>
              <a:t>telematics</a:t>
            </a:r>
            <a:r>
              <a:rPr lang="en-GB" sz="1400" dirty="0" smtClean="0">
                <a:solidFill>
                  <a:schemeClr val="tx1"/>
                </a:solidFill>
              </a:rPr>
              <a:t>/black box, now also with </a:t>
            </a:r>
            <a:r>
              <a:rPr lang="en-GB" sz="1400" dirty="0" err="1" smtClean="0">
                <a:solidFill>
                  <a:schemeClr val="tx1"/>
                </a:solidFill>
              </a:rPr>
              <a:t>smartphone</a:t>
            </a:r>
            <a:r>
              <a:rPr lang="en-GB" sz="1400" dirty="0" smtClean="0">
                <a:solidFill>
                  <a:schemeClr val="tx1"/>
                </a:solidFill>
              </a:rPr>
              <a:t> app registering </a:t>
            </a:r>
            <a:r>
              <a:rPr lang="en-GB" sz="1400" dirty="0" err="1" smtClean="0">
                <a:solidFill>
                  <a:schemeClr val="tx1"/>
                </a:solidFill>
              </a:rPr>
              <a:t>kms</a:t>
            </a:r>
            <a:r>
              <a:rPr lang="en-GB" sz="1400" dirty="0" smtClean="0">
                <a:solidFill>
                  <a:schemeClr val="tx1"/>
                </a:solidFill>
              </a:rPr>
              <a:t> and speed</a:t>
            </a:r>
            <a:r>
              <a:rPr lang="en-GB" sz="1400" dirty="0" smtClean="0"/>
              <a:t>.</a:t>
            </a:r>
            <a:endParaRPr lang="en-GB" sz="1400" dirty="0"/>
          </a:p>
        </p:txBody>
      </p:sp>
      <p:sp>
        <p:nvSpPr>
          <p:cNvPr id="6148" name="מציין מיקום של מספר שקופית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DD93F44-423C-4790-8C92-D6DCDF56EED5}" type="slidenum">
              <a:rPr lang="he-IL" altLang="he-IL" smtClean="0"/>
              <a:pPr/>
              <a:t>3</a:t>
            </a:fld>
            <a:endParaRPr lang="en-US" altLang="he-IL" smtClean="0"/>
          </a:p>
        </p:txBody>
      </p:sp>
      <p:pic>
        <p:nvPicPr>
          <p:cNvPr id="5" name="Picture 32" descr="http://www.studentchallenge2012.euspen.eu/content/News-and-events/euspen-events/Delft%202010/euspen%20Challenge/UK%20Flag.jp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259632" y="3861048"/>
            <a:ext cx="1224136" cy="8453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7" name="Picture 30" descr="http://www.operationworld.org/files/ow/flags/it-lgflag.gif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259632" y="2636912"/>
            <a:ext cx="1224136" cy="7590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0" name="Picture 16" descr="http://www.operationworld.org/files/ow/flags/nl-lgflag.gif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259632" y="1484784"/>
            <a:ext cx="1224136" cy="792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6152" name="Picture 18" descr="http://landing.seo-expert.co.il/Upload/%D7%95%D7%99%20%D7%99%D7%A8%D7%95%D7%A7%20%D7%A9%D7%A7%D7%95%D7%A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636912"/>
            <a:ext cx="828000" cy="95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18" descr="http://landing.seo-expert.co.il/Upload/%D7%95%D7%99%20%D7%99%D7%A8%D7%95%D7%A7%20%D7%A9%D7%A7%D7%95%D7%A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676" y="1628799"/>
            <a:ext cx="846519" cy="82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18" descr="http://landing.seo-expert.co.il/Upload/%D7%95%D7%99%20%D7%99%D7%A8%D7%95%D7%A7%20%D7%A9%D7%A7%D7%95%D7%A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5" y="3789363"/>
            <a:ext cx="683959" cy="1021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Picture 16" descr="http://kierowcy.org/wp-content/uploads/2012/10/czarna-skrzynka-2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2924944"/>
            <a:ext cx="86441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3" descr="http://www.galim.org.il/m/flags/files/flags/Big_pic/55.gif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/>
          </a:blip>
          <a:srcRect/>
          <a:stretch>
            <a:fillRect/>
          </a:stretch>
        </p:blipFill>
        <p:spPr bwMode="auto">
          <a:xfrm>
            <a:off x="1187624" y="5085184"/>
            <a:ext cx="1224136" cy="8147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6158" name="Picture 18" descr="http://landing.seo-expert.co.il/Upload/%D7%95%D7%99%20%D7%99%D7%A8%D7%95%D7%A7%20%D7%A9%D7%A7%D7%95%D7%A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824" y="4941168"/>
            <a:ext cx="575506" cy="1048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9" name="TextBox 14"/>
          <p:cNvSpPr txBox="1">
            <a:spLocks noChangeArrowheads="1"/>
          </p:cNvSpPr>
          <p:nvPr/>
        </p:nvSpPr>
        <p:spPr bwMode="auto">
          <a:xfrm>
            <a:off x="0" y="177323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Holland</a:t>
            </a:r>
            <a:endParaRPr lang="he-IL" sz="1200"/>
          </a:p>
        </p:txBody>
      </p:sp>
      <p:sp>
        <p:nvSpPr>
          <p:cNvPr id="6160" name="TextBox 17"/>
          <p:cNvSpPr txBox="1">
            <a:spLocks noChangeArrowheads="1"/>
          </p:cNvSpPr>
          <p:nvPr/>
        </p:nvSpPr>
        <p:spPr bwMode="auto">
          <a:xfrm>
            <a:off x="-180975" y="2852738"/>
            <a:ext cx="9350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Italy</a:t>
            </a:r>
            <a:endParaRPr lang="he-IL" sz="1200"/>
          </a:p>
        </p:txBody>
      </p:sp>
      <p:sp>
        <p:nvSpPr>
          <p:cNvPr id="6161" name="TextBox 18"/>
          <p:cNvSpPr txBox="1">
            <a:spLocks noChangeArrowheads="1"/>
          </p:cNvSpPr>
          <p:nvPr/>
        </p:nvSpPr>
        <p:spPr bwMode="auto">
          <a:xfrm>
            <a:off x="-252413" y="4076700"/>
            <a:ext cx="9350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UK</a:t>
            </a:r>
            <a:endParaRPr lang="he-IL" sz="1200"/>
          </a:p>
        </p:txBody>
      </p:sp>
      <p:sp>
        <p:nvSpPr>
          <p:cNvPr id="6162" name="TextBox 19"/>
          <p:cNvSpPr txBox="1">
            <a:spLocks noChangeArrowheads="1"/>
          </p:cNvSpPr>
          <p:nvPr/>
        </p:nvSpPr>
        <p:spPr bwMode="auto">
          <a:xfrm>
            <a:off x="0" y="5300663"/>
            <a:ext cx="9350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Belgium</a:t>
            </a:r>
            <a:endParaRPr lang="he-IL" sz="1200"/>
          </a:p>
        </p:txBody>
      </p:sp>
      <p:pic>
        <p:nvPicPr>
          <p:cNvPr id="19" name="Picture 16" descr="http://kierowcy.org/wp-content/uploads/2012/10/czarna-skrzynka-2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4005064"/>
            <a:ext cx="936104" cy="517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6" descr="http://kierowcy.org/wp-content/uploads/2012/10/czarna-skrzynka-2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5085184"/>
            <a:ext cx="864000" cy="456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6" descr="http://kierowcy.org/wp-content/uploads/2012/10/czarna-skrzynka-2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1772816"/>
            <a:ext cx="86409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Content Placeholder 21"/>
          <p:cNvSpPr txBox="1">
            <a:spLocks/>
          </p:cNvSpPr>
          <p:nvPr/>
        </p:nvSpPr>
        <p:spPr bwMode="auto">
          <a:xfrm>
            <a:off x="4788024" y="2708920"/>
            <a:ext cx="418261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but concerns re privacy,</a:t>
            </a:r>
            <a:r>
              <a:rPr kumimoji="0" lang="en-GB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leading to consultation paper ahead of possible ruling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5D6C7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rgbClr val="5D6C7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860032" y="3861048"/>
            <a:ext cx="35283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eaLnBrk="0" hangingPunct="0">
              <a:spcBef>
                <a:spcPct val="20000"/>
              </a:spcBef>
              <a:defRPr/>
            </a:pPr>
            <a:r>
              <a:rPr lang="en-GB" sz="1400" kern="0" dirty="0" smtClean="0"/>
              <a:t>Many  </a:t>
            </a:r>
            <a:r>
              <a:rPr lang="en-GB" sz="1400" kern="0" dirty="0"/>
              <a:t>insurers </a:t>
            </a:r>
            <a:r>
              <a:rPr lang="en-GB" sz="1400" kern="0" dirty="0" smtClean="0"/>
              <a:t>now provide: different terms/bases. Growth in usage, but extent of importance uncertain. </a:t>
            </a:r>
            <a:endParaRPr lang="en-GB" sz="1400" kern="0" dirty="0">
              <a:solidFill>
                <a:srgbClr val="5D6C7D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04048" y="4869160"/>
            <a:ext cx="32403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400" kern="0" dirty="0" smtClean="0"/>
              <a:t>Insurers do provide on self-reporting and </a:t>
            </a:r>
            <a:r>
              <a:rPr lang="en-GB" sz="1400" kern="0" dirty="0" err="1" smtClean="0"/>
              <a:t>telematics</a:t>
            </a:r>
            <a:r>
              <a:rPr lang="en-GB" sz="1400" kern="0" dirty="0" smtClean="0"/>
              <a:t>/black box basis. Take-up of latter slow- limited control to date and privacy concerns. </a:t>
            </a:r>
            <a:endParaRPr lang="en-GB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 as you Drive?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buNone/>
              <a:defRPr/>
            </a:pPr>
            <a:r>
              <a:rPr lang="en-US" sz="1200" dirty="0" smtClean="0"/>
              <a:t>				</a:t>
            </a:r>
            <a:r>
              <a:rPr lang="en-US" sz="1200" dirty="0" smtClean="0">
                <a:solidFill>
                  <a:srgbClr val="FF0000"/>
                </a:solidFill>
              </a:rPr>
              <a:t>      ?</a:t>
            </a:r>
            <a:endParaRPr lang="en-US" sz="1200" dirty="0">
              <a:solidFill>
                <a:srgbClr val="FF0000"/>
              </a:solidFill>
            </a:endParaRPr>
          </a:p>
          <a:p>
            <a:pPr marL="0" indent="0" rtl="0" eaLnBrk="1" hangingPunct="1">
              <a:buNone/>
              <a:defRPr/>
            </a:pPr>
            <a:r>
              <a:rPr lang="en-US" sz="2400" dirty="0" smtClean="0"/>
              <a:t>                		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A no. of insurers provide: various discounts, terms,				forms of penalty if mileage limit exceeded.</a:t>
            </a:r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				</a:t>
            </a:r>
          </a:p>
          <a:p>
            <a:pPr algn="l" rtl="0" eaLnBrk="1" hangingPunct="1">
              <a:buNone/>
              <a:defRPr/>
            </a:pPr>
            <a:r>
              <a:rPr lang="en-US" sz="2400" dirty="0" smtClean="0"/>
              <a:t>					</a:t>
            </a:r>
            <a:r>
              <a:rPr lang="en-US" sz="1200" dirty="0" smtClean="0">
                <a:solidFill>
                  <a:schemeClr val="tx1"/>
                </a:solidFill>
              </a:rPr>
              <a:t>In use for 10 yrs. Many cos. Different bases. 2/3 US States 				permit. Represent &lt;1% of all MV covers at present.  NAIC 				predict 20% in 5yrs, but doubts – costs/privacy issues.</a:t>
            </a:r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</a:t>
            </a:r>
            <a:endParaRPr lang="en-US" sz="2400" dirty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300" dirty="0" smtClean="0"/>
              <a:t>			 	</a:t>
            </a:r>
            <a:r>
              <a:rPr lang="en-US" sz="1200" dirty="0" smtClean="0">
                <a:solidFill>
                  <a:schemeClr val="tx1"/>
                </a:solidFill>
              </a:rPr>
              <a:t>Renault Argentina promotes a sustainable driving </a:t>
            </a:r>
            <a:r>
              <a:rPr lang="en-US" sz="1200" dirty="0" err="1" smtClean="0">
                <a:solidFill>
                  <a:schemeClr val="tx1"/>
                </a:solidFill>
              </a:rPr>
              <a:t>programme</a:t>
            </a:r>
            <a:r>
              <a:rPr lang="en-US" sz="1200" dirty="0" smtClean="0">
                <a:solidFill>
                  <a:schemeClr val="tx1"/>
                </a:solidFill>
              </a:rPr>
              <a:t>, 				“Eco-driving”, but not actively supported by insurers in products</a:t>
            </a:r>
            <a:r>
              <a:rPr lang="en-US" sz="1200" dirty="0" smtClean="0"/>
              <a:t>. </a:t>
            </a:r>
            <a:endParaRPr lang="en-US" sz="1200" dirty="0"/>
          </a:p>
          <a:p>
            <a:pPr algn="l" rtl="0" eaLnBrk="1" hangingPunct="1">
              <a:defRPr/>
            </a:pPr>
            <a:endParaRPr lang="en-US" sz="800" dirty="0"/>
          </a:p>
          <a:p>
            <a:pPr algn="l" rtl="0" eaLnBrk="1" hangingPunct="1">
              <a:buNone/>
              <a:defRPr/>
            </a:pPr>
            <a:r>
              <a:rPr lang="en-US" sz="2400" dirty="0" smtClean="0"/>
              <a:t>						</a:t>
            </a:r>
            <a:r>
              <a:rPr lang="en-US" sz="1200" dirty="0" smtClean="0">
                <a:solidFill>
                  <a:schemeClr val="tx1"/>
                </a:solidFill>
              </a:rPr>
              <a:t>Not</a:t>
            </a:r>
            <a:r>
              <a:rPr lang="en-US" sz="1200" dirty="0" smtClean="0"/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a PAYD scheme, but reflecting reduced 					mileage, reduced premium for religious in Israel not 					using cars on Saturdays. </a:t>
            </a:r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                </a:t>
            </a:r>
          </a:p>
          <a:p>
            <a:pPr marL="0" indent="0" algn="l" rtl="0" eaLnBrk="1" hangingPunct="1">
              <a:buFontTx/>
              <a:buNone/>
              <a:defRPr/>
            </a:pPr>
            <a:endParaRPr lang="en-US" sz="2400" dirty="0"/>
          </a:p>
          <a:p>
            <a:pPr>
              <a:defRPr/>
            </a:pPr>
            <a:endParaRPr lang="he-IL" dirty="0"/>
          </a:p>
        </p:txBody>
      </p:sp>
      <p:sp>
        <p:nvSpPr>
          <p:cNvPr id="7172" name="מציין מיקום של מספר שקופית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BE10033-0967-4ECD-8A27-17369A02A69D}" type="slidenum">
              <a:rPr lang="he-IL" altLang="he-IL" smtClean="0"/>
              <a:pPr/>
              <a:t>4</a:t>
            </a:fld>
            <a:endParaRPr lang="en-US" altLang="he-IL" smtClean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259632" y="1628800"/>
            <a:ext cx="1269620" cy="8124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8" name="Picture 4" descr="http://blog.tapuz.co.il/politic1planet/images/2239584_6.jpg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259632" y="2708920"/>
            <a:ext cx="1269620" cy="845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9" name="Picture 20" descr="http://scouter.co.il/wp-content/uploads/2013/06/%D7%A0%D7%91%D7%97%D7%A8%D7%AA-%D7%99%D7%A9%D7%A8%D7%90%D7%9C.gif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187624" y="5085184"/>
            <a:ext cx="1287484" cy="8394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7176" name="Picture 20" descr="http://chabadpedia.co.il/images/4/44/%D7%90%D7%99%D7%A7%D7%A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7" y="5157192"/>
            <a:ext cx="535645" cy="6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6" descr="http://static.flickr.com/48/151980155_560529095f.jpg"/>
          <p:cNvPicPr>
            <a:picLocks noChangeAspect="1" noChangeArrowheads="1"/>
          </p:cNvPicPr>
          <p:nvPr/>
        </p:nvPicPr>
        <p:blipFill rotWithShape="1">
          <a:blip r:embed="rId7" cstate="print">
            <a:extLst/>
          </a:blip>
          <a:srcRect b="53607"/>
          <a:stretch/>
        </p:blipFill>
        <p:spPr bwMode="auto">
          <a:xfrm>
            <a:off x="3707905" y="5157192"/>
            <a:ext cx="720080" cy="5760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/>
        </p:spPr>
      </p:pic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8" cstate="print">
            <a:extLst/>
          </a:blip>
          <a:srcRect/>
          <a:stretch>
            <a:fillRect/>
          </a:stretch>
        </p:blipFill>
        <p:spPr bwMode="auto">
          <a:xfrm>
            <a:off x="1259632" y="3861048"/>
            <a:ext cx="1288070" cy="845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7179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699793" y="1772815"/>
            <a:ext cx="720079" cy="792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4077072"/>
            <a:ext cx="468000" cy="533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1" name="Picture 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99792" y="2924944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2" name="TextBox 13"/>
          <p:cNvSpPr txBox="1">
            <a:spLocks noChangeArrowheads="1"/>
          </p:cNvSpPr>
          <p:nvPr/>
        </p:nvSpPr>
        <p:spPr bwMode="auto">
          <a:xfrm>
            <a:off x="0" y="1844675"/>
            <a:ext cx="9350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/>
              <a:t>Australia</a:t>
            </a:r>
            <a:endParaRPr lang="he-IL" sz="1200" dirty="0"/>
          </a:p>
        </p:txBody>
      </p:sp>
      <p:sp>
        <p:nvSpPr>
          <p:cNvPr id="7183" name="TextBox 15"/>
          <p:cNvSpPr txBox="1">
            <a:spLocks noChangeArrowheads="1"/>
          </p:cNvSpPr>
          <p:nvPr/>
        </p:nvSpPr>
        <p:spPr bwMode="auto">
          <a:xfrm>
            <a:off x="-252413" y="537368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Israel</a:t>
            </a:r>
            <a:endParaRPr lang="he-IL" sz="1200"/>
          </a:p>
        </p:txBody>
      </p:sp>
      <p:sp>
        <p:nvSpPr>
          <p:cNvPr id="7184" name="TextBox 16"/>
          <p:cNvSpPr txBox="1">
            <a:spLocks noChangeArrowheads="1"/>
          </p:cNvSpPr>
          <p:nvPr/>
        </p:nvSpPr>
        <p:spPr bwMode="auto">
          <a:xfrm>
            <a:off x="0" y="4076700"/>
            <a:ext cx="9350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Argentine</a:t>
            </a:r>
            <a:endParaRPr lang="he-IL" sz="1200"/>
          </a:p>
        </p:txBody>
      </p:sp>
      <p:sp>
        <p:nvSpPr>
          <p:cNvPr id="7185" name="TextBox 19"/>
          <p:cNvSpPr txBox="1">
            <a:spLocks noChangeArrowheads="1"/>
          </p:cNvSpPr>
          <p:nvPr/>
        </p:nvSpPr>
        <p:spPr bwMode="auto">
          <a:xfrm>
            <a:off x="-180975" y="2997200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U.S.A</a:t>
            </a:r>
            <a:endParaRPr lang="he-IL" sz="1200"/>
          </a:p>
        </p:txBody>
      </p:sp>
      <p:pic>
        <p:nvPicPr>
          <p:cNvPr id="20" name="Picture 16" descr="http://kierowcy.org/wp-content/uploads/2012/10/czarna-skrzynka-2.jp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3140968"/>
            <a:ext cx="72008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6" descr="http://kierowcy.org/wp-content/uploads/2012/10/czarna-skrzynka-2.jp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1916832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Incentives for the use of Green Cars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914400" y="1340768"/>
            <a:ext cx="8229600" cy="4525963"/>
          </a:xfrm>
        </p:spPr>
        <p:txBody>
          <a:bodyPr/>
          <a:lstStyle/>
          <a:p>
            <a:pPr algn="l"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 algn="l"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 algn="l"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 algn="l"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 algn="l"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 algn="l"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 algn="l"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 algn="l"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 algn="l"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 algn="l"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 algn="ctr">
              <a:buNone/>
            </a:pPr>
            <a:r>
              <a:rPr lang="en-US" altLang="he-IL" sz="1400" dirty="0" smtClean="0">
                <a:cs typeface="NarkisTamMF-Regular" pitchFamily="2" charset="-79"/>
              </a:rPr>
              <a:t>		</a:t>
            </a:r>
          </a:p>
          <a:p>
            <a:pPr>
              <a:buNone/>
            </a:pPr>
            <a:r>
              <a:rPr lang="en-US" altLang="he-IL" sz="1400" dirty="0" smtClean="0">
                <a:solidFill>
                  <a:schemeClr val="tx1"/>
                </a:solidFill>
                <a:cs typeface="NarkisTamMF-Regular" pitchFamily="2" charset="-79"/>
              </a:rPr>
              <a:t>Insurance policies provide an extra discount (3%) on premium for electric or</a:t>
            </a:r>
          </a:p>
          <a:p>
            <a:pPr>
              <a:buNone/>
            </a:pPr>
            <a:r>
              <a:rPr lang="en-US" altLang="he-IL" sz="1400" dirty="0" smtClean="0">
                <a:solidFill>
                  <a:schemeClr val="tx1"/>
                </a:solidFill>
                <a:cs typeface="NarkisTamMF-Regular" pitchFamily="2" charset="-79"/>
              </a:rPr>
              <a:t> hybrid car owners. </a:t>
            </a:r>
          </a:p>
          <a:p>
            <a:pPr>
              <a:buNone/>
            </a:pPr>
            <a:r>
              <a:rPr lang="en-US" altLang="he-IL" sz="1400" dirty="0" smtClean="0">
                <a:solidFill>
                  <a:schemeClr val="tx1"/>
                </a:solidFill>
                <a:cs typeface="NarkisTamMF-Regular" pitchFamily="2" charset="-79"/>
              </a:rPr>
              <a:t>		Car-pooling/sharing provisions.  Carbon offsetting. </a:t>
            </a:r>
          </a:p>
          <a:p>
            <a:pPr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>
              <a:buNone/>
            </a:pPr>
            <a:endParaRPr lang="en-US" altLang="he-IL" sz="1400" dirty="0" smtClean="0">
              <a:cs typeface="NarkisTamMF-Regular" pitchFamily="2" charset="-79"/>
            </a:endParaRPr>
          </a:p>
          <a:p>
            <a:pPr>
              <a:buNone/>
            </a:pPr>
            <a:r>
              <a:rPr lang="en-US" altLang="he-IL" sz="1400" dirty="0" smtClean="0">
                <a:cs typeface="NarkisTamMF-Regular" pitchFamily="2" charset="-79"/>
              </a:rPr>
              <a:t>	</a:t>
            </a:r>
            <a:r>
              <a:rPr lang="en-US" altLang="he-IL" sz="1400" dirty="0" smtClean="0">
                <a:solidFill>
                  <a:schemeClr val="tx1"/>
                </a:solidFill>
                <a:cs typeface="NarkisTamMF-Regular" pitchFamily="2" charset="-79"/>
              </a:rPr>
              <a:t>				</a:t>
            </a:r>
          </a:p>
          <a:p>
            <a:pPr algn="l">
              <a:buNone/>
            </a:pPr>
            <a:r>
              <a:rPr lang="en-US" altLang="he-IL" sz="1400" dirty="0" smtClean="0">
                <a:cs typeface="NarkisTamMF-Regular" pitchFamily="2" charset="-79"/>
              </a:rPr>
              <a:t>					</a:t>
            </a:r>
            <a:endParaRPr lang="en-GB" sz="1400" dirty="0" smtClean="0"/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6D4CA9-DC4D-42AF-A4B1-837C69BAF7B2}" type="slidenum">
              <a:rPr lang="he-IL" altLang="he-IL" smtClean="0"/>
              <a:pPr/>
              <a:t>5</a:t>
            </a:fld>
            <a:endParaRPr lang="en-US" altLang="he-IL" smtClean="0"/>
          </a:p>
        </p:txBody>
      </p:sp>
      <p:pic>
        <p:nvPicPr>
          <p:cNvPr id="7" name="Picture 10" descr="http://up203.siz.co.il/up1/n1hnudgn2zt2.pn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187624" y="3284984"/>
            <a:ext cx="1222191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8" name="Picture 12" descr="https://encrypted-tbn0.gstatic.com/images?q=tbn:ANd9GcTCxZRp0trP53BrXvcvWjnNZJROoiGt4tOcOUoPPzgPueWFc5zZDw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187624" y="4293096"/>
            <a:ext cx="1221341" cy="7257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9" name="Picture 14" descr="http://www.flags.net/images/largeflags/SWIT0003.GIF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187624" y="5301208"/>
            <a:ext cx="1224135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2" name="מלבן 1"/>
          <p:cNvSpPr/>
          <p:nvPr/>
        </p:nvSpPr>
        <p:spPr>
          <a:xfrm>
            <a:off x="0" y="1416782"/>
            <a:ext cx="9144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0">
              <a:defRPr/>
            </a:pPr>
            <a:r>
              <a:rPr lang="en-US" sz="2400" b="1" dirty="0">
                <a:ln w="10541" cmpd="sng">
                  <a:solidFill>
                    <a:srgbClr val="339933"/>
                  </a:solidFill>
                  <a:prstDash val="solid"/>
                </a:ln>
                <a:gradFill>
                  <a:gsLst>
                    <a:gs pos="0">
                      <a:srgbClr val="00B05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rgbClr val="00B050"/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A. </a:t>
            </a:r>
            <a:r>
              <a:rPr lang="en-US" sz="2400" b="1" dirty="0" smtClean="0">
                <a:ln w="10541" cmpd="sng">
                  <a:solidFill>
                    <a:srgbClr val="339933"/>
                  </a:solidFill>
                  <a:prstDash val="solid"/>
                </a:ln>
                <a:gradFill>
                  <a:gsLst>
                    <a:gs pos="0">
                      <a:srgbClr val="00B05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rgbClr val="00B050"/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Premium/other provision</a:t>
            </a:r>
            <a:endParaRPr lang="en-US" sz="2400" b="1" dirty="0">
              <a:ln w="10541" cmpd="sng">
                <a:solidFill>
                  <a:srgbClr val="339933"/>
                </a:solidFill>
                <a:prstDash val="solid"/>
              </a:ln>
              <a:gradFill>
                <a:gsLst>
                  <a:gs pos="0">
                    <a:srgbClr val="00B050"/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rgbClr val="00B050"/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00" name="Content Placeholder 2"/>
          <p:cNvSpPr txBox="1">
            <a:spLocks/>
          </p:cNvSpPr>
          <p:nvPr/>
        </p:nvSpPr>
        <p:spPr bwMode="auto">
          <a:xfrm>
            <a:off x="3492500" y="5373688"/>
            <a:ext cx="59150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spcBef>
                <a:spcPct val="20000"/>
              </a:spcBef>
            </a:pPr>
            <a:r>
              <a:rPr lang="en-US" altLang="he-IL" sz="1400" dirty="0">
                <a:cs typeface="NarkisTamMF-Regular" pitchFamily="2" charset="-79"/>
              </a:rPr>
              <a:t>Insurance policies provide an extra discount on premium for </a:t>
            </a:r>
            <a:r>
              <a:rPr lang="en-US" altLang="he-IL" sz="1400" dirty="0" smtClean="0">
                <a:cs typeface="NarkisTamMF-Regular" pitchFamily="2" charset="-79"/>
              </a:rPr>
              <a:t>electric or hybrid </a:t>
            </a:r>
            <a:r>
              <a:rPr lang="en-US" altLang="he-IL" sz="1400" dirty="0">
                <a:cs typeface="NarkisTamMF-Regular" pitchFamily="2" charset="-79"/>
              </a:rPr>
              <a:t>car owners. </a:t>
            </a:r>
          </a:p>
        </p:txBody>
      </p:sp>
      <p:pic>
        <p:nvPicPr>
          <p:cNvPr id="15" name="Picture 8" descr="C:\Documents and Settings\michal2\שולחן העבודה\תמונה הונגריה.jpg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187624" y="2204864"/>
            <a:ext cx="1223962" cy="7921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3779838" y="2276475"/>
            <a:ext cx="4968875" cy="5048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Some </a:t>
            </a:r>
            <a:r>
              <a:rPr lang="en-US" sz="1400" dirty="0">
                <a:solidFill>
                  <a:schemeClr val="tx1"/>
                </a:solidFill>
              </a:rPr>
              <a:t>insurers have premium discounts on </a:t>
            </a:r>
            <a:r>
              <a:rPr lang="en-US" sz="1400" dirty="0" smtClean="0">
                <a:solidFill>
                  <a:schemeClr val="tx1"/>
                </a:solidFill>
              </a:rPr>
              <a:t>eco cars.</a:t>
            </a:r>
            <a:endParaRPr lang="en-US" sz="1400" kern="0" dirty="0" smtClean="0">
              <a:solidFill>
                <a:schemeClr val="tx1"/>
              </a:solidFill>
            </a:endParaRPr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  <a:endParaRPr lang="en-US" sz="1800" b="1" u="sng" kern="0" dirty="0" smtClean="0"/>
          </a:p>
          <a:p>
            <a:pPr marL="0" indent="0" algn="l" rtl="0" eaLnBrk="1" hangingPunct="1">
              <a:buFontTx/>
              <a:buNone/>
              <a:defRPr/>
            </a:pPr>
            <a:endParaRPr lang="en-US" b="1" u="sng" kern="0" dirty="0" smtClean="0"/>
          </a:p>
        </p:txBody>
      </p:sp>
      <p:pic>
        <p:nvPicPr>
          <p:cNvPr id="8203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27314" y="4292604"/>
            <a:ext cx="835859" cy="6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5" name="TextBox 12"/>
          <p:cNvSpPr txBox="1">
            <a:spLocks noChangeArrowheads="1"/>
          </p:cNvSpPr>
          <p:nvPr/>
        </p:nvSpPr>
        <p:spPr bwMode="auto">
          <a:xfrm>
            <a:off x="0" y="2349500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Hungary</a:t>
            </a:r>
            <a:endParaRPr lang="he-IL" sz="1200"/>
          </a:p>
        </p:txBody>
      </p:sp>
      <p:sp>
        <p:nvSpPr>
          <p:cNvPr id="8206" name="TextBox 13"/>
          <p:cNvSpPr txBox="1">
            <a:spLocks noChangeArrowheads="1"/>
          </p:cNvSpPr>
          <p:nvPr/>
        </p:nvSpPr>
        <p:spPr bwMode="auto">
          <a:xfrm>
            <a:off x="0" y="3429000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Germany</a:t>
            </a:r>
            <a:endParaRPr lang="he-IL" sz="1200"/>
          </a:p>
        </p:txBody>
      </p:sp>
      <p:sp>
        <p:nvSpPr>
          <p:cNvPr id="8207" name="TextBox 16"/>
          <p:cNvSpPr txBox="1">
            <a:spLocks noChangeArrowheads="1"/>
          </p:cNvSpPr>
          <p:nvPr/>
        </p:nvSpPr>
        <p:spPr bwMode="auto">
          <a:xfrm>
            <a:off x="0" y="4508500"/>
            <a:ext cx="9350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/>
              <a:t>Japan</a:t>
            </a:r>
            <a:endParaRPr lang="he-IL" sz="1200" dirty="0"/>
          </a:p>
        </p:txBody>
      </p:sp>
      <p:sp>
        <p:nvSpPr>
          <p:cNvPr id="8208" name="TextBox 17"/>
          <p:cNvSpPr txBox="1">
            <a:spLocks noChangeArrowheads="1"/>
          </p:cNvSpPr>
          <p:nvPr/>
        </p:nvSpPr>
        <p:spPr bwMode="auto">
          <a:xfrm>
            <a:off x="0" y="5445125"/>
            <a:ext cx="10429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Switzerland</a:t>
            </a:r>
            <a:endParaRPr lang="he-IL" sz="1200"/>
          </a:p>
        </p:txBody>
      </p:sp>
      <p:pic>
        <p:nvPicPr>
          <p:cNvPr id="820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00338" y="2276476"/>
            <a:ext cx="720000" cy="66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0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800" y="3212976"/>
            <a:ext cx="648542" cy="50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1" name="Rectangle 24"/>
          <p:cNvSpPr>
            <a:spLocks noChangeArrowheads="1"/>
          </p:cNvSpPr>
          <p:nvPr/>
        </p:nvSpPr>
        <p:spPr bwMode="auto">
          <a:xfrm>
            <a:off x="3563938" y="3212976"/>
            <a:ext cx="50403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1400" dirty="0"/>
              <a:t>“Eco discounts” of up to 40% if gas/electric/hybrid subject to </a:t>
            </a:r>
            <a:r>
              <a:rPr lang="en-US" sz="1400" dirty="0" smtClean="0"/>
              <a:t>  </a:t>
            </a:r>
          </a:p>
          <a:p>
            <a:pPr algn="l"/>
            <a:r>
              <a:rPr lang="en-US" sz="1400" dirty="0" smtClean="0"/>
              <a:t> capacity/fuel </a:t>
            </a:r>
            <a:r>
              <a:rPr lang="en-US" sz="1400" dirty="0"/>
              <a:t>consumption </a:t>
            </a:r>
            <a:r>
              <a:rPr lang="en-US" sz="1400" dirty="0" smtClean="0"/>
              <a:t>etc – discount if rail/bus season ticket for commuting; carbon offsets; cover for car pooling/sharing.</a:t>
            </a:r>
            <a:endParaRPr lang="en-GB" sz="1400" dirty="0"/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9715" y="5373216"/>
            <a:ext cx="64015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2" descr="http://www.gotravel.co.il/userfiles/image/switzerland/trains/bus_Palm%20Express.jpg"/>
          <p:cNvPicPr>
            <a:picLocks noChangeAspect="1" noChangeArrowheads="1"/>
          </p:cNvPicPr>
          <p:nvPr/>
        </p:nvPicPr>
        <p:blipFill rotWithShape="1">
          <a:blip r:embed="rId7" cstate="print">
            <a:extLst/>
          </a:blip>
          <a:srcRect t="59061" r="40073"/>
          <a:stretch/>
        </p:blipFill>
        <p:spPr bwMode="auto">
          <a:xfrm>
            <a:off x="2843808" y="3645024"/>
            <a:ext cx="504056" cy="36004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 sz="2800" dirty="0" smtClean="0"/>
              <a:t>Incentives for the use of Green Cars – Premium/other provision (cont.)</a:t>
            </a:r>
            <a:endParaRPr lang="he-IL" altLang="he-IL" sz="2800" dirty="0" smtClean="0"/>
          </a:p>
        </p:txBody>
      </p:sp>
      <p:sp>
        <p:nvSpPr>
          <p:cNvPr id="9219" name="מציין מיקום של מספר שקופית 3"/>
          <p:cNvSpPr>
            <a:spLocks noGrp="1"/>
          </p:cNvSpPr>
          <p:nvPr>
            <p:ph type="sldNum" sz="quarter" idx="11"/>
          </p:nvPr>
        </p:nvSpPr>
        <p:spPr>
          <a:xfrm>
            <a:off x="8642350" y="6364288"/>
            <a:ext cx="609600" cy="5143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10B8327-5724-4981-9A00-F4E50604FE06}" type="slidenum">
              <a:rPr lang="he-IL" altLang="he-IL" smtClean="0"/>
              <a:pPr/>
              <a:t>6</a:t>
            </a:fld>
            <a:endParaRPr lang="en-US" altLang="he-IL" smtClean="0"/>
          </a:p>
        </p:txBody>
      </p:sp>
      <p:pic>
        <p:nvPicPr>
          <p:cNvPr id="5" name="Picture 16" descr="http://www.operationworld.org/files/ow/flags/nl-lgflag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/>
          </a:blip>
          <a:srcRect/>
          <a:stretch>
            <a:fillRect/>
          </a:stretch>
        </p:blipFill>
        <p:spPr>
          <a:xfrm>
            <a:off x="827584" y="1772816"/>
            <a:ext cx="1265412" cy="792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6" name="Picture 30" descr="http://www.operationworld.org/files/ow/flags/it-lgflag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827584" y="2924944"/>
            <a:ext cx="1177776" cy="7883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7" name="Picture 32" descr="http://www.studentchallenge2012.euspen.eu/content/News-and-events/euspen-events/Delft%202010/euspen%20Challenge/UK%20Flag.jpg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851397" y="4149080"/>
            <a:ext cx="1224136" cy="7703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10" name="מלבן 9"/>
          <p:cNvSpPr/>
          <p:nvPr/>
        </p:nvSpPr>
        <p:spPr>
          <a:xfrm>
            <a:off x="6038850" y="3136900"/>
            <a:ext cx="298450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kern="0" dirty="0">
                <a:solidFill>
                  <a:srgbClr val="5D6C7D"/>
                </a:solidFill>
                <a:latin typeface="Arial"/>
                <a:cs typeface="NarkisTamMF-Regular"/>
              </a:rPr>
              <a:t> </a:t>
            </a:r>
            <a:endParaRPr lang="he-I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563888" y="1773238"/>
            <a:ext cx="5256584" cy="7191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r>
              <a:rPr lang="en-US" sz="1400" dirty="0">
                <a:solidFill>
                  <a:schemeClr val="tx1"/>
                </a:solidFill>
              </a:rPr>
              <a:t>Insurance policies provide an extra discount on premium for electric </a:t>
            </a:r>
            <a:r>
              <a:rPr lang="en-US" sz="1400" dirty="0" smtClean="0">
                <a:solidFill>
                  <a:schemeClr val="tx1"/>
                </a:solidFill>
              </a:rPr>
              <a:t>or hybrid </a:t>
            </a:r>
            <a:r>
              <a:rPr lang="en-US" sz="1400" dirty="0">
                <a:solidFill>
                  <a:schemeClr val="tx1"/>
                </a:solidFill>
              </a:rPr>
              <a:t>car </a:t>
            </a:r>
            <a:r>
              <a:rPr lang="en-US" sz="1400" dirty="0" smtClean="0">
                <a:solidFill>
                  <a:schemeClr val="tx1"/>
                </a:solidFill>
              </a:rPr>
              <a:t>owners. Eco-friendly repair network. Car pooling/sharing provisions. Carbon offsetting.</a:t>
            </a:r>
            <a:endParaRPr lang="en-US" sz="1400" dirty="0">
              <a:solidFill>
                <a:schemeClr val="tx1"/>
              </a:solidFill>
            </a:endParaRPr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buNone/>
              <a:defRPr/>
            </a:pPr>
            <a:endParaRPr lang="en-US" b="1" u="sng" kern="0" dirty="0" smtClean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3635896" y="2852936"/>
            <a:ext cx="5976888" cy="787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1400" dirty="0" smtClean="0">
              <a:solidFill>
                <a:schemeClr val="tx1"/>
              </a:solidFill>
            </a:endParaRPr>
          </a:p>
          <a:p>
            <a:pPr marL="0" indent="0" algn="l" rtl="0" eaLnBrk="1" hangingPunct="1">
              <a:buFontTx/>
              <a:buNone/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“</a:t>
            </a:r>
            <a:r>
              <a:rPr lang="en-US" sz="1400" dirty="0">
                <a:solidFill>
                  <a:schemeClr val="tx1"/>
                </a:solidFill>
              </a:rPr>
              <a:t>Eco driving policy</a:t>
            </a:r>
            <a:r>
              <a:rPr lang="en-US" sz="1400" dirty="0" smtClean="0">
                <a:solidFill>
                  <a:schemeClr val="tx1"/>
                </a:solidFill>
              </a:rPr>
              <a:t>” and car-pooling/sharing provisions. </a:t>
            </a:r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defRPr/>
            </a:pPr>
            <a:endParaRPr lang="en-US" b="1" u="sng" kern="0" dirty="0" smtClean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635897" y="4221163"/>
            <a:ext cx="5428728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Insurance </a:t>
            </a:r>
            <a:r>
              <a:rPr lang="en-US" sz="1400" dirty="0">
                <a:solidFill>
                  <a:schemeClr val="tx1"/>
                </a:solidFill>
              </a:rPr>
              <a:t>policies provide an extra discount on premium for </a:t>
            </a:r>
            <a:r>
              <a:rPr lang="en-US" sz="1400" dirty="0" smtClean="0">
                <a:solidFill>
                  <a:schemeClr val="tx1"/>
                </a:solidFill>
              </a:rPr>
              <a:t>electric or hybrid </a:t>
            </a:r>
            <a:r>
              <a:rPr lang="en-US" sz="1400" dirty="0">
                <a:solidFill>
                  <a:schemeClr val="tx1"/>
                </a:solidFill>
              </a:rPr>
              <a:t>car </a:t>
            </a:r>
            <a:r>
              <a:rPr lang="en-US" sz="1400" dirty="0" smtClean="0">
                <a:solidFill>
                  <a:schemeClr val="tx1"/>
                </a:solidFill>
              </a:rPr>
              <a:t>owners. Carbon offsetting. Eco-driving policies. Eco-friendly repair network. Car pooling/sharing provisions.</a:t>
            </a:r>
            <a:endParaRPr lang="en-US" sz="1400" kern="0" dirty="0" smtClean="0">
              <a:solidFill>
                <a:schemeClr val="tx1"/>
              </a:solidFill>
            </a:endParaRPr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marL="0" indent="0" algn="l" rtl="0" eaLnBrk="1" hangingPunct="1">
              <a:buFontTx/>
              <a:buNone/>
              <a:defRPr/>
            </a:pPr>
            <a:endParaRPr lang="en-US" b="1" u="sng" kern="0" dirty="0" smtClean="0"/>
          </a:p>
        </p:txBody>
      </p:sp>
      <p:pic>
        <p:nvPicPr>
          <p:cNvPr id="13" name="Picture 13" descr="http://www.galim.org.il/m/flags/files/flags/Big_pic/55.gif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/>
          </a:blip>
          <a:srcRect/>
          <a:stretch>
            <a:fillRect/>
          </a:stretch>
        </p:blipFill>
        <p:spPr bwMode="auto">
          <a:xfrm>
            <a:off x="851397" y="5350507"/>
            <a:ext cx="1224136" cy="8147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9228" name="TextBox 13"/>
          <p:cNvSpPr txBox="1">
            <a:spLocks noChangeArrowheads="1"/>
          </p:cNvSpPr>
          <p:nvPr/>
        </p:nvSpPr>
        <p:spPr bwMode="auto">
          <a:xfrm>
            <a:off x="-180975" y="198913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Holland</a:t>
            </a:r>
            <a:endParaRPr lang="he-IL" sz="1200"/>
          </a:p>
        </p:txBody>
      </p:sp>
      <p:sp>
        <p:nvSpPr>
          <p:cNvPr id="9229" name="TextBox 14"/>
          <p:cNvSpPr txBox="1">
            <a:spLocks noChangeArrowheads="1"/>
          </p:cNvSpPr>
          <p:nvPr/>
        </p:nvSpPr>
        <p:spPr bwMode="auto">
          <a:xfrm>
            <a:off x="-252413" y="4365625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UK</a:t>
            </a:r>
            <a:endParaRPr lang="he-IL" sz="1200"/>
          </a:p>
        </p:txBody>
      </p:sp>
      <p:sp>
        <p:nvSpPr>
          <p:cNvPr id="9230" name="TextBox 15"/>
          <p:cNvSpPr txBox="1">
            <a:spLocks noChangeArrowheads="1"/>
          </p:cNvSpPr>
          <p:nvPr/>
        </p:nvSpPr>
        <p:spPr bwMode="auto">
          <a:xfrm>
            <a:off x="-252413" y="3213100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Italy</a:t>
            </a:r>
            <a:endParaRPr lang="he-IL" sz="1200"/>
          </a:p>
        </p:txBody>
      </p:sp>
      <p:sp>
        <p:nvSpPr>
          <p:cNvPr id="9231" name="TextBox 16"/>
          <p:cNvSpPr txBox="1">
            <a:spLocks noChangeArrowheads="1"/>
          </p:cNvSpPr>
          <p:nvPr/>
        </p:nvSpPr>
        <p:spPr bwMode="auto">
          <a:xfrm>
            <a:off x="-180975" y="558958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Belgium</a:t>
            </a:r>
            <a:endParaRPr lang="he-IL" sz="1200"/>
          </a:p>
        </p:txBody>
      </p: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55777" y="1916832"/>
            <a:ext cx="756000" cy="78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27784" y="4221088"/>
            <a:ext cx="864096" cy="728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55776" y="3068960"/>
            <a:ext cx="864096" cy="728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71800" y="5157192"/>
            <a:ext cx="64854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2" descr="http://www.gotravel.co.il/userfiles/image/switzerland/trains/bus_Palm%20Express.jpg"/>
          <p:cNvPicPr>
            <a:picLocks noChangeAspect="1" noChangeArrowheads="1"/>
          </p:cNvPicPr>
          <p:nvPr/>
        </p:nvPicPr>
        <p:blipFill rotWithShape="1">
          <a:blip r:embed="rId9" cstate="print">
            <a:extLst/>
          </a:blip>
          <a:srcRect t="59061" r="40073"/>
          <a:stretch/>
        </p:blipFill>
        <p:spPr bwMode="auto">
          <a:xfrm>
            <a:off x="2771800" y="5733256"/>
            <a:ext cx="648072" cy="35468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/>
        </p:spPr>
      </p:pic>
      <p:sp>
        <p:nvSpPr>
          <p:cNvPr id="22" name="Rectangle 21"/>
          <p:cNvSpPr/>
          <p:nvPr/>
        </p:nvSpPr>
        <p:spPr>
          <a:xfrm>
            <a:off x="3707904" y="5013176"/>
            <a:ext cx="457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 eaLnBrk="1" hangingPunct="1">
              <a:buFontTx/>
              <a:buNone/>
              <a:defRPr/>
            </a:pPr>
            <a:endParaRPr lang="en-US" sz="140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1400" dirty="0" smtClean="0"/>
              <a:t>Discount </a:t>
            </a:r>
            <a:r>
              <a:rPr lang="en-US" sz="1400" dirty="0"/>
              <a:t>if rail/bus season ticket for </a:t>
            </a:r>
            <a:r>
              <a:rPr lang="en-US" sz="1400" dirty="0" smtClean="0"/>
              <a:t>commuting/car-pooling/sharing options/savings.</a:t>
            </a:r>
            <a:endParaRPr lang="en-US" sz="1400" kern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 sz="2800" dirty="0" smtClean="0"/>
              <a:t>Incentives for the use of Green Cars – Premium/other provision (cont.)</a:t>
            </a:r>
            <a:endParaRPr lang="he-IL" sz="2800" dirty="0" smtClean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defRPr/>
            </a:pPr>
            <a:endParaRPr lang="en-US" sz="1200" dirty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              			</a:t>
            </a:r>
          </a:p>
          <a:p>
            <a:pPr algn="l" rtl="0" eaLnBrk="1" hangingPunct="1">
              <a:buNone/>
              <a:defRPr/>
            </a:pPr>
            <a:endParaRPr lang="en-US" sz="240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  			        </a:t>
            </a:r>
            <a:r>
              <a:rPr lang="en-US" sz="1400" dirty="0" smtClean="0">
                <a:solidFill>
                  <a:schemeClr val="tx1"/>
                </a:solidFill>
              </a:rPr>
              <a:t>PAYD likely to reduce premiums by up to 30%, but costs 			              issues and unsuitability for some </a:t>
            </a:r>
            <a:r>
              <a:rPr lang="en-US" sz="1400" dirty="0" err="1" smtClean="0">
                <a:solidFill>
                  <a:schemeClr val="tx1"/>
                </a:solidFill>
              </a:rPr>
              <a:t>insureds</a:t>
            </a:r>
            <a:r>
              <a:rPr lang="en-US" sz="1400" dirty="0" smtClean="0">
                <a:solidFill>
                  <a:schemeClr val="tx1"/>
                </a:solidFill>
              </a:rPr>
              <a:t> limits use. 			              Carbon offsetting.				              </a:t>
            </a:r>
            <a:r>
              <a:rPr lang="en-US" sz="1400" b="1" dirty="0" smtClean="0">
                <a:solidFill>
                  <a:schemeClr val="tx1"/>
                </a:solidFill>
              </a:rPr>
              <a:t>		</a:t>
            </a:r>
            <a:endParaRPr lang="en-US" sz="140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sz="2400" dirty="0" smtClean="0"/>
              <a:t>			        </a:t>
            </a:r>
            <a:r>
              <a:rPr lang="en-US" sz="1200" dirty="0" smtClean="0">
                <a:solidFill>
                  <a:schemeClr val="tx1"/>
                </a:solidFill>
              </a:rPr>
              <a:t>Allianz promote a forest –saving scheme when selling policies… </a:t>
            </a:r>
            <a:endParaRPr lang="en-US" sz="1200" dirty="0">
              <a:solidFill>
                <a:schemeClr val="tx1"/>
              </a:solidFill>
            </a:endParaRPr>
          </a:p>
          <a:p>
            <a:pPr>
              <a:defRPr/>
            </a:pPr>
            <a:endParaRPr lang="he-IL" dirty="0"/>
          </a:p>
        </p:txBody>
      </p:sp>
      <p:sp>
        <p:nvSpPr>
          <p:cNvPr id="10244" name="מציין מיקום של מספר שקופית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E04A87-8818-43A9-A76D-BD78CCE3F914}" type="slidenum">
              <a:rPr lang="he-IL" altLang="he-IL" smtClean="0"/>
              <a:pPr/>
              <a:t>7</a:t>
            </a:fld>
            <a:endParaRPr lang="en-US" altLang="he-IL" smtClean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115616" y="1700808"/>
            <a:ext cx="1269620" cy="8124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8" name="Picture 4" descr="http://blog.tapuz.co.il/politic1planet/images/2239584_6.jp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115616" y="2780928"/>
            <a:ext cx="1269620" cy="845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9" name="Picture 20" descr="http://scouter.co.il/wp-content/uploads/2013/06/%D7%A0%D7%91%D7%97%D7%A8%D7%AA-%D7%99%D7%A9%D7%A8%D7%90%D7%9C.gif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115616" y="5085184"/>
            <a:ext cx="1287484" cy="8394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115616" y="3861048"/>
            <a:ext cx="1288070" cy="845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3779912" y="5084763"/>
            <a:ext cx="5256584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r>
              <a:rPr lang="en-US" sz="1400" kern="0" dirty="0" smtClean="0">
                <a:solidFill>
                  <a:schemeClr val="tx1"/>
                </a:solidFill>
              </a:rPr>
              <a:t>A reduction of 10% on the premium for vehicles of higher grade of the Green Index. Carbon offsetting.</a:t>
            </a:r>
          </a:p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defRPr/>
            </a:pPr>
            <a:endParaRPr lang="en-US" b="1" u="sng" kern="0" dirty="0" smtClean="0"/>
          </a:p>
        </p:txBody>
      </p:sp>
      <p:pic>
        <p:nvPicPr>
          <p:cNvPr id="10250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826" y="4005064"/>
            <a:ext cx="473963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707904" y="1700808"/>
            <a:ext cx="4824536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r>
              <a:rPr lang="en-US" sz="1400" b="1" kern="0" dirty="0" smtClean="0">
                <a:solidFill>
                  <a:schemeClr val="tx1"/>
                </a:solidFill>
              </a:rPr>
              <a:t> </a:t>
            </a:r>
          </a:p>
          <a:p>
            <a:pPr marL="0" indent="0" algn="l" rtl="0" eaLnBrk="1" hangingPunct="1">
              <a:buFontTx/>
              <a:buNone/>
              <a:defRPr/>
            </a:pPr>
            <a:r>
              <a:rPr lang="en-US" sz="1400" kern="0" dirty="0" smtClean="0">
                <a:solidFill>
                  <a:schemeClr val="tx1"/>
                </a:solidFill>
              </a:rPr>
              <a:t>Lower premiums for smaller fuel-efficient cars. Carbon  offsets. </a:t>
            </a:r>
          </a:p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buNone/>
              <a:defRPr/>
            </a:pPr>
            <a:endParaRPr lang="en-US" b="1" u="sng" kern="0" dirty="0" smtClean="0"/>
          </a:p>
        </p:txBody>
      </p:sp>
      <p:sp>
        <p:nvSpPr>
          <p:cNvPr id="10252" name="TextBox 11"/>
          <p:cNvSpPr txBox="1">
            <a:spLocks noChangeArrowheads="1"/>
          </p:cNvSpPr>
          <p:nvPr/>
        </p:nvSpPr>
        <p:spPr bwMode="auto">
          <a:xfrm>
            <a:off x="-180975" y="537368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Israel</a:t>
            </a:r>
            <a:endParaRPr lang="he-IL" sz="1200"/>
          </a:p>
        </p:txBody>
      </p:sp>
      <p:sp>
        <p:nvSpPr>
          <p:cNvPr id="10253" name="TextBox 12"/>
          <p:cNvSpPr txBox="1">
            <a:spLocks noChangeArrowheads="1"/>
          </p:cNvSpPr>
          <p:nvPr/>
        </p:nvSpPr>
        <p:spPr bwMode="auto">
          <a:xfrm>
            <a:off x="0" y="1844675"/>
            <a:ext cx="9350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Australia</a:t>
            </a:r>
            <a:endParaRPr lang="he-IL" sz="1200"/>
          </a:p>
        </p:txBody>
      </p:sp>
      <p:sp>
        <p:nvSpPr>
          <p:cNvPr id="10254" name="TextBox 15"/>
          <p:cNvSpPr txBox="1">
            <a:spLocks noChangeArrowheads="1"/>
          </p:cNvSpPr>
          <p:nvPr/>
        </p:nvSpPr>
        <p:spPr bwMode="auto">
          <a:xfrm>
            <a:off x="0" y="4149725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 smtClean="0"/>
              <a:t>Argentine</a:t>
            </a:r>
            <a:endParaRPr lang="he-IL" sz="1200" dirty="0"/>
          </a:p>
        </p:txBody>
      </p:sp>
      <p:sp>
        <p:nvSpPr>
          <p:cNvPr id="10255" name="TextBox 16"/>
          <p:cNvSpPr txBox="1">
            <a:spLocks noChangeArrowheads="1"/>
          </p:cNvSpPr>
          <p:nvPr/>
        </p:nvSpPr>
        <p:spPr bwMode="auto">
          <a:xfrm>
            <a:off x="-180975" y="2997200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U.S.A</a:t>
            </a:r>
            <a:endParaRPr lang="he-IL" sz="120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6245" y="1844824"/>
            <a:ext cx="684000" cy="628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71800" y="5157192"/>
            <a:ext cx="6840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7824" y="2996952"/>
            <a:ext cx="567251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Incentives for the use of Green Cars</a:t>
            </a:r>
            <a:endParaRPr lang="he-IL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algn="l">
              <a:buNone/>
            </a:pPr>
            <a:endParaRPr lang="en-GB" sz="1600" dirty="0" smtClean="0">
              <a:solidFill>
                <a:schemeClr val="tx1"/>
              </a:solidFill>
            </a:endParaRPr>
          </a:p>
          <a:p>
            <a:pPr algn="l">
              <a:buNone/>
            </a:pPr>
            <a:endParaRPr lang="en-GB" sz="1600" dirty="0" smtClean="0">
              <a:solidFill>
                <a:schemeClr val="tx1"/>
              </a:solidFill>
            </a:endParaRPr>
          </a:p>
          <a:p>
            <a:pPr algn="l">
              <a:buNone/>
            </a:pPr>
            <a:endParaRPr lang="en-GB" sz="1600" dirty="0" smtClean="0">
              <a:solidFill>
                <a:schemeClr val="tx1"/>
              </a:solidFill>
            </a:endParaRPr>
          </a:p>
          <a:p>
            <a:pPr algn="l">
              <a:buNone/>
            </a:pPr>
            <a:endParaRPr lang="en-GB" sz="1600" dirty="0" smtClean="0">
              <a:solidFill>
                <a:schemeClr val="tx1"/>
              </a:solidFill>
            </a:endParaRPr>
          </a:p>
          <a:p>
            <a:pPr algn="l">
              <a:buNone/>
            </a:pPr>
            <a:endParaRPr lang="en-GB" sz="1600" dirty="0" smtClean="0">
              <a:solidFill>
                <a:schemeClr val="tx1"/>
              </a:solidFill>
            </a:endParaRPr>
          </a:p>
          <a:p>
            <a:pPr algn="l">
              <a:buNone/>
            </a:pPr>
            <a:endParaRPr lang="en-GB" sz="1600" dirty="0" smtClean="0">
              <a:solidFill>
                <a:schemeClr val="tx1"/>
              </a:solidFill>
            </a:endParaRPr>
          </a:p>
          <a:p>
            <a:pPr algn="l">
              <a:buNone/>
            </a:pPr>
            <a:r>
              <a:rPr lang="en-GB" sz="1600" dirty="0" smtClean="0">
                <a:solidFill>
                  <a:schemeClr val="tx1"/>
                </a:solidFill>
              </a:rPr>
              <a:t>		    Special incentive for 1</a:t>
            </a:r>
            <a:r>
              <a:rPr lang="en-GB" sz="1600" baseline="30000" dirty="0" smtClean="0">
                <a:solidFill>
                  <a:schemeClr val="tx1"/>
                </a:solidFill>
              </a:rPr>
              <a:t>st</a:t>
            </a:r>
            <a:r>
              <a:rPr lang="en-GB" sz="1600" dirty="0" smtClean="0">
                <a:solidFill>
                  <a:schemeClr val="tx1"/>
                </a:solidFill>
              </a:rPr>
              <a:t> time registered			   electric cars: 10yrs exempt from vehicle tax			        																				</a:t>
            </a:r>
          </a:p>
        </p:txBody>
      </p:sp>
      <p:sp>
        <p:nvSpPr>
          <p:cNvPr id="11267" name="מציין מיקום של מספר שקופית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05A9D7-8EE7-400C-B592-9004768D2A5E}" type="slidenum">
              <a:rPr lang="he-IL" altLang="he-IL" smtClean="0"/>
              <a:pPr/>
              <a:t>8</a:t>
            </a:fld>
            <a:endParaRPr lang="en-US" altLang="he-IL" smtClean="0"/>
          </a:p>
        </p:txBody>
      </p:sp>
      <p:pic>
        <p:nvPicPr>
          <p:cNvPr id="6" name="Picture 10" descr="http://up203.siz.co.il/up1/n1hnudgn2zt2.pn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59632" y="3212976"/>
            <a:ext cx="1224136" cy="7938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7" name="Picture 12" descr="https://encrypted-tbn0.gstatic.com/images?q=tbn:ANd9GcTCxZRp0trP53BrXvcvWjnNZJROoiGt4tOcOUoPPzgPueWFc5zZDw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259632" y="4293096"/>
            <a:ext cx="1224136" cy="792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8" name="Picture 14" descr="http://www.flags.net/images/largeflags/SWIT0003.GIF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259632" y="5373216"/>
            <a:ext cx="1224136" cy="792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4" name="מלבן 3"/>
          <p:cNvSpPr/>
          <p:nvPr/>
        </p:nvSpPr>
        <p:spPr>
          <a:xfrm>
            <a:off x="107504" y="1484784"/>
            <a:ext cx="8856984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0">
              <a:defRPr/>
            </a:pPr>
            <a:r>
              <a:rPr lang="en-US" sz="2400" b="1" dirty="0">
                <a:ln w="10541" cmpd="sng">
                  <a:solidFill>
                    <a:srgbClr val="339933"/>
                  </a:solidFill>
                  <a:prstDash val="solid"/>
                </a:ln>
                <a:gradFill>
                  <a:gsLst>
                    <a:gs pos="0">
                      <a:srgbClr val="00B05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rgbClr val="00B050"/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B.</a:t>
            </a:r>
            <a:r>
              <a:rPr lang="en-US" sz="3600" b="1" dirty="0">
                <a:ln w="10541" cmpd="sng">
                  <a:solidFill>
                    <a:srgbClr val="339933"/>
                  </a:solidFill>
                  <a:prstDash val="solid"/>
                </a:ln>
                <a:gradFill>
                  <a:gsLst>
                    <a:gs pos="0">
                      <a:srgbClr val="00B05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rgbClr val="00B050"/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n w="10541" cmpd="sng">
                  <a:solidFill>
                    <a:srgbClr val="339933"/>
                  </a:solidFill>
                  <a:prstDash val="solid"/>
                </a:ln>
                <a:gradFill>
                  <a:gsLst>
                    <a:gs pos="0">
                      <a:srgbClr val="00B05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rgbClr val="00B050"/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Taxation</a:t>
            </a:r>
          </a:p>
        </p:txBody>
      </p:sp>
      <p:pic>
        <p:nvPicPr>
          <p:cNvPr id="11" name="Picture 8" descr="C:\Documents and Settings\michal2\שולחן העבודה\תמונה הונגריה.jpg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259632" y="2276872"/>
            <a:ext cx="1224136" cy="7773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11273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00339" y="2420889"/>
            <a:ext cx="396000" cy="487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4" name="TextBox 9"/>
          <p:cNvSpPr txBox="1">
            <a:spLocks noChangeArrowheads="1"/>
          </p:cNvSpPr>
          <p:nvPr/>
        </p:nvSpPr>
        <p:spPr bwMode="auto">
          <a:xfrm>
            <a:off x="0" y="242093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Hungary</a:t>
            </a:r>
            <a:endParaRPr lang="he-IL" sz="1200"/>
          </a:p>
        </p:txBody>
      </p:sp>
      <p:sp>
        <p:nvSpPr>
          <p:cNvPr id="11275" name="TextBox 11"/>
          <p:cNvSpPr txBox="1">
            <a:spLocks noChangeArrowheads="1"/>
          </p:cNvSpPr>
          <p:nvPr/>
        </p:nvSpPr>
        <p:spPr bwMode="auto">
          <a:xfrm>
            <a:off x="-180975" y="4508500"/>
            <a:ext cx="9350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Japan</a:t>
            </a:r>
            <a:endParaRPr lang="he-IL" sz="1200"/>
          </a:p>
        </p:txBody>
      </p:sp>
      <p:sp>
        <p:nvSpPr>
          <p:cNvPr id="11276" name="TextBox 12"/>
          <p:cNvSpPr txBox="1">
            <a:spLocks noChangeArrowheads="1"/>
          </p:cNvSpPr>
          <p:nvPr/>
        </p:nvSpPr>
        <p:spPr bwMode="auto">
          <a:xfrm>
            <a:off x="0" y="5589588"/>
            <a:ext cx="10429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Switzerland</a:t>
            </a:r>
            <a:endParaRPr lang="he-IL" sz="1200"/>
          </a:p>
        </p:txBody>
      </p:sp>
      <p:sp>
        <p:nvSpPr>
          <p:cNvPr id="11277" name="TextBox 13"/>
          <p:cNvSpPr txBox="1">
            <a:spLocks noChangeArrowheads="1"/>
          </p:cNvSpPr>
          <p:nvPr/>
        </p:nvSpPr>
        <p:spPr bwMode="auto">
          <a:xfrm>
            <a:off x="0" y="3500438"/>
            <a:ext cx="9350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Germany</a:t>
            </a:r>
            <a:endParaRPr lang="he-IL" sz="1200"/>
          </a:p>
        </p:txBody>
      </p:sp>
      <p:pic>
        <p:nvPicPr>
          <p:cNvPr id="18" name="Picture 18" descr="http://landing.seo-expert.co.il/Upload/%D7%95%D7%99%20%D7%99%D7%A8%D7%95%D7%A7%20%D7%A9%D7%A7%D7%95%D7%A3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27784" y="3429000"/>
            <a:ext cx="79208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http://landing.seo-expert.co.il/Upload/%D7%95%D7%99%20%D7%99%D7%A8%D7%95%D7%A7%20%D7%A9%D7%A7%D7%95%D7%A3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71800" y="4365104"/>
            <a:ext cx="72008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3635896" y="4437112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 rtl="0" eaLnBrk="1" hangingPunct="1">
              <a:buFontTx/>
              <a:buNone/>
              <a:defRPr/>
            </a:pPr>
            <a:r>
              <a:rPr lang="en-US" sz="1200" dirty="0" smtClean="0"/>
              <a:t>Ministry of Land, Infrastructure, Transport &amp; Tourism offers tax incentives to car buyers of eco-friendly vehicles, e.g. Toyota </a:t>
            </a:r>
            <a:r>
              <a:rPr lang="en-US" sz="1200" dirty="0" err="1" smtClean="0"/>
              <a:t>Prius</a:t>
            </a:r>
            <a:r>
              <a:rPr lang="en-US" sz="1200" dirty="0" smtClean="0"/>
              <a:t> standard model (17% purchase tax rate) versus  eco Aqua standard model (7%).</a:t>
            </a:r>
            <a:endParaRPr lang="en-US" sz="1200" kern="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מציין מיקום של מספר שקופית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986435F-B12E-40F3-9576-2EB7E348B78B}" type="slidenum">
              <a:rPr lang="he-IL" altLang="he-IL" smtClean="0"/>
              <a:pPr/>
              <a:t>9</a:t>
            </a:fld>
            <a:endParaRPr lang="en-US" altLang="he-IL" smtClean="0"/>
          </a:p>
        </p:txBody>
      </p:sp>
      <p:pic>
        <p:nvPicPr>
          <p:cNvPr id="5" name="Picture 16" descr="http://www.operationworld.org/files/ow/flags/nl-lgflag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/>
          </a:blip>
          <a:srcRect/>
          <a:stretch>
            <a:fillRect/>
          </a:stretch>
        </p:blipFill>
        <p:spPr>
          <a:xfrm>
            <a:off x="1187624" y="1628800"/>
            <a:ext cx="1198764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6" name="Picture 30" descr="http://www.operationworld.org/files/ow/flags/it-lgflag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187624" y="2852936"/>
            <a:ext cx="1224136" cy="792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7" name="Picture 32" descr="http://www.studentchallenge2012.euspen.eu/content/News-and-events/euspen-events/Delft%202010/euspen%20Challenge/UK%20Flag.jpg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187624" y="4005064"/>
            <a:ext cx="1224136" cy="792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10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Incentives for the use of Green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Cars - Taxation</a:t>
            </a:r>
            <a:b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(cont.)</a:t>
            </a:r>
            <a:endParaRPr lang="he-IL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3707903" y="5372100"/>
            <a:ext cx="5184577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buNone/>
              <a:defRPr/>
            </a:pPr>
            <a:r>
              <a:rPr lang="en-US" b="1" u="sng" kern="0" dirty="0" smtClean="0"/>
              <a:t> 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3779912" y="1628800"/>
            <a:ext cx="5040560" cy="72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defRPr/>
            </a:pPr>
            <a:endParaRPr lang="en-US" b="1" u="sng" kern="0" dirty="0" smtClean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4139952" y="4077072"/>
            <a:ext cx="4392488" cy="10807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D6C7D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D6C7D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D6C7D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D6C7D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D6C7D"/>
                </a:solidFill>
                <a:latin typeface="+mn-lt"/>
                <a:cs typeface="+mn-cs"/>
              </a:defRPr>
            </a:lvl9pPr>
          </a:lstStyle>
          <a:p>
            <a:pPr marL="0" indent="0" algn="l" rtl="0" eaLnBrk="1" hangingPunct="1">
              <a:buFontTx/>
              <a:buNone/>
              <a:defRPr/>
            </a:pPr>
            <a:endParaRPr lang="en-US" sz="2000" kern="0" dirty="0" smtClean="0"/>
          </a:p>
          <a:p>
            <a:pPr marL="0" indent="0" algn="l" rtl="0" eaLnBrk="1" hangingPunct="1">
              <a:buFontTx/>
              <a:buNone/>
              <a:defRPr/>
            </a:pPr>
            <a:r>
              <a:rPr lang="en-US" b="1" u="sng" kern="0" dirty="0" smtClean="0"/>
              <a:t>      </a:t>
            </a:r>
          </a:p>
          <a:p>
            <a:pPr algn="l" rtl="0" eaLnBrk="1" hangingPunct="1">
              <a:buNone/>
              <a:defRPr/>
            </a:pPr>
            <a:endParaRPr lang="en-US" b="1" u="sng" kern="0" dirty="0" smtClean="0"/>
          </a:p>
        </p:txBody>
      </p:sp>
      <p:pic>
        <p:nvPicPr>
          <p:cNvPr id="12" name="Picture 13" descr="http://www.galim.org.il/m/flags/files/flags/Big_pic/55.gif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/>
          </a:blip>
          <a:srcRect/>
          <a:stretch>
            <a:fillRect/>
          </a:stretch>
        </p:blipFill>
        <p:spPr bwMode="auto">
          <a:xfrm>
            <a:off x="1259632" y="5229200"/>
            <a:ext cx="1216133" cy="8147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sp>
        <p:nvSpPr>
          <p:cNvPr id="12299" name="TextBox 15"/>
          <p:cNvSpPr txBox="1">
            <a:spLocks noChangeArrowheads="1"/>
          </p:cNvSpPr>
          <p:nvPr/>
        </p:nvSpPr>
        <p:spPr bwMode="auto">
          <a:xfrm>
            <a:off x="0" y="5445125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Belgium</a:t>
            </a:r>
            <a:endParaRPr lang="he-IL" sz="1200"/>
          </a:p>
        </p:txBody>
      </p:sp>
      <p:sp>
        <p:nvSpPr>
          <p:cNvPr id="12300" name="TextBox 15"/>
          <p:cNvSpPr txBox="1">
            <a:spLocks noChangeArrowheads="1"/>
          </p:cNvSpPr>
          <p:nvPr/>
        </p:nvSpPr>
        <p:spPr bwMode="auto">
          <a:xfrm>
            <a:off x="-180975" y="4221163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UK</a:t>
            </a:r>
            <a:endParaRPr lang="he-IL" sz="1200"/>
          </a:p>
        </p:txBody>
      </p:sp>
      <p:sp>
        <p:nvSpPr>
          <p:cNvPr id="12301" name="TextBox 15"/>
          <p:cNvSpPr txBox="1">
            <a:spLocks noChangeArrowheads="1"/>
          </p:cNvSpPr>
          <p:nvPr/>
        </p:nvSpPr>
        <p:spPr bwMode="auto">
          <a:xfrm>
            <a:off x="0" y="1916113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Holland</a:t>
            </a:r>
            <a:endParaRPr lang="he-IL" sz="1200"/>
          </a:p>
        </p:txBody>
      </p:sp>
      <p:sp>
        <p:nvSpPr>
          <p:cNvPr id="12302" name="TextBox 15"/>
          <p:cNvSpPr txBox="1">
            <a:spLocks noChangeArrowheads="1"/>
          </p:cNvSpPr>
          <p:nvPr/>
        </p:nvSpPr>
        <p:spPr bwMode="auto">
          <a:xfrm>
            <a:off x="-180975" y="306863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Italy</a:t>
            </a:r>
            <a:endParaRPr lang="he-IL" sz="1200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7824" y="5157192"/>
            <a:ext cx="6840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4067945" y="5460326"/>
            <a:ext cx="4608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200" kern="0" dirty="0" smtClean="0"/>
              <a:t>Tax incentives for car owners to reduce CO2 emissions (via electric, hybrid, low emission vehicles)</a:t>
            </a:r>
            <a:endParaRPr lang="en-GB" sz="1200" dirty="0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5816" y="1700808"/>
            <a:ext cx="6840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7824" y="2924944"/>
            <a:ext cx="6840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7824" y="4005064"/>
            <a:ext cx="6840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067944" y="1700808"/>
            <a:ext cx="4536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 eaLnBrk="1" hangingPunct="1">
              <a:buFontTx/>
              <a:buNone/>
              <a:defRPr/>
            </a:pPr>
            <a:r>
              <a:rPr lang="en-US" sz="1200" kern="0" dirty="0" smtClean="0"/>
              <a:t>Registration tax based on price/CO2 emissions. Lowest two bands exempt. Low-emitting  diesel and other fuels exempt from circulation tax.  Electric vehicles exempt from both.</a:t>
            </a:r>
            <a:endParaRPr lang="en-US" sz="1200" kern="0" dirty="0"/>
          </a:p>
        </p:txBody>
      </p:sp>
      <p:sp>
        <p:nvSpPr>
          <p:cNvPr id="21" name="Rectangle 20"/>
          <p:cNvSpPr/>
          <p:nvPr/>
        </p:nvSpPr>
        <p:spPr>
          <a:xfrm>
            <a:off x="4067944" y="2780928"/>
            <a:ext cx="30060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 eaLnBrk="1" hangingPunct="1">
              <a:buFontTx/>
              <a:buNone/>
              <a:defRPr/>
            </a:pPr>
            <a:r>
              <a:rPr lang="en-US" sz="1200" kern="0" dirty="0" smtClean="0"/>
              <a:t>Electric </a:t>
            </a:r>
            <a:r>
              <a:rPr lang="en-US" sz="1200" kern="0" dirty="0"/>
              <a:t>vehicles exempt from </a:t>
            </a:r>
            <a:r>
              <a:rPr lang="en-US" sz="1200" kern="0" dirty="0" smtClean="0"/>
              <a:t>annual circulation tax for period of five years from date of first registration. Thereafter, 75% reduction of tax rate applying to petrol vehicles in many regions. </a:t>
            </a:r>
            <a:endParaRPr lang="en-US" sz="1200" kern="0" dirty="0"/>
          </a:p>
        </p:txBody>
      </p:sp>
      <p:sp>
        <p:nvSpPr>
          <p:cNvPr id="22" name="Rectangle 21"/>
          <p:cNvSpPr/>
          <p:nvPr/>
        </p:nvSpPr>
        <p:spPr>
          <a:xfrm>
            <a:off x="4067944" y="4005064"/>
            <a:ext cx="446449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000" kern="0" dirty="0" smtClean="0"/>
              <a:t>Annual circulation tax for cars registered after Mar 2001 based on CO2 emissions. £0 for lowest to £475 pa highest emitters. Since Apr 2010 a 1</a:t>
            </a:r>
            <a:r>
              <a:rPr lang="en-US" sz="1000" kern="0" baseline="30000" dirty="0" smtClean="0"/>
              <a:t>st</a:t>
            </a:r>
            <a:r>
              <a:rPr lang="en-US" sz="1000" kern="0" dirty="0" smtClean="0"/>
              <a:t> yr rate varies from £0 to £1,030. Discount for alternative fuels. Company cars subject to similar scales for personal income/benefit  tax . Surcharge for  diesel and exemptions from taxes for electric vehicles. </a:t>
            </a:r>
            <a:endParaRPr lang="en-GB" sz="1000" dirty="0"/>
          </a:p>
        </p:txBody>
      </p:sp>
      <p:sp>
        <p:nvSpPr>
          <p:cNvPr id="23" name="Rectangle 22"/>
          <p:cNvSpPr/>
          <p:nvPr/>
        </p:nvSpPr>
        <p:spPr>
          <a:xfrm>
            <a:off x="4067944" y="4797152"/>
            <a:ext cx="457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000" kern="0" dirty="0" smtClean="0"/>
              <a:t>Premium paid to purchasers of electric/plug-in hybrids of low emissions of £5k or £8k.</a:t>
            </a:r>
            <a:endParaRPr lang="en-GB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intemplate">
  <a:themeElements>
    <a:clrScheme name="main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intemplate">
      <a:majorFont>
        <a:latin typeface="Arial"/>
        <a:ea typeface=""/>
        <a:cs typeface="NarkisTamMF-Regular"/>
      </a:majorFont>
      <a:minorFont>
        <a:latin typeface="Arial"/>
        <a:ea typeface=""/>
        <a:cs typeface="NarkisTamMF-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in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in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in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in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in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in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in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in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in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in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in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in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maintemplate</Template>
  <TotalTime>940</TotalTime>
  <Words>777</Words>
  <Application>Microsoft Office PowerPoint</Application>
  <PresentationFormat>On-screen Show (4:3)</PresentationFormat>
  <Paragraphs>244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maintemplate</vt:lpstr>
      <vt:lpstr>Green Car &amp; Insurance Motor Insurance Working Group</vt:lpstr>
      <vt:lpstr>Pay as you Drive?</vt:lpstr>
      <vt:lpstr>Pay as you Drive?</vt:lpstr>
      <vt:lpstr>Pay as you Drive?</vt:lpstr>
      <vt:lpstr>Incentives for the use of Green Cars</vt:lpstr>
      <vt:lpstr>Incentives for the use of Green Cars – Premium/other provision (cont.)</vt:lpstr>
      <vt:lpstr>Incentives for the use of Green Cars – Premium/other provision (cont.)</vt:lpstr>
      <vt:lpstr>Incentives for the use of Green Cars</vt:lpstr>
      <vt:lpstr>Incentives for the use of Green Cars - Taxation (cont.)</vt:lpstr>
      <vt:lpstr>Incentives for the use of Green Cars - Taxation (cont.)</vt:lpstr>
      <vt:lpstr>Legal Instruments for Green Car use</vt:lpstr>
      <vt:lpstr>Legal Instruments for Green Car use</vt:lpstr>
      <vt:lpstr>Legal Instruments for Green Car use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כותרת לדוגמא</dc:title>
  <dc:creator>avishai</dc:creator>
  <cp:lastModifiedBy>User</cp:lastModifiedBy>
  <cp:revision>208</cp:revision>
  <cp:lastPrinted>2013-09-10T13:11:37Z</cp:lastPrinted>
  <dcterms:created xsi:type="dcterms:W3CDTF">2007-10-15T15:17:36Z</dcterms:created>
  <dcterms:modified xsi:type="dcterms:W3CDTF">2013-10-18T19:51:01Z</dcterms:modified>
</cp:coreProperties>
</file>