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31"/>
  </p:notesMasterIdLst>
  <p:sldIdLst>
    <p:sldId id="256" r:id="rId2"/>
    <p:sldId id="297" r:id="rId3"/>
    <p:sldId id="257" r:id="rId4"/>
    <p:sldId id="296" r:id="rId5"/>
    <p:sldId id="295" r:id="rId6"/>
    <p:sldId id="270" r:id="rId7"/>
    <p:sldId id="288" r:id="rId8"/>
    <p:sldId id="271" r:id="rId9"/>
    <p:sldId id="272" r:id="rId10"/>
    <p:sldId id="289" r:id="rId11"/>
    <p:sldId id="290" r:id="rId12"/>
    <p:sldId id="291" r:id="rId13"/>
    <p:sldId id="281" r:id="rId14"/>
    <p:sldId id="287" r:id="rId15"/>
    <p:sldId id="292" r:id="rId16"/>
    <p:sldId id="293" r:id="rId17"/>
    <p:sldId id="259" r:id="rId18"/>
    <p:sldId id="258" r:id="rId19"/>
    <p:sldId id="275" r:id="rId20"/>
    <p:sldId id="276" r:id="rId21"/>
    <p:sldId id="277" r:id="rId22"/>
    <p:sldId id="278" r:id="rId23"/>
    <p:sldId id="294" r:id="rId24"/>
    <p:sldId id="279" r:id="rId25"/>
    <p:sldId id="260" r:id="rId26"/>
    <p:sldId id="261" r:id="rId27"/>
    <p:sldId id="269" r:id="rId28"/>
    <p:sldId id="286" r:id="rId29"/>
    <p:sldId id="267" r:id="rId30"/>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10D5B"/>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8" d="100"/>
          <a:sy n="68" d="100"/>
        </p:scale>
        <p:origin x="-57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BCA747D-654C-4F07-9265-677967763D6F}" type="datetimeFigureOut">
              <a:rPr lang="it-IT" smtClean="0"/>
              <a:pPr/>
              <a:t>01/10/2014</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6B800F-4D45-489D-ABEC-5F2F5ACB72BC}" type="slidenum">
              <a:rPr lang="it-IT" smtClean="0"/>
              <a:pPr/>
              <a:t>‹N›</a:t>
            </a:fld>
            <a:endParaRPr lang="it-IT"/>
          </a:p>
        </p:txBody>
      </p:sp>
    </p:spTree>
    <p:extLst>
      <p:ext uri="{BB962C8B-B14F-4D97-AF65-F5344CB8AC3E}">
        <p14:creationId xmlns:p14="http://schemas.microsoft.com/office/powerpoint/2010/main" xmlns="" val="3808589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ABB9CBA2-1C65-4C62-947E-3D8018D0EBF6}" type="datetime1">
              <a:rPr lang="it-IT" smtClean="0"/>
              <a:pPr/>
              <a:t>01/10/2014</a:t>
            </a:fld>
            <a:endParaRPr lang="it-IT"/>
          </a:p>
        </p:txBody>
      </p:sp>
      <p:sp>
        <p:nvSpPr>
          <p:cNvPr id="5" name="Footer Placeholder 4"/>
          <p:cNvSpPr>
            <a:spLocks noGrp="1"/>
          </p:cNvSpPr>
          <p:nvPr>
            <p:ph type="ftr" sz="quarter" idx="11"/>
          </p:nvPr>
        </p:nvSpPr>
        <p:spPr/>
        <p:txBody>
          <a:bodyPr/>
          <a:lstStyle/>
          <a:p>
            <a:r>
              <a:rPr lang="it-IT" smtClean="0"/>
              <a:t>Prof. Avv. Diana Cerini - AIDA 2014</a:t>
            </a:r>
            <a:endParaRPr lang="it-IT"/>
          </a:p>
        </p:txBody>
      </p:sp>
      <p:sp>
        <p:nvSpPr>
          <p:cNvPr id="6" name="Slide Number Placeholder 5"/>
          <p:cNvSpPr>
            <a:spLocks noGrp="1"/>
          </p:cNvSpPr>
          <p:nvPr>
            <p:ph type="sldNum" sz="quarter" idx="12"/>
          </p:nvPr>
        </p:nvSpPr>
        <p:spPr/>
        <p:txBody>
          <a:bodyPr/>
          <a:lstStyle/>
          <a:p>
            <a:fld id="{0B392598-C5C6-C043-84C5-569474C96B24}"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Vertical Text Placeholder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AFB9AE37-8160-422D-A127-400F90A032B3}" type="datetime1">
              <a:rPr lang="it-IT" smtClean="0"/>
              <a:pPr/>
              <a:t>01/10/2014</a:t>
            </a:fld>
            <a:endParaRPr lang="it-IT"/>
          </a:p>
        </p:txBody>
      </p:sp>
      <p:sp>
        <p:nvSpPr>
          <p:cNvPr id="5" name="Footer Placeholder 4"/>
          <p:cNvSpPr>
            <a:spLocks noGrp="1"/>
          </p:cNvSpPr>
          <p:nvPr>
            <p:ph type="ftr" sz="quarter" idx="11"/>
          </p:nvPr>
        </p:nvSpPr>
        <p:spPr/>
        <p:txBody>
          <a:bodyPr/>
          <a:lstStyle/>
          <a:p>
            <a:r>
              <a:rPr lang="it-IT" smtClean="0"/>
              <a:t>Prof. Avv. Diana Cerini - AIDA 2014</a:t>
            </a:r>
            <a:endParaRPr lang="it-IT"/>
          </a:p>
        </p:txBody>
      </p:sp>
      <p:sp>
        <p:nvSpPr>
          <p:cNvPr id="6" name="Slide Number Placeholder 5"/>
          <p:cNvSpPr>
            <a:spLocks noGrp="1"/>
          </p:cNvSpPr>
          <p:nvPr>
            <p:ph type="sldNum" sz="quarter" idx="12"/>
          </p:nvPr>
        </p:nvSpPr>
        <p:spPr/>
        <p:txBody>
          <a:bodyPr/>
          <a:lstStyle/>
          <a:p>
            <a:fld id="{0B392598-C5C6-C043-84C5-569474C96B24}"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CA759C96-EEBF-4C4B-A235-BE6DD8F32863}" type="datetime1">
              <a:rPr lang="it-IT" smtClean="0"/>
              <a:pPr/>
              <a:t>01/10/2014</a:t>
            </a:fld>
            <a:endParaRPr lang="it-IT"/>
          </a:p>
        </p:txBody>
      </p:sp>
      <p:sp>
        <p:nvSpPr>
          <p:cNvPr id="5" name="Footer Placeholder 4"/>
          <p:cNvSpPr>
            <a:spLocks noGrp="1"/>
          </p:cNvSpPr>
          <p:nvPr>
            <p:ph type="ftr" sz="quarter" idx="11"/>
          </p:nvPr>
        </p:nvSpPr>
        <p:spPr/>
        <p:txBody>
          <a:bodyPr/>
          <a:lstStyle/>
          <a:p>
            <a:r>
              <a:rPr lang="it-IT" smtClean="0"/>
              <a:t>Prof. Avv. Diana Cerini - AIDA 2014</a:t>
            </a:r>
            <a:endParaRPr lang="it-IT"/>
          </a:p>
        </p:txBody>
      </p:sp>
      <p:sp>
        <p:nvSpPr>
          <p:cNvPr id="6" name="Slide Number Placeholder 5"/>
          <p:cNvSpPr>
            <a:spLocks noGrp="1"/>
          </p:cNvSpPr>
          <p:nvPr>
            <p:ph type="sldNum" sz="quarter" idx="12"/>
          </p:nvPr>
        </p:nvSpPr>
        <p:spPr/>
        <p:txBody>
          <a:bodyPr/>
          <a:lstStyle/>
          <a:p>
            <a:fld id="{0B392598-C5C6-C043-84C5-569474C96B24}" type="slidenum">
              <a:rPr lang="it-IT" smtClean="0"/>
              <a:pPr/>
              <a:t>‹N›</a:t>
            </a:fld>
            <a:endParaRPr lang="it-IT"/>
          </a:p>
        </p:txBody>
      </p:sp>
    </p:spTree>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Date Placeholder 3"/>
          <p:cNvSpPr>
            <a:spLocks noGrp="1"/>
          </p:cNvSpPr>
          <p:nvPr>
            <p:ph type="dt" sz="half" idx="10"/>
          </p:nvPr>
        </p:nvSpPr>
        <p:spPr/>
        <p:txBody>
          <a:bodyPr/>
          <a:lstStyle/>
          <a:p>
            <a:fld id="{9C8D71DF-CA0D-4F45-93FA-B269C37B6203}" type="datetime1">
              <a:rPr lang="it-IT" smtClean="0"/>
              <a:pPr/>
              <a:t>01/10/2014</a:t>
            </a:fld>
            <a:endParaRPr lang="it-IT"/>
          </a:p>
        </p:txBody>
      </p:sp>
      <p:sp>
        <p:nvSpPr>
          <p:cNvPr id="5" name="Footer Placeholder 4"/>
          <p:cNvSpPr>
            <a:spLocks noGrp="1"/>
          </p:cNvSpPr>
          <p:nvPr>
            <p:ph type="ftr" sz="quarter" idx="11"/>
          </p:nvPr>
        </p:nvSpPr>
        <p:spPr/>
        <p:txBody>
          <a:bodyPr/>
          <a:lstStyle/>
          <a:p>
            <a:r>
              <a:rPr lang="it-IT" smtClean="0"/>
              <a:t>Prof. Avv. Diana Cerini - AIDA 2014</a:t>
            </a:r>
            <a:endParaRPr lang="it-IT"/>
          </a:p>
        </p:txBody>
      </p:sp>
      <p:sp>
        <p:nvSpPr>
          <p:cNvPr id="6" name="Slide Number Placeholder 5"/>
          <p:cNvSpPr>
            <a:spLocks noGrp="1"/>
          </p:cNvSpPr>
          <p:nvPr>
            <p:ph type="sldNum" sz="quarter" idx="12"/>
          </p:nvPr>
        </p:nvSpPr>
        <p:spPr/>
        <p:txBody>
          <a:bodyPr/>
          <a:lstStyle/>
          <a:p>
            <a:fld id="{0B392598-C5C6-C043-84C5-569474C96B24}"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D4A5E86E-C28D-4641-B008-EC3A6856E0AE}" type="datetime1">
              <a:rPr lang="it-IT" smtClean="0"/>
              <a:pPr/>
              <a:t>01/10/2014</a:t>
            </a:fld>
            <a:endParaRPr lang="it-IT"/>
          </a:p>
        </p:txBody>
      </p:sp>
      <p:sp>
        <p:nvSpPr>
          <p:cNvPr id="5" name="Footer Placeholder 4"/>
          <p:cNvSpPr>
            <a:spLocks noGrp="1"/>
          </p:cNvSpPr>
          <p:nvPr>
            <p:ph type="ftr" sz="quarter" idx="11"/>
          </p:nvPr>
        </p:nvSpPr>
        <p:spPr/>
        <p:txBody>
          <a:bodyPr/>
          <a:lstStyle/>
          <a:p>
            <a:r>
              <a:rPr lang="it-IT" smtClean="0"/>
              <a:t>Prof. Avv. Diana Cerini - AIDA 2014</a:t>
            </a:r>
            <a:endParaRPr lang="it-IT"/>
          </a:p>
        </p:txBody>
      </p:sp>
      <p:sp>
        <p:nvSpPr>
          <p:cNvPr id="6" name="Slide Number Placeholder 5"/>
          <p:cNvSpPr>
            <a:spLocks noGrp="1"/>
          </p:cNvSpPr>
          <p:nvPr>
            <p:ph type="sldNum" sz="quarter" idx="12"/>
          </p:nvPr>
        </p:nvSpPr>
        <p:spPr/>
        <p:txBody>
          <a:bodyPr/>
          <a:lstStyle/>
          <a:p>
            <a:fld id="{0B392598-C5C6-C043-84C5-569474C96B24}"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CA759C96-EEBF-4C4B-A235-BE6DD8F32863}" type="datetime1">
              <a:rPr lang="it-IT" smtClean="0"/>
              <a:pPr/>
              <a:t>01/10/2014</a:t>
            </a:fld>
            <a:endParaRPr lang="it-IT"/>
          </a:p>
        </p:txBody>
      </p:sp>
      <p:sp>
        <p:nvSpPr>
          <p:cNvPr id="6" name="Footer Placeholder 5"/>
          <p:cNvSpPr>
            <a:spLocks noGrp="1"/>
          </p:cNvSpPr>
          <p:nvPr>
            <p:ph type="ftr" sz="quarter" idx="11"/>
          </p:nvPr>
        </p:nvSpPr>
        <p:spPr/>
        <p:txBody>
          <a:bodyPr/>
          <a:lstStyle/>
          <a:p>
            <a:r>
              <a:rPr lang="it-IT" smtClean="0"/>
              <a:t>Prof. Avv. Diana Cerini - AIDA 2014</a:t>
            </a:r>
            <a:endParaRPr lang="it-IT"/>
          </a:p>
        </p:txBody>
      </p:sp>
      <p:sp>
        <p:nvSpPr>
          <p:cNvPr id="7" name="Slide Number Placeholder 6"/>
          <p:cNvSpPr>
            <a:spLocks noGrp="1"/>
          </p:cNvSpPr>
          <p:nvPr>
            <p:ph type="sldNum" sz="quarter" idx="12"/>
          </p:nvPr>
        </p:nvSpPr>
        <p:spPr/>
        <p:txBody>
          <a:bodyPr/>
          <a:lstStyle/>
          <a:p>
            <a:fld id="{0B392598-C5C6-C043-84C5-569474C96B24}" type="slidenum">
              <a:rPr lang="it-IT" smtClean="0"/>
              <a:pPr/>
              <a:t>‹N›</a:t>
            </a:fld>
            <a:endParaRPr lang="it-IT"/>
          </a:p>
        </p:txBody>
      </p:sp>
    </p:spTree>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lo stile del titolo</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Date Placeholder 6"/>
          <p:cNvSpPr>
            <a:spLocks noGrp="1"/>
          </p:cNvSpPr>
          <p:nvPr>
            <p:ph type="dt" sz="half" idx="10"/>
          </p:nvPr>
        </p:nvSpPr>
        <p:spPr/>
        <p:txBody>
          <a:bodyPr/>
          <a:lstStyle/>
          <a:p>
            <a:fld id="{331B4ED9-3A3F-4EE8-93FF-12DBC0D14C72}" type="datetime1">
              <a:rPr lang="it-IT" smtClean="0"/>
              <a:pPr/>
              <a:t>01/10/2014</a:t>
            </a:fld>
            <a:endParaRPr lang="it-IT"/>
          </a:p>
        </p:txBody>
      </p:sp>
      <p:sp>
        <p:nvSpPr>
          <p:cNvPr id="8" name="Footer Placeholder 7"/>
          <p:cNvSpPr>
            <a:spLocks noGrp="1"/>
          </p:cNvSpPr>
          <p:nvPr>
            <p:ph type="ftr" sz="quarter" idx="11"/>
          </p:nvPr>
        </p:nvSpPr>
        <p:spPr/>
        <p:txBody>
          <a:bodyPr/>
          <a:lstStyle/>
          <a:p>
            <a:r>
              <a:rPr lang="it-IT" smtClean="0"/>
              <a:t>Prof. Avv. Diana Cerini - AIDA 2014</a:t>
            </a:r>
            <a:endParaRPr lang="it-IT"/>
          </a:p>
        </p:txBody>
      </p:sp>
      <p:sp>
        <p:nvSpPr>
          <p:cNvPr id="9" name="Slide Number Placeholder 8"/>
          <p:cNvSpPr>
            <a:spLocks noGrp="1"/>
          </p:cNvSpPr>
          <p:nvPr>
            <p:ph type="sldNum" sz="quarter" idx="12"/>
          </p:nvPr>
        </p:nvSpPr>
        <p:spPr/>
        <p:txBody>
          <a:bodyPr/>
          <a:lstStyle/>
          <a:p>
            <a:fld id="{0B392598-C5C6-C043-84C5-569474C96B24}"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a:p>
        </p:txBody>
      </p:sp>
      <p:sp>
        <p:nvSpPr>
          <p:cNvPr id="3" name="Date Placeholder 2"/>
          <p:cNvSpPr>
            <a:spLocks noGrp="1"/>
          </p:cNvSpPr>
          <p:nvPr>
            <p:ph type="dt" sz="half" idx="10"/>
          </p:nvPr>
        </p:nvSpPr>
        <p:spPr/>
        <p:txBody>
          <a:bodyPr/>
          <a:lstStyle/>
          <a:p>
            <a:fld id="{715F9270-17E8-489A-A062-3CC24A0FF40F}" type="datetime1">
              <a:rPr lang="it-IT" smtClean="0"/>
              <a:pPr/>
              <a:t>01/10/2014</a:t>
            </a:fld>
            <a:endParaRPr lang="it-IT"/>
          </a:p>
        </p:txBody>
      </p:sp>
      <p:sp>
        <p:nvSpPr>
          <p:cNvPr id="4" name="Footer Placeholder 3"/>
          <p:cNvSpPr>
            <a:spLocks noGrp="1"/>
          </p:cNvSpPr>
          <p:nvPr>
            <p:ph type="ftr" sz="quarter" idx="11"/>
          </p:nvPr>
        </p:nvSpPr>
        <p:spPr/>
        <p:txBody>
          <a:bodyPr/>
          <a:lstStyle/>
          <a:p>
            <a:r>
              <a:rPr lang="it-IT" smtClean="0"/>
              <a:t>Prof. Avv. Diana Cerini - AIDA 2014</a:t>
            </a:r>
            <a:endParaRPr lang="it-IT"/>
          </a:p>
        </p:txBody>
      </p:sp>
      <p:sp>
        <p:nvSpPr>
          <p:cNvPr id="5" name="Slide Number Placeholder 4"/>
          <p:cNvSpPr>
            <a:spLocks noGrp="1"/>
          </p:cNvSpPr>
          <p:nvPr>
            <p:ph type="sldNum" sz="quarter" idx="12"/>
          </p:nvPr>
        </p:nvSpPr>
        <p:spPr/>
        <p:txBody>
          <a:bodyPr/>
          <a:lstStyle/>
          <a:p>
            <a:fld id="{0B392598-C5C6-C043-84C5-569474C96B24}"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59C96-EEBF-4C4B-A235-BE6DD8F32863}" type="datetime1">
              <a:rPr lang="it-IT" smtClean="0"/>
              <a:pPr/>
              <a:t>01/10/2014</a:t>
            </a:fld>
            <a:endParaRPr lang="it-IT"/>
          </a:p>
        </p:txBody>
      </p:sp>
      <p:sp>
        <p:nvSpPr>
          <p:cNvPr id="3" name="Footer Placeholder 2"/>
          <p:cNvSpPr>
            <a:spLocks noGrp="1"/>
          </p:cNvSpPr>
          <p:nvPr>
            <p:ph type="ftr" sz="quarter" idx="11"/>
          </p:nvPr>
        </p:nvSpPr>
        <p:spPr/>
        <p:txBody>
          <a:bodyPr/>
          <a:lstStyle/>
          <a:p>
            <a:r>
              <a:rPr lang="it-IT" smtClean="0"/>
              <a:t>Prof. Avv. Diana Cerini - AIDA 2014</a:t>
            </a:r>
            <a:endParaRPr lang="it-IT"/>
          </a:p>
        </p:txBody>
      </p:sp>
      <p:sp>
        <p:nvSpPr>
          <p:cNvPr id="4" name="Slide Number Placeholder 3"/>
          <p:cNvSpPr>
            <a:spLocks noGrp="1"/>
          </p:cNvSpPr>
          <p:nvPr>
            <p:ph type="sldNum" sz="quarter" idx="12"/>
          </p:nvPr>
        </p:nvSpPr>
        <p:spPr/>
        <p:txBody>
          <a:bodyPr/>
          <a:lstStyle/>
          <a:p>
            <a:fld id="{0B392598-C5C6-C043-84C5-569474C96B24}" type="slidenum">
              <a:rPr lang="it-IT" smtClean="0"/>
              <a:pPr/>
              <a:t>‹N›</a:t>
            </a:fld>
            <a:endParaRPr lang="it-IT"/>
          </a:p>
        </p:txBody>
      </p:sp>
    </p:spTree>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it-IT" smtClean="0"/>
              <a:t>Fare clic per modificare lo stile del titolo</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FBD7635E-ED0D-485C-B237-AA73B2F9CBEA}" type="datetime1">
              <a:rPr lang="it-IT" smtClean="0"/>
              <a:pPr/>
              <a:t>01/10/2014</a:t>
            </a:fld>
            <a:endParaRPr lang="it-IT"/>
          </a:p>
        </p:txBody>
      </p:sp>
      <p:sp>
        <p:nvSpPr>
          <p:cNvPr id="6" name="Footer Placeholder 5"/>
          <p:cNvSpPr>
            <a:spLocks noGrp="1"/>
          </p:cNvSpPr>
          <p:nvPr>
            <p:ph type="ftr" sz="quarter" idx="11"/>
          </p:nvPr>
        </p:nvSpPr>
        <p:spPr/>
        <p:txBody>
          <a:bodyPr/>
          <a:lstStyle/>
          <a:p>
            <a:r>
              <a:rPr lang="it-IT" smtClean="0"/>
              <a:t>Prof. Avv. Diana Cerini - AIDA 2014</a:t>
            </a:r>
            <a:endParaRPr lang="it-IT"/>
          </a:p>
        </p:txBody>
      </p:sp>
      <p:sp>
        <p:nvSpPr>
          <p:cNvPr id="7" name="Slide Number Placeholder 6"/>
          <p:cNvSpPr>
            <a:spLocks noGrp="1"/>
          </p:cNvSpPr>
          <p:nvPr>
            <p:ph type="sldNum" sz="quarter" idx="12"/>
          </p:nvPr>
        </p:nvSpPr>
        <p:spPr/>
        <p:txBody>
          <a:bodyPr/>
          <a:lstStyle/>
          <a:p>
            <a:fld id="{0B392598-C5C6-C043-84C5-569474C96B24}" type="slidenum">
              <a:rPr lang="it-IT" smtClean="0"/>
              <a:pPr/>
              <a:t>‹N›</a:t>
            </a:fld>
            <a:endParaRPr lang="it-IT"/>
          </a:p>
        </p:txBody>
      </p:sp>
      <p:sp>
        <p:nvSpPr>
          <p:cNvPr id="9" name="Content Placeholder 8"/>
          <p:cNvSpPr>
            <a:spLocks noGrp="1"/>
          </p:cNvSpPr>
          <p:nvPr>
            <p:ph sz="quarter" idx="13"/>
          </p:nvPr>
        </p:nvSpPr>
        <p:spPr>
          <a:xfrm>
            <a:off x="304800" y="381000"/>
            <a:ext cx="7772400" cy="494284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it-IT" smtClean="0"/>
              <a:t>Fare clic per modificare lo stile del titolo</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8" name="Date Placeholder 7"/>
          <p:cNvSpPr>
            <a:spLocks noGrp="1"/>
          </p:cNvSpPr>
          <p:nvPr>
            <p:ph type="dt" sz="half" idx="10"/>
          </p:nvPr>
        </p:nvSpPr>
        <p:spPr/>
        <p:txBody>
          <a:bodyPr/>
          <a:lstStyle/>
          <a:p>
            <a:fld id="{BDE3C5E3-371D-472C-87A8-3369752B751B}" type="datetime1">
              <a:rPr lang="it-IT" smtClean="0"/>
              <a:pPr/>
              <a:t>01/10/2014</a:t>
            </a:fld>
            <a:endParaRPr lang="it-IT"/>
          </a:p>
        </p:txBody>
      </p:sp>
      <p:sp>
        <p:nvSpPr>
          <p:cNvPr id="9" name="Slide Number Placeholder 8"/>
          <p:cNvSpPr>
            <a:spLocks noGrp="1"/>
          </p:cNvSpPr>
          <p:nvPr>
            <p:ph type="sldNum" sz="quarter" idx="11"/>
          </p:nvPr>
        </p:nvSpPr>
        <p:spPr/>
        <p:txBody>
          <a:bodyPr/>
          <a:lstStyle/>
          <a:p>
            <a:fld id="{0B392598-C5C6-C043-84C5-569474C96B24}" type="slidenum">
              <a:rPr lang="it-IT" smtClean="0"/>
              <a:pPr/>
              <a:t>‹N›</a:t>
            </a:fld>
            <a:endParaRPr lang="it-IT"/>
          </a:p>
        </p:txBody>
      </p:sp>
      <p:sp>
        <p:nvSpPr>
          <p:cNvPr id="10" name="Footer Placeholder 9"/>
          <p:cNvSpPr>
            <a:spLocks noGrp="1"/>
          </p:cNvSpPr>
          <p:nvPr>
            <p:ph type="ftr" sz="quarter" idx="12"/>
          </p:nvPr>
        </p:nvSpPr>
        <p:spPr/>
        <p:txBody>
          <a:bodyPr/>
          <a:lstStyle/>
          <a:p>
            <a:r>
              <a:rPr lang="it-IT" smtClean="0"/>
              <a:t>Prof. Avv. Diana Cerini - AIDA 2014</a:t>
            </a:r>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0B392598-C5C6-C043-84C5-569474C96B24}" type="slidenum">
              <a:rPr lang="it-IT" smtClean="0"/>
              <a:pPr/>
              <a:t>‹N›</a:t>
            </a:fld>
            <a:endParaRPr lang="it-IT"/>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r>
              <a:rPr lang="it-IT" smtClean="0"/>
              <a:t>Prof. Avv. Diana Cerini - AIDA 2014</a:t>
            </a:r>
            <a:endParaRPr lang="it-IT"/>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CA759C96-EEBF-4C4B-A235-BE6DD8F32863}" type="datetime1">
              <a:rPr lang="it-IT" smtClean="0"/>
              <a:pPr/>
              <a:t>01/10/2014</a:t>
            </a:fld>
            <a:endParaRPr lang="it-I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mailto:diana.cerini@unimib.i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1379349"/>
            <a:ext cx="7772400" cy="3301139"/>
          </a:xfrm>
        </p:spPr>
        <p:txBody>
          <a:bodyPr>
            <a:normAutofit fontScale="90000"/>
          </a:bodyPr>
          <a:lstStyle/>
          <a:p>
            <a:r>
              <a:rPr lang="it-IT" sz="4200" b="1" dirty="0" smtClean="0">
                <a:solidFill>
                  <a:srgbClr val="A10D5B"/>
                </a:solidFill>
              </a:rPr>
              <a:t>AIDA 2014</a:t>
            </a:r>
            <a:r>
              <a:rPr lang="it-IT" sz="4200" b="1" dirty="0">
                <a:solidFill>
                  <a:srgbClr val="A10D5B"/>
                </a:solidFill>
              </a:rPr>
              <a:t/>
            </a:r>
            <a:br>
              <a:rPr lang="it-IT" sz="4200" b="1" dirty="0">
                <a:solidFill>
                  <a:srgbClr val="A10D5B"/>
                </a:solidFill>
              </a:rPr>
            </a:br>
            <a:r>
              <a:rPr lang="it-IT" sz="4200" b="1" dirty="0" smtClean="0">
                <a:solidFill>
                  <a:srgbClr val="A10D5B"/>
                </a:solidFill>
              </a:rPr>
              <a:t>ROME, </a:t>
            </a:r>
            <a:r>
              <a:rPr lang="it-IT" sz="4200" b="1" dirty="0" err="1" smtClean="0">
                <a:solidFill>
                  <a:srgbClr val="A10D5B"/>
                </a:solidFill>
              </a:rPr>
              <a:t>October</a:t>
            </a:r>
            <a:r>
              <a:rPr lang="it-IT" sz="4200" b="1" dirty="0" smtClean="0">
                <a:solidFill>
                  <a:srgbClr val="A10D5B"/>
                </a:solidFill>
              </a:rPr>
              <a:t> 2014</a:t>
            </a:r>
            <a:br>
              <a:rPr lang="it-IT" sz="4200" b="1" dirty="0" smtClean="0">
                <a:solidFill>
                  <a:srgbClr val="A10D5B"/>
                </a:solidFill>
              </a:rPr>
            </a:br>
            <a:r>
              <a:rPr lang="it-IT" b="1" dirty="0">
                <a:solidFill>
                  <a:srgbClr val="A10D5B"/>
                </a:solidFill>
              </a:rPr>
              <a:t/>
            </a:r>
            <a:br>
              <a:rPr lang="it-IT" b="1" dirty="0">
                <a:solidFill>
                  <a:srgbClr val="A10D5B"/>
                </a:solidFill>
              </a:rPr>
            </a:br>
            <a:r>
              <a:rPr lang="it-IT" b="1" i="1" dirty="0">
                <a:solidFill>
                  <a:srgbClr val="A10D5B"/>
                </a:solidFill>
              </a:rPr>
              <a:t>Personal </a:t>
            </a:r>
            <a:r>
              <a:rPr lang="it-IT" b="1" i="1" dirty="0" err="1">
                <a:solidFill>
                  <a:srgbClr val="A10D5B"/>
                </a:solidFill>
              </a:rPr>
              <a:t>damages</a:t>
            </a:r>
            <a:r>
              <a:rPr lang="it-IT" b="1" i="1" dirty="0">
                <a:solidFill>
                  <a:srgbClr val="A10D5B"/>
                </a:solidFill>
              </a:rPr>
              <a:t> </a:t>
            </a:r>
            <a:r>
              <a:rPr lang="it-IT" b="1" i="1" dirty="0" smtClean="0">
                <a:solidFill>
                  <a:srgbClr val="A10D5B"/>
                </a:solidFill>
              </a:rPr>
              <a:t/>
            </a:r>
            <a:br>
              <a:rPr lang="it-IT" b="1" i="1" dirty="0" smtClean="0">
                <a:solidFill>
                  <a:srgbClr val="A10D5B"/>
                </a:solidFill>
              </a:rPr>
            </a:br>
            <a:r>
              <a:rPr lang="it-IT" b="1" i="1" dirty="0" smtClean="0">
                <a:solidFill>
                  <a:srgbClr val="A10D5B"/>
                </a:solidFill>
              </a:rPr>
              <a:t>and </a:t>
            </a:r>
            <a:r>
              <a:rPr lang="it-IT" b="1" i="1" dirty="0" err="1">
                <a:solidFill>
                  <a:srgbClr val="A10D5B"/>
                </a:solidFill>
              </a:rPr>
              <a:t>insurance</a:t>
            </a:r>
            <a:r>
              <a:rPr lang="it-IT" b="1" i="1" dirty="0">
                <a:solidFill>
                  <a:srgbClr val="A10D5B"/>
                </a:solidFill>
              </a:rPr>
              <a:t> in EU</a:t>
            </a:r>
          </a:p>
        </p:txBody>
      </p:sp>
      <p:sp>
        <p:nvSpPr>
          <p:cNvPr id="3" name="Sottotitolo 2"/>
          <p:cNvSpPr>
            <a:spLocks noGrp="1"/>
          </p:cNvSpPr>
          <p:nvPr>
            <p:ph type="subTitle" idx="1"/>
          </p:nvPr>
        </p:nvSpPr>
        <p:spPr>
          <a:xfrm>
            <a:off x="1503336" y="4293030"/>
            <a:ext cx="6269064" cy="1345769"/>
          </a:xfrm>
        </p:spPr>
        <p:txBody>
          <a:bodyPr/>
          <a:lstStyle/>
          <a:p>
            <a:endParaRPr lang="it-IT" dirty="0" smtClean="0"/>
          </a:p>
          <a:p>
            <a:endParaRPr lang="it-IT" b="1" dirty="0" smtClean="0"/>
          </a:p>
          <a:p>
            <a:r>
              <a:rPr lang="it-IT" sz="2800" b="1" dirty="0" smtClean="0">
                <a:solidFill>
                  <a:srgbClr val="A10D5B"/>
                </a:solidFill>
              </a:rPr>
              <a:t>Prof. Avv. Diana Cerini</a:t>
            </a:r>
            <a:r>
              <a:rPr lang="it-IT" sz="2800" b="1" dirty="0" smtClean="0"/>
              <a:t> </a:t>
            </a:r>
            <a:endParaRPr lang="it-IT" sz="2800" b="1" dirty="0"/>
          </a:p>
        </p:txBody>
      </p:sp>
    </p:spTree>
    <p:extLst>
      <p:ext uri="{BB962C8B-B14F-4D97-AF65-F5344CB8AC3E}">
        <p14:creationId xmlns:p14="http://schemas.microsoft.com/office/powerpoint/2010/main" xmlns="" val="20716576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200" b="1" dirty="0" smtClean="0">
                <a:solidFill>
                  <a:srgbClr val="A10D5B"/>
                </a:solidFill>
              </a:rPr>
              <a:t>Ex. 2: </a:t>
            </a:r>
            <a:r>
              <a:rPr lang="it-IT" sz="3200" b="1" dirty="0" err="1" smtClean="0">
                <a:solidFill>
                  <a:srgbClr val="A10D5B"/>
                </a:solidFill>
              </a:rPr>
              <a:t>Patrimonial</a:t>
            </a:r>
            <a:r>
              <a:rPr lang="it-IT" sz="3200" b="1" dirty="0" smtClean="0">
                <a:solidFill>
                  <a:srgbClr val="A10D5B"/>
                </a:solidFill>
              </a:rPr>
              <a:t> </a:t>
            </a:r>
            <a:r>
              <a:rPr lang="it-IT" sz="3200" b="1" dirty="0" err="1" smtClean="0">
                <a:solidFill>
                  <a:srgbClr val="A10D5B"/>
                </a:solidFill>
              </a:rPr>
              <a:t>damages</a:t>
            </a:r>
            <a:r>
              <a:rPr lang="it-IT" sz="3200" b="1" dirty="0" smtClean="0">
                <a:solidFill>
                  <a:srgbClr val="A10D5B"/>
                </a:solidFill>
              </a:rPr>
              <a:t> </a:t>
            </a:r>
            <a:r>
              <a:rPr lang="it-IT" sz="3200" b="1" dirty="0" err="1" smtClean="0">
                <a:solidFill>
                  <a:srgbClr val="A10D5B"/>
                </a:solidFill>
              </a:rPr>
              <a:t>as</a:t>
            </a:r>
            <a:r>
              <a:rPr lang="it-IT" sz="3200" b="1" dirty="0" smtClean="0">
                <a:solidFill>
                  <a:srgbClr val="A10D5B"/>
                </a:solidFill>
              </a:rPr>
              <a:t> a </a:t>
            </a:r>
            <a:r>
              <a:rPr lang="it-IT" sz="3200" b="1" dirty="0" err="1" smtClean="0">
                <a:solidFill>
                  <a:srgbClr val="A10D5B"/>
                </a:solidFill>
              </a:rPr>
              <a:t>consequence</a:t>
            </a:r>
            <a:r>
              <a:rPr lang="it-IT" sz="3200" b="1" dirty="0" smtClean="0">
                <a:solidFill>
                  <a:srgbClr val="A10D5B"/>
                </a:solidFill>
              </a:rPr>
              <a:t> of personal </a:t>
            </a:r>
            <a:r>
              <a:rPr lang="it-IT" sz="3200" b="1" dirty="0" err="1" smtClean="0">
                <a:solidFill>
                  <a:srgbClr val="A10D5B"/>
                </a:solidFill>
              </a:rPr>
              <a:t>damage</a:t>
            </a:r>
            <a:r>
              <a:rPr lang="it-IT" sz="3200" b="1" dirty="0" smtClean="0">
                <a:solidFill>
                  <a:srgbClr val="A10D5B"/>
                </a:solidFill>
              </a:rPr>
              <a:t>:</a:t>
            </a:r>
            <a:br>
              <a:rPr lang="it-IT" sz="3200" b="1" dirty="0" smtClean="0">
                <a:solidFill>
                  <a:srgbClr val="A10D5B"/>
                </a:solidFill>
              </a:rPr>
            </a:br>
            <a:r>
              <a:rPr lang="it-IT" sz="3200" b="1" dirty="0" err="1" smtClean="0">
                <a:solidFill>
                  <a:srgbClr val="A10D5B"/>
                </a:solidFill>
              </a:rPr>
              <a:t>Two</a:t>
            </a:r>
            <a:r>
              <a:rPr lang="it-IT" sz="3200" b="1" dirty="0" smtClean="0">
                <a:solidFill>
                  <a:srgbClr val="A10D5B"/>
                </a:solidFill>
              </a:rPr>
              <a:t> </a:t>
            </a:r>
            <a:r>
              <a:rPr lang="it-IT" sz="3200" b="1" dirty="0" err="1" smtClean="0">
                <a:solidFill>
                  <a:srgbClr val="A10D5B"/>
                </a:solidFill>
              </a:rPr>
              <a:t>Italian</a:t>
            </a:r>
            <a:r>
              <a:rPr lang="it-IT" sz="3200" b="1" dirty="0" smtClean="0">
                <a:solidFill>
                  <a:srgbClr val="A10D5B"/>
                </a:solidFill>
              </a:rPr>
              <a:t> </a:t>
            </a:r>
            <a:r>
              <a:rPr lang="it-IT" sz="3200" b="1" dirty="0" err="1" smtClean="0">
                <a:solidFill>
                  <a:srgbClr val="A10D5B"/>
                </a:solidFill>
              </a:rPr>
              <a:t>decisions</a:t>
            </a:r>
            <a:r>
              <a:rPr lang="it-IT" sz="3200" b="1" dirty="0" smtClean="0">
                <a:solidFill>
                  <a:srgbClr val="A10D5B"/>
                </a:solidFill>
              </a:rPr>
              <a:t> </a:t>
            </a:r>
            <a:r>
              <a:rPr lang="it-IT" sz="3200" b="1" dirty="0" err="1" smtClean="0">
                <a:solidFill>
                  <a:srgbClr val="A10D5B"/>
                </a:solidFill>
              </a:rPr>
              <a:t>dated</a:t>
            </a:r>
            <a:r>
              <a:rPr lang="it-IT" sz="3200" b="1" dirty="0" smtClean="0">
                <a:solidFill>
                  <a:srgbClr val="A10D5B"/>
                </a:solidFill>
              </a:rPr>
              <a:t> 2014</a:t>
            </a:r>
            <a:endParaRPr lang="it-IT" sz="3200" b="1" dirty="0">
              <a:solidFill>
                <a:srgbClr val="A10D5B"/>
              </a:solidFill>
            </a:endParaRPr>
          </a:p>
        </p:txBody>
      </p:sp>
      <p:sp>
        <p:nvSpPr>
          <p:cNvPr id="3" name="Segnaposto contenuto 2"/>
          <p:cNvSpPr>
            <a:spLocks noGrp="1"/>
          </p:cNvSpPr>
          <p:nvPr>
            <p:ph idx="1"/>
          </p:nvPr>
        </p:nvSpPr>
        <p:spPr/>
        <p:txBody>
          <a:bodyPr>
            <a:normAutofit/>
          </a:bodyPr>
          <a:lstStyle/>
          <a:p>
            <a:endParaRPr lang="it-IT" dirty="0" smtClean="0"/>
          </a:p>
          <a:p>
            <a:r>
              <a:rPr lang="it-IT" dirty="0" err="1" smtClean="0"/>
              <a:t>Decision</a:t>
            </a:r>
            <a:r>
              <a:rPr lang="it-IT" dirty="0" smtClean="0"/>
              <a:t> 1: </a:t>
            </a:r>
            <a:r>
              <a:rPr lang="it-IT" dirty="0" err="1" smtClean="0"/>
              <a:t>Cass</a:t>
            </a:r>
            <a:r>
              <a:rPr lang="it-IT" dirty="0" smtClean="0"/>
              <a:t>. 10 </a:t>
            </a:r>
            <a:r>
              <a:rPr lang="it-IT" dirty="0" err="1" smtClean="0"/>
              <a:t>th</a:t>
            </a:r>
            <a:r>
              <a:rPr lang="it-IT" dirty="0" smtClean="0"/>
              <a:t> March 2014 no.5504</a:t>
            </a:r>
          </a:p>
          <a:p>
            <a:endParaRPr lang="it-IT" dirty="0"/>
          </a:p>
          <a:p>
            <a:r>
              <a:rPr lang="it-IT" dirty="0" err="1" smtClean="0"/>
              <a:t>Decision</a:t>
            </a:r>
            <a:r>
              <a:rPr lang="it-IT" dirty="0" smtClean="0"/>
              <a:t> 2: </a:t>
            </a:r>
            <a:r>
              <a:rPr lang="it-IT" dirty="0" err="1" smtClean="0"/>
              <a:t>Cass</a:t>
            </a:r>
            <a:r>
              <a:rPr lang="it-IT" dirty="0" smtClean="0"/>
              <a:t>. 24th </a:t>
            </a:r>
            <a:r>
              <a:rPr lang="it-IT" dirty="0" err="1" smtClean="0"/>
              <a:t>June</a:t>
            </a:r>
            <a:r>
              <a:rPr lang="it-IT" dirty="0" smtClean="0"/>
              <a:t> 2014 no. 13537.</a:t>
            </a:r>
          </a:p>
          <a:p>
            <a:endParaRPr lang="it-IT" dirty="0"/>
          </a:p>
          <a:p>
            <a:r>
              <a:rPr lang="it-IT" dirty="0" err="1" smtClean="0"/>
              <a:t>What</a:t>
            </a:r>
            <a:r>
              <a:rPr lang="it-IT" dirty="0" smtClean="0"/>
              <a:t> do </a:t>
            </a:r>
            <a:r>
              <a:rPr lang="it-IT" dirty="0" err="1" smtClean="0"/>
              <a:t>they</a:t>
            </a:r>
            <a:r>
              <a:rPr lang="it-IT" dirty="0" smtClean="0"/>
              <a:t> </a:t>
            </a:r>
            <a:r>
              <a:rPr lang="it-IT" dirty="0" err="1" smtClean="0"/>
              <a:t>have</a:t>
            </a:r>
            <a:r>
              <a:rPr lang="it-IT" dirty="0" smtClean="0"/>
              <a:t> in common ?</a:t>
            </a:r>
          </a:p>
          <a:p>
            <a:pPr lvl="1"/>
            <a:r>
              <a:rPr lang="it-IT" dirty="0" smtClean="0"/>
              <a:t>27 </a:t>
            </a:r>
            <a:r>
              <a:rPr lang="it-IT" dirty="0" err="1" smtClean="0"/>
              <a:t>years</a:t>
            </a:r>
            <a:r>
              <a:rPr lang="it-IT" dirty="0" smtClean="0"/>
              <a:t> for the </a:t>
            </a:r>
            <a:r>
              <a:rPr lang="it-IT" dirty="0" err="1" smtClean="0"/>
              <a:t>proceedings</a:t>
            </a:r>
            <a:r>
              <a:rPr lang="it-IT" dirty="0" smtClean="0"/>
              <a:t> (from </a:t>
            </a:r>
            <a:r>
              <a:rPr lang="it-IT" dirty="0" err="1" smtClean="0"/>
              <a:t>facts</a:t>
            </a:r>
            <a:r>
              <a:rPr lang="it-IT" dirty="0" smtClean="0"/>
              <a:t> to </a:t>
            </a:r>
            <a:r>
              <a:rPr lang="it-IT" dirty="0" err="1" smtClean="0"/>
              <a:t>decision</a:t>
            </a:r>
            <a:r>
              <a:rPr lang="it-IT" dirty="0" smtClean="0"/>
              <a:t>)!</a:t>
            </a:r>
          </a:p>
          <a:p>
            <a:pPr lvl="1"/>
            <a:r>
              <a:rPr lang="it-IT" dirty="0" err="1" smtClean="0"/>
              <a:t>Two</a:t>
            </a:r>
            <a:r>
              <a:rPr lang="it-IT" dirty="0" smtClean="0"/>
              <a:t> </a:t>
            </a:r>
            <a:r>
              <a:rPr lang="it-IT" dirty="0" err="1" smtClean="0"/>
              <a:t>victims</a:t>
            </a:r>
            <a:r>
              <a:rPr lang="it-IT" dirty="0" smtClean="0"/>
              <a:t>, </a:t>
            </a:r>
            <a:r>
              <a:rPr lang="it-IT" dirty="0" err="1" smtClean="0"/>
              <a:t>two</a:t>
            </a:r>
            <a:r>
              <a:rPr lang="it-IT" dirty="0" smtClean="0"/>
              <a:t> </a:t>
            </a:r>
            <a:r>
              <a:rPr lang="it-IT" dirty="0" err="1" smtClean="0"/>
              <a:t>cases</a:t>
            </a:r>
            <a:r>
              <a:rPr lang="it-IT" dirty="0" smtClean="0"/>
              <a:t> of </a:t>
            </a:r>
            <a:r>
              <a:rPr lang="it-IT" dirty="0" err="1" smtClean="0"/>
              <a:t>motor</a:t>
            </a:r>
            <a:r>
              <a:rPr lang="it-IT" dirty="0" smtClean="0"/>
              <a:t> </a:t>
            </a:r>
            <a:r>
              <a:rPr lang="it-IT" dirty="0" err="1" smtClean="0"/>
              <a:t>liabilities</a:t>
            </a:r>
            <a:r>
              <a:rPr lang="it-IT" dirty="0" smtClean="0"/>
              <a:t> and </a:t>
            </a:r>
            <a:r>
              <a:rPr lang="it-IT" dirty="0" err="1" smtClean="0"/>
              <a:t>insurance</a:t>
            </a:r>
            <a:r>
              <a:rPr lang="it-IT" dirty="0" smtClean="0"/>
              <a:t> </a:t>
            </a:r>
            <a:endParaRPr lang="it-IT" dirty="0"/>
          </a:p>
        </p:txBody>
      </p:sp>
      <p:sp>
        <p:nvSpPr>
          <p:cNvPr id="4" name="Segnaposto piè di pagina 3"/>
          <p:cNvSpPr>
            <a:spLocks noGrp="1"/>
          </p:cNvSpPr>
          <p:nvPr>
            <p:ph type="ftr" sz="quarter" idx="11"/>
          </p:nvPr>
        </p:nvSpPr>
        <p:spPr/>
        <p:txBody>
          <a:bodyPr/>
          <a:lstStyle/>
          <a:p>
            <a:r>
              <a:rPr lang="it-IT" smtClean="0"/>
              <a:t>Prof. Avv. Diana Cerini - AIDA 2014</a:t>
            </a:r>
            <a:endParaRPr lang="it-IT"/>
          </a:p>
        </p:txBody>
      </p:sp>
      <p:sp>
        <p:nvSpPr>
          <p:cNvPr id="5" name="Segnaposto numero diapositiva 4"/>
          <p:cNvSpPr>
            <a:spLocks noGrp="1"/>
          </p:cNvSpPr>
          <p:nvPr>
            <p:ph type="sldNum" sz="quarter" idx="12"/>
          </p:nvPr>
        </p:nvSpPr>
        <p:spPr/>
        <p:txBody>
          <a:bodyPr/>
          <a:lstStyle/>
          <a:p>
            <a:fld id="{0B392598-C5C6-C043-84C5-569474C96B24}" type="slidenum">
              <a:rPr lang="it-IT" smtClean="0"/>
              <a:pPr/>
              <a:t>10</a:t>
            </a:fld>
            <a:endParaRPr lang="it-IT"/>
          </a:p>
        </p:txBody>
      </p:sp>
    </p:spTree>
    <p:extLst>
      <p:ext uri="{BB962C8B-B14F-4D97-AF65-F5344CB8AC3E}">
        <p14:creationId xmlns:p14="http://schemas.microsoft.com/office/powerpoint/2010/main" xmlns="" val="18775338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smtClean="0"/>
              <a:t>But</a:t>
            </a:r>
            <a:r>
              <a:rPr lang="it-IT" b="1" dirty="0" smtClean="0"/>
              <a:t>…</a:t>
            </a:r>
            <a:endParaRPr lang="it-IT" b="1" dirty="0"/>
          </a:p>
        </p:txBody>
      </p:sp>
      <p:sp>
        <p:nvSpPr>
          <p:cNvPr id="3" name="Segnaposto contenuto 2"/>
          <p:cNvSpPr>
            <a:spLocks noGrp="1"/>
          </p:cNvSpPr>
          <p:nvPr>
            <p:ph idx="1"/>
          </p:nvPr>
        </p:nvSpPr>
        <p:spPr/>
        <p:txBody>
          <a:bodyPr>
            <a:normAutofit/>
          </a:bodyPr>
          <a:lstStyle/>
          <a:p>
            <a:pPr algn="just"/>
            <a:r>
              <a:rPr lang="it-IT" dirty="0" err="1" smtClean="0"/>
              <a:t>Decision</a:t>
            </a:r>
            <a:r>
              <a:rPr lang="it-IT" dirty="0" smtClean="0"/>
              <a:t> I: with </a:t>
            </a:r>
            <a:r>
              <a:rPr lang="it-IT" dirty="0" err="1" smtClean="0"/>
              <a:t>reference</a:t>
            </a:r>
            <a:r>
              <a:rPr lang="it-IT" dirty="0" smtClean="0"/>
              <a:t> to </a:t>
            </a:r>
            <a:r>
              <a:rPr lang="it-IT" dirty="0" err="1" smtClean="0"/>
              <a:t>patrimonial</a:t>
            </a:r>
            <a:r>
              <a:rPr lang="it-IT" dirty="0" smtClean="0"/>
              <a:t> </a:t>
            </a:r>
            <a:r>
              <a:rPr lang="it-IT" dirty="0" err="1" smtClean="0"/>
              <a:t>damage</a:t>
            </a:r>
            <a:r>
              <a:rPr lang="it-IT" dirty="0" smtClean="0"/>
              <a:t> of </a:t>
            </a:r>
            <a:r>
              <a:rPr lang="it-IT" dirty="0" err="1" smtClean="0"/>
              <a:t>relatives</a:t>
            </a:r>
            <a:r>
              <a:rPr lang="it-IT" dirty="0" smtClean="0"/>
              <a:t> of the </a:t>
            </a:r>
            <a:r>
              <a:rPr lang="it-IT" dirty="0" err="1" smtClean="0"/>
              <a:t>victim</a:t>
            </a:r>
            <a:r>
              <a:rPr lang="it-IT" dirty="0" smtClean="0"/>
              <a:t>: « </a:t>
            </a:r>
            <a:r>
              <a:rPr lang="it-IT" b="1" u="sng" dirty="0" err="1" smtClean="0"/>
              <a:t>there</a:t>
            </a:r>
            <a:r>
              <a:rPr lang="it-IT" b="1" u="sng" dirty="0" smtClean="0"/>
              <a:t> </a:t>
            </a:r>
            <a:r>
              <a:rPr lang="it-IT" b="1" u="sng" dirty="0" err="1" smtClean="0"/>
              <a:t>is</a:t>
            </a:r>
            <a:r>
              <a:rPr lang="it-IT" b="1" u="sng" dirty="0" smtClean="0"/>
              <a:t> no</a:t>
            </a:r>
            <a:r>
              <a:rPr lang="it-IT" u="sng" dirty="0" smtClean="0"/>
              <a:t> </a:t>
            </a:r>
            <a:r>
              <a:rPr lang="it-IT" i="1" u="sng" dirty="0" err="1" smtClean="0"/>
              <a:t>compensatio</a:t>
            </a:r>
            <a:r>
              <a:rPr lang="it-IT" i="1" u="sng" dirty="0" smtClean="0"/>
              <a:t> lucri cum </a:t>
            </a:r>
            <a:r>
              <a:rPr lang="it-IT" i="1" u="sng" dirty="0" err="1" smtClean="0"/>
              <a:t>damno</a:t>
            </a:r>
            <a:r>
              <a:rPr lang="it-IT" dirty="0" smtClean="0"/>
              <a:t> </a:t>
            </a:r>
            <a:r>
              <a:rPr lang="it-IT" dirty="0" err="1" smtClean="0"/>
              <a:t>between</a:t>
            </a:r>
            <a:r>
              <a:rPr lang="it-IT" dirty="0" smtClean="0"/>
              <a:t> the </a:t>
            </a:r>
            <a:r>
              <a:rPr lang="it-IT" dirty="0" err="1" smtClean="0"/>
              <a:t>sums</a:t>
            </a:r>
            <a:r>
              <a:rPr lang="it-IT" dirty="0" smtClean="0"/>
              <a:t> </a:t>
            </a:r>
            <a:r>
              <a:rPr lang="it-IT" dirty="0" err="1" smtClean="0"/>
              <a:t>paid</a:t>
            </a:r>
            <a:r>
              <a:rPr lang="it-IT" dirty="0" smtClean="0"/>
              <a:t> by the social </a:t>
            </a:r>
            <a:r>
              <a:rPr lang="it-IT" dirty="0" err="1" smtClean="0"/>
              <a:t>insurers</a:t>
            </a:r>
            <a:r>
              <a:rPr lang="it-IT" dirty="0" smtClean="0"/>
              <a:t> to the </a:t>
            </a:r>
            <a:r>
              <a:rPr lang="it-IT" dirty="0" err="1" smtClean="0"/>
              <a:t>heirs</a:t>
            </a:r>
            <a:r>
              <a:rPr lang="it-IT" dirty="0" smtClean="0"/>
              <a:t> for </a:t>
            </a:r>
            <a:r>
              <a:rPr lang="it-IT" dirty="0" err="1" smtClean="0"/>
              <a:t>pension</a:t>
            </a:r>
            <a:r>
              <a:rPr lang="it-IT" dirty="0" smtClean="0"/>
              <a:t> </a:t>
            </a:r>
            <a:r>
              <a:rPr lang="it-IT" dirty="0" err="1" smtClean="0"/>
              <a:t>allowance</a:t>
            </a:r>
            <a:r>
              <a:rPr lang="it-IT" dirty="0" smtClean="0"/>
              <a:t> and  the sum to be </a:t>
            </a:r>
            <a:r>
              <a:rPr lang="it-IT" dirty="0" err="1" smtClean="0"/>
              <a:t>paid</a:t>
            </a:r>
            <a:r>
              <a:rPr lang="it-IT" dirty="0" smtClean="0"/>
              <a:t> by the </a:t>
            </a:r>
            <a:r>
              <a:rPr lang="it-IT" dirty="0" err="1" smtClean="0"/>
              <a:t>liable</a:t>
            </a:r>
            <a:r>
              <a:rPr lang="it-IT" dirty="0" smtClean="0"/>
              <a:t> party (and </a:t>
            </a:r>
            <a:r>
              <a:rPr lang="it-IT" dirty="0" err="1" smtClean="0"/>
              <a:t>its</a:t>
            </a:r>
            <a:r>
              <a:rPr lang="it-IT" dirty="0" smtClean="0"/>
              <a:t> </a:t>
            </a:r>
            <a:r>
              <a:rPr lang="it-IT" dirty="0" err="1" smtClean="0"/>
              <a:t>insurer</a:t>
            </a:r>
            <a:r>
              <a:rPr lang="it-IT" dirty="0" smtClean="0"/>
              <a:t>)….</a:t>
            </a:r>
          </a:p>
          <a:p>
            <a:endParaRPr lang="it-IT" dirty="0"/>
          </a:p>
          <a:p>
            <a:pPr algn="just"/>
            <a:r>
              <a:rPr lang="it-IT" dirty="0" err="1" smtClean="0"/>
              <a:t>Decision</a:t>
            </a:r>
            <a:r>
              <a:rPr lang="it-IT" dirty="0" smtClean="0"/>
              <a:t> II: </a:t>
            </a:r>
            <a:r>
              <a:rPr lang="it-IT" b="1" u="sng" dirty="0" err="1" smtClean="0"/>
              <a:t>there</a:t>
            </a:r>
            <a:r>
              <a:rPr lang="it-IT" b="1" u="sng" dirty="0" smtClean="0"/>
              <a:t> </a:t>
            </a:r>
            <a:r>
              <a:rPr lang="it-IT" b="1" u="sng" dirty="0" err="1" smtClean="0"/>
              <a:t>is</a:t>
            </a:r>
            <a:r>
              <a:rPr lang="it-IT" b="1" u="sng" dirty="0" smtClean="0"/>
              <a:t> </a:t>
            </a:r>
            <a:r>
              <a:rPr lang="it-IT" i="1" u="sng" dirty="0" err="1" smtClean="0"/>
              <a:t>compensatio</a:t>
            </a:r>
            <a:r>
              <a:rPr lang="it-IT" i="1" u="sng" dirty="0" smtClean="0"/>
              <a:t> lucri cum </a:t>
            </a:r>
            <a:r>
              <a:rPr lang="it-IT" i="1" u="sng" dirty="0" err="1" smtClean="0"/>
              <a:t>damno</a:t>
            </a:r>
            <a:r>
              <a:rPr lang="it-IT" u="sng" dirty="0" smtClean="0"/>
              <a:t> </a:t>
            </a:r>
          </a:p>
          <a:p>
            <a:pPr marL="0" indent="0">
              <a:buNone/>
            </a:pPr>
            <a:endParaRPr lang="it-IT" u="sng" dirty="0" smtClean="0"/>
          </a:p>
          <a:p>
            <a:pPr marL="0" indent="0">
              <a:buNone/>
            </a:pPr>
            <a:r>
              <a:rPr lang="it-IT" u="sng" dirty="0" err="1" smtClean="0"/>
              <a:t>Same</a:t>
            </a:r>
            <a:r>
              <a:rPr lang="it-IT" u="sng" dirty="0" smtClean="0"/>
              <a:t> </a:t>
            </a:r>
            <a:r>
              <a:rPr lang="it-IT" u="sng" dirty="0" err="1" smtClean="0"/>
              <a:t>chamber</a:t>
            </a:r>
            <a:r>
              <a:rPr lang="it-IT" u="sng" dirty="0" smtClean="0"/>
              <a:t> of the Court of </a:t>
            </a:r>
            <a:r>
              <a:rPr lang="it-IT" u="sng" dirty="0" err="1" smtClean="0"/>
              <a:t>Cassation</a:t>
            </a:r>
            <a:r>
              <a:rPr lang="it-IT" u="sng" dirty="0" smtClean="0"/>
              <a:t>  !!!</a:t>
            </a:r>
            <a:endParaRPr lang="it-IT" u="sng" dirty="0"/>
          </a:p>
        </p:txBody>
      </p:sp>
      <p:sp>
        <p:nvSpPr>
          <p:cNvPr id="4" name="Segnaposto piè di pagina 3"/>
          <p:cNvSpPr>
            <a:spLocks noGrp="1"/>
          </p:cNvSpPr>
          <p:nvPr>
            <p:ph type="ftr" sz="quarter" idx="11"/>
          </p:nvPr>
        </p:nvSpPr>
        <p:spPr/>
        <p:txBody>
          <a:bodyPr/>
          <a:lstStyle/>
          <a:p>
            <a:r>
              <a:rPr lang="it-IT" smtClean="0"/>
              <a:t>Prof. Avv. Diana Cerini - AIDA 2014</a:t>
            </a:r>
            <a:endParaRPr lang="it-IT"/>
          </a:p>
        </p:txBody>
      </p:sp>
      <p:sp>
        <p:nvSpPr>
          <p:cNvPr id="5" name="Segnaposto numero diapositiva 4"/>
          <p:cNvSpPr>
            <a:spLocks noGrp="1"/>
          </p:cNvSpPr>
          <p:nvPr>
            <p:ph type="sldNum" sz="quarter" idx="12"/>
          </p:nvPr>
        </p:nvSpPr>
        <p:spPr/>
        <p:txBody>
          <a:bodyPr/>
          <a:lstStyle/>
          <a:p>
            <a:fld id="{0B392598-C5C6-C043-84C5-569474C96B24}" type="slidenum">
              <a:rPr lang="it-IT" smtClean="0"/>
              <a:pPr/>
              <a:t>11</a:t>
            </a:fld>
            <a:endParaRPr lang="it-IT"/>
          </a:p>
        </p:txBody>
      </p:sp>
    </p:spTree>
    <p:extLst>
      <p:ext uri="{BB962C8B-B14F-4D97-AF65-F5344CB8AC3E}">
        <p14:creationId xmlns:p14="http://schemas.microsoft.com/office/powerpoint/2010/main" xmlns="" val="27332410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solidFill>
                  <a:srgbClr val="A10D5B"/>
                </a:solidFill>
              </a:rPr>
              <a:t>Ex 3: Non </a:t>
            </a:r>
            <a:r>
              <a:rPr lang="it-IT" b="1" dirty="0" err="1" smtClean="0">
                <a:solidFill>
                  <a:srgbClr val="A10D5B"/>
                </a:solidFill>
              </a:rPr>
              <a:t>patrimonial</a:t>
            </a:r>
            <a:r>
              <a:rPr lang="it-IT" b="1" dirty="0" smtClean="0">
                <a:solidFill>
                  <a:srgbClr val="A10D5B"/>
                </a:solidFill>
              </a:rPr>
              <a:t> </a:t>
            </a:r>
            <a:r>
              <a:rPr lang="it-IT" b="1" dirty="0" err="1" smtClean="0">
                <a:solidFill>
                  <a:srgbClr val="A10D5B"/>
                </a:solidFill>
              </a:rPr>
              <a:t>damages</a:t>
            </a:r>
            <a:r>
              <a:rPr lang="it-IT" b="1" dirty="0" smtClean="0">
                <a:solidFill>
                  <a:srgbClr val="A10D5B"/>
                </a:solidFill>
              </a:rPr>
              <a:t>: </a:t>
            </a:r>
            <a:r>
              <a:rPr lang="it-IT" b="1" dirty="0" err="1" smtClean="0">
                <a:solidFill>
                  <a:srgbClr val="A10D5B"/>
                </a:solidFill>
              </a:rPr>
              <a:t>damage</a:t>
            </a:r>
            <a:r>
              <a:rPr lang="it-IT" b="1" dirty="0" smtClean="0">
                <a:solidFill>
                  <a:srgbClr val="A10D5B"/>
                </a:solidFill>
              </a:rPr>
              <a:t>  for </a:t>
            </a:r>
            <a:r>
              <a:rPr lang="it-IT" b="1" dirty="0" err="1" smtClean="0">
                <a:solidFill>
                  <a:srgbClr val="A10D5B"/>
                </a:solidFill>
              </a:rPr>
              <a:t>death</a:t>
            </a:r>
            <a:r>
              <a:rPr lang="it-IT" b="1" dirty="0" smtClean="0">
                <a:solidFill>
                  <a:srgbClr val="A10D5B"/>
                </a:solidFill>
              </a:rPr>
              <a:t> </a:t>
            </a:r>
            <a:endParaRPr lang="it-IT" b="1" dirty="0">
              <a:solidFill>
                <a:srgbClr val="A10D5B"/>
              </a:solidFill>
            </a:endParaRPr>
          </a:p>
        </p:txBody>
      </p:sp>
      <p:sp>
        <p:nvSpPr>
          <p:cNvPr id="3" name="Segnaposto contenuto 2"/>
          <p:cNvSpPr>
            <a:spLocks noGrp="1"/>
          </p:cNvSpPr>
          <p:nvPr>
            <p:ph idx="1"/>
          </p:nvPr>
        </p:nvSpPr>
        <p:spPr/>
        <p:txBody>
          <a:bodyPr/>
          <a:lstStyle/>
          <a:p>
            <a:endParaRPr lang="it-IT" dirty="0" smtClean="0"/>
          </a:p>
          <a:p>
            <a:r>
              <a:rPr lang="it-IT" dirty="0" err="1" smtClean="0"/>
              <a:t>Decision</a:t>
            </a:r>
            <a:r>
              <a:rPr lang="it-IT" dirty="0" smtClean="0"/>
              <a:t> I: «San Martino </a:t>
            </a:r>
            <a:r>
              <a:rPr lang="it-IT" dirty="0" err="1" smtClean="0"/>
              <a:t>Decisions</a:t>
            </a:r>
            <a:r>
              <a:rPr lang="it-IT" dirty="0" smtClean="0"/>
              <a:t>» - 2008 </a:t>
            </a:r>
          </a:p>
          <a:p>
            <a:endParaRPr lang="it-IT" dirty="0"/>
          </a:p>
          <a:p>
            <a:r>
              <a:rPr lang="it-IT" dirty="0" err="1" smtClean="0"/>
              <a:t>Decision</a:t>
            </a:r>
            <a:r>
              <a:rPr lang="it-IT" dirty="0" smtClean="0"/>
              <a:t> II: “Sentenza </a:t>
            </a:r>
            <a:r>
              <a:rPr lang="it-IT" dirty="0" err="1" smtClean="0"/>
              <a:t>Scarano</a:t>
            </a:r>
            <a:r>
              <a:rPr lang="it-IT" dirty="0" smtClean="0"/>
              <a:t>” – 2014</a:t>
            </a:r>
          </a:p>
          <a:p>
            <a:endParaRPr lang="it-IT" dirty="0"/>
          </a:p>
          <a:p>
            <a:pPr marL="0" indent="0">
              <a:buNone/>
            </a:pPr>
            <a:r>
              <a:rPr lang="it-IT" dirty="0" smtClean="0"/>
              <a:t>So: </a:t>
            </a:r>
          </a:p>
          <a:p>
            <a:pPr>
              <a:buFontTx/>
              <a:buChar char="-"/>
            </a:pPr>
            <a:r>
              <a:rPr lang="it-IT" dirty="0" smtClean="0"/>
              <a:t>No </a:t>
            </a:r>
            <a:r>
              <a:rPr lang="it-IT" dirty="0" err="1" smtClean="0"/>
              <a:t>certainty</a:t>
            </a:r>
            <a:endParaRPr lang="it-IT" dirty="0" smtClean="0"/>
          </a:p>
          <a:p>
            <a:pPr>
              <a:buFontTx/>
              <a:buChar char="-"/>
            </a:pPr>
            <a:endParaRPr lang="it-IT" dirty="0" smtClean="0"/>
          </a:p>
          <a:p>
            <a:pPr>
              <a:buFontTx/>
              <a:buChar char="-"/>
            </a:pPr>
            <a:r>
              <a:rPr lang="it-IT" dirty="0" smtClean="0"/>
              <a:t>No </a:t>
            </a:r>
            <a:r>
              <a:rPr lang="it-IT" dirty="0" err="1" smtClean="0"/>
              <a:t>predictability</a:t>
            </a:r>
            <a:r>
              <a:rPr lang="it-IT" dirty="0" smtClean="0"/>
              <a:t> </a:t>
            </a:r>
          </a:p>
        </p:txBody>
      </p:sp>
      <p:sp>
        <p:nvSpPr>
          <p:cNvPr id="4" name="Segnaposto piè di pagina 3"/>
          <p:cNvSpPr>
            <a:spLocks noGrp="1"/>
          </p:cNvSpPr>
          <p:nvPr>
            <p:ph type="ftr" sz="quarter" idx="11"/>
          </p:nvPr>
        </p:nvSpPr>
        <p:spPr/>
        <p:txBody>
          <a:bodyPr/>
          <a:lstStyle/>
          <a:p>
            <a:r>
              <a:rPr lang="it-IT" smtClean="0"/>
              <a:t>Prof. Avv. Diana Cerini - AIDA 2014</a:t>
            </a:r>
            <a:endParaRPr lang="it-IT"/>
          </a:p>
        </p:txBody>
      </p:sp>
      <p:sp>
        <p:nvSpPr>
          <p:cNvPr id="5" name="Segnaposto numero diapositiva 4"/>
          <p:cNvSpPr>
            <a:spLocks noGrp="1"/>
          </p:cNvSpPr>
          <p:nvPr>
            <p:ph type="sldNum" sz="quarter" idx="12"/>
          </p:nvPr>
        </p:nvSpPr>
        <p:spPr/>
        <p:txBody>
          <a:bodyPr/>
          <a:lstStyle/>
          <a:p>
            <a:fld id="{0B392598-C5C6-C043-84C5-569474C96B24}" type="slidenum">
              <a:rPr lang="it-IT" smtClean="0"/>
              <a:pPr/>
              <a:t>12</a:t>
            </a:fld>
            <a:endParaRPr lang="it-IT"/>
          </a:p>
        </p:txBody>
      </p:sp>
    </p:spTree>
    <p:extLst>
      <p:ext uri="{BB962C8B-B14F-4D97-AF65-F5344CB8AC3E}">
        <p14:creationId xmlns:p14="http://schemas.microsoft.com/office/powerpoint/2010/main" xmlns="" val="27586639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err="1" smtClean="0">
                <a:solidFill>
                  <a:srgbClr val="A10D5B"/>
                </a:solidFill>
              </a:rPr>
              <a:t>But</a:t>
            </a:r>
            <a:r>
              <a:rPr lang="it-IT" b="1" dirty="0" smtClean="0">
                <a:solidFill>
                  <a:srgbClr val="A10D5B"/>
                </a:solidFill>
              </a:rPr>
              <a:t> </a:t>
            </a:r>
            <a:r>
              <a:rPr lang="it-IT" b="1" dirty="0" err="1" smtClean="0">
                <a:solidFill>
                  <a:srgbClr val="A10D5B"/>
                </a:solidFill>
              </a:rPr>
              <a:t>let’s</a:t>
            </a:r>
            <a:r>
              <a:rPr lang="it-IT" b="1" dirty="0" smtClean="0">
                <a:solidFill>
                  <a:srgbClr val="A10D5B"/>
                </a:solidFill>
              </a:rPr>
              <a:t> </a:t>
            </a:r>
            <a:r>
              <a:rPr lang="it-IT" b="1" dirty="0" err="1" smtClean="0">
                <a:solidFill>
                  <a:srgbClr val="A10D5B"/>
                </a:solidFill>
              </a:rPr>
              <a:t>consider</a:t>
            </a:r>
            <a:r>
              <a:rPr lang="it-IT" b="1" dirty="0" smtClean="0">
                <a:solidFill>
                  <a:srgbClr val="A10D5B"/>
                </a:solidFill>
              </a:rPr>
              <a:t>….</a:t>
            </a:r>
            <a:endParaRPr lang="it-IT" b="1" dirty="0">
              <a:solidFill>
                <a:srgbClr val="A10D5B"/>
              </a:solidFill>
            </a:endParaRPr>
          </a:p>
        </p:txBody>
      </p:sp>
      <p:sp>
        <p:nvSpPr>
          <p:cNvPr id="3" name="Segnaposto contenuto 2"/>
          <p:cNvSpPr>
            <a:spLocks noGrp="1"/>
          </p:cNvSpPr>
          <p:nvPr>
            <p:ph idx="1"/>
          </p:nvPr>
        </p:nvSpPr>
        <p:spPr/>
        <p:txBody>
          <a:bodyPr>
            <a:normAutofit/>
          </a:bodyPr>
          <a:lstStyle/>
          <a:p>
            <a:pPr marL="0" indent="0" algn="ctr">
              <a:buNone/>
            </a:pPr>
            <a:r>
              <a:rPr lang="it-IT" b="1" i="1" dirty="0" err="1" smtClean="0"/>
              <a:t>Predictability</a:t>
            </a:r>
            <a:r>
              <a:rPr lang="it-IT" b="1" i="1" dirty="0" smtClean="0"/>
              <a:t> – </a:t>
            </a:r>
            <a:r>
              <a:rPr lang="it-IT" b="1" i="1" dirty="0" err="1" smtClean="0"/>
              <a:t>consistency</a:t>
            </a:r>
            <a:endParaRPr lang="it-IT" b="1" i="1" dirty="0" smtClean="0"/>
          </a:p>
          <a:p>
            <a:pPr marL="0" indent="0" algn="just">
              <a:buNone/>
            </a:pPr>
            <a:endParaRPr lang="it-IT" dirty="0" smtClean="0">
              <a:sym typeface="Wingdings" pitchFamily="2" charset="2"/>
            </a:endParaRPr>
          </a:p>
          <a:p>
            <a:pPr marL="0" indent="0" algn="just">
              <a:buNone/>
            </a:pPr>
            <a:r>
              <a:rPr lang="it-IT" dirty="0" smtClean="0">
                <a:sym typeface="Wingdings" pitchFamily="2" charset="2"/>
              </a:rPr>
              <a:t> 1)For </a:t>
            </a:r>
            <a:r>
              <a:rPr lang="it-IT" dirty="0" err="1" smtClean="0">
                <a:sym typeface="Wingdings" pitchFamily="2" charset="2"/>
              </a:rPr>
              <a:t>victims</a:t>
            </a:r>
            <a:r>
              <a:rPr lang="it-IT" dirty="0" smtClean="0">
                <a:sym typeface="Wingdings" pitchFamily="2" charset="2"/>
              </a:rPr>
              <a:t>: </a:t>
            </a:r>
            <a:r>
              <a:rPr lang="it-IT" dirty="0" err="1" smtClean="0"/>
              <a:t>essential</a:t>
            </a:r>
            <a:r>
              <a:rPr lang="it-IT" dirty="0" smtClean="0"/>
              <a:t> </a:t>
            </a:r>
            <a:r>
              <a:rPr lang="it-IT" dirty="0" err="1" smtClean="0"/>
              <a:t>tool</a:t>
            </a:r>
            <a:r>
              <a:rPr lang="it-IT" dirty="0" smtClean="0"/>
              <a:t> of a </a:t>
            </a:r>
            <a:r>
              <a:rPr lang="it-IT" dirty="0" err="1" smtClean="0"/>
              <a:t>legal</a:t>
            </a:r>
            <a:r>
              <a:rPr lang="it-IT" dirty="0" smtClean="0"/>
              <a:t> </a:t>
            </a:r>
            <a:r>
              <a:rPr lang="it-IT" dirty="0" err="1" smtClean="0"/>
              <a:t>system</a:t>
            </a:r>
            <a:r>
              <a:rPr lang="it-IT" dirty="0" smtClean="0"/>
              <a:t> in </a:t>
            </a:r>
            <a:r>
              <a:rPr lang="it-IT" dirty="0" err="1" smtClean="0"/>
              <a:t>order</a:t>
            </a:r>
            <a:r>
              <a:rPr lang="it-IT" dirty="0" smtClean="0"/>
              <a:t> to </a:t>
            </a:r>
            <a:r>
              <a:rPr lang="it-IT" dirty="0" err="1" smtClean="0"/>
              <a:t>realize</a:t>
            </a:r>
            <a:r>
              <a:rPr lang="it-IT" dirty="0" smtClean="0"/>
              <a:t> </a:t>
            </a:r>
            <a:r>
              <a:rPr lang="it-IT" i="1" dirty="0" err="1" smtClean="0"/>
              <a:t>equality</a:t>
            </a:r>
            <a:r>
              <a:rPr lang="it-IT" dirty="0" smtClean="0"/>
              <a:t> and </a:t>
            </a:r>
            <a:r>
              <a:rPr lang="it-IT" i="1" dirty="0" smtClean="0"/>
              <a:t>non </a:t>
            </a:r>
            <a:r>
              <a:rPr lang="it-IT" i="1" dirty="0" err="1" smtClean="0"/>
              <a:t>discrimination</a:t>
            </a:r>
            <a:r>
              <a:rPr lang="it-IT" dirty="0" smtClean="0"/>
              <a:t> </a:t>
            </a:r>
          </a:p>
          <a:p>
            <a:pPr marL="0" indent="0">
              <a:buNone/>
            </a:pPr>
            <a:endParaRPr lang="it-IT" dirty="0" smtClean="0"/>
          </a:p>
          <a:p>
            <a:pPr marL="0" indent="0" algn="just">
              <a:buNone/>
            </a:pPr>
            <a:r>
              <a:rPr lang="it-IT" dirty="0" smtClean="0">
                <a:sym typeface="Wingdings" pitchFamily="2" charset="2"/>
              </a:rPr>
              <a:t> 2) For </a:t>
            </a:r>
            <a:r>
              <a:rPr lang="it-IT" dirty="0" err="1">
                <a:sym typeface="Wingdings" pitchFamily="2" charset="2"/>
              </a:rPr>
              <a:t>p</a:t>
            </a:r>
            <a:r>
              <a:rPr lang="it-IT" dirty="0" err="1" smtClean="0"/>
              <a:t>rofessionals</a:t>
            </a:r>
            <a:r>
              <a:rPr lang="it-IT" dirty="0" smtClean="0"/>
              <a:t>: </a:t>
            </a:r>
            <a:r>
              <a:rPr lang="it-IT" dirty="0" err="1" smtClean="0"/>
              <a:t>especially</a:t>
            </a:r>
            <a:r>
              <a:rPr lang="it-IT" dirty="0" smtClean="0"/>
              <a:t> </a:t>
            </a:r>
            <a:r>
              <a:rPr lang="it-IT" dirty="0" err="1" smtClean="0"/>
              <a:t>insurance</a:t>
            </a:r>
            <a:r>
              <a:rPr lang="it-IT" dirty="0" smtClean="0"/>
              <a:t> companies: </a:t>
            </a:r>
            <a:r>
              <a:rPr lang="it-IT" dirty="0" err="1" smtClean="0"/>
              <a:t>essential</a:t>
            </a:r>
            <a:r>
              <a:rPr lang="it-IT" dirty="0" smtClean="0"/>
              <a:t> in </a:t>
            </a:r>
            <a:r>
              <a:rPr lang="it-IT" dirty="0" err="1" smtClean="0"/>
              <a:t>order</a:t>
            </a:r>
            <a:r>
              <a:rPr lang="it-IT" dirty="0" smtClean="0"/>
              <a:t>:</a:t>
            </a:r>
          </a:p>
          <a:p>
            <a:pPr marL="0" indent="0">
              <a:buNone/>
            </a:pPr>
            <a:r>
              <a:rPr lang="it-IT" dirty="0" smtClean="0"/>
              <a:t>- to </a:t>
            </a:r>
            <a:r>
              <a:rPr lang="it-IT" dirty="0" err="1" smtClean="0"/>
              <a:t>correctly</a:t>
            </a:r>
            <a:r>
              <a:rPr lang="it-IT" dirty="0" smtClean="0"/>
              <a:t> </a:t>
            </a:r>
            <a:r>
              <a:rPr lang="it-IT" dirty="0" err="1" smtClean="0"/>
              <a:t>manage</a:t>
            </a:r>
            <a:r>
              <a:rPr lang="it-IT" dirty="0" smtClean="0"/>
              <a:t> the </a:t>
            </a:r>
            <a:r>
              <a:rPr lang="it-IT" dirty="0" err="1" smtClean="0"/>
              <a:t>risk</a:t>
            </a:r>
            <a:r>
              <a:rPr lang="it-IT" dirty="0" smtClean="0"/>
              <a:t> </a:t>
            </a:r>
          </a:p>
          <a:p>
            <a:pPr>
              <a:buFontTx/>
              <a:buChar char="-"/>
            </a:pPr>
            <a:r>
              <a:rPr lang="it-IT" dirty="0" smtClean="0"/>
              <a:t>to set the right premium</a:t>
            </a:r>
          </a:p>
        </p:txBody>
      </p:sp>
      <p:sp>
        <p:nvSpPr>
          <p:cNvPr id="4" name="Segnaposto piè di pagina 3"/>
          <p:cNvSpPr>
            <a:spLocks noGrp="1"/>
          </p:cNvSpPr>
          <p:nvPr>
            <p:ph type="ftr" sz="quarter" idx="11"/>
          </p:nvPr>
        </p:nvSpPr>
        <p:spPr/>
        <p:txBody>
          <a:bodyPr/>
          <a:lstStyle/>
          <a:p>
            <a:r>
              <a:rPr lang="it-IT" smtClean="0"/>
              <a:t>Prof. Avv. Diana Cerini - AIDA 2014</a:t>
            </a:r>
            <a:endParaRPr lang="it-IT"/>
          </a:p>
        </p:txBody>
      </p:sp>
      <p:sp>
        <p:nvSpPr>
          <p:cNvPr id="5" name="Segnaposto numero diapositiva 4"/>
          <p:cNvSpPr>
            <a:spLocks noGrp="1"/>
          </p:cNvSpPr>
          <p:nvPr>
            <p:ph type="sldNum" sz="quarter" idx="12"/>
          </p:nvPr>
        </p:nvSpPr>
        <p:spPr/>
        <p:txBody>
          <a:bodyPr/>
          <a:lstStyle/>
          <a:p>
            <a:fld id="{0B392598-C5C6-C043-84C5-569474C96B24}" type="slidenum">
              <a:rPr lang="it-IT" smtClean="0"/>
              <a:pPr/>
              <a:t>13</a:t>
            </a:fld>
            <a:endParaRPr lang="it-IT"/>
          </a:p>
        </p:txBody>
      </p:sp>
    </p:spTree>
    <p:extLst>
      <p:ext uri="{BB962C8B-B14F-4D97-AF65-F5344CB8AC3E}">
        <p14:creationId xmlns:p14="http://schemas.microsoft.com/office/powerpoint/2010/main" xmlns="" val="36049900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4000" b="1" dirty="0" err="1" smtClean="0">
                <a:solidFill>
                  <a:srgbClr val="A10D5B"/>
                </a:solidFill>
              </a:rPr>
              <a:t>Predictability</a:t>
            </a:r>
            <a:r>
              <a:rPr lang="it-IT" sz="4000" b="1" dirty="0" smtClean="0">
                <a:solidFill>
                  <a:srgbClr val="A10D5B"/>
                </a:solidFill>
              </a:rPr>
              <a:t> and </a:t>
            </a:r>
            <a:r>
              <a:rPr lang="it-IT" sz="4000" b="1" dirty="0" err="1" smtClean="0">
                <a:solidFill>
                  <a:srgbClr val="A10D5B"/>
                </a:solidFill>
              </a:rPr>
              <a:t>consistenty</a:t>
            </a:r>
            <a:r>
              <a:rPr lang="it-IT" sz="4000" b="1" dirty="0" smtClean="0">
                <a:solidFill>
                  <a:srgbClr val="A10D5B"/>
                </a:solidFill>
              </a:rPr>
              <a:t> </a:t>
            </a:r>
            <a:endParaRPr lang="it-IT" sz="4000" b="1" dirty="0">
              <a:solidFill>
                <a:srgbClr val="A10D5B"/>
              </a:solidFill>
            </a:endParaRPr>
          </a:p>
        </p:txBody>
      </p:sp>
      <p:sp>
        <p:nvSpPr>
          <p:cNvPr id="3" name="Segnaposto contenuto 2"/>
          <p:cNvSpPr>
            <a:spLocks noGrp="1"/>
          </p:cNvSpPr>
          <p:nvPr>
            <p:ph idx="1"/>
          </p:nvPr>
        </p:nvSpPr>
        <p:spPr/>
        <p:txBody>
          <a:bodyPr/>
          <a:lstStyle/>
          <a:p>
            <a:endParaRPr lang="it-IT" dirty="0" smtClean="0"/>
          </a:p>
          <a:p>
            <a:endParaRPr lang="it-IT" dirty="0" smtClean="0"/>
          </a:p>
          <a:p>
            <a:pPr marL="114300" indent="0">
              <a:buNone/>
            </a:pPr>
            <a:r>
              <a:rPr lang="it-IT" dirty="0" smtClean="0"/>
              <a:t>3) In general:</a:t>
            </a:r>
          </a:p>
          <a:p>
            <a:endParaRPr lang="it-IT" dirty="0" smtClean="0"/>
          </a:p>
          <a:p>
            <a:pPr lvl="1"/>
            <a:r>
              <a:rPr lang="it-IT" dirty="0" smtClean="0"/>
              <a:t>Reduce </a:t>
            </a:r>
            <a:r>
              <a:rPr lang="it-IT" dirty="0" err="1" smtClean="0"/>
              <a:t>transactional</a:t>
            </a:r>
            <a:r>
              <a:rPr lang="it-IT" dirty="0" smtClean="0"/>
              <a:t> </a:t>
            </a:r>
            <a:r>
              <a:rPr lang="it-IT" dirty="0" err="1" smtClean="0"/>
              <a:t>costs</a:t>
            </a:r>
            <a:endParaRPr lang="it-IT" dirty="0" smtClean="0"/>
          </a:p>
          <a:p>
            <a:pPr lvl="1"/>
            <a:endParaRPr lang="it-IT" dirty="0" smtClean="0"/>
          </a:p>
          <a:p>
            <a:pPr lvl="1"/>
            <a:r>
              <a:rPr lang="it-IT" dirty="0" smtClean="0"/>
              <a:t>Reduce </a:t>
            </a:r>
            <a:r>
              <a:rPr lang="it-IT" dirty="0" err="1" smtClean="0"/>
              <a:t>litigation</a:t>
            </a:r>
            <a:r>
              <a:rPr lang="it-IT" dirty="0" smtClean="0"/>
              <a:t> </a:t>
            </a:r>
          </a:p>
          <a:p>
            <a:pPr lvl="1"/>
            <a:endParaRPr lang="it-IT" dirty="0"/>
          </a:p>
          <a:p>
            <a:pPr lvl="1"/>
            <a:endParaRPr lang="it-IT" dirty="0" smtClean="0"/>
          </a:p>
          <a:p>
            <a:pPr lvl="1"/>
            <a:endParaRPr lang="it-IT" dirty="0"/>
          </a:p>
          <a:p>
            <a:pPr marL="457200" lvl="1" indent="0">
              <a:buNone/>
            </a:pPr>
            <a:endParaRPr lang="it-IT" dirty="0"/>
          </a:p>
        </p:txBody>
      </p:sp>
      <p:sp>
        <p:nvSpPr>
          <p:cNvPr id="4" name="Segnaposto piè di pagina 3"/>
          <p:cNvSpPr>
            <a:spLocks noGrp="1"/>
          </p:cNvSpPr>
          <p:nvPr>
            <p:ph type="ftr" sz="quarter" idx="11"/>
          </p:nvPr>
        </p:nvSpPr>
        <p:spPr/>
        <p:txBody>
          <a:bodyPr/>
          <a:lstStyle/>
          <a:p>
            <a:r>
              <a:rPr lang="it-IT" smtClean="0"/>
              <a:t>Prof. Avv. Diana Cerini - AIDA 2014</a:t>
            </a:r>
            <a:endParaRPr lang="it-IT"/>
          </a:p>
        </p:txBody>
      </p:sp>
      <p:sp>
        <p:nvSpPr>
          <p:cNvPr id="5" name="Segnaposto numero diapositiva 4"/>
          <p:cNvSpPr>
            <a:spLocks noGrp="1"/>
          </p:cNvSpPr>
          <p:nvPr>
            <p:ph type="sldNum" sz="quarter" idx="12"/>
          </p:nvPr>
        </p:nvSpPr>
        <p:spPr/>
        <p:txBody>
          <a:bodyPr/>
          <a:lstStyle/>
          <a:p>
            <a:fld id="{0B392598-C5C6-C043-84C5-569474C96B24}" type="slidenum">
              <a:rPr lang="it-IT" smtClean="0"/>
              <a:pPr/>
              <a:t>14</a:t>
            </a:fld>
            <a:endParaRPr lang="it-IT"/>
          </a:p>
        </p:txBody>
      </p:sp>
    </p:spTree>
    <p:extLst>
      <p:ext uri="{BB962C8B-B14F-4D97-AF65-F5344CB8AC3E}">
        <p14:creationId xmlns:p14="http://schemas.microsoft.com/office/powerpoint/2010/main" xmlns="" val="13759062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solidFill>
                  <a:srgbClr val="A10D5B"/>
                </a:solidFill>
              </a:rPr>
              <a:t>What</a:t>
            </a:r>
            <a:r>
              <a:rPr lang="it-IT" dirty="0" smtClean="0">
                <a:solidFill>
                  <a:srgbClr val="A10D5B"/>
                </a:solidFill>
              </a:rPr>
              <a:t> </a:t>
            </a:r>
            <a:r>
              <a:rPr lang="it-IT" dirty="0" err="1" smtClean="0">
                <a:solidFill>
                  <a:srgbClr val="A10D5B"/>
                </a:solidFill>
              </a:rPr>
              <a:t>is</a:t>
            </a:r>
            <a:r>
              <a:rPr lang="it-IT" dirty="0" smtClean="0">
                <a:solidFill>
                  <a:srgbClr val="A10D5B"/>
                </a:solidFill>
              </a:rPr>
              <a:t> EU </a:t>
            </a:r>
            <a:r>
              <a:rPr lang="it-IT" dirty="0" err="1" smtClean="0">
                <a:solidFill>
                  <a:srgbClr val="A10D5B"/>
                </a:solidFill>
              </a:rPr>
              <a:t>doing</a:t>
            </a:r>
            <a:r>
              <a:rPr lang="it-IT" dirty="0" smtClean="0">
                <a:solidFill>
                  <a:srgbClr val="A10D5B"/>
                </a:solidFill>
              </a:rPr>
              <a:t>? </a:t>
            </a:r>
            <a:endParaRPr lang="it-IT" dirty="0">
              <a:solidFill>
                <a:srgbClr val="A10D5B"/>
              </a:solidFill>
            </a:endParaRPr>
          </a:p>
        </p:txBody>
      </p:sp>
      <p:sp>
        <p:nvSpPr>
          <p:cNvPr id="3" name="Segnaposto contenuto 2"/>
          <p:cNvSpPr>
            <a:spLocks noGrp="1"/>
          </p:cNvSpPr>
          <p:nvPr>
            <p:ph idx="1"/>
          </p:nvPr>
        </p:nvSpPr>
        <p:spPr/>
        <p:txBody>
          <a:bodyPr/>
          <a:lstStyle/>
          <a:p>
            <a:r>
              <a:rPr lang="it-IT" dirty="0" smtClean="0"/>
              <a:t>Soft law </a:t>
            </a:r>
            <a:r>
              <a:rPr lang="it-IT" dirty="0" err="1" smtClean="0"/>
              <a:t>proposals</a:t>
            </a:r>
            <a:r>
              <a:rPr lang="it-IT" dirty="0" smtClean="0"/>
              <a:t>: </a:t>
            </a:r>
            <a:r>
              <a:rPr lang="it-IT" dirty="0" err="1" smtClean="0"/>
              <a:t>European</a:t>
            </a:r>
            <a:r>
              <a:rPr lang="it-IT" dirty="0" smtClean="0"/>
              <a:t> </a:t>
            </a:r>
            <a:r>
              <a:rPr lang="it-IT" dirty="0" err="1" smtClean="0"/>
              <a:t>Principle</a:t>
            </a:r>
            <a:r>
              <a:rPr lang="it-IT" dirty="0" smtClean="0"/>
              <a:t> on </a:t>
            </a:r>
            <a:r>
              <a:rPr lang="it-IT" dirty="0" err="1" smtClean="0"/>
              <a:t>Tort</a:t>
            </a:r>
            <a:r>
              <a:rPr lang="it-IT" dirty="0" smtClean="0"/>
              <a:t> law</a:t>
            </a:r>
          </a:p>
          <a:p>
            <a:endParaRPr lang="it-IT" dirty="0"/>
          </a:p>
          <a:p>
            <a:r>
              <a:rPr lang="it-IT" dirty="0" err="1" smtClean="0"/>
              <a:t>Studies</a:t>
            </a:r>
            <a:r>
              <a:rPr lang="it-IT" dirty="0" smtClean="0"/>
              <a:t> and </a:t>
            </a:r>
            <a:r>
              <a:rPr lang="it-IT" dirty="0" err="1" smtClean="0"/>
              <a:t>other</a:t>
            </a:r>
            <a:r>
              <a:rPr lang="it-IT" dirty="0" smtClean="0"/>
              <a:t> non </a:t>
            </a:r>
            <a:r>
              <a:rPr lang="it-IT" dirty="0" err="1" smtClean="0"/>
              <a:t>binding</a:t>
            </a:r>
            <a:r>
              <a:rPr lang="it-IT" dirty="0" smtClean="0"/>
              <a:t> </a:t>
            </a:r>
            <a:r>
              <a:rPr lang="it-IT" dirty="0" err="1" smtClean="0"/>
              <a:t>proposals</a:t>
            </a:r>
            <a:r>
              <a:rPr lang="it-IT" dirty="0" smtClean="0"/>
              <a:t>: PEOPIL</a:t>
            </a:r>
          </a:p>
          <a:p>
            <a:endParaRPr lang="it-IT" dirty="0" smtClean="0"/>
          </a:p>
          <a:p>
            <a:endParaRPr lang="it-IT" dirty="0"/>
          </a:p>
          <a:p>
            <a:r>
              <a:rPr lang="it-IT" dirty="0" err="1" smtClean="0"/>
              <a:t>European</a:t>
            </a:r>
            <a:r>
              <a:rPr lang="it-IT" dirty="0" smtClean="0"/>
              <a:t> Court of </a:t>
            </a:r>
            <a:r>
              <a:rPr lang="it-IT" dirty="0" err="1" smtClean="0"/>
              <a:t>Justice</a:t>
            </a:r>
            <a:r>
              <a:rPr lang="it-IT" dirty="0" smtClean="0">
                <a:sym typeface="Wingdings" pitchFamily="2" charset="2"/>
              </a:rPr>
              <a:t> </a:t>
            </a:r>
            <a:r>
              <a:rPr lang="it-IT" dirty="0" err="1" smtClean="0">
                <a:sym typeface="Wingdings" pitchFamily="2" charset="2"/>
              </a:rPr>
              <a:t>at</a:t>
            </a:r>
            <a:r>
              <a:rPr lang="it-IT" dirty="0" smtClean="0">
                <a:sym typeface="Wingdings" pitchFamily="2" charset="2"/>
              </a:rPr>
              <a:t> the </a:t>
            </a:r>
            <a:r>
              <a:rPr lang="it-IT" dirty="0" err="1" smtClean="0">
                <a:sym typeface="Wingdings" pitchFamily="2" charset="2"/>
              </a:rPr>
              <a:t>border</a:t>
            </a:r>
            <a:r>
              <a:rPr lang="it-IT" dirty="0" smtClean="0">
                <a:sym typeface="Wingdings" pitchFamily="2" charset="2"/>
              </a:rPr>
              <a:t>….</a:t>
            </a:r>
          </a:p>
          <a:p>
            <a:endParaRPr lang="it-IT" dirty="0">
              <a:sym typeface="Wingdings" pitchFamily="2" charset="2"/>
            </a:endParaRPr>
          </a:p>
          <a:p>
            <a:r>
              <a:rPr lang="it-IT" dirty="0" smtClean="0">
                <a:sym typeface="Wingdings" pitchFamily="2" charset="2"/>
              </a:rPr>
              <a:t>ECHR : </a:t>
            </a:r>
            <a:r>
              <a:rPr lang="it-IT" dirty="0" err="1" smtClean="0">
                <a:sym typeface="Wingdings" pitchFamily="2" charset="2"/>
              </a:rPr>
              <a:t>few</a:t>
            </a:r>
            <a:r>
              <a:rPr lang="it-IT" dirty="0" smtClean="0">
                <a:sym typeface="Wingdings" pitchFamily="2" charset="2"/>
              </a:rPr>
              <a:t> </a:t>
            </a:r>
            <a:r>
              <a:rPr lang="it-IT" dirty="0" err="1" smtClean="0">
                <a:sym typeface="Wingdings" pitchFamily="2" charset="2"/>
              </a:rPr>
              <a:t>decisions</a:t>
            </a:r>
            <a:r>
              <a:rPr lang="it-IT" dirty="0" smtClean="0">
                <a:sym typeface="Wingdings" pitchFamily="2" charset="2"/>
              </a:rPr>
              <a:t> and </a:t>
            </a:r>
            <a:r>
              <a:rPr lang="it-IT" dirty="0" err="1" smtClean="0">
                <a:sym typeface="Wingdings" pitchFamily="2" charset="2"/>
              </a:rPr>
              <a:t>wuth</a:t>
            </a:r>
            <a:r>
              <a:rPr lang="it-IT" dirty="0" smtClean="0">
                <a:sym typeface="Wingdings" pitchFamily="2" charset="2"/>
              </a:rPr>
              <a:t> </a:t>
            </a:r>
            <a:r>
              <a:rPr lang="it-IT" dirty="0" err="1" smtClean="0">
                <a:sym typeface="Wingdings" pitchFamily="2" charset="2"/>
              </a:rPr>
              <a:t>reference</a:t>
            </a:r>
            <a:r>
              <a:rPr lang="it-IT" dirty="0" smtClean="0">
                <a:sym typeface="Wingdings" pitchFamily="2" charset="2"/>
              </a:rPr>
              <a:t> to </a:t>
            </a:r>
            <a:r>
              <a:rPr lang="it-IT" dirty="0" err="1" smtClean="0">
                <a:sym typeface="Wingdings" pitchFamily="2" charset="2"/>
              </a:rPr>
              <a:t>very</a:t>
            </a:r>
            <a:r>
              <a:rPr lang="it-IT" dirty="0" smtClean="0">
                <a:sym typeface="Wingdings" pitchFamily="2" charset="2"/>
              </a:rPr>
              <a:t> </a:t>
            </a:r>
            <a:r>
              <a:rPr lang="it-IT" dirty="0" err="1" smtClean="0">
                <a:sym typeface="Wingdings" pitchFamily="2" charset="2"/>
              </a:rPr>
              <a:t>specific</a:t>
            </a:r>
            <a:r>
              <a:rPr lang="it-IT" dirty="0" smtClean="0">
                <a:sym typeface="Wingdings" pitchFamily="2" charset="2"/>
              </a:rPr>
              <a:t> </a:t>
            </a:r>
            <a:r>
              <a:rPr lang="it-IT" dirty="0" err="1" smtClean="0">
                <a:sym typeface="Wingdings" pitchFamily="2" charset="2"/>
              </a:rPr>
              <a:t>tort</a:t>
            </a:r>
            <a:r>
              <a:rPr lang="it-IT" dirty="0" smtClean="0">
                <a:sym typeface="Wingdings" pitchFamily="2" charset="2"/>
              </a:rPr>
              <a:t> situation, </a:t>
            </a:r>
            <a:r>
              <a:rPr lang="it-IT" dirty="0" err="1" smtClean="0">
                <a:sym typeface="Wingdings" pitchFamily="2" charset="2"/>
              </a:rPr>
              <a:t>low</a:t>
            </a:r>
            <a:r>
              <a:rPr lang="it-IT" dirty="0" smtClean="0">
                <a:sym typeface="Wingdings" pitchFamily="2" charset="2"/>
              </a:rPr>
              <a:t> impact for the moment</a:t>
            </a:r>
            <a:r>
              <a:rPr lang="it-IT" dirty="0" smtClean="0"/>
              <a:t> </a:t>
            </a:r>
          </a:p>
          <a:p>
            <a:endParaRPr lang="it-IT" dirty="0"/>
          </a:p>
          <a:p>
            <a:endParaRPr lang="it-IT" dirty="0"/>
          </a:p>
        </p:txBody>
      </p:sp>
      <p:sp>
        <p:nvSpPr>
          <p:cNvPr id="4" name="Segnaposto piè di pagina 3"/>
          <p:cNvSpPr>
            <a:spLocks noGrp="1"/>
          </p:cNvSpPr>
          <p:nvPr>
            <p:ph type="ftr" sz="quarter" idx="11"/>
          </p:nvPr>
        </p:nvSpPr>
        <p:spPr/>
        <p:txBody>
          <a:bodyPr/>
          <a:lstStyle/>
          <a:p>
            <a:r>
              <a:rPr lang="it-IT" smtClean="0"/>
              <a:t>Prof. Avv. Diana Cerini - AIDA 2014</a:t>
            </a:r>
            <a:endParaRPr lang="it-IT"/>
          </a:p>
        </p:txBody>
      </p:sp>
      <p:sp>
        <p:nvSpPr>
          <p:cNvPr id="5" name="Segnaposto numero diapositiva 4"/>
          <p:cNvSpPr>
            <a:spLocks noGrp="1"/>
          </p:cNvSpPr>
          <p:nvPr>
            <p:ph type="sldNum" sz="quarter" idx="12"/>
          </p:nvPr>
        </p:nvSpPr>
        <p:spPr/>
        <p:txBody>
          <a:bodyPr/>
          <a:lstStyle/>
          <a:p>
            <a:fld id="{0B392598-C5C6-C043-84C5-569474C96B24}" type="slidenum">
              <a:rPr lang="it-IT" smtClean="0"/>
              <a:pPr/>
              <a:t>15</a:t>
            </a:fld>
            <a:endParaRPr lang="it-IT"/>
          </a:p>
        </p:txBody>
      </p:sp>
    </p:spTree>
    <p:extLst>
      <p:ext uri="{BB962C8B-B14F-4D97-AF65-F5344CB8AC3E}">
        <p14:creationId xmlns:p14="http://schemas.microsoft.com/office/powerpoint/2010/main" xmlns="" val="38269760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A10D5B"/>
                </a:solidFill>
              </a:rPr>
              <a:t>ECJ </a:t>
            </a:r>
            <a:r>
              <a:rPr lang="it-IT" b="1" dirty="0" err="1" smtClean="0">
                <a:solidFill>
                  <a:srgbClr val="A10D5B"/>
                </a:solidFill>
              </a:rPr>
              <a:t>decisions</a:t>
            </a:r>
            <a:r>
              <a:rPr lang="it-IT" dirty="0" smtClean="0">
                <a:solidFill>
                  <a:srgbClr val="A10D5B"/>
                </a:solidFill>
              </a:rPr>
              <a:t> </a:t>
            </a:r>
            <a:endParaRPr lang="it-IT" dirty="0">
              <a:solidFill>
                <a:srgbClr val="A10D5B"/>
              </a:solidFill>
            </a:endParaRPr>
          </a:p>
        </p:txBody>
      </p:sp>
      <p:sp>
        <p:nvSpPr>
          <p:cNvPr id="3" name="Segnaposto contenuto 2"/>
          <p:cNvSpPr>
            <a:spLocks noGrp="1"/>
          </p:cNvSpPr>
          <p:nvPr>
            <p:ph idx="1"/>
          </p:nvPr>
        </p:nvSpPr>
        <p:spPr/>
        <p:txBody>
          <a:bodyPr>
            <a:normAutofit/>
          </a:bodyPr>
          <a:lstStyle/>
          <a:p>
            <a:r>
              <a:rPr lang="it-IT" dirty="0"/>
              <a:t>C-371/12, </a:t>
            </a:r>
            <a:r>
              <a:rPr lang="it-IT" i="1" dirty="0"/>
              <a:t>Petillo e Petillo/Unipol Assicurazioni S.p.A</a:t>
            </a:r>
            <a:r>
              <a:rPr lang="it-IT" i="1" dirty="0" smtClean="0"/>
              <a:t>.</a:t>
            </a:r>
          </a:p>
          <a:p>
            <a:endParaRPr lang="it-IT" i="1" dirty="0" smtClean="0"/>
          </a:p>
          <a:p>
            <a:r>
              <a:rPr lang="it-IT" i="1" dirty="0" smtClean="0"/>
              <a:t>C-22/12, </a:t>
            </a:r>
            <a:r>
              <a:rPr lang="it-IT" i="1" dirty="0" err="1" smtClean="0"/>
              <a:t>Katarína</a:t>
            </a:r>
            <a:r>
              <a:rPr lang="it-IT" i="1" dirty="0" smtClean="0"/>
              <a:t> </a:t>
            </a:r>
            <a:r>
              <a:rPr lang="it-IT" i="1" dirty="0" err="1"/>
              <a:t>Haasová</a:t>
            </a:r>
            <a:r>
              <a:rPr lang="it-IT" i="1" dirty="0"/>
              <a:t> / </a:t>
            </a:r>
            <a:r>
              <a:rPr lang="it-IT" i="1" dirty="0" err="1"/>
              <a:t>RastislavPetrík</a:t>
            </a:r>
            <a:r>
              <a:rPr lang="it-IT" i="1" dirty="0"/>
              <a:t> e </a:t>
            </a:r>
            <a:r>
              <a:rPr lang="it-IT" i="1" dirty="0" err="1"/>
              <a:t>Blanka</a:t>
            </a:r>
            <a:r>
              <a:rPr lang="it-IT" i="1" dirty="0"/>
              <a:t> </a:t>
            </a:r>
            <a:r>
              <a:rPr lang="it-IT" i="1" dirty="0" err="1" smtClean="0"/>
              <a:t>Holingová</a:t>
            </a:r>
            <a:endParaRPr lang="it-IT" i="1" dirty="0" smtClean="0"/>
          </a:p>
          <a:p>
            <a:endParaRPr lang="it-IT" i="1" dirty="0" smtClean="0"/>
          </a:p>
          <a:p>
            <a:r>
              <a:rPr lang="it-IT" dirty="0" smtClean="0"/>
              <a:t>C-277/12 </a:t>
            </a:r>
            <a:r>
              <a:rPr lang="it-IT" i="1" dirty="0" err="1" smtClean="0"/>
              <a:t>Vitālijs</a:t>
            </a:r>
            <a:r>
              <a:rPr lang="it-IT" i="1" dirty="0" smtClean="0"/>
              <a:t> </a:t>
            </a:r>
            <a:r>
              <a:rPr lang="it-IT" i="1" dirty="0" err="1"/>
              <a:t>Drozdovs</a:t>
            </a:r>
            <a:r>
              <a:rPr lang="it-IT" i="1" dirty="0"/>
              <a:t> / </a:t>
            </a:r>
            <a:r>
              <a:rPr lang="it-IT" i="1" dirty="0" err="1"/>
              <a:t>Baltikums</a:t>
            </a:r>
            <a:r>
              <a:rPr lang="it-IT" i="1" dirty="0"/>
              <a:t> AAS</a:t>
            </a:r>
            <a:r>
              <a:rPr lang="it-IT" dirty="0"/>
              <a:t> </a:t>
            </a:r>
            <a:endParaRPr lang="it-IT" i="1" dirty="0"/>
          </a:p>
          <a:p>
            <a:endParaRPr lang="it-IT" i="1" dirty="0" smtClean="0"/>
          </a:p>
          <a:p>
            <a:pPr marL="0" indent="0" algn="just">
              <a:buNone/>
            </a:pPr>
            <a:r>
              <a:rPr lang="it-IT" i="1" dirty="0" smtClean="0">
                <a:sym typeface="Wingdings" pitchFamily="2" charset="2"/>
              </a:rPr>
              <a:t></a:t>
            </a:r>
            <a:r>
              <a:rPr lang="it-IT" i="1" dirty="0">
                <a:sym typeface="Wingdings" pitchFamily="2" charset="2"/>
              </a:rPr>
              <a:t> </a:t>
            </a:r>
            <a:r>
              <a:rPr lang="it-IT" dirty="0" smtClean="0"/>
              <a:t>EU Law </a:t>
            </a:r>
            <a:r>
              <a:rPr lang="it-IT" dirty="0" err="1" smtClean="0"/>
              <a:t>does</a:t>
            </a:r>
            <a:r>
              <a:rPr lang="it-IT" dirty="0" smtClean="0"/>
              <a:t> </a:t>
            </a:r>
            <a:r>
              <a:rPr lang="it-IT" dirty="0" err="1" smtClean="0"/>
              <a:t>not</a:t>
            </a:r>
            <a:r>
              <a:rPr lang="it-IT" dirty="0" smtClean="0"/>
              <a:t> </a:t>
            </a:r>
            <a:r>
              <a:rPr lang="it-IT" dirty="0" err="1" smtClean="0"/>
              <a:t>directly</a:t>
            </a:r>
            <a:r>
              <a:rPr lang="it-IT" dirty="0" smtClean="0"/>
              <a:t> </a:t>
            </a:r>
            <a:r>
              <a:rPr lang="it-IT" dirty="0" err="1" smtClean="0"/>
              <a:t>interfere</a:t>
            </a:r>
            <a:r>
              <a:rPr lang="it-IT" dirty="0" smtClean="0"/>
              <a:t> with </a:t>
            </a:r>
            <a:r>
              <a:rPr lang="it-IT" dirty="0" err="1" smtClean="0"/>
              <a:t>determination</a:t>
            </a:r>
            <a:r>
              <a:rPr lang="it-IT" dirty="0" smtClean="0"/>
              <a:t> of personal </a:t>
            </a:r>
            <a:r>
              <a:rPr lang="it-IT" dirty="0" err="1" smtClean="0"/>
              <a:t>damage</a:t>
            </a:r>
            <a:r>
              <a:rPr lang="it-IT" dirty="0" smtClean="0"/>
              <a:t>   </a:t>
            </a:r>
            <a:endParaRPr lang="it-IT" dirty="0"/>
          </a:p>
        </p:txBody>
      </p:sp>
      <p:sp>
        <p:nvSpPr>
          <p:cNvPr id="4" name="Segnaposto piè di pagina 3"/>
          <p:cNvSpPr>
            <a:spLocks noGrp="1"/>
          </p:cNvSpPr>
          <p:nvPr>
            <p:ph type="ftr" sz="quarter" idx="11"/>
          </p:nvPr>
        </p:nvSpPr>
        <p:spPr/>
        <p:txBody>
          <a:bodyPr/>
          <a:lstStyle/>
          <a:p>
            <a:r>
              <a:rPr lang="it-IT" smtClean="0"/>
              <a:t>Prof. Avv. Diana Cerini - AIDA 2014</a:t>
            </a:r>
            <a:endParaRPr lang="it-IT"/>
          </a:p>
        </p:txBody>
      </p:sp>
      <p:sp>
        <p:nvSpPr>
          <p:cNvPr id="5" name="Segnaposto numero diapositiva 4"/>
          <p:cNvSpPr>
            <a:spLocks noGrp="1"/>
          </p:cNvSpPr>
          <p:nvPr>
            <p:ph type="sldNum" sz="quarter" idx="12"/>
          </p:nvPr>
        </p:nvSpPr>
        <p:spPr/>
        <p:txBody>
          <a:bodyPr/>
          <a:lstStyle/>
          <a:p>
            <a:fld id="{0B392598-C5C6-C043-84C5-569474C96B24}" type="slidenum">
              <a:rPr lang="it-IT" smtClean="0"/>
              <a:pPr/>
              <a:t>16</a:t>
            </a:fld>
            <a:endParaRPr lang="it-IT"/>
          </a:p>
        </p:txBody>
      </p:sp>
    </p:spTree>
    <p:extLst>
      <p:ext uri="{BB962C8B-B14F-4D97-AF65-F5344CB8AC3E}">
        <p14:creationId xmlns:p14="http://schemas.microsoft.com/office/powerpoint/2010/main" xmlns="" val="37082789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solidFill>
                  <a:srgbClr val="A10D5B"/>
                </a:solidFill>
              </a:rPr>
              <a:t>A common law for personal </a:t>
            </a:r>
            <a:r>
              <a:rPr lang="it-IT" b="1" dirty="0" err="1" smtClean="0">
                <a:solidFill>
                  <a:srgbClr val="A10D5B"/>
                </a:solidFill>
              </a:rPr>
              <a:t>damages</a:t>
            </a:r>
            <a:r>
              <a:rPr lang="it-IT" b="1" dirty="0" smtClean="0">
                <a:solidFill>
                  <a:srgbClr val="A10D5B"/>
                </a:solidFill>
              </a:rPr>
              <a:t>?</a:t>
            </a:r>
            <a:endParaRPr lang="it-IT" b="1" dirty="0">
              <a:solidFill>
                <a:srgbClr val="A10D5B"/>
              </a:solidFill>
            </a:endParaRPr>
          </a:p>
        </p:txBody>
      </p:sp>
      <p:sp>
        <p:nvSpPr>
          <p:cNvPr id="3" name="Segnaposto contenuto 2"/>
          <p:cNvSpPr>
            <a:spLocks noGrp="1"/>
          </p:cNvSpPr>
          <p:nvPr>
            <p:ph idx="1"/>
          </p:nvPr>
        </p:nvSpPr>
        <p:spPr/>
        <p:txBody>
          <a:bodyPr/>
          <a:lstStyle/>
          <a:p>
            <a:pPr marL="0" indent="0">
              <a:buNone/>
            </a:pPr>
            <a:endParaRPr lang="it-IT" dirty="0" smtClean="0"/>
          </a:p>
          <a:p>
            <a:pPr marL="514350" indent="-514350">
              <a:buAutoNum type="alphaUcParenR"/>
            </a:pPr>
            <a:r>
              <a:rPr lang="it-IT" i="1" dirty="0" err="1" smtClean="0"/>
              <a:t>See</a:t>
            </a:r>
            <a:r>
              <a:rPr lang="it-IT" i="1" dirty="0" smtClean="0"/>
              <a:t> some </a:t>
            </a:r>
            <a:r>
              <a:rPr lang="it-IT" i="1" dirty="0" err="1" smtClean="0"/>
              <a:t>Opinions</a:t>
            </a:r>
            <a:r>
              <a:rPr lang="it-IT" i="1" dirty="0" smtClean="0"/>
              <a:t>: PEOPIL reports: From </a:t>
            </a:r>
            <a:r>
              <a:rPr lang="it-IT" i="1" dirty="0" err="1" smtClean="0"/>
              <a:t>one</a:t>
            </a:r>
            <a:r>
              <a:rPr lang="it-IT" i="1" dirty="0" smtClean="0"/>
              <a:t> side: </a:t>
            </a:r>
          </a:p>
          <a:p>
            <a:pPr marL="0" indent="0">
              <a:buNone/>
            </a:pPr>
            <a:r>
              <a:rPr lang="it-IT" dirty="0" smtClean="0"/>
              <a:t>«</a:t>
            </a:r>
            <a:r>
              <a:rPr lang="it-IT" i="1" dirty="0" err="1" smtClean="0"/>
              <a:t>This</a:t>
            </a:r>
            <a:r>
              <a:rPr lang="it-IT" i="1" dirty="0" smtClean="0"/>
              <a:t> </a:t>
            </a:r>
            <a:r>
              <a:rPr lang="it-IT" i="1" dirty="0" err="1" smtClean="0"/>
              <a:t>question</a:t>
            </a:r>
            <a:r>
              <a:rPr lang="it-IT" i="1" dirty="0" smtClean="0"/>
              <a:t> </a:t>
            </a:r>
            <a:r>
              <a:rPr lang="it-IT" i="1" dirty="0" err="1" smtClean="0"/>
              <a:t>may</a:t>
            </a:r>
            <a:r>
              <a:rPr lang="it-IT" i="1" dirty="0" smtClean="0"/>
              <a:t> look </a:t>
            </a:r>
            <a:r>
              <a:rPr lang="it-IT" i="1" dirty="0" err="1" smtClean="0"/>
              <a:t>like</a:t>
            </a:r>
            <a:r>
              <a:rPr lang="it-IT" i="1" dirty="0" smtClean="0"/>
              <a:t> a </a:t>
            </a:r>
            <a:r>
              <a:rPr lang="it-IT" i="1" dirty="0" err="1" smtClean="0"/>
              <a:t>clever</a:t>
            </a:r>
            <a:r>
              <a:rPr lang="it-IT" i="1" dirty="0" smtClean="0"/>
              <a:t> </a:t>
            </a:r>
            <a:r>
              <a:rPr lang="it-IT" i="1" dirty="0" err="1" smtClean="0"/>
              <a:t>one</a:t>
            </a:r>
            <a:r>
              <a:rPr lang="it-IT" i="1" dirty="0" smtClean="0"/>
              <a:t>, </a:t>
            </a:r>
            <a:r>
              <a:rPr lang="it-IT" i="1" dirty="0" err="1" smtClean="0"/>
              <a:t>but</a:t>
            </a:r>
            <a:r>
              <a:rPr lang="it-IT" i="1" dirty="0" smtClean="0"/>
              <a:t> </a:t>
            </a:r>
            <a:r>
              <a:rPr lang="it-IT" i="1" dirty="0" err="1" smtClean="0"/>
              <a:t>it</a:t>
            </a:r>
            <a:r>
              <a:rPr lang="it-IT" i="1" dirty="0" smtClean="0"/>
              <a:t> </a:t>
            </a:r>
            <a:r>
              <a:rPr lang="it-IT" i="1" dirty="0" err="1" smtClean="0"/>
              <a:t>is</a:t>
            </a:r>
            <a:r>
              <a:rPr lang="it-IT" i="1" dirty="0" smtClean="0"/>
              <a:t> </a:t>
            </a:r>
            <a:r>
              <a:rPr lang="it-IT" i="1" dirty="0" err="1" smtClean="0"/>
              <a:t>becoming</a:t>
            </a:r>
            <a:r>
              <a:rPr lang="it-IT" i="1" dirty="0" smtClean="0"/>
              <a:t> </a:t>
            </a:r>
            <a:r>
              <a:rPr lang="it-IT" i="1" dirty="0" err="1" smtClean="0"/>
              <a:t>evident</a:t>
            </a:r>
            <a:r>
              <a:rPr lang="it-IT" i="1" dirty="0" smtClean="0"/>
              <a:t> </a:t>
            </a:r>
            <a:r>
              <a:rPr lang="it-IT" i="1" dirty="0" err="1" smtClean="0"/>
              <a:t>that</a:t>
            </a:r>
            <a:r>
              <a:rPr lang="it-IT" i="1" dirty="0" smtClean="0"/>
              <a:t> </a:t>
            </a:r>
            <a:r>
              <a:rPr lang="it-IT" i="1" dirty="0" err="1" smtClean="0"/>
              <a:t>it</a:t>
            </a:r>
            <a:r>
              <a:rPr lang="it-IT" i="1" dirty="0" smtClean="0"/>
              <a:t> </a:t>
            </a:r>
            <a:r>
              <a:rPr lang="it-IT" i="1" dirty="0" err="1" smtClean="0"/>
              <a:t>is</a:t>
            </a:r>
            <a:r>
              <a:rPr lang="it-IT" i="1" dirty="0" smtClean="0"/>
              <a:t> no </a:t>
            </a:r>
            <a:r>
              <a:rPr lang="it-IT" i="1" dirty="0" err="1" smtClean="0"/>
              <a:t>longer</a:t>
            </a:r>
            <a:r>
              <a:rPr lang="it-IT" i="1" dirty="0" smtClean="0"/>
              <a:t> a </a:t>
            </a:r>
            <a:r>
              <a:rPr lang="it-IT" i="1" dirty="0" err="1" smtClean="0"/>
              <a:t>matter</a:t>
            </a:r>
            <a:r>
              <a:rPr lang="it-IT" i="1" dirty="0" smtClean="0"/>
              <a:t> of yes or no: </a:t>
            </a:r>
            <a:r>
              <a:rPr lang="it-IT" b="1" i="1" dirty="0" err="1" smtClean="0"/>
              <a:t>harmonisation</a:t>
            </a:r>
            <a:r>
              <a:rPr lang="it-IT" b="1" i="1" dirty="0" smtClean="0"/>
              <a:t> </a:t>
            </a:r>
            <a:r>
              <a:rPr lang="it-IT" b="1" i="1" dirty="0" err="1" smtClean="0"/>
              <a:t>is</a:t>
            </a:r>
            <a:r>
              <a:rPr lang="it-IT" b="1" i="1" dirty="0" smtClean="0"/>
              <a:t> </a:t>
            </a:r>
            <a:r>
              <a:rPr lang="it-IT" b="1" i="1" dirty="0" err="1" smtClean="0"/>
              <a:t>already</a:t>
            </a:r>
            <a:r>
              <a:rPr lang="it-IT" b="1" i="1" dirty="0" smtClean="0"/>
              <a:t> </a:t>
            </a:r>
            <a:r>
              <a:rPr lang="it-IT" b="1" i="1" dirty="0" err="1" smtClean="0"/>
              <a:t>at</a:t>
            </a:r>
            <a:r>
              <a:rPr lang="it-IT" b="1" i="1" dirty="0" smtClean="0"/>
              <a:t> work </a:t>
            </a:r>
            <a:r>
              <a:rPr lang="it-IT" b="1" i="1" dirty="0" err="1" smtClean="0"/>
              <a:t>at</a:t>
            </a:r>
            <a:r>
              <a:rPr lang="it-IT" b="1" i="1" dirty="0" smtClean="0"/>
              <a:t> </a:t>
            </a:r>
            <a:r>
              <a:rPr lang="it-IT" b="1" i="1" dirty="0" err="1" smtClean="0"/>
              <a:t>different</a:t>
            </a:r>
            <a:r>
              <a:rPr lang="it-IT" b="1" i="1" dirty="0" smtClean="0"/>
              <a:t> </a:t>
            </a:r>
            <a:r>
              <a:rPr lang="it-IT" b="1" i="1" dirty="0" err="1" smtClean="0"/>
              <a:t>European</a:t>
            </a:r>
            <a:r>
              <a:rPr lang="it-IT" b="1" i="1" dirty="0" smtClean="0"/>
              <a:t> </a:t>
            </a:r>
            <a:r>
              <a:rPr lang="it-IT" b="1" i="1" dirty="0" err="1" smtClean="0"/>
              <a:t>levels</a:t>
            </a:r>
            <a:r>
              <a:rPr lang="it-IT" b="1" i="1" dirty="0" smtClean="0"/>
              <a:t> …»</a:t>
            </a:r>
          </a:p>
          <a:p>
            <a:endParaRPr lang="it-IT" dirty="0"/>
          </a:p>
        </p:txBody>
      </p:sp>
      <p:sp>
        <p:nvSpPr>
          <p:cNvPr id="4" name="Segnaposto piè di pagina 3"/>
          <p:cNvSpPr>
            <a:spLocks noGrp="1"/>
          </p:cNvSpPr>
          <p:nvPr>
            <p:ph type="ftr" sz="quarter" idx="11"/>
          </p:nvPr>
        </p:nvSpPr>
        <p:spPr/>
        <p:txBody>
          <a:bodyPr/>
          <a:lstStyle/>
          <a:p>
            <a:r>
              <a:rPr lang="it-IT" smtClean="0"/>
              <a:t>Prof. Avv. Diana Cerini - AIDA 2014</a:t>
            </a:r>
            <a:endParaRPr lang="it-IT"/>
          </a:p>
        </p:txBody>
      </p:sp>
      <p:sp>
        <p:nvSpPr>
          <p:cNvPr id="5" name="Segnaposto numero diapositiva 4"/>
          <p:cNvSpPr>
            <a:spLocks noGrp="1"/>
          </p:cNvSpPr>
          <p:nvPr>
            <p:ph type="sldNum" sz="quarter" idx="12"/>
          </p:nvPr>
        </p:nvSpPr>
        <p:spPr/>
        <p:txBody>
          <a:bodyPr/>
          <a:lstStyle/>
          <a:p>
            <a:fld id="{0B392598-C5C6-C043-84C5-569474C96B24}" type="slidenum">
              <a:rPr lang="it-IT" smtClean="0"/>
              <a:pPr/>
              <a:t>17</a:t>
            </a:fld>
            <a:endParaRPr lang="it-IT"/>
          </a:p>
        </p:txBody>
      </p:sp>
    </p:spTree>
    <p:extLst>
      <p:ext uri="{BB962C8B-B14F-4D97-AF65-F5344CB8AC3E}">
        <p14:creationId xmlns:p14="http://schemas.microsoft.com/office/powerpoint/2010/main" xmlns="" val="29395481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smtClean="0">
                <a:solidFill>
                  <a:srgbClr val="A10D5B"/>
                </a:solidFill>
              </a:rPr>
              <a:t>Opinion of PEOPIL </a:t>
            </a:r>
            <a:r>
              <a:rPr lang="it-IT" b="1" dirty="0" err="1" smtClean="0">
                <a:solidFill>
                  <a:srgbClr val="A10D5B"/>
                </a:solidFill>
              </a:rPr>
              <a:t>group</a:t>
            </a:r>
            <a:r>
              <a:rPr lang="it-IT" b="1" dirty="0" smtClean="0">
                <a:solidFill>
                  <a:srgbClr val="A10D5B"/>
                </a:solidFill>
              </a:rPr>
              <a:t> </a:t>
            </a:r>
            <a:br>
              <a:rPr lang="it-IT" b="1" dirty="0" smtClean="0">
                <a:solidFill>
                  <a:srgbClr val="A10D5B"/>
                </a:solidFill>
              </a:rPr>
            </a:br>
            <a:endParaRPr lang="it-IT" b="1" dirty="0">
              <a:solidFill>
                <a:srgbClr val="A10D5B"/>
              </a:solidFill>
            </a:endParaRPr>
          </a:p>
        </p:txBody>
      </p:sp>
      <p:sp>
        <p:nvSpPr>
          <p:cNvPr id="3" name="Segnaposto contenuto 2"/>
          <p:cNvSpPr>
            <a:spLocks noGrp="1"/>
          </p:cNvSpPr>
          <p:nvPr>
            <p:ph idx="1"/>
          </p:nvPr>
        </p:nvSpPr>
        <p:spPr/>
        <p:txBody>
          <a:bodyPr>
            <a:normAutofit/>
          </a:bodyPr>
          <a:lstStyle/>
          <a:p>
            <a:pPr marL="0" indent="0" algn="just">
              <a:buNone/>
            </a:pPr>
            <a:r>
              <a:rPr lang="it-IT" i="1" dirty="0" smtClean="0">
                <a:cs typeface="+mn-cs"/>
              </a:rPr>
              <a:t>B)From the </a:t>
            </a:r>
            <a:r>
              <a:rPr lang="it-IT" i="1" dirty="0" err="1" smtClean="0">
                <a:cs typeface="+mn-cs"/>
              </a:rPr>
              <a:t>other</a:t>
            </a:r>
            <a:r>
              <a:rPr lang="it-IT" i="1" dirty="0" smtClean="0">
                <a:cs typeface="+mn-cs"/>
              </a:rPr>
              <a:t> side:</a:t>
            </a:r>
            <a:r>
              <a:rPr lang="it-IT" dirty="0" smtClean="0">
                <a:cs typeface="+mn-cs"/>
              </a:rPr>
              <a:t> </a:t>
            </a:r>
          </a:p>
          <a:p>
            <a:pPr marL="0" indent="0" algn="just">
              <a:buNone/>
            </a:pPr>
            <a:r>
              <a:rPr lang="it-IT" dirty="0" smtClean="0">
                <a:cs typeface="+mn-cs"/>
              </a:rPr>
              <a:t>The </a:t>
            </a:r>
            <a:r>
              <a:rPr lang="it-IT" dirty="0" err="1" smtClean="0">
                <a:cs typeface="+mn-cs"/>
              </a:rPr>
              <a:t>differences</a:t>
            </a:r>
            <a:r>
              <a:rPr lang="it-IT" dirty="0" smtClean="0">
                <a:cs typeface="+mn-cs"/>
              </a:rPr>
              <a:t> </a:t>
            </a:r>
            <a:r>
              <a:rPr lang="it-IT" dirty="0" err="1" smtClean="0">
                <a:cs typeface="+mn-cs"/>
              </a:rPr>
              <a:t>between</a:t>
            </a:r>
            <a:r>
              <a:rPr lang="it-IT" dirty="0" smtClean="0">
                <a:cs typeface="+mn-cs"/>
              </a:rPr>
              <a:t> the </a:t>
            </a:r>
            <a:r>
              <a:rPr lang="it-IT" dirty="0" err="1" smtClean="0">
                <a:cs typeface="+mn-cs"/>
              </a:rPr>
              <a:t>European</a:t>
            </a:r>
            <a:r>
              <a:rPr lang="it-IT" dirty="0" smtClean="0">
                <a:cs typeface="+mn-cs"/>
              </a:rPr>
              <a:t> </a:t>
            </a:r>
            <a:r>
              <a:rPr lang="it-IT" dirty="0" err="1" smtClean="0">
                <a:cs typeface="+mn-cs"/>
              </a:rPr>
              <a:t>systems</a:t>
            </a:r>
            <a:r>
              <a:rPr lang="it-IT" dirty="0" smtClean="0">
                <a:cs typeface="+mn-cs"/>
              </a:rPr>
              <a:t> of personal </a:t>
            </a:r>
            <a:r>
              <a:rPr lang="it-IT" dirty="0" err="1" smtClean="0">
                <a:cs typeface="+mn-cs"/>
              </a:rPr>
              <a:t>injury</a:t>
            </a:r>
            <a:r>
              <a:rPr lang="it-IT" dirty="0" smtClean="0">
                <a:cs typeface="+mn-cs"/>
              </a:rPr>
              <a:t> </a:t>
            </a:r>
            <a:r>
              <a:rPr lang="it-IT" dirty="0" err="1" smtClean="0">
                <a:cs typeface="+mn-cs"/>
              </a:rPr>
              <a:t>compensation</a:t>
            </a:r>
            <a:r>
              <a:rPr lang="it-IT" dirty="0" smtClean="0">
                <a:cs typeface="+mn-cs"/>
              </a:rPr>
              <a:t> are </a:t>
            </a:r>
            <a:r>
              <a:rPr lang="it-IT" dirty="0" err="1" smtClean="0">
                <a:cs typeface="+mn-cs"/>
              </a:rPr>
              <a:t>much</a:t>
            </a:r>
            <a:r>
              <a:rPr lang="it-IT" dirty="0" smtClean="0">
                <a:cs typeface="+mn-cs"/>
              </a:rPr>
              <a:t> </a:t>
            </a:r>
            <a:r>
              <a:rPr lang="it-IT" dirty="0" err="1" smtClean="0">
                <a:cs typeface="+mn-cs"/>
              </a:rPr>
              <a:t>greater</a:t>
            </a:r>
            <a:r>
              <a:rPr lang="it-IT" dirty="0" smtClean="0">
                <a:cs typeface="+mn-cs"/>
              </a:rPr>
              <a:t> </a:t>
            </a:r>
            <a:r>
              <a:rPr lang="it-IT" dirty="0" err="1" smtClean="0">
                <a:cs typeface="+mn-cs"/>
              </a:rPr>
              <a:t>than</a:t>
            </a:r>
            <a:r>
              <a:rPr lang="it-IT" dirty="0" smtClean="0">
                <a:cs typeface="+mn-cs"/>
              </a:rPr>
              <a:t> the </a:t>
            </a:r>
            <a:r>
              <a:rPr lang="it-IT" dirty="0" err="1" smtClean="0">
                <a:cs typeface="+mn-cs"/>
              </a:rPr>
              <a:t>points</a:t>
            </a:r>
            <a:r>
              <a:rPr lang="it-IT" dirty="0" smtClean="0">
                <a:cs typeface="+mn-cs"/>
              </a:rPr>
              <a:t> in common</a:t>
            </a:r>
            <a:r>
              <a:rPr lang="it-IT" dirty="0" smtClean="0">
                <a:cs typeface="+mn-cs"/>
                <a:sym typeface="Wingdings" panose="05000000000000000000" pitchFamily="2" charset="2"/>
              </a:rPr>
              <a:t> «</a:t>
            </a:r>
            <a:r>
              <a:rPr lang="it-IT" b="1" dirty="0" err="1" smtClean="0">
                <a:cs typeface="+mn-cs"/>
              </a:rPr>
              <a:t>European</a:t>
            </a:r>
            <a:r>
              <a:rPr lang="it-IT" b="1" dirty="0" smtClean="0">
                <a:cs typeface="+mn-cs"/>
              </a:rPr>
              <a:t> </a:t>
            </a:r>
            <a:r>
              <a:rPr lang="it-IT" b="1" dirty="0" err="1" smtClean="0">
                <a:cs typeface="+mn-cs"/>
              </a:rPr>
              <a:t>legal</a:t>
            </a:r>
            <a:r>
              <a:rPr lang="it-IT" b="1" dirty="0" smtClean="0">
                <a:cs typeface="+mn-cs"/>
              </a:rPr>
              <a:t> </a:t>
            </a:r>
            <a:r>
              <a:rPr lang="it-IT" b="1" dirty="0" err="1" smtClean="0">
                <a:cs typeface="+mn-cs"/>
              </a:rPr>
              <a:t>systems</a:t>
            </a:r>
            <a:r>
              <a:rPr lang="it-IT" b="1" dirty="0" smtClean="0">
                <a:cs typeface="+mn-cs"/>
              </a:rPr>
              <a:t> are </a:t>
            </a:r>
            <a:r>
              <a:rPr lang="it-IT" b="1" dirty="0" err="1" smtClean="0">
                <a:cs typeface="+mn-cs"/>
              </a:rPr>
              <a:t>too</a:t>
            </a:r>
            <a:r>
              <a:rPr lang="it-IT" b="1" dirty="0" smtClean="0">
                <a:cs typeface="+mn-cs"/>
              </a:rPr>
              <a:t> far </a:t>
            </a:r>
            <a:r>
              <a:rPr lang="it-IT" b="1" dirty="0" err="1" smtClean="0">
                <a:cs typeface="+mn-cs"/>
              </a:rPr>
              <a:t>apart</a:t>
            </a:r>
            <a:r>
              <a:rPr lang="it-IT" b="1" dirty="0" smtClean="0">
                <a:cs typeface="+mn-cs"/>
              </a:rPr>
              <a:t> to contemplate </a:t>
            </a:r>
            <a:r>
              <a:rPr lang="it-IT" b="1" dirty="0" err="1" smtClean="0">
                <a:cs typeface="+mn-cs"/>
              </a:rPr>
              <a:t>unification</a:t>
            </a:r>
            <a:r>
              <a:rPr lang="it-IT" b="1" dirty="0" smtClean="0">
                <a:cs typeface="+mn-cs"/>
              </a:rPr>
              <a:t> or minimum </a:t>
            </a:r>
            <a:r>
              <a:rPr lang="it-IT" b="1" dirty="0" err="1" smtClean="0">
                <a:cs typeface="+mn-cs"/>
              </a:rPr>
              <a:t>harmonisation</a:t>
            </a:r>
            <a:r>
              <a:rPr lang="it-IT" b="1" dirty="0" smtClean="0">
                <a:cs typeface="+mn-cs"/>
              </a:rPr>
              <a:t> </a:t>
            </a:r>
            <a:r>
              <a:rPr lang="it-IT" b="1" dirty="0" err="1" smtClean="0">
                <a:cs typeface="+mn-cs"/>
              </a:rPr>
              <a:t>straight</a:t>
            </a:r>
            <a:r>
              <a:rPr lang="it-IT" b="1" dirty="0" smtClean="0">
                <a:cs typeface="+mn-cs"/>
              </a:rPr>
              <a:t> </a:t>
            </a:r>
            <a:r>
              <a:rPr lang="it-IT" b="1" dirty="0" err="1" smtClean="0">
                <a:cs typeface="+mn-cs"/>
              </a:rPr>
              <a:t>away</a:t>
            </a:r>
            <a:r>
              <a:rPr lang="it-IT" dirty="0" smtClean="0">
                <a:cs typeface="+mn-cs"/>
              </a:rPr>
              <a:t>. </a:t>
            </a:r>
          </a:p>
          <a:p>
            <a:pPr marL="0" indent="0" algn="just">
              <a:buNone/>
            </a:pPr>
            <a:r>
              <a:rPr lang="it-IT" dirty="0" err="1" smtClean="0">
                <a:cs typeface="+mn-cs"/>
              </a:rPr>
              <a:t>Moreover</a:t>
            </a:r>
            <a:r>
              <a:rPr lang="it-IT" dirty="0" smtClean="0">
                <a:cs typeface="+mn-cs"/>
              </a:rPr>
              <a:t>, from a comparative </a:t>
            </a:r>
            <a:r>
              <a:rPr lang="it-IT" dirty="0" err="1" smtClean="0">
                <a:cs typeface="+mn-cs"/>
              </a:rPr>
              <a:t>perspective</a:t>
            </a:r>
            <a:r>
              <a:rPr lang="it-IT" dirty="0" smtClean="0">
                <a:cs typeface="+mn-cs"/>
              </a:rPr>
              <a:t>, </a:t>
            </a:r>
            <a:r>
              <a:rPr lang="it-IT" dirty="0" err="1" smtClean="0">
                <a:cs typeface="+mn-cs"/>
              </a:rPr>
              <a:t>there</a:t>
            </a:r>
            <a:r>
              <a:rPr lang="it-IT" dirty="0" smtClean="0">
                <a:cs typeface="+mn-cs"/>
              </a:rPr>
              <a:t> </a:t>
            </a:r>
            <a:r>
              <a:rPr lang="it-IT" dirty="0" err="1" smtClean="0">
                <a:cs typeface="+mn-cs"/>
              </a:rPr>
              <a:t>is</a:t>
            </a:r>
            <a:r>
              <a:rPr lang="it-IT" dirty="0" smtClean="0">
                <a:cs typeface="+mn-cs"/>
              </a:rPr>
              <a:t> no single </a:t>
            </a:r>
            <a:r>
              <a:rPr lang="it-IT" dirty="0" err="1" smtClean="0">
                <a:cs typeface="+mn-cs"/>
              </a:rPr>
              <a:t>national</a:t>
            </a:r>
            <a:r>
              <a:rPr lang="it-IT" dirty="0" smtClean="0">
                <a:cs typeface="+mn-cs"/>
              </a:rPr>
              <a:t> </a:t>
            </a:r>
            <a:r>
              <a:rPr lang="it-IT" dirty="0" err="1" smtClean="0">
                <a:cs typeface="+mn-cs"/>
              </a:rPr>
              <a:t>compensation</a:t>
            </a:r>
            <a:r>
              <a:rPr lang="it-IT" dirty="0" smtClean="0">
                <a:cs typeface="+mn-cs"/>
              </a:rPr>
              <a:t> </a:t>
            </a:r>
            <a:r>
              <a:rPr lang="it-IT" dirty="0" err="1" smtClean="0">
                <a:cs typeface="+mn-cs"/>
              </a:rPr>
              <a:t>system</a:t>
            </a:r>
            <a:r>
              <a:rPr lang="it-IT" dirty="0" smtClean="0">
                <a:cs typeface="+mn-cs"/>
              </a:rPr>
              <a:t> </a:t>
            </a:r>
            <a:r>
              <a:rPr lang="it-IT" dirty="0" err="1" smtClean="0">
                <a:cs typeface="+mn-cs"/>
              </a:rPr>
              <a:t>which</a:t>
            </a:r>
            <a:r>
              <a:rPr lang="it-IT" dirty="0" smtClean="0">
                <a:cs typeface="+mn-cs"/>
              </a:rPr>
              <a:t> </a:t>
            </a:r>
            <a:r>
              <a:rPr lang="it-IT" dirty="0" err="1" smtClean="0">
                <a:cs typeface="+mn-cs"/>
              </a:rPr>
              <a:t>constitutes</a:t>
            </a:r>
            <a:r>
              <a:rPr lang="it-IT" dirty="0" smtClean="0">
                <a:cs typeface="+mn-cs"/>
              </a:rPr>
              <a:t> a </a:t>
            </a:r>
            <a:r>
              <a:rPr lang="it-IT" dirty="0" err="1" smtClean="0">
                <a:cs typeface="+mn-cs"/>
              </a:rPr>
              <a:t>sufficiently</a:t>
            </a:r>
            <a:r>
              <a:rPr lang="it-IT" dirty="0" smtClean="0">
                <a:cs typeface="+mn-cs"/>
              </a:rPr>
              <a:t> </a:t>
            </a:r>
            <a:r>
              <a:rPr lang="it-IT" dirty="0" err="1" smtClean="0">
                <a:cs typeface="+mn-cs"/>
              </a:rPr>
              <a:t>prestigious</a:t>
            </a:r>
            <a:r>
              <a:rPr lang="it-IT" dirty="0" smtClean="0">
                <a:cs typeface="+mn-cs"/>
              </a:rPr>
              <a:t> model </a:t>
            </a:r>
            <a:r>
              <a:rPr lang="it-IT" dirty="0" err="1" smtClean="0">
                <a:cs typeface="+mn-cs"/>
              </a:rPr>
              <a:t>throughout</a:t>
            </a:r>
            <a:r>
              <a:rPr lang="it-IT" dirty="0" smtClean="0">
                <a:cs typeface="+mn-cs"/>
              </a:rPr>
              <a:t> Europe to </a:t>
            </a:r>
            <a:r>
              <a:rPr lang="it-IT" dirty="0" err="1" smtClean="0">
                <a:cs typeface="+mn-cs"/>
              </a:rPr>
              <a:t>influence</a:t>
            </a:r>
            <a:r>
              <a:rPr lang="it-IT" dirty="0" smtClean="0">
                <a:cs typeface="+mn-cs"/>
              </a:rPr>
              <a:t> and </a:t>
            </a:r>
            <a:r>
              <a:rPr lang="it-IT" dirty="0" err="1" smtClean="0">
                <a:cs typeface="+mn-cs"/>
              </a:rPr>
              <a:t>direct</a:t>
            </a:r>
            <a:r>
              <a:rPr lang="it-IT" dirty="0" smtClean="0">
                <a:cs typeface="+mn-cs"/>
              </a:rPr>
              <a:t> the </a:t>
            </a:r>
            <a:r>
              <a:rPr lang="it-IT" dirty="0" err="1" smtClean="0">
                <a:cs typeface="+mn-cs"/>
              </a:rPr>
              <a:t>systems</a:t>
            </a:r>
            <a:r>
              <a:rPr lang="it-IT" dirty="0" smtClean="0">
                <a:cs typeface="+mn-cs"/>
              </a:rPr>
              <a:t> in force in the </a:t>
            </a:r>
            <a:r>
              <a:rPr lang="it-IT" dirty="0" err="1" smtClean="0">
                <a:cs typeface="+mn-cs"/>
              </a:rPr>
              <a:t>other</a:t>
            </a:r>
            <a:r>
              <a:rPr lang="it-IT" dirty="0" smtClean="0">
                <a:cs typeface="+mn-cs"/>
              </a:rPr>
              <a:t> </a:t>
            </a:r>
            <a:r>
              <a:rPr lang="it-IT" dirty="0" err="1" smtClean="0">
                <a:cs typeface="+mn-cs"/>
              </a:rPr>
              <a:t>Member</a:t>
            </a:r>
            <a:r>
              <a:rPr lang="it-IT" dirty="0" smtClean="0">
                <a:cs typeface="+mn-cs"/>
              </a:rPr>
              <a:t> </a:t>
            </a:r>
            <a:r>
              <a:rPr lang="it-IT" dirty="0" err="1" smtClean="0">
                <a:cs typeface="+mn-cs"/>
              </a:rPr>
              <a:t>States</a:t>
            </a:r>
            <a:r>
              <a:rPr lang="it-IT" dirty="0" smtClean="0">
                <a:cs typeface="+mn-cs"/>
              </a:rPr>
              <a:t>»</a:t>
            </a:r>
          </a:p>
          <a:p>
            <a:endParaRPr lang="it-IT" dirty="0"/>
          </a:p>
        </p:txBody>
      </p:sp>
      <p:sp>
        <p:nvSpPr>
          <p:cNvPr id="4" name="Segnaposto piè di pagina 3"/>
          <p:cNvSpPr>
            <a:spLocks noGrp="1"/>
          </p:cNvSpPr>
          <p:nvPr>
            <p:ph type="ftr" sz="quarter" idx="11"/>
          </p:nvPr>
        </p:nvSpPr>
        <p:spPr/>
        <p:txBody>
          <a:bodyPr/>
          <a:lstStyle/>
          <a:p>
            <a:r>
              <a:rPr lang="it-IT" smtClean="0"/>
              <a:t>Prof. Avv. Diana Cerini - AIDA 2014</a:t>
            </a:r>
            <a:endParaRPr lang="it-IT"/>
          </a:p>
        </p:txBody>
      </p:sp>
      <p:sp>
        <p:nvSpPr>
          <p:cNvPr id="5" name="Segnaposto numero diapositiva 4"/>
          <p:cNvSpPr>
            <a:spLocks noGrp="1"/>
          </p:cNvSpPr>
          <p:nvPr>
            <p:ph type="sldNum" sz="quarter" idx="12"/>
          </p:nvPr>
        </p:nvSpPr>
        <p:spPr/>
        <p:txBody>
          <a:bodyPr/>
          <a:lstStyle/>
          <a:p>
            <a:fld id="{0B392598-C5C6-C043-84C5-569474C96B24}" type="slidenum">
              <a:rPr lang="it-IT" smtClean="0"/>
              <a:pPr/>
              <a:t>18</a:t>
            </a:fld>
            <a:endParaRPr lang="it-IT"/>
          </a:p>
        </p:txBody>
      </p:sp>
    </p:spTree>
    <p:extLst>
      <p:ext uri="{BB962C8B-B14F-4D97-AF65-F5344CB8AC3E}">
        <p14:creationId xmlns:p14="http://schemas.microsoft.com/office/powerpoint/2010/main" xmlns="" val="10468971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solidFill>
                  <a:srgbClr val="A10D5B"/>
                </a:solidFill>
              </a:rPr>
              <a:t>So:</a:t>
            </a:r>
            <a:endParaRPr lang="it-IT" dirty="0">
              <a:solidFill>
                <a:srgbClr val="A10D5B"/>
              </a:solidFill>
            </a:endParaRPr>
          </a:p>
        </p:txBody>
      </p:sp>
      <p:sp>
        <p:nvSpPr>
          <p:cNvPr id="3" name="Segnaposto contenuto 2"/>
          <p:cNvSpPr>
            <a:spLocks noGrp="1"/>
          </p:cNvSpPr>
          <p:nvPr>
            <p:ph idx="1"/>
          </p:nvPr>
        </p:nvSpPr>
        <p:spPr/>
        <p:txBody>
          <a:bodyPr/>
          <a:lstStyle/>
          <a:p>
            <a:pPr>
              <a:buFont typeface="Wingdings"/>
              <a:buChar char="à"/>
            </a:pPr>
            <a:r>
              <a:rPr lang="it-IT" dirty="0">
                <a:sym typeface="Wingdings" panose="05000000000000000000" pitchFamily="2" charset="2"/>
              </a:rPr>
              <a:t>Too </a:t>
            </a:r>
            <a:r>
              <a:rPr lang="it-IT" dirty="0" err="1" smtClean="0">
                <a:sym typeface="Wingdings" panose="05000000000000000000" pitchFamily="2" charset="2"/>
              </a:rPr>
              <a:t>different</a:t>
            </a:r>
            <a:r>
              <a:rPr lang="it-IT" dirty="0" smtClean="0">
                <a:sym typeface="Wingdings" panose="05000000000000000000" pitchFamily="2" charset="2"/>
              </a:rPr>
              <a:t> </a:t>
            </a:r>
            <a:r>
              <a:rPr lang="it-IT" dirty="0" err="1" smtClean="0">
                <a:sym typeface="Wingdings" panose="05000000000000000000" pitchFamily="2" charset="2"/>
              </a:rPr>
              <a:t>starting</a:t>
            </a:r>
            <a:r>
              <a:rPr lang="it-IT" dirty="0" smtClean="0">
                <a:sym typeface="Wingdings" panose="05000000000000000000" pitchFamily="2" charset="2"/>
              </a:rPr>
              <a:t> </a:t>
            </a:r>
            <a:r>
              <a:rPr lang="it-IT" dirty="0" err="1" smtClean="0">
                <a:sym typeface="Wingdings" panose="05000000000000000000" pitchFamily="2" charset="2"/>
              </a:rPr>
              <a:t>points</a:t>
            </a:r>
            <a:endParaRPr lang="it-IT" dirty="0" smtClean="0">
              <a:sym typeface="Wingdings" panose="05000000000000000000" pitchFamily="2" charset="2"/>
            </a:endParaRPr>
          </a:p>
          <a:p>
            <a:pPr marL="0" indent="0">
              <a:buNone/>
            </a:pPr>
            <a:endParaRPr lang="it-IT" dirty="0">
              <a:sym typeface="Wingdings" panose="05000000000000000000" pitchFamily="2" charset="2"/>
            </a:endParaRPr>
          </a:p>
          <a:p>
            <a:pPr>
              <a:buFont typeface="Wingdings"/>
              <a:buChar char="à"/>
            </a:pPr>
            <a:r>
              <a:rPr lang="it-IT" dirty="0" err="1">
                <a:sym typeface="Wingdings" panose="05000000000000000000" pitchFamily="2" charset="2"/>
              </a:rPr>
              <a:t>Absence</a:t>
            </a:r>
            <a:r>
              <a:rPr lang="it-IT" dirty="0">
                <a:sym typeface="Wingdings" panose="05000000000000000000" pitchFamily="2" charset="2"/>
              </a:rPr>
              <a:t> of a </a:t>
            </a:r>
            <a:r>
              <a:rPr lang="it-IT" dirty="0" smtClean="0">
                <a:sym typeface="Wingdings" panose="05000000000000000000" pitchFamily="2" charset="2"/>
              </a:rPr>
              <a:t>«model» </a:t>
            </a:r>
            <a:r>
              <a:rPr lang="it-IT" dirty="0">
                <a:sym typeface="Wingdings" panose="05000000000000000000" pitchFamily="2" charset="2"/>
              </a:rPr>
              <a:t>to </a:t>
            </a:r>
            <a:r>
              <a:rPr lang="it-IT" dirty="0" err="1">
                <a:sym typeface="Wingdings" panose="05000000000000000000" pitchFamily="2" charset="2"/>
              </a:rPr>
              <a:t>refere</a:t>
            </a:r>
            <a:r>
              <a:rPr lang="it-IT" dirty="0">
                <a:sym typeface="Wingdings" panose="05000000000000000000" pitchFamily="2" charset="2"/>
              </a:rPr>
              <a:t> </a:t>
            </a:r>
            <a:r>
              <a:rPr lang="it-IT" dirty="0" smtClean="0">
                <a:sym typeface="Wingdings" panose="05000000000000000000" pitchFamily="2" charset="2"/>
              </a:rPr>
              <a:t>to</a:t>
            </a:r>
            <a:endParaRPr lang="it-IT" dirty="0">
              <a:sym typeface="Wingdings" panose="05000000000000000000" pitchFamily="2" charset="2"/>
            </a:endParaRPr>
          </a:p>
          <a:p>
            <a:pPr>
              <a:buFont typeface="Wingdings"/>
              <a:buChar char="à"/>
            </a:pPr>
            <a:endParaRPr lang="it-IT" dirty="0" smtClean="0">
              <a:sym typeface="Wingdings" panose="05000000000000000000" pitchFamily="2" charset="2"/>
            </a:endParaRPr>
          </a:p>
          <a:p>
            <a:pPr marL="0" indent="0">
              <a:buNone/>
            </a:pPr>
            <a:r>
              <a:rPr lang="it-IT" dirty="0" smtClean="0"/>
              <a:t> </a:t>
            </a:r>
            <a:endParaRPr lang="it-IT" dirty="0"/>
          </a:p>
          <a:p>
            <a:endParaRPr lang="it-IT" dirty="0"/>
          </a:p>
        </p:txBody>
      </p:sp>
      <p:sp>
        <p:nvSpPr>
          <p:cNvPr id="4" name="Segnaposto piè di pagina 3"/>
          <p:cNvSpPr>
            <a:spLocks noGrp="1"/>
          </p:cNvSpPr>
          <p:nvPr>
            <p:ph type="ftr" sz="quarter" idx="11"/>
          </p:nvPr>
        </p:nvSpPr>
        <p:spPr/>
        <p:txBody>
          <a:bodyPr/>
          <a:lstStyle/>
          <a:p>
            <a:r>
              <a:rPr lang="it-IT" smtClean="0"/>
              <a:t>Prof. Avv. Diana Cerini - AIDA 2014</a:t>
            </a:r>
            <a:endParaRPr lang="it-IT"/>
          </a:p>
        </p:txBody>
      </p:sp>
      <p:sp>
        <p:nvSpPr>
          <p:cNvPr id="5" name="Segnaposto numero diapositiva 4"/>
          <p:cNvSpPr>
            <a:spLocks noGrp="1"/>
          </p:cNvSpPr>
          <p:nvPr>
            <p:ph type="sldNum" sz="quarter" idx="12"/>
          </p:nvPr>
        </p:nvSpPr>
        <p:spPr/>
        <p:txBody>
          <a:bodyPr/>
          <a:lstStyle/>
          <a:p>
            <a:fld id="{0B392598-C5C6-C043-84C5-569474C96B24}" type="slidenum">
              <a:rPr lang="it-IT" smtClean="0"/>
              <a:pPr/>
              <a:t>19</a:t>
            </a:fld>
            <a:endParaRPr lang="it-IT"/>
          </a:p>
        </p:txBody>
      </p:sp>
    </p:spTree>
    <p:extLst>
      <p:ext uri="{BB962C8B-B14F-4D97-AF65-F5344CB8AC3E}">
        <p14:creationId xmlns:p14="http://schemas.microsoft.com/office/powerpoint/2010/main" xmlns="" val="3364743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a:solidFill>
                  <a:srgbClr val="A10D5B"/>
                </a:solidFill>
              </a:rPr>
              <a:t>Personal </a:t>
            </a:r>
            <a:r>
              <a:rPr lang="it-IT" b="1" dirty="0" err="1">
                <a:solidFill>
                  <a:srgbClr val="A10D5B"/>
                </a:solidFill>
              </a:rPr>
              <a:t>damages</a:t>
            </a:r>
            <a:r>
              <a:rPr lang="it-IT" b="1" dirty="0">
                <a:solidFill>
                  <a:srgbClr val="A10D5B"/>
                </a:solidFill>
              </a:rPr>
              <a:t> in </a:t>
            </a:r>
            <a:r>
              <a:rPr lang="it-IT" b="1" dirty="0" smtClean="0">
                <a:solidFill>
                  <a:srgbClr val="A10D5B"/>
                </a:solidFill>
              </a:rPr>
              <a:t>EU</a:t>
            </a:r>
            <a:r>
              <a:rPr lang="it-IT" b="1" dirty="0">
                <a:solidFill>
                  <a:srgbClr val="A10D5B"/>
                </a:solidFill>
              </a:rPr>
              <a:t>:</a:t>
            </a:r>
            <a:endParaRPr lang="it-IT" dirty="0"/>
          </a:p>
        </p:txBody>
      </p:sp>
      <p:sp>
        <p:nvSpPr>
          <p:cNvPr id="3" name="Segnaposto contenuto 2"/>
          <p:cNvSpPr>
            <a:spLocks noGrp="1"/>
          </p:cNvSpPr>
          <p:nvPr>
            <p:ph idx="1"/>
          </p:nvPr>
        </p:nvSpPr>
        <p:spPr/>
        <p:txBody>
          <a:bodyPr>
            <a:normAutofit/>
          </a:bodyPr>
          <a:lstStyle/>
          <a:p>
            <a:pPr marL="114300" indent="0">
              <a:buNone/>
            </a:pPr>
            <a:r>
              <a:rPr lang="it-IT" sz="3200" dirty="0" smtClean="0">
                <a:solidFill>
                  <a:srgbClr val="A10D5B"/>
                </a:solidFill>
              </a:rPr>
              <a:t>Preliminary </a:t>
            </a:r>
            <a:r>
              <a:rPr lang="it-IT" sz="3200" dirty="0" err="1" smtClean="0">
                <a:solidFill>
                  <a:srgbClr val="A10D5B"/>
                </a:solidFill>
              </a:rPr>
              <a:t>questions</a:t>
            </a:r>
            <a:r>
              <a:rPr lang="it-IT" sz="3200" dirty="0" smtClean="0">
                <a:solidFill>
                  <a:srgbClr val="A10D5B"/>
                </a:solidFill>
              </a:rPr>
              <a:t>: </a:t>
            </a:r>
          </a:p>
          <a:p>
            <a:pPr marL="114300" indent="0" algn="just">
              <a:buNone/>
            </a:pPr>
            <a:endParaRPr lang="it-IT" sz="3200" dirty="0"/>
          </a:p>
          <a:p>
            <a:pPr algn="just">
              <a:buFontTx/>
              <a:buChar char="-"/>
            </a:pPr>
            <a:r>
              <a:rPr lang="it-IT" sz="3200" dirty="0" smtClean="0"/>
              <a:t>Do </a:t>
            </a:r>
            <a:r>
              <a:rPr lang="it-IT" sz="3200" dirty="0" err="1" smtClean="0"/>
              <a:t>we</a:t>
            </a:r>
            <a:r>
              <a:rPr lang="it-IT" sz="3200" dirty="0" smtClean="0"/>
              <a:t> </a:t>
            </a:r>
            <a:r>
              <a:rPr lang="it-IT" sz="3200" dirty="0" err="1" smtClean="0"/>
              <a:t>have</a:t>
            </a:r>
            <a:r>
              <a:rPr lang="it-IT" sz="3200" dirty="0" smtClean="0"/>
              <a:t> a common law?</a:t>
            </a:r>
          </a:p>
          <a:p>
            <a:pPr algn="just">
              <a:buFontTx/>
              <a:buChar char="-"/>
            </a:pPr>
            <a:r>
              <a:rPr lang="it-IT" sz="3200" dirty="0" err="1" smtClean="0"/>
              <a:t>Shall</a:t>
            </a:r>
            <a:r>
              <a:rPr lang="it-IT" sz="3200" dirty="0" smtClean="0"/>
              <a:t> </a:t>
            </a:r>
            <a:r>
              <a:rPr lang="it-IT" sz="3200" dirty="0" err="1" smtClean="0"/>
              <a:t>we</a:t>
            </a:r>
            <a:r>
              <a:rPr lang="it-IT" sz="3200" dirty="0" smtClean="0"/>
              <a:t> </a:t>
            </a:r>
            <a:r>
              <a:rPr lang="it-IT" sz="3200" dirty="0" err="1" smtClean="0"/>
              <a:t>harmonize</a:t>
            </a:r>
            <a:r>
              <a:rPr lang="it-IT" sz="3200" dirty="0" smtClean="0"/>
              <a:t>?</a:t>
            </a:r>
          </a:p>
          <a:p>
            <a:pPr algn="just">
              <a:buFontTx/>
              <a:buChar char="-"/>
            </a:pPr>
            <a:r>
              <a:rPr lang="it-IT" sz="3200" dirty="0" err="1" smtClean="0"/>
              <a:t>What</a:t>
            </a:r>
            <a:r>
              <a:rPr lang="it-IT" sz="3200" dirty="0" smtClean="0"/>
              <a:t> </a:t>
            </a:r>
            <a:r>
              <a:rPr lang="it-IT" sz="3200" dirty="0" err="1" smtClean="0"/>
              <a:t>is</a:t>
            </a:r>
            <a:r>
              <a:rPr lang="it-IT" sz="3200" dirty="0" smtClean="0"/>
              <a:t> the impact on </a:t>
            </a:r>
            <a:r>
              <a:rPr lang="it-IT" sz="3200" dirty="0" err="1" smtClean="0"/>
              <a:t>insurance</a:t>
            </a:r>
            <a:r>
              <a:rPr lang="it-IT" sz="3200" dirty="0" smtClean="0"/>
              <a:t> </a:t>
            </a:r>
            <a:r>
              <a:rPr lang="it-IT" sz="3200" dirty="0" err="1" smtClean="0"/>
              <a:t>contract</a:t>
            </a:r>
            <a:r>
              <a:rPr lang="it-IT" sz="3200" dirty="0" smtClean="0"/>
              <a:t> law and free </a:t>
            </a:r>
            <a:r>
              <a:rPr lang="it-IT" sz="3200" dirty="0" err="1" smtClean="0"/>
              <a:t>circulation</a:t>
            </a:r>
            <a:r>
              <a:rPr lang="it-IT" sz="3200" dirty="0" smtClean="0"/>
              <a:t> of </a:t>
            </a:r>
            <a:r>
              <a:rPr lang="it-IT" sz="3200" dirty="0" err="1" smtClean="0"/>
              <a:t>insurance</a:t>
            </a:r>
            <a:r>
              <a:rPr lang="it-IT" sz="3200" dirty="0" smtClean="0"/>
              <a:t> </a:t>
            </a:r>
            <a:r>
              <a:rPr lang="it-IT" sz="3200" dirty="0" err="1" smtClean="0"/>
              <a:t>services</a:t>
            </a:r>
            <a:r>
              <a:rPr lang="it-IT" sz="3200" dirty="0" smtClean="0"/>
              <a:t> ?</a:t>
            </a:r>
            <a:endParaRPr lang="it-IT" sz="3200" dirty="0"/>
          </a:p>
        </p:txBody>
      </p:sp>
      <p:sp>
        <p:nvSpPr>
          <p:cNvPr id="4" name="Segnaposto piè di pagina 3"/>
          <p:cNvSpPr>
            <a:spLocks noGrp="1"/>
          </p:cNvSpPr>
          <p:nvPr>
            <p:ph type="ftr" sz="quarter" idx="11"/>
          </p:nvPr>
        </p:nvSpPr>
        <p:spPr/>
        <p:txBody>
          <a:bodyPr/>
          <a:lstStyle/>
          <a:p>
            <a:r>
              <a:rPr lang="it-IT" smtClean="0"/>
              <a:t>Prof. Avv. Diana Cerini - AIDA 2014</a:t>
            </a:r>
            <a:endParaRPr lang="it-IT"/>
          </a:p>
        </p:txBody>
      </p:sp>
      <p:sp>
        <p:nvSpPr>
          <p:cNvPr id="5" name="Segnaposto numero diapositiva 4"/>
          <p:cNvSpPr>
            <a:spLocks noGrp="1"/>
          </p:cNvSpPr>
          <p:nvPr>
            <p:ph type="sldNum" sz="quarter" idx="12"/>
          </p:nvPr>
        </p:nvSpPr>
        <p:spPr/>
        <p:txBody>
          <a:bodyPr/>
          <a:lstStyle/>
          <a:p>
            <a:fld id="{0B392598-C5C6-C043-84C5-569474C96B24}" type="slidenum">
              <a:rPr lang="it-IT" smtClean="0"/>
              <a:pPr/>
              <a:t>2</a:t>
            </a:fld>
            <a:endParaRPr lang="it-IT"/>
          </a:p>
        </p:txBody>
      </p:sp>
    </p:spTree>
    <p:extLst>
      <p:ext uri="{BB962C8B-B14F-4D97-AF65-F5344CB8AC3E}">
        <p14:creationId xmlns:p14="http://schemas.microsoft.com/office/powerpoint/2010/main" xmlns="" val="2120921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err="1" smtClean="0">
                <a:solidFill>
                  <a:srgbClr val="A10D5B"/>
                </a:solidFill>
              </a:rPr>
              <a:t>But</a:t>
            </a:r>
            <a:r>
              <a:rPr lang="it-IT" b="1" dirty="0" smtClean="0">
                <a:solidFill>
                  <a:srgbClr val="A10D5B"/>
                </a:solidFill>
              </a:rPr>
              <a:t> </a:t>
            </a:r>
            <a:r>
              <a:rPr lang="it-IT" b="1" dirty="0" err="1" smtClean="0">
                <a:solidFill>
                  <a:srgbClr val="A10D5B"/>
                </a:solidFill>
              </a:rPr>
              <a:t>as</a:t>
            </a:r>
            <a:r>
              <a:rPr lang="it-IT" b="1" dirty="0" smtClean="0">
                <a:solidFill>
                  <a:srgbClr val="A10D5B"/>
                </a:solidFill>
              </a:rPr>
              <a:t> </a:t>
            </a:r>
            <a:r>
              <a:rPr lang="it-IT" b="1" dirty="0" err="1" smtClean="0">
                <a:solidFill>
                  <a:srgbClr val="A10D5B"/>
                </a:solidFill>
              </a:rPr>
              <a:t>we</a:t>
            </a:r>
            <a:r>
              <a:rPr lang="it-IT" b="1" dirty="0" smtClean="0">
                <a:solidFill>
                  <a:srgbClr val="A10D5B"/>
                </a:solidFill>
              </a:rPr>
              <a:t> </a:t>
            </a:r>
            <a:r>
              <a:rPr lang="it-IT" b="1" dirty="0" err="1" smtClean="0">
                <a:solidFill>
                  <a:srgbClr val="A10D5B"/>
                </a:solidFill>
              </a:rPr>
              <a:t>all</a:t>
            </a:r>
            <a:r>
              <a:rPr lang="it-IT" b="1" dirty="0" smtClean="0">
                <a:solidFill>
                  <a:srgbClr val="A10D5B"/>
                </a:solidFill>
              </a:rPr>
              <a:t> </a:t>
            </a:r>
            <a:r>
              <a:rPr lang="it-IT" b="1" dirty="0" err="1" smtClean="0">
                <a:solidFill>
                  <a:srgbClr val="A10D5B"/>
                </a:solidFill>
              </a:rPr>
              <a:t>know</a:t>
            </a:r>
            <a:r>
              <a:rPr lang="it-IT" b="1" dirty="0" smtClean="0">
                <a:solidFill>
                  <a:srgbClr val="A10D5B"/>
                </a:solidFill>
              </a:rPr>
              <a:t>:</a:t>
            </a:r>
            <a:br>
              <a:rPr lang="it-IT" b="1" dirty="0" smtClean="0">
                <a:solidFill>
                  <a:srgbClr val="A10D5B"/>
                </a:solidFill>
              </a:rPr>
            </a:br>
            <a:r>
              <a:rPr lang="it-IT" b="1" dirty="0" err="1" smtClean="0">
                <a:solidFill>
                  <a:srgbClr val="A10D5B"/>
                </a:solidFill>
              </a:rPr>
              <a:t>incredible</a:t>
            </a:r>
            <a:r>
              <a:rPr lang="it-IT" b="1" dirty="0" smtClean="0">
                <a:solidFill>
                  <a:srgbClr val="A10D5B"/>
                </a:solidFill>
              </a:rPr>
              <a:t> impact on </a:t>
            </a:r>
            <a:r>
              <a:rPr lang="it-IT" b="1" dirty="0" err="1" smtClean="0">
                <a:solidFill>
                  <a:srgbClr val="A10D5B"/>
                </a:solidFill>
              </a:rPr>
              <a:t>insurance</a:t>
            </a:r>
            <a:endParaRPr lang="it-IT" b="1" dirty="0">
              <a:solidFill>
                <a:srgbClr val="A10D5B"/>
              </a:solidFill>
            </a:endParaRPr>
          </a:p>
        </p:txBody>
      </p:sp>
      <p:sp>
        <p:nvSpPr>
          <p:cNvPr id="3" name="Segnaposto contenuto 2"/>
          <p:cNvSpPr>
            <a:spLocks noGrp="1"/>
          </p:cNvSpPr>
          <p:nvPr>
            <p:ph idx="1"/>
          </p:nvPr>
        </p:nvSpPr>
        <p:spPr/>
        <p:txBody>
          <a:bodyPr/>
          <a:lstStyle/>
          <a:p>
            <a:pPr>
              <a:buFontTx/>
              <a:buChar char="-"/>
            </a:pPr>
            <a:endParaRPr lang="it-IT" dirty="0" smtClean="0"/>
          </a:p>
          <a:p>
            <a:pPr>
              <a:buFontTx/>
              <a:buChar char="-"/>
            </a:pPr>
            <a:endParaRPr lang="it-IT" dirty="0"/>
          </a:p>
          <a:p>
            <a:pPr>
              <a:buFontTx/>
              <a:buChar char="-"/>
            </a:pPr>
            <a:r>
              <a:rPr lang="it-IT" dirty="0" err="1" smtClean="0"/>
              <a:t>Tort</a:t>
            </a:r>
            <a:r>
              <a:rPr lang="it-IT" dirty="0" smtClean="0"/>
              <a:t> </a:t>
            </a:r>
            <a:r>
              <a:rPr lang="it-IT" dirty="0" err="1" smtClean="0"/>
              <a:t>compensation</a:t>
            </a:r>
            <a:r>
              <a:rPr lang="it-IT" dirty="0" smtClean="0"/>
              <a:t> </a:t>
            </a:r>
            <a:r>
              <a:rPr lang="it-IT" dirty="0" err="1" smtClean="0"/>
              <a:t>is</a:t>
            </a:r>
            <a:r>
              <a:rPr lang="it-IT" dirty="0" smtClean="0"/>
              <a:t> </a:t>
            </a:r>
            <a:r>
              <a:rPr lang="it-IT" dirty="0" err="1" smtClean="0"/>
              <a:t>strictly</a:t>
            </a:r>
            <a:r>
              <a:rPr lang="it-IT" dirty="0" smtClean="0"/>
              <a:t> </a:t>
            </a:r>
            <a:r>
              <a:rPr lang="it-IT" dirty="0" err="1" smtClean="0"/>
              <a:t>connected</a:t>
            </a:r>
            <a:r>
              <a:rPr lang="it-IT" dirty="0" smtClean="0"/>
              <a:t> to </a:t>
            </a:r>
            <a:r>
              <a:rPr lang="it-IT" dirty="0" err="1" smtClean="0"/>
              <a:t>insurance</a:t>
            </a:r>
            <a:r>
              <a:rPr lang="it-IT" dirty="0" smtClean="0"/>
              <a:t> </a:t>
            </a:r>
          </a:p>
          <a:p>
            <a:pPr>
              <a:buFontTx/>
              <a:buChar char="-"/>
            </a:pPr>
            <a:endParaRPr lang="it-IT" dirty="0" smtClean="0"/>
          </a:p>
          <a:p>
            <a:pPr algn="just">
              <a:buFontTx/>
              <a:buChar char="-"/>
            </a:pPr>
            <a:r>
              <a:rPr lang="it-IT" dirty="0" smtClean="0"/>
              <a:t>In the </a:t>
            </a:r>
            <a:r>
              <a:rPr lang="it-IT" dirty="0" err="1" smtClean="0"/>
              <a:t>majority</a:t>
            </a:r>
            <a:r>
              <a:rPr lang="it-IT" dirty="0" smtClean="0"/>
              <a:t> of the </a:t>
            </a:r>
            <a:r>
              <a:rPr lang="it-IT" dirty="0" err="1" smtClean="0"/>
              <a:t>legal</a:t>
            </a:r>
            <a:r>
              <a:rPr lang="it-IT" dirty="0" smtClean="0"/>
              <a:t> </a:t>
            </a:r>
            <a:r>
              <a:rPr lang="it-IT" dirty="0" err="1" smtClean="0"/>
              <a:t>systems</a:t>
            </a:r>
            <a:r>
              <a:rPr lang="it-IT" dirty="0" smtClean="0"/>
              <a:t>, a </a:t>
            </a:r>
            <a:r>
              <a:rPr lang="it-IT" dirty="0" err="1" smtClean="0"/>
              <a:t>very</a:t>
            </a:r>
            <a:r>
              <a:rPr lang="it-IT" dirty="0" smtClean="0"/>
              <a:t> high </a:t>
            </a:r>
            <a:r>
              <a:rPr lang="it-IT" dirty="0" err="1" smtClean="0"/>
              <a:t>percentage</a:t>
            </a:r>
            <a:r>
              <a:rPr lang="it-IT" dirty="0" smtClean="0"/>
              <a:t> of </a:t>
            </a:r>
            <a:r>
              <a:rPr lang="it-IT" dirty="0" err="1" smtClean="0"/>
              <a:t>claims</a:t>
            </a:r>
            <a:r>
              <a:rPr lang="it-IT" dirty="0" smtClean="0"/>
              <a:t> for </a:t>
            </a:r>
            <a:r>
              <a:rPr lang="it-IT" dirty="0" err="1" smtClean="0"/>
              <a:t>liability</a:t>
            </a:r>
            <a:r>
              <a:rPr lang="it-IT" dirty="0" smtClean="0"/>
              <a:t> (from 85-95%) are </a:t>
            </a:r>
            <a:r>
              <a:rPr lang="it-IT" dirty="0" err="1" smtClean="0"/>
              <a:t>against</a:t>
            </a:r>
            <a:r>
              <a:rPr lang="it-IT" dirty="0" smtClean="0"/>
              <a:t> </a:t>
            </a:r>
            <a:r>
              <a:rPr lang="it-IT" dirty="0" err="1" smtClean="0"/>
              <a:t>insurers</a:t>
            </a:r>
            <a:r>
              <a:rPr lang="it-IT" dirty="0"/>
              <a:t> </a:t>
            </a:r>
            <a:r>
              <a:rPr lang="it-IT" dirty="0" smtClean="0"/>
              <a:t>(no «sole» </a:t>
            </a:r>
            <a:r>
              <a:rPr lang="it-IT" dirty="0" err="1" smtClean="0"/>
              <a:t>liable</a:t>
            </a:r>
            <a:r>
              <a:rPr lang="it-IT" dirty="0" smtClean="0"/>
              <a:t> parties)</a:t>
            </a:r>
            <a:r>
              <a:rPr lang="it-IT" dirty="0" smtClean="0">
                <a:sym typeface="Wingdings" pitchFamily="2" charset="2"/>
              </a:rPr>
              <a:t> </a:t>
            </a:r>
            <a:r>
              <a:rPr lang="it-IT" dirty="0" err="1" smtClean="0">
                <a:sym typeface="Wingdings" pitchFamily="2" charset="2"/>
              </a:rPr>
              <a:t>that</a:t>
            </a:r>
            <a:r>
              <a:rPr lang="it-IT" dirty="0" smtClean="0">
                <a:sym typeface="Wingdings" pitchFamily="2" charset="2"/>
              </a:rPr>
              <a:t> </a:t>
            </a:r>
            <a:r>
              <a:rPr lang="it-IT" dirty="0" err="1" smtClean="0">
                <a:sym typeface="Wingdings" pitchFamily="2" charset="2"/>
              </a:rPr>
              <a:t>means</a:t>
            </a:r>
            <a:r>
              <a:rPr lang="it-IT" dirty="0" smtClean="0">
                <a:sym typeface="Wingdings" pitchFamily="2" charset="2"/>
              </a:rPr>
              <a:t> </a:t>
            </a:r>
            <a:r>
              <a:rPr lang="it-IT" dirty="0" err="1" smtClean="0">
                <a:sym typeface="Wingdings" pitchFamily="2" charset="2"/>
              </a:rPr>
              <a:t>that</a:t>
            </a:r>
            <a:r>
              <a:rPr lang="it-IT" dirty="0" smtClean="0">
                <a:sym typeface="Wingdings" pitchFamily="2" charset="2"/>
              </a:rPr>
              <a:t> </a:t>
            </a:r>
            <a:r>
              <a:rPr lang="it-IT" dirty="0" err="1" smtClean="0">
                <a:sym typeface="Wingdings" pitchFamily="2" charset="2"/>
              </a:rPr>
              <a:t>insurance</a:t>
            </a:r>
            <a:r>
              <a:rPr lang="it-IT" dirty="0" smtClean="0">
                <a:sym typeface="Wingdings" pitchFamily="2" charset="2"/>
              </a:rPr>
              <a:t> can </a:t>
            </a:r>
            <a:r>
              <a:rPr lang="it-IT" dirty="0" err="1" smtClean="0">
                <a:sym typeface="Wingdings" pitchFamily="2" charset="2"/>
              </a:rPr>
              <a:t>have</a:t>
            </a:r>
            <a:r>
              <a:rPr lang="it-IT" dirty="0" smtClean="0">
                <a:sym typeface="Wingdings" pitchFamily="2" charset="2"/>
              </a:rPr>
              <a:t> </a:t>
            </a:r>
            <a:r>
              <a:rPr lang="it-IT" dirty="0" err="1" smtClean="0">
                <a:sym typeface="Wingdings" pitchFamily="2" charset="2"/>
              </a:rPr>
              <a:t>great</a:t>
            </a:r>
            <a:r>
              <a:rPr lang="it-IT" dirty="0" smtClean="0">
                <a:sym typeface="Wingdings" pitchFamily="2" charset="2"/>
              </a:rPr>
              <a:t> </a:t>
            </a:r>
            <a:r>
              <a:rPr lang="it-IT" dirty="0" err="1" smtClean="0">
                <a:sym typeface="Wingdings" pitchFamily="2" charset="2"/>
              </a:rPr>
              <a:t>influence</a:t>
            </a:r>
            <a:r>
              <a:rPr lang="it-IT" dirty="0" smtClean="0">
                <a:sym typeface="Wingdings" pitchFamily="2" charset="2"/>
              </a:rPr>
              <a:t> on the </a:t>
            </a:r>
            <a:r>
              <a:rPr lang="it-IT" dirty="0" err="1" smtClean="0">
                <a:sym typeface="Wingdings" pitchFamily="2" charset="2"/>
              </a:rPr>
              <a:t>level</a:t>
            </a:r>
            <a:r>
              <a:rPr lang="it-IT" dirty="0" smtClean="0">
                <a:sym typeface="Wingdings" pitchFamily="2" charset="2"/>
              </a:rPr>
              <a:t> of </a:t>
            </a:r>
            <a:r>
              <a:rPr lang="it-IT" dirty="0" err="1" smtClean="0">
                <a:sym typeface="Wingdings" pitchFamily="2" charset="2"/>
              </a:rPr>
              <a:t>compensation</a:t>
            </a:r>
            <a:r>
              <a:rPr lang="it-IT" dirty="0" smtClean="0">
                <a:sym typeface="Wingdings" pitchFamily="2" charset="2"/>
              </a:rPr>
              <a:t>  </a:t>
            </a:r>
            <a:r>
              <a:rPr lang="it-IT" dirty="0" err="1" smtClean="0">
                <a:sym typeface="Wingdings" pitchFamily="2" charset="2"/>
              </a:rPr>
              <a:t>awarded</a:t>
            </a:r>
            <a:endParaRPr lang="it-IT" dirty="0"/>
          </a:p>
        </p:txBody>
      </p:sp>
      <p:sp>
        <p:nvSpPr>
          <p:cNvPr id="4" name="Segnaposto piè di pagina 3"/>
          <p:cNvSpPr>
            <a:spLocks noGrp="1"/>
          </p:cNvSpPr>
          <p:nvPr>
            <p:ph type="ftr" sz="quarter" idx="11"/>
          </p:nvPr>
        </p:nvSpPr>
        <p:spPr/>
        <p:txBody>
          <a:bodyPr/>
          <a:lstStyle/>
          <a:p>
            <a:r>
              <a:rPr lang="it-IT" smtClean="0"/>
              <a:t>Prof. Avv. Diana Cerini - AIDA 2014</a:t>
            </a:r>
            <a:endParaRPr lang="it-IT"/>
          </a:p>
        </p:txBody>
      </p:sp>
      <p:sp>
        <p:nvSpPr>
          <p:cNvPr id="5" name="Segnaposto numero diapositiva 4"/>
          <p:cNvSpPr>
            <a:spLocks noGrp="1"/>
          </p:cNvSpPr>
          <p:nvPr>
            <p:ph type="sldNum" sz="quarter" idx="12"/>
          </p:nvPr>
        </p:nvSpPr>
        <p:spPr/>
        <p:txBody>
          <a:bodyPr/>
          <a:lstStyle/>
          <a:p>
            <a:fld id="{0B392598-C5C6-C043-84C5-569474C96B24}" type="slidenum">
              <a:rPr lang="it-IT" smtClean="0"/>
              <a:pPr/>
              <a:t>20</a:t>
            </a:fld>
            <a:endParaRPr lang="it-IT"/>
          </a:p>
        </p:txBody>
      </p:sp>
    </p:spTree>
    <p:extLst>
      <p:ext uri="{BB962C8B-B14F-4D97-AF65-F5344CB8AC3E}">
        <p14:creationId xmlns:p14="http://schemas.microsoft.com/office/powerpoint/2010/main" xmlns="" val="15359160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err="1" smtClean="0">
                <a:solidFill>
                  <a:srgbClr val="A10D5B"/>
                </a:solidFill>
              </a:rPr>
              <a:t>Influence</a:t>
            </a:r>
            <a:r>
              <a:rPr lang="it-IT" b="1" dirty="0" smtClean="0">
                <a:solidFill>
                  <a:srgbClr val="A10D5B"/>
                </a:solidFill>
              </a:rPr>
              <a:t> of </a:t>
            </a:r>
            <a:r>
              <a:rPr lang="it-IT" b="1" dirty="0" err="1" smtClean="0">
                <a:solidFill>
                  <a:srgbClr val="A10D5B"/>
                </a:solidFill>
              </a:rPr>
              <a:t>insurance</a:t>
            </a:r>
            <a:r>
              <a:rPr lang="it-IT" b="1" dirty="0" smtClean="0">
                <a:solidFill>
                  <a:srgbClr val="A10D5B"/>
                </a:solidFill>
              </a:rPr>
              <a:t> on </a:t>
            </a:r>
            <a:r>
              <a:rPr lang="it-IT" b="1" dirty="0" err="1" smtClean="0">
                <a:solidFill>
                  <a:srgbClr val="A10D5B"/>
                </a:solidFill>
              </a:rPr>
              <a:t>compensation</a:t>
            </a:r>
            <a:r>
              <a:rPr lang="it-IT" b="1" dirty="0" smtClean="0">
                <a:solidFill>
                  <a:srgbClr val="A10D5B"/>
                </a:solidFill>
              </a:rPr>
              <a:t> </a:t>
            </a:r>
            <a:r>
              <a:rPr lang="it-IT" b="1" dirty="0" err="1" smtClean="0">
                <a:solidFill>
                  <a:srgbClr val="A10D5B"/>
                </a:solidFill>
              </a:rPr>
              <a:t>levels</a:t>
            </a:r>
            <a:r>
              <a:rPr lang="it-IT" b="1" dirty="0" smtClean="0">
                <a:solidFill>
                  <a:srgbClr val="A10D5B"/>
                </a:solidFill>
              </a:rPr>
              <a:t>:</a:t>
            </a:r>
            <a:endParaRPr lang="it-IT" b="1" dirty="0">
              <a:solidFill>
                <a:srgbClr val="A10D5B"/>
              </a:solidFill>
            </a:endParaRPr>
          </a:p>
        </p:txBody>
      </p:sp>
      <p:sp>
        <p:nvSpPr>
          <p:cNvPr id="3" name="Segnaposto contenuto 2"/>
          <p:cNvSpPr>
            <a:spLocks noGrp="1"/>
          </p:cNvSpPr>
          <p:nvPr>
            <p:ph idx="1"/>
          </p:nvPr>
        </p:nvSpPr>
        <p:spPr/>
        <p:txBody>
          <a:bodyPr>
            <a:normAutofit/>
          </a:bodyPr>
          <a:lstStyle/>
          <a:p>
            <a:pPr marL="0" indent="0">
              <a:buNone/>
            </a:pPr>
            <a:endParaRPr lang="it-IT" dirty="0" smtClean="0"/>
          </a:p>
          <a:p>
            <a:pPr marL="0" indent="0" algn="just">
              <a:buNone/>
            </a:pPr>
            <a:r>
              <a:rPr lang="it-IT" dirty="0" smtClean="0"/>
              <a:t>1) From </a:t>
            </a:r>
            <a:r>
              <a:rPr lang="it-IT" dirty="0" err="1" smtClean="0"/>
              <a:t>one</a:t>
            </a:r>
            <a:r>
              <a:rPr lang="it-IT" dirty="0" smtClean="0"/>
              <a:t> side, </a:t>
            </a:r>
            <a:r>
              <a:rPr lang="it-IT" dirty="0" err="1" smtClean="0"/>
              <a:t>compensation</a:t>
            </a:r>
            <a:r>
              <a:rPr lang="it-IT" dirty="0" smtClean="0"/>
              <a:t> awards </a:t>
            </a:r>
            <a:r>
              <a:rPr lang="it-IT" dirty="0" err="1" smtClean="0"/>
              <a:t>rarely</a:t>
            </a:r>
            <a:r>
              <a:rPr lang="it-IT" dirty="0" smtClean="0"/>
              <a:t> </a:t>
            </a:r>
            <a:r>
              <a:rPr lang="it-IT" dirty="0" err="1" smtClean="0"/>
              <a:t>overpass</a:t>
            </a:r>
            <a:r>
              <a:rPr lang="it-IT" dirty="0" smtClean="0"/>
              <a:t> maximum </a:t>
            </a:r>
            <a:r>
              <a:rPr lang="it-IT" dirty="0" err="1" smtClean="0"/>
              <a:t>insurance</a:t>
            </a:r>
            <a:r>
              <a:rPr lang="it-IT" dirty="0" smtClean="0"/>
              <a:t> </a:t>
            </a:r>
            <a:r>
              <a:rPr lang="it-IT" dirty="0" err="1" smtClean="0"/>
              <a:t>sums</a:t>
            </a:r>
            <a:r>
              <a:rPr lang="it-IT" dirty="0" smtClean="0">
                <a:sym typeface="Wingdings" pitchFamily="2" charset="2"/>
              </a:rPr>
              <a:t> the </a:t>
            </a:r>
            <a:r>
              <a:rPr lang="it-IT" dirty="0" err="1" smtClean="0">
                <a:sym typeface="Wingdings" pitchFamily="2" charset="2"/>
              </a:rPr>
              <a:t>real</a:t>
            </a:r>
            <a:r>
              <a:rPr lang="it-IT" dirty="0" smtClean="0">
                <a:sym typeface="Wingdings" pitchFamily="2" charset="2"/>
              </a:rPr>
              <a:t> </a:t>
            </a:r>
            <a:r>
              <a:rPr lang="it-IT" dirty="0" err="1" smtClean="0">
                <a:sym typeface="Wingdings" pitchFamily="2" charset="2"/>
              </a:rPr>
              <a:t>defendant</a:t>
            </a:r>
            <a:r>
              <a:rPr lang="it-IT" dirty="0" smtClean="0">
                <a:sym typeface="Wingdings" pitchFamily="2" charset="2"/>
              </a:rPr>
              <a:t> </a:t>
            </a:r>
            <a:r>
              <a:rPr lang="it-IT" dirty="0" err="1" smtClean="0">
                <a:sym typeface="Wingdings" pitchFamily="2" charset="2"/>
              </a:rPr>
              <a:t>is</a:t>
            </a:r>
            <a:r>
              <a:rPr lang="it-IT" dirty="0" smtClean="0">
                <a:sym typeface="Wingdings" pitchFamily="2" charset="2"/>
              </a:rPr>
              <a:t> </a:t>
            </a:r>
            <a:r>
              <a:rPr lang="it-IT" dirty="0" err="1" smtClean="0">
                <a:sym typeface="Wingdings" pitchFamily="2" charset="2"/>
              </a:rPr>
              <a:t>always</a:t>
            </a:r>
            <a:r>
              <a:rPr lang="it-IT" dirty="0" smtClean="0">
                <a:sym typeface="Wingdings" pitchFamily="2" charset="2"/>
              </a:rPr>
              <a:t> the </a:t>
            </a:r>
            <a:r>
              <a:rPr lang="it-IT" dirty="0" err="1" smtClean="0">
                <a:sym typeface="Wingdings" pitchFamily="2" charset="2"/>
              </a:rPr>
              <a:t>insurance</a:t>
            </a:r>
            <a:r>
              <a:rPr lang="it-IT" dirty="0" smtClean="0">
                <a:sym typeface="Wingdings" pitchFamily="2" charset="2"/>
              </a:rPr>
              <a:t> company (</a:t>
            </a:r>
            <a:r>
              <a:rPr lang="it-IT" dirty="0" err="1" smtClean="0">
                <a:sym typeface="Wingdings" pitchFamily="2" charset="2"/>
              </a:rPr>
              <a:t>presence</a:t>
            </a:r>
            <a:r>
              <a:rPr lang="it-IT" dirty="0" smtClean="0">
                <a:sym typeface="Wingdings" pitchFamily="2" charset="2"/>
              </a:rPr>
              <a:t> of </a:t>
            </a:r>
            <a:r>
              <a:rPr lang="it-IT" dirty="0" err="1" smtClean="0">
                <a:sym typeface="Wingdings" pitchFamily="2" charset="2"/>
              </a:rPr>
              <a:t>insurance</a:t>
            </a:r>
            <a:r>
              <a:rPr lang="it-IT" dirty="0" smtClean="0">
                <a:sym typeface="Wingdings" pitchFamily="2" charset="2"/>
              </a:rPr>
              <a:t> </a:t>
            </a:r>
            <a:r>
              <a:rPr lang="it-IT" dirty="0" err="1" smtClean="0">
                <a:sym typeface="Wingdings" pitchFamily="2" charset="2"/>
              </a:rPr>
              <a:t>as</a:t>
            </a:r>
            <a:r>
              <a:rPr lang="it-IT" dirty="0" smtClean="0">
                <a:sym typeface="Wingdings" pitchFamily="2" charset="2"/>
              </a:rPr>
              <a:t> a </a:t>
            </a:r>
            <a:r>
              <a:rPr lang="it-IT" dirty="0" err="1" smtClean="0">
                <a:sym typeface="Wingdings" pitchFamily="2" charset="2"/>
              </a:rPr>
              <a:t>cap</a:t>
            </a:r>
            <a:r>
              <a:rPr lang="it-IT" dirty="0" smtClean="0">
                <a:sym typeface="Wingdings" pitchFamily="2" charset="2"/>
              </a:rPr>
              <a:t> to the </a:t>
            </a:r>
            <a:r>
              <a:rPr lang="it-IT" dirty="0" err="1" smtClean="0">
                <a:sym typeface="Wingdings" pitchFamily="2" charset="2"/>
              </a:rPr>
              <a:t>compensation</a:t>
            </a:r>
            <a:r>
              <a:rPr lang="it-IT" dirty="0" smtClean="0">
                <a:sym typeface="Wingdings" pitchFamily="2" charset="2"/>
              </a:rPr>
              <a:t> </a:t>
            </a:r>
            <a:r>
              <a:rPr lang="it-IT" dirty="0" err="1" smtClean="0">
                <a:sym typeface="Wingdings" pitchFamily="2" charset="2"/>
              </a:rPr>
              <a:t>awarded</a:t>
            </a:r>
            <a:r>
              <a:rPr lang="it-IT" dirty="0">
                <a:sym typeface="Wingdings" pitchFamily="2" charset="2"/>
              </a:rPr>
              <a:t>)</a:t>
            </a:r>
            <a:endParaRPr lang="it-IT" dirty="0" smtClean="0">
              <a:sym typeface="Wingdings" pitchFamily="2" charset="2"/>
            </a:endParaRPr>
          </a:p>
          <a:p>
            <a:endParaRPr lang="it-IT" dirty="0">
              <a:sym typeface="Wingdings" pitchFamily="2" charset="2"/>
            </a:endParaRPr>
          </a:p>
          <a:p>
            <a:pPr marL="0" indent="0">
              <a:buNone/>
            </a:pPr>
            <a:r>
              <a:rPr lang="it-IT" dirty="0" smtClean="0"/>
              <a:t>2) Level of award </a:t>
            </a:r>
            <a:r>
              <a:rPr lang="it-IT" dirty="0" err="1" smtClean="0"/>
              <a:t>is</a:t>
            </a:r>
            <a:r>
              <a:rPr lang="it-IT" dirty="0" smtClean="0"/>
              <a:t> </a:t>
            </a:r>
            <a:r>
              <a:rPr lang="it-IT" dirty="0" err="1" smtClean="0"/>
              <a:t>pushed</a:t>
            </a:r>
            <a:r>
              <a:rPr lang="it-IT" dirty="0" smtClean="0"/>
              <a:t> </a:t>
            </a:r>
            <a:r>
              <a:rPr lang="it-IT" dirty="0" err="1" smtClean="0"/>
              <a:t>at</a:t>
            </a:r>
            <a:r>
              <a:rPr lang="it-IT" dirty="0" smtClean="0"/>
              <a:t> the </a:t>
            </a:r>
            <a:r>
              <a:rPr lang="it-IT" dirty="0" err="1" smtClean="0"/>
              <a:t>insurance</a:t>
            </a:r>
            <a:r>
              <a:rPr lang="it-IT" dirty="0" smtClean="0"/>
              <a:t> </a:t>
            </a:r>
            <a:r>
              <a:rPr lang="it-IT" dirty="0" err="1" smtClean="0"/>
              <a:t>limit</a:t>
            </a:r>
            <a:r>
              <a:rPr lang="it-IT" dirty="0" smtClean="0"/>
              <a:t> (</a:t>
            </a:r>
            <a:r>
              <a:rPr lang="it-IT" dirty="0" err="1" smtClean="0"/>
              <a:t>insurance</a:t>
            </a:r>
            <a:r>
              <a:rPr lang="it-IT" dirty="0" smtClean="0"/>
              <a:t> </a:t>
            </a:r>
            <a:r>
              <a:rPr lang="it-IT" dirty="0" err="1" smtClean="0"/>
              <a:t>as</a:t>
            </a:r>
            <a:r>
              <a:rPr lang="it-IT" dirty="0" smtClean="0"/>
              <a:t> a </a:t>
            </a:r>
            <a:r>
              <a:rPr lang="it-IT" dirty="0" err="1" smtClean="0"/>
              <a:t>factor</a:t>
            </a:r>
            <a:r>
              <a:rPr lang="it-IT" dirty="0" smtClean="0"/>
              <a:t> </a:t>
            </a:r>
            <a:r>
              <a:rPr lang="it-IT" dirty="0" err="1" smtClean="0"/>
              <a:t>that</a:t>
            </a:r>
            <a:r>
              <a:rPr lang="it-IT" dirty="0" smtClean="0"/>
              <a:t> </a:t>
            </a:r>
            <a:r>
              <a:rPr lang="it-IT" dirty="0" err="1" smtClean="0"/>
              <a:t>increase</a:t>
            </a:r>
            <a:r>
              <a:rPr lang="it-IT" dirty="0" smtClean="0"/>
              <a:t> in the </a:t>
            </a:r>
            <a:r>
              <a:rPr lang="it-IT" dirty="0" err="1" smtClean="0"/>
              <a:t>amount</a:t>
            </a:r>
            <a:r>
              <a:rPr lang="it-IT" dirty="0" smtClean="0"/>
              <a:t> for part of the </a:t>
            </a:r>
            <a:r>
              <a:rPr lang="it-IT" dirty="0" err="1" smtClean="0"/>
              <a:t>cases</a:t>
            </a:r>
            <a:r>
              <a:rPr lang="it-IT" dirty="0" smtClean="0"/>
              <a:t>)</a:t>
            </a:r>
          </a:p>
          <a:p>
            <a:pPr marL="0" indent="0">
              <a:buNone/>
            </a:pPr>
            <a:endParaRPr lang="it-IT" dirty="0"/>
          </a:p>
          <a:p>
            <a:pPr marL="0" indent="0">
              <a:buNone/>
            </a:pPr>
            <a:r>
              <a:rPr lang="it-IT" dirty="0" smtClean="0">
                <a:sym typeface="Wingdings" pitchFamily="2" charset="2"/>
              </a:rPr>
              <a:t> lobby can the </a:t>
            </a:r>
            <a:r>
              <a:rPr lang="it-IT" dirty="0" err="1" smtClean="0">
                <a:sym typeface="Wingdings" pitchFamily="2" charset="2"/>
              </a:rPr>
              <a:t>creation</a:t>
            </a:r>
            <a:r>
              <a:rPr lang="it-IT" dirty="0" smtClean="0">
                <a:sym typeface="Wingdings" pitchFamily="2" charset="2"/>
              </a:rPr>
              <a:t> of a </a:t>
            </a:r>
            <a:r>
              <a:rPr lang="it-IT" dirty="0" err="1" smtClean="0">
                <a:sym typeface="Wingdings" pitchFamily="2" charset="2"/>
              </a:rPr>
              <a:t>harmonized</a:t>
            </a:r>
            <a:r>
              <a:rPr lang="it-IT" dirty="0" smtClean="0">
                <a:sym typeface="Wingdings" pitchFamily="2" charset="2"/>
              </a:rPr>
              <a:t> </a:t>
            </a:r>
            <a:r>
              <a:rPr lang="it-IT" dirty="0" err="1" smtClean="0">
                <a:sym typeface="Wingdings" pitchFamily="2" charset="2"/>
              </a:rPr>
              <a:t>insurance</a:t>
            </a:r>
            <a:r>
              <a:rPr lang="it-IT" dirty="0" smtClean="0">
                <a:sym typeface="Wingdings" pitchFamily="2" charset="2"/>
              </a:rPr>
              <a:t> </a:t>
            </a:r>
            <a:r>
              <a:rPr lang="it-IT" dirty="0" err="1" smtClean="0">
                <a:sym typeface="Wingdings" pitchFamily="2" charset="2"/>
              </a:rPr>
              <a:t>contract</a:t>
            </a:r>
            <a:r>
              <a:rPr lang="it-IT" dirty="0" smtClean="0">
                <a:sym typeface="Wingdings" pitchFamily="2" charset="2"/>
              </a:rPr>
              <a:t> law help?</a:t>
            </a:r>
            <a:r>
              <a:rPr lang="it-IT" dirty="0" smtClean="0"/>
              <a:t> </a:t>
            </a:r>
            <a:endParaRPr lang="it-IT" dirty="0"/>
          </a:p>
        </p:txBody>
      </p:sp>
      <p:sp>
        <p:nvSpPr>
          <p:cNvPr id="4" name="Segnaposto piè di pagina 3"/>
          <p:cNvSpPr>
            <a:spLocks noGrp="1"/>
          </p:cNvSpPr>
          <p:nvPr>
            <p:ph type="ftr" sz="quarter" idx="11"/>
          </p:nvPr>
        </p:nvSpPr>
        <p:spPr/>
        <p:txBody>
          <a:bodyPr/>
          <a:lstStyle/>
          <a:p>
            <a:r>
              <a:rPr lang="it-IT" smtClean="0"/>
              <a:t>Prof. Avv. Diana Cerini - AIDA 2014</a:t>
            </a:r>
            <a:endParaRPr lang="it-IT"/>
          </a:p>
        </p:txBody>
      </p:sp>
      <p:sp>
        <p:nvSpPr>
          <p:cNvPr id="5" name="Segnaposto numero diapositiva 4"/>
          <p:cNvSpPr>
            <a:spLocks noGrp="1"/>
          </p:cNvSpPr>
          <p:nvPr>
            <p:ph type="sldNum" sz="quarter" idx="12"/>
          </p:nvPr>
        </p:nvSpPr>
        <p:spPr/>
        <p:txBody>
          <a:bodyPr/>
          <a:lstStyle/>
          <a:p>
            <a:fld id="{0B392598-C5C6-C043-84C5-569474C96B24}" type="slidenum">
              <a:rPr lang="it-IT" smtClean="0"/>
              <a:pPr/>
              <a:t>21</a:t>
            </a:fld>
            <a:endParaRPr lang="it-IT"/>
          </a:p>
        </p:txBody>
      </p:sp>
    </p:spTree>
    <p:extLst>
      <p:ext uri="{BB962C8B-B14F-4D97-AF65-F5344CB8AC3E}">
        <p14:creationId xmlns:p14="http://schemas.microsoft.com/office/powerpoint/2010/main" xmlns="" val="7451225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solidFill>
                  <a:srgbClr val="A10D5B"/>
                </a:solidFill>
              </a:rPr>
              <a:t>Actually</a:t>
            </a:r>
            <a:r>
              <a:rPr lang="it-IT" dirty="0" smtClean="0">
                <a:solidFill>
                  <a:srgbClr val="A10D5B"/>
                </a:solidFill>
              </a:rPr>
              <a:t> in Europe</a:t>
            </a:r>
            <a:endParaRPr lang="it-IT" dirty="0">
              <a:solidFill>
                <a:srgbClr val="A10D5B"/>
              </a:solidFill>
            </a:endParaRPr>
          </a:p>
        </p:txBody>
      </p:sp>
      <p:sp>
        <p:nvSpPr>
          <p:cNvPr id="3" name="Segnaposto contenuto 2"/>
          <p:cNvSpPr>
            <a:spLocks noGrp="1"/>
          </p:cNvSpPr>
          <p:nvPr>
            <p:ph idx="1"/>
          </p:nvPr>
        </p:nvSpPr>
        <p:spPr/>
        <p:txBody>
          <a:bodyPr>
            <a:normAutofit/>
          </a:bodyPr>
          <a:lstStyle/>
          <a:p>
            <a:pPr marL="0" indent="0" algn="just">
              <a:buNone/>
            </a:pPr>
            <a:r>
              <a:rPr lang="it-IT" dirty="0" smtClean="0"/>
              <a:t>-part of the </a:t>
            </a:r>
            <a:r>
              <a:rPr lang="it-IT" dirty="0" err="1" smtClean="0"/>
              <a:t>insurance</a:t>
            </a:r>
            <a:r>
              <a:rPr lang="it-IT" dirty="0" smtClean="0"/>
              <a:t> </a:t>
            </a:r>
            <a:r>
              <a:rPr lang="it-IT" dirty="0" err="1" smtClean="0"/>
              <a:t>contract</a:t>
            </a:r>
            <a:r>
              <a:rPr lang="it-IT" dirty="0" smtClean="0"/>
              <a:t> law </a:t>
            </a:r>
            <a:r>
              <a:rPr lang="it-IT" dirty="0" err="1" smtClean="0"/>
              <a:t>is</a:t>
            </a:r>
            <a:r>
              <a:rPr lang="it-IT" dirty="0" smtClean="0"/>
              <a:t> </a:t>
            </a:r>
            <a:r>
              <a:rPr lang="it-IT" dirty="0" err="1" smtClean="0"/>
              <a:t>directly</a:t>
            </a:r>
            <a:r>
              <a:rPr lang="it-IT" dirty="0" smtClean="0"/>
              <a:t> </a:t>
            </a:r>
            <a:r>
              <a:rPr lang="it-IT" dirty="0" err="1" smtClean="0"/>
              <a:t>harmonized</a:t>
            </a:r>
            <a:r>
              <a:rPr lang="it-IT" dirty="0" err="1" smtClean="0">
                <a:sym typeface="Wingdings" pitchFamily="2" charset="2"/>
              </a:rPr>
              <a:t>i.e</a:t>
            </a:r>
            <a:r>
              <a:rPr lang="it-IT" dirty="0" smtClean="0">
                <a:sym typeface="Wingdings" pitchFamily="2" charset="2"/>
              </a:rPr>
              <a:t>.  </a:t>
            </a:r>
            <a:r>
              <a:rPr lang="it-IT" dirty="0" err="1" smtClean="0">
                <a:sym typeface="Wingdings" pitchFamily="2" charset="2"/>
              </a:rPr>
              <a:t>directives</a:t>
            </a:r>
            <a:r>
              <a:rPr lang="it-IT" dirty="0" smtClean="0">
                <a:sym typeface="Wingdings" pitchFamily="2" charset="2"/>
              </a:rPr>
              <a:t> </a:t>
            </a:r>
            <a:r>
              <a:rPr lang="it-IT" dirty="0" err="1" smtClean="0">
                <a:sym typeface="Wingdings" pitchFamily="2" charset="2"/>
              </a:rPr>
              <a:t>concerning</a:t>
            </a:r>
            <a:r>
              <a:rPr lang="it-IT" dirty="0" smtClean="0">
                <a:sym typeface="Wingdings" pitchFamily="2" charset="2"/>
              </a:rPr>
              <a:t> </a:t>
            </a:r>
            <a:r>
              <a:rPr lang="it-IT" dirty="0" err="1" smtClean="0">
                <a:sym typeface="Wingdings" pitchFamily="2" charset="2"/>
              </a:rPr>
              <a:t>insurance</a:t>
            </a:r>
            <a:r>
              <a:rPr lang="it-IT" dirty="0" smtClean="0">
                <a:sym typeface="Wingdings" pitchFamily="2" charset="2"/>
              </a:rPr>
              <a:t> </a:t>
            </a:r>
            <a:r>
              <a:rPr lang="it-IT" dirty="0" err="1" smtClean="0">
                <a:sym typeface="Wingdings" pitchFamily="2" charset="2"/>
              </a:rPr>
              <a:t>contracts</a:t>
            </a:r>
            <a:r>
              <a:rPr lang="it-IT" dirty="0" smtClean="0">
                <a:sym typeface="Wingdings" pitchFamily="2" charset="2"/>
              </a:rPr>
              <a:t>, </a:t>
            </a:r>
            <a:r>
              <a:rPr lang="it-IT" dirty="0" err="1" smtClean="0">
                <a:sym typeface="Wingdings" pitchFamily="2" charset="2"/>
              </a:rPr>
              <a:t>especially</a:t>
            </a:r>
            <a:r>
              <a:rPr lang="it-IT" dirty="0" smtClean="0">
                <a:sym typeface="Wingdings" pitchFamily="2" charset="2"/>
              </a:rPr>
              <a:t> on information </a:t>
            </a:r>
            <a:r>
              <a:rPr lang="it-IT" dirty="0" err="1" smtClean="0">
                <a:sym typeface="Wingdings" pitchFamily="2" charset="2"/>
              </a:rPr>
              <a:t>duties</a:t>
            </a:r>
            <a:r>
              <a:rPr lang="it-IT" dirty="0" smtClean="0">
                <a:sym typeface="Wingdings" pitchFamily="2" charset="2"/>
              </a:rPr>
              <a:t>, right of </a:t>
            </a:r>
            <a:r>
              <a:rPr lang="it-IT" dirty="0" err="1" smtClean="0">
                <a:sym typeface="Wingdings" pitchFamily="2" charset="2"/>
              </a:rPr>
              <a:t>withdrawal</a:t>
            </a:r>
            <a:r>
              <a:rPr lang="it-IT" dirty="0" smtClean="0">
                <a:sym typeface="Wingdings" pitchFamily="2" charset="2"/>
              </a:rPr>
              <a:t>, etc. </a:t>
            </a:r>
          </a:p>
          <a:p>
            <a:pPr marL="0" indent="0" algn="just">
              <a:buNone/>
            </a:pPr>
            <a:r>
              <a:rPr lang="it-IT" dirty="0" smtClean="0">
                <a:sym typeface="Wingdings" pitchFamily="2" charset="2"/>
              </a:rPr>
              <a:t>Part of the </a:t>
            </a:r>
            <a:r>
              <a:rPr lang="it-IT" dirty="0" err="1" smtClean="0">
                <a:sym typeface="Wingdings" pitchFamily="2" charset="2"/>
              </a:rPr>
              <a:t>insurance</a:t>
            </a:r>
            <a:r>
              <a:rPr lang="it-IT" dirty="0" smtClean="0">
                <a:sym typeface="Wingdings" pitchFamily="2" charset="2"/>
              </a:rPr>
              <a:t> </a:t>
            </a:r>
            <a:r>
              <a:rPr lang="it-IT" dirty="0" err="1" smtClean="0">
                <a:sym typeface="Wingdings" pitchFamily="2" charset="2"/>
              </a:rPr>
              <a:t>contract</a:t>
            </a:r>
            <a:r>
              <a:rPr lang="it-IT" dirty="0" smtClean="0">
                <a:sym typeface="Wingdings" pitchFamily="2" charset="2"/>
              </a:rPr>
              <a:t> law </a:t>
            </a:r>
            <a:r>
              <a:rPr lang="it-IT" dirty="0" err="1" smtClean="0">
                <a:sym typeface="Wingdings" pitchFamily="2" charset="2"/>
              </a:rPr>
              <a:t>is</a:t>
            </a:r>
            <a:r>
              <a:rPr lang="it-IT" dirty="0" smtClean="0">
                <a:sym typeface="Wingdings" pitchFamily="2" charset="2"/>
              </a:rPr>
              <a:t> </a:t>
            </a:r>
            <a:r>
              <a:rPr lang="it-IT" dirty="0" err="1" smtClean="0">
                <a:sym typeface="Wingdings" pitchFamily="2" charset="2"/>
              </a:rPr>
              <a:t>indirectly</a:t>
            </a:r>
            <a:r>
              <a:rPr lang="it-IT" dirty="0" smtClean="0">
                <a:sym typeface="Wingdings" pitchFamily="2" charset="2"/>
              </a:rPr>
              <a:t> </a:t>
            </a:r>
            <a:r>
              <a:rPr lang="it-IT" dirty="0" err="1" smtClean="0">
                <a:sym typeface="Wingdings" pitchFamily="2" charset="2"/>
              </a:rPr>
              <a:t>harmonized</a:t>
            </a:r>
            <a:r>
              <a:rPr lang="it-IT" dirty="0" smtClean="0">
                <a:sym typeface="Wingdings" pitchFamily="2" charset="2"/>
              </a:rPr>
              <a:t> i.e. </a:t>
            </a:r>
            <a:r>
              <a:rPr lang="it-IT" dirty="0" err="1" smtClean="0">
                <a:sym typeface="Wingdings" pitchFamily="2" charset="2"/>
              </a:rPr>
              <a:t>directives</a:t>
            </a:r>
            <a:r>
              <a:rPr lang="it-IT" dirty="0" smtClean="0">
                <a:sym typeface="Wingdings" pitchFamily="2" charset="2"/>
              </a:rPr>
              <a:t> </a:t>
            </a:r>
            <a:r>
              <a:rPr lang="it-IT" dirty="0" err="1" smtClean="0">
                <a:sym typeface="Wingdings" pitchFamily="2" charset="2"/>
              </a:rPr>
              <a:t>concerning</a:t>
            </a:r>
            <a:r>
              <a:rPr lang="it-IT" dirty="0" smtClean="0">
                <a:sym typeface="Wingdings" pitchFamily="2" charset="2"/>
              </a:rPr>
              <a:t> </a:t>
            </a:r>
            <a:r>
              <a:rPr lang="it-IT" dirty="0" err="1" smtClean="0">
                <a:sym typeface="Wingdings" pitchFamily="2" charset="2"/>
              </a:rPr>
              <a:t>unfair</a:t>
            </a:r>
            <a:r>
              <a:rPr lang="it-IT" dirty="0" smtClean="0">
                <a:sym typeface="Wingdings" pitchFamily="2" charset="2"/>
              </a:rPr>
              <a:t> </a:t>
            </a:r>
            <a:r>
              <a:rPr lang="it-IT" dirty="0" err="1" smtClean="0">
                <a:sym typeface="Wingdings" pitchFamily="2" charset="2"/>
              </a:rPr>
              <a:t>contract</a:t>
            </a:r>
            <a:r>
              <a:rPr lang="it-IT" dirty="0" smtClean="0">
                <a:sym typeface="Wingdings" pitchFamily="2" charset="2"/>
              </a:rPr>
              <a:t> </a:t>
            </a:r>
            <a:r>
              <a:rPr lang="it-IT" dirty="0" err="1" smtClean="0">
                <a:sym typeface="Wingdings" pitchFamily="2" charset="2"/>
              </a:rPr>
              <a:t>terms</a:t>
            </a:r>
            <a:r>
              <a:rPr lang="it-IT" dirty="0" smtClean="0"/>
              <a:t>  </a:t>
            </a:r>
          </a:p>
          <a:p>
            <a:pPr marL="0" indent="0" algn="just">
              <a:buNone/>
            </a:pPr>
            <a:endParaRPr lang="it-IT" dirty="0" smtClean="0"/>
          </a:p>
          <a:p>
            <a:pPr marL="0" indent="0" algn="just">
              <a:buNone/>
            </a:pPr>
            <a:r>
              <a:rPr lang="it-IT" dirty="0" smtClean="0"/>
              <a:t>- Part of the </a:t>
            </a:r>
            <a:r>
              <a:rPr lang="it-IT" dirty="0" err="1" smtClean="0"/>
              <a:t>insurance</a:t>
            </a:r>
            <a:r>
              <a:rPr lang="it-IT" dirty="0" smtClean="0"/>
              <a:t> </a:t>
            </a:r>
            <a:r>
              <a:rPr lang="it-IT" dirty="0" err="1" smtClean="0"/>
              <a:t>contract</a:t>
            </a:r>
            <a:r>
              <a:rPr lang="it-IT" dirty="0" smtClean="0"/>
              <a:t> law </a:t>
            </a:r>
            <a:r>
              <a:rPr lang="it-IT" dirty="0" err="1" smtClean="0"/>
              <a:t>is</a:t>
            </a:r>
            <a:r>
              <a:rPr lang="it-IT" dirty="0" smtClean="0"/>
              <a:t> </a:t>
            </a:r>
            <a:r>
              <a:rPr lang="it-IT" dirty="0" err="1" smtClean="0"/>
              <a:t>not</a:t>
            </a:r>
            <a:r>
              <a:rPr lang="it-IT" dirty="0" smtClean="0"/>
              <a:t> </a:t>
            </a:r>
            <a:r>
              <a:rPr lang="it-IT" dirty="0" err="1" smtClean="0"/>
              <a:t>harmonized</a:t>
            </a:r>
            <a:r>
              <a:rPr lang="it-IT" dirty="0" smtClean="0">
                <a:sym typeface="Wingdings" pitchFamily="2" charset="2"/>
              </a:rPr>
              <a:t> </a:t>
            </a:r>
            <a:r>
              <a:rPr lang="it-IT" dirty="0" err="1" smtClean="0">
                <a:sym typeface="Wingdings" pitchFamily="2" charset="2"/>
              </a:rPr>
              <a:t>especially</a:t>
            </a:r>
            <a:r>
              <a:rPr lang="it-IT" dirty="0" smtClean="0">
                <a:sym typeface="Wingdings" pitchFamily="2" charset="2"/>
              </a:rPr>
              <a:t> general </a:t>
            </a:r>
            <a:r>
              <a:rPr lang="it-IT" dirty="0" err="1" smtClean="0">
                <a:sym typeface="Wingdings" pitchFamily="2" charset="2"/>
              </a:rPr>
              <a:t>rule</a:t>
            </a:r>
            <a:r>
              <a:rPr lang="it-IT" dirty="0" smtClean="0">
                <a:sym typeface="Wingdings" pitchFamily="2" charset="2"/>
              </a:rPr>
              <a:t> on </a:t>
            </a:r>
            <a:r>
              <a:rPr lang="it-IT" dirty="0" err="1" smtClean="0">
                <a:sym typeface="Wingdings" pitchFamily="2" charset="2"/>
              </a:rPr>
              <a:t>liability</a:t>
            </a:r>
            <a:r>
              <a:rPr lang="it-IT" dirty="0" smtClean="0">
                <a:sym typeface="Wingdings" pitchFamily="2" charset="2"/>
              </a:rPr>
              <a:t> </a:t>
            </a:r>
            <a:r>
              <a:rPr lang="it-IT" dirty="0" err="1" smtClean="0">
                <a:sym typeface="Wingdings" pitchFamily="2" charset="2"/>
              </a:rPr>
              <a:t>insurance</a:t>
            </a:r>
            <a:r>
              <a:rPr lang="it-IT" dirty="0" smtClean="0">
                <a:sym typeface="Wingdings" pitchFamily="2" charset="2"/>
              </a:rPr>
              <a:t> </a:t>
            </a:r>
            <a:endParaRPr lang="it-IT" dirty="0"/>
          </a:p>
        </p:txBody>
      </p:sp>
      <p:sp>
        <p:nvSpPr>
          <p:cNvPr id="4" name="Segnaposto piè di pagina 3"/>
          <p:cNvSpPr>
            <a:spLocks noGrp="1"/>
          </p:cNvSpPr>
          <p:nvPr>
            <p:ph type="ftr" sz="quarter" idx="11"/>
          </p:nvPr>
        </p:nvSpPr>
        <p:spPr/>
        <p:txBody>
          <a:bodyPr/>
          <a:lstStyle/>
          <a:p>
            <a:r>
              <a:rPr lang="it-IT" smtClean="0"/>
              <a:t>Prof. Avv. Diana Cerini - AIDA 2014</a:t>
            </a:r>
            <a:endParaRPr lang="it-IT"/>
          </a:p>
        </p:txBody>
      </p:sp>
      <p:sp>
        <p:nvSpPr>
          <p:cNvPr id="5" name="Segnaposto numero diapositiva 4"/>
          <p:cNvSpPr>
            <a:spLocks noGrp="1"/>
          </p:cNvSpPr>
          <p:nvPr>
            <p:ph type="sldNum" sz="quarter" idx="12"/>
          </p:nvPr>
        </p:nvSpPr>
        <p:spPr/>
        <p:txBody>
          <a:bodyPr/>
          <a:lstStyle/>
          <a:p>
            <a:fld id="{0B392598-C5C6-C043-84C5-569474C96B24}" type="slidenum">
              <a:rPr lang="it-IT" smtClean="0"/>
              <a:pPr/>
              <a:t>22</a:t>
            </a:fld>
            <a:endParaRPr lang="it-IT"/>
          </a:p>
        </p:txBody>
      </p:sp>
    </p:spTree>
    <p:extLst>
      <p:ext uri="{BB962C8B-B14F-4D97-AF65-F5344CB8AC3E}">
        <p14:creationId xmlns:p14="http://schemas.microsoft.com/office/powerpoint/2010/main" xmlns="" val="30896497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err="1" smtClean="0">
                <a:solidFill>
                  <a:srgbClr val="A10D5B"/>
                </a:solidFill>
              </a:rPr>
              <a:t>Compensation</a:t>
            </a:r>
            <a:r>
              <a:rPr lang="it-IT" b="1" dirty="0" smtClean="0">
                <a:solidFill>
                  <a:srgbClr val="A10D5B"/>
                </a:solidFill>
              </a:rPr>
              <a:t> and Single Market for </a:t>
            </a:r>
            <a:r>
              <a:rPr lang="it-IT" b="1" dirty="0" err="1" smtClean="0">
                <a:solidFill>
                  <a:srgbClr val="A10D5B"/>
                </a:solidFill>
              </a:rPr>
              <a:t>Insurance</a:t>
            </a:r>
            <a:r>
              <a:rPr lang="it-IT" b="1" dirty="0" smtClean="0">
                <a:solidFill>
                  <a:srgbClr val="A10D5B"/>
                </a:solidFill>
              </a:rPr>
              <a:t> </a:t>
            </a:r>
            <a:endParaRPr lang="it-IT" b="1" dirty="0">
              <a:solidFill>
                <a:srgbClr val="A10D5B"/>
              </a:solidFill>
            </a:endParaRPr>
          </a:p>
        </p:txBody>
      </p:sp>
      <p:sp>
        <p:nvSpPr>
          <p:cNvPr id="3" name="Segnaposto contenuto 2"/>
          <p:cNvSpPr>
            <a:spLocks noGrp="1"/>
          </p:cNvSpPr>
          <p:nvPr>
            <p:ph idx="1"/>
          </p:nvPr>
        </p:nvSpPr>
        <p:spPr/>
        <p:txBody>
          <a:bodyPr/>
          <a:lstStyle/>
          <a:p>
            <a:endParaRPr lang="it-IT" dirty="0" smtClean="0"/>
          </a:p>
          <a:p>
            <a:pPr>
              <a:buFontTx/>
              <a:buChar char="-"/>
            </a:pPr>
            <a:r>
              <a:rPr lang="it-IT" dirty="0" err="1" smtClean="0"/>
              <a:t>Problem</a:t>
            </a:r>
            <a:r>
              <a:rPr lang="it-IT" dirty="0" smtClean="0"/>
              <a:t> for cross </a:t>
            </a:r>
            <a:r>
              <a:rPr lang="it-IT" dirty="0" err="1" smtClean="0"/>
              <a:t>border</a:t>
            </a:r>
            <a:r>
              <a:rPr lang="it-IT" dirty="0" smtClean="0"/>
              <a:t> </a:t>
            </a:r>
            <a:r>
              <a:rPr lang="it-IT" dirty="0" err="1" smtClean="0"/>
              <a:t>litigation</a:t>
            </a:r>
            <a:r>
              <a:rPr lang="it-IT" dirty="0" smtClean="0"/>
              <a:t>: </a:t>
            </a:r>
            <a:r>
              <a:rPr lang="it-IT" dirty="0" err="1" smtClean="0"/>
              <a:t>legal</a:t>
            </a:r>
            <a:r>
              <a:rPr lang="it-IT" dirty="0" smtClean="0"/>
              <a:t> </a:t>
            </a:r>
            <a:r>
              <a:rPr lang="it-IT" dirty="0" err="1" smtClean="0"/>
              <a:t>uncertainty</a:t>
            </a:r>
            <a:r>
              <a:rPr lang="it-IT" dirty="0" smtClean="0"/>
              <a:t>, </a:t>
            </a:r>
            <a:r>
              <a:rPr lang="it-IT" dirty="0" err="1" smtClean="0"/>
              <a:t>scarce</a:t>
            </a:r>
            <a:r>
              <a:rPr lang="it-IT" dirty="0" smtClean="0"/>
              <a:t> </a:t>
            </a:r>
            <a:r>
              <a:rPr lang="it-IT" dirty="0" err="1" smtClean="0"/>
              <a:t>knowledge</a:t>
            </a:r>
            <a:r>
              <a:rPr lang="it-IT" dirty="0" smtClean="0"/>
              <a:t> of the market </a:t>
            </a:r>
          </a:p>
          <a:p>
            <a:pPr>
              <a:buFontTx/>
              <a:buChar char="-"/>
            </a:pPr>
            <a:endParaRPr lang="it-IT" dirty="0"/>
          </a:p>
          <a:p>
            <a:pPr>
              <a:buFont typeface="Wingdings"/>
              <a:buChar char="à"/>
            </a:pPr>
            <a:r>
              <a:rPr lang="it-IT" dirty="0" err="1" smtClean="0"/>
              <a:t>Problem</a:t>
            </a:r>
            <a:r>
              <a:rPr lang="it-IT" dirty="0" smtClean="0"/>
              <a:t> for free </a:t>
            </a:r>
            <a:r>
              <a:rPr lang="it-IT" dirty="0" err="1" smtClean="0"/>
              <a:t>movement</a:t>
            </a:r>
            <a:r>
              <a:rPr lang="it-IT" dirty="0" smtClean="0"/>
              <a:t> of </a:t>
            </a:r>
            <a:r>
              <a:rPr lang="it-IT" dirty="0" err="1" smtClean="0"/>
              <a:t>insurance</a:t>
            </a:r>
            <a:r>
              <a:rPr lang="it-IT" dirty="0" smtClean="0"/>
              <a:t> companies and </a:t>
            </a:r>
            <a:r>
              <a:rPr lang="it-IT" dirty="0" err="1" smtClean="0"/>
              <a:t>insurance</a:t>
            </a:r>
            <a:r>
              <a:rPr lang="it-IT" dirty="0" smtClean="0"/>
              <a:t> </a:t>
            </a:r>
            <a:r>
              <a:rPr lang="it-IT" dirty="0" err="1" smtClean="0"/>
              <a:t>services</a:t>
            </a:r>
            <a:endParaRPr lang="it-IT" dirty="0" smtClean="0"/>
          </a:p>
          <a:p>
            <a:pPr>
              <a:buFont typeface="Wingdings"/>
              <a:buChar char="à"/>
            </a:pPr>
            <a:endParaRPr lang="it-IT" dirty="0"/>
          </a:p>
          <a:p>
            <a:pPr>
              <a:buFont typeface="Wingdings"/>
              <a:buChar char="à"/>
            </a:pPr>
            <a:r>
              <a:rPr lang="it-IT" dirty="0" err="1" smtClean="0"/>
              <a:t>Less</a:t>
            </a:r>
            <a:r>
              <a:rPr lang="it-IT" dirty="0" smtClean="0"/>
              <a:t> </a:t>
            </a:r>
            <a:r>
              <a:rPr lang="it-IT" dirty="0" err="1" smtClean="0"/>
              <a:t>competition</a:t>
            </a:r>
            <a:r>
              <a:rPr lang="it-IT" dirty="0" smtClean="0"/>
              <a:t> in </a:t>
            </a:r>
            <a:r>
              <a:rPr lang="it-IT" dirty="0" err="1" smtClean="0"/>
              <a:t>insurance</a:t>
            </a:r>
            <a:r>
              <a:rPr lang="it-IT" dirty="0" smtClean="0"/>
              <a:t> </a:t>
            </a:r>
            <a:endParaRPr lang="it-IT" dirty="0"/>
          </a:p>
        </p:txBody>
      </p:sp>
      <p:sp>
        <p:nvSpPr>
          <p:cNvPr id="4" name="Segnaposto piè di pagina 3"/>
          <p:cNvSpPr>
            <a:spLocks noGrp="1"/>
          </p:cNvSpPr>
          <p:nvPr>
            <p:ph type="ftr" sz="quarter" idx="11"/>
          </p:nvPr>
        </p:nvSpPr>
        <p:spPr/>
        <p:txBody>
          <a:bodyPr/>
          <a:lstStyle/>
          <a:p>
            <a:r>
              <a:rPr lang="it-IT" smtClean="0"/>
              <a:t>Prof. Avv. Diana Cerini - AIDA 2014</a:t>
            </a:r>
            <a:endParaRPr lang="it-IT"/>
          </a:p>
        </p:txBody>
      </p:sp>
      <p:sp>
        <p:nvSpPr>
          <p:cNvPr id="5" name="Segnaposto numero diapositiva 4"/>
          <p:cNvSpPr>
            <a:spLocks noGrp="1"/>
          </p:cNvSpPr>
          <p:nvPr>
            <p:ph type="sldNum" sz="quarter" idx="12"/>
          </p:nvPr>
        </p:nvSpPr>
        <p:spPr/>
        <p:txBody>
          <a:bodyPr/>
          <a:lstStyle/>
          <a:p>
            <a:fld id="{0B392598-C5C6-C043-84C5-569474C96B24}" type="slidenum">
              <a:rPr lang="it-IT" smtClean="0"/>
              <a:pPr/>
              <a:t>23</a:t>
            </a:fld>
            <a:endParaRPr lang="it-IT"/>
          </a:p>
        </p:txBody>
      </p:sp>
    </p:spTree>
    <p:extLst>
      <p:ext uri="{BB962C8B-B14F-4D97-AF65-F5344CB8AC3E}">
        <p14:creationId xmlns:p14="http://schemas.microsoft.com/office/powerpoint/2010/main" xmlns="" val="15247289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solidFill>
                  <a:srgbClr val="A10D5B"/>
                </a:solidFill>
              </a:rPr>
              <a:t>What</a:t>
            </a:r>
            <a:r>
              <a:rPr lang="it-IT" dirty="0" smtClean="0">
                <a:solidFill>
                  <a:srgbClr val="A10D5B"/>
                </a:solidFill>
              </a:rPr>
              <a:t> </a:t>
            </a:r>
            <a:r>
              <a:rPr lang="it-IT" dirty="0" err="1" smtClean="0">
                <a:solidFill>
                  <a:srgbClr val="A10D5B"/>
                </a:solidFill>
              </a:rPr>
              <a:t>is</a:t>
            </a:r>
            <a:r>
              <a:rPr lang="it-IT" dirty="0" smtClean="0">
                <a:solidFill>
                  <a:srgbClr val="A10D5B"/>
                </a:solidFill>
              </a:rPr>
              <a:t> EU </a:t>
            </a:r>
            <a:r>
              <a:rPr lang="it-IT" dirty="0" err="1" smtClean="0">
                <a:solidFill>
                  <a:srgbClr val="A10D5B"/>
                </a:solidFill>
              </a:rPr>
              <a:t>doing</a:t>
            </a:r>
            <a:r>
              <a:rPr lang="it-IT" dirty="0" smtClean="0">
                <a:solidFill>
                  <a:srgbClr val="A10D5B"/>
                </a:solidFill>
              </a:rPr>
              <a:t> for </a:t>
            </a:r>
            <a:r>
              <a:rPr lang="it-IT" dirty="0" err="1" smtClean="0">
                <a:solidFill>
                  <a:srgbClr val="A10D5B"/>
                </a:solidFill>
              </a:rPr>
              <a:t>insurance</a:t>
            </a:r>
            <a:r>
              <a:rPr lang="it-IT" dirty="0" smtClean="0">
                <a:solidFill>
                  <a:srgbClr val="A10D5B"/>
                </a:solidFill>
              </a:rPr>
              <a:t> </a:t>
            </a:r>
            <a:r>
              <a:rPr lang="it-IT" dirty="0" err="1" smtClean="0">
                <a:solidFill>
                  <a:srgbClr val="A10D5B"/>
                </a:solidFill>
              </a:rPr>
              <a:t>contract</a:t>
            </a:r>
            <a:r>
              <a:rPr lang="it-IT" dirty="0" smtClean="0">
                <a:solidFill>
                  <a:srgbClr val="A10D5B"/>
                </a:solidFill>
              </a:rPr>
              <a:t> law?</a:t>
            </a:r>
            <a:endParaRPr lang="it-IT" dirty="0">
              <a:solidFill>
                <a:srgbClr val="A10D5B"/>
              </a:solidFill>
            </a:endParaRPr>
          </a:p>
        </p:txBody>
      </p:sp>
      <p:sp>
        <p:nvSpPr>
          <p:cNvPr id="3" name="Segnaposto contenuto 2"/>
          <p:cNvSpPr>
            <a:spLocks noGrp="1"/>
          </p:cNvSpPr>
          <p:nvPr>
            <p:ph idx="1"/>
          </p:nvPr>
        </p:nvSpPr>
        <p:spPr/>
        <p:txBody>
          <a:bodyPr/>
          <a:lstStyle/>
          <a:p>
            <a:endParaRPr lang="it-IT" dirty="0" smtClean="0"/>
          </a:p>
          <a:p>
            <a:r>
              <a:rPr lang="it-IT" dirty="0" err="1" smtClean="0"/>
              <a:t>Consultation</a:t>
            </a:r>
            <a:r>
              <a:rPr lang="it-IT" dirty="0" smtClean="0"/>
              <a:t> with </a:t>
            </a:r>
            <a:r>
              <a:rPr lang="it-IT" dirty="0" err="1" smtClean="0"/>
              <a:t>stakeholders</a:t>
            </a:r>
            <a:endParaRPr lang="it-IT" dirty="0" smtClean="0"/>
          </a:p>
          <a:p>
            <a:endParaRPr lang="it-IT" dirty="0"/>
          </a:p>
          <a:p>
            <a:r>
              <a:rPr lang="it-IT" dirty="0" err="1" smtClean="0"/>
              <a:t>Creation</a:t>
            </a:r>
            <a:r>
              <a:rPr lang="it-IT" dirty="0" smtClean="0"/>
              <a:t> of a Group of Expert (2013)</a:t>
            </a:r>
          </a:p>
          <a:p>
            <a:endParaRPr lang="it-IT" dirty="0"/>
          </a:p>
          <a:p>
            <a:r>
              <a:rPr lang="it-IT" dirty="0" smtClean="0"/>
              <a:t>New </a:t>
            </a:r>
            <a:r>
              <a:rPr lang="it-IT" dirty="0" err="1" smtClean="0"/>
              <a:t>calls</a:t>
            </a:r>
            <a:r>
              <a:rPr lang="it-IT" dirty="0" smtClean="0"/>
              <a:t> for </a:t>
            </a:r>
            <a:r>
              <a:rPr lang="it-IT" dirty="0" err="1" smtClean="0"/>
              <a:t>measures</a:t>
            </a:r>
            <a:r>
              <a:rPr lang="it-IT" dirty="0" smtClean="0"/>
              <a:t> </a:t>
            </a:r>
            <a:r>
              <a:rPr lang="it-IT" dirty="0" err="1" smtClean="0"/>
              <a:t>effect</a:t>
            </a:r>
            <a:r>
              <a:rPr lang="it-IT" dirty="0" smtClean="0"/>
              <a:t> of </a:t>
            </a:r>
            <a:r>
              <a:rPr lang="it-IT" dirty="0" err="1" smtClean="0"/>
              <a:t>legal</a:t>
            </a:r>
            <a:r>
              <a:rPr lang="it-IT" dirty="0" smtClean="0"/>
              <a:t> </a:t>
            </a:r>
            <a:r>
              <a:rPr lang="it-IT" dirty="0" err="1" smtClean="0"/>
              <a:t>differences</a:t>
            </a:r>
            <a:r>
              <a:rPr lang="it-IT" dirty="0" smtClean="0"/>
              <a:t> in EU country </a:t>
            </a:r>
            <a:r>
              <a:rPr lang="it-IT" dirty="0" err="1" smtClean="0"/>
              <a:t>legisation</a:t>
            </a:r>
            <a:endParaRPr lang="it-IT" dirty="0"/>
          </a:p>
        </p:txBody>
      </p:sp>
      <p:sp>
        <p:nvSpPr>
          <p:cNvPr id="4" name="Segnaposto piè di pagina 3"/>
          <p:cNvSpPr>
            <a:spLocks noGrp="1"/>
          </p:cNvSpPr>
          <p:nvPr>
            <p:ph type="ftr" sz="quarter" idx="11"/>
          </p:nvPr>
        </p:nvSpPr>
        <p:spPr/>
        <p:txBody>
          <a:bodyPr/>
          <a:lstStyle/>
          <a:p>
            <a:r>
              <a:rPr lang="it-IT" smtClean="0"/>
              <a:t>Prof. Avv. Diana Cerini - AIDA 2014</a:t>
            </a:r>
            <a:endParaRPr lang="it-IT"/>
          </a:p>
        </p:txBody>
      </p:sp>
      <p:sp>
        <p:nvSpPr>
          <p:cNvPr id="5" name="Segnaposto numero diapositiva 4"/>
          <p:cNvSpPr>
            <a:spLocks noGrp="1"/>
          </p:cNvSpPr>
          <p:nvPr>
            <p:ph type="sldNum" sz="quarter" idx="12"/>
          </p:nvPr>
        </p:nvSpPr>
        <p:spPr/>
        <p:txBody>
          <a:bodyPr/>
          <a:lstStyle/>
          <a:p>
            <a:fld id="{0B392598-C5C6-C043-84C5-569474C96B24}" type="slidenum">
              <a:rPr lang="it-IT" smtClean="0"/>
              <a:pPr/>
              <a:t>24</a:t>
            </a:fld>
            <a:endParaRPr lang="it-IT"/>
          </a:p>
        </p:txBody>
      </p:sp>
    </p:spTree>
    <p:extLst>
      <p:ext uri="{BB962C8B-B14F-4D97-AF65-F5344CB8AC3E}">
        <p14:creationId xmlns:p14="http://schemas.microsoft.com/office/powerpoint/2010/main" xmlns="" val="13122982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r>
              <a:rPr lang="it-IT" sz="3000" dirty="0" smtClean="0"/>
              <a:t/>
            </a:r>
            <a:br>
              <a:rPr lang="it-IT" sz="3000" dirty="0" smtClean="0"/>
            </a:br>
            <a:r>
              <a:rPr lang="it-IT" sz="3000" b="1" dirty="0" smtClean="0">
                <a:solidFill>
                  <a:srgbClr val="A10D5B"/>
                </a:solidFill>
              </a:rPr>
              <a:t>Group of </a:t>
            </a:r>
            <a:r>
              <a:rPr lang="it-IT" sz="3000" b="1" dirty="0" err="1" smtClean="0">
                <a:solidFill>
                  <a:srgbClr val="A10D5B"/>
                </a:solidFill>
              </a:rPr>
              <a:t>Experts</a:t>
            </a:r>
            <a:r>
              <a:rPr lang="it-IT" sz="3000" b="1" dirty="0" smtClean="0">
                <a:solidFill>
                  <a:srgbClr val="A10D5B"/>
                </a:solidFill>
              </a:rPr>
              <a:t> on </a:t>
            </a:r>
            <a:r>
              <a:rPr lang="it-IT" sz="3000" b="1" dirty="0" err="1" smtClean="0">
                <a:solidFill>
                  <a:srgbClr val="A10D5B"/>
                </a:solidFill>
              </a:rPr>
              <a:t>Insurance</a:t>
            </a:r>
            <a:r>
              <a:rPr lang="it-IT" sz="3000" b="1" dirty="0" smtClean="0">
                <a:solidFill>
                  <a:srgbClr val="A10D5B"/>
                </a:solidFill>
              </a:rPr>
              <a:t> </a:t>
            </a:r>
            <a:r>
              <a:rPr lang="it-IT" sz="3000" b="1" dirty="0" err="1" smtClean="0">
                <a:solidFill>
                  <a:srgbClr val="A10D5B"/>
                </a:solidFill>
              </a:rPr>
              <a:t>Contract</a:t>
            </a:r>
            <a:r>
              <a:rPr lang="it-IT" sz="3000" b="1" dirty="0" smtClean="0">
                <a:solidFill>
                  <a:srgbClr val="A10D5B"/>
                </a:solidFill>
              </a:rPr>
              <a:t> Law </a:t>
            </a:r>
            <a:br>
              <a:rPr lang="it-IT" sz="3000" b="1" dirty="0" smtClean="0">
                <a:solidFill>
                  <a:srgbClr val="A10D5B"/>
                </a:solidFill>
              </a:rPr>
            </a:br>
            <a:r>
              <a:rPr lang="it-IT" sz="3000" b="1" dirty="0" smtClean="0">
                <a:solidFill>
                  <a:srgbClr val="A10D5B"/>
                </a:solidFill>
              </a:rPr>
              <a:t>EU </a:t>
            </a:r>
            <a:r>
              <a:rPr lang="it-IT" sz="3000" b="1" dirty="0" err="1" smtClean="0">
                <a:solidFill>
                  <a:srgbClr val="A10D5B"/>
                </a:solidFill>
              </a:rPr>
              <a:t>Commission</a:t>
            </a:r>
            <a:r>
              <a:rPr lang="it-IT" sz="3000" b="1" dirty="0" smtClean="0">
                <a:solidFill>
                  <a:srgbClr val="A10D5B"/>
                </a:solidFill>
              </a:rPr>
              <a:t> – 2013/2014</a:t>
            </a:r>
            <a:br>
              <a:rPr lang="it-IT" sz="3000" b="1" dirty="0" smtClean="0">
                <a:solidFill>
                  <a:srgbClr val="A10D5B"/>
                </a:solidFill>
              </a:rPr>
            </a:br>
            <a:endParaRPr lang="it-IT" sz="3000" b="1" dirty="0">
              <a:solidFill>
                <a:srgbClr val="A10D5B"/>
              </a:solidFill>
            </a:endParaRPr>
          </a:p>
        </p:txBody>
      </p:sp>
      <p:sp>
        <p:nvSpPr>
          <p:cNvPr id="3" name="Segnaposto contenuto 2"/>
          <p:cNvSpPr>
            <a:spLocks noGrp="1"/>
          </p:cNvSpPr>
          <p:nvPr>
            <p:ph idx="1"/>
          </p:nvPr>
        </p:nvSpPr>
        <p:spPr/>
        <p:txBody>
          <a:bodyPr>
            <a:normAutofit/>
          </a:bodyPr>
          <a:lstStyle/>
          <a:p>
            <a:endParaRPr lang="it-IT" dirty="0" smtClean="0"/>
          </a:p>
          <a:p>
            <a:pPr algn="just"/>
            <a:r>
              <a:rPr lang="en-US" dirty="0"/>
              <a:t>Commission Decision of 17 January 2013 an Expert Group on a European Insurance Contract Law, OJ 2013 C 16/6 (Commission Decision). </a:t>
            </a:r>
            <a:endParaRPr lang="en-US" dirty="0" smtClean="0"/>
          </a:p>
          <a:p>
            <a:pPr algn="just"/>
            <a:endParaRPr lang="en-US" dirty="0" smtClean="0"/>
          </a:p>
          <a:p>
            <a:pPr marL="0" indent="0" algn="just">
              <a:buNone/>
            </a:pPr>
            <a:r>
              <a:rPr lang="it-IT" dirty="0" smtClean="0">
                <a:sym typeface="Wingdings" panose="05000000000000000000" pitchFamily="2" charset="2"/>
              </a:rPr>
              <a:t> </a:t>
            </a:r>
            <a:r>
              <a:rPr lang="it-IT" dirty="0" err="1" smtClean="0">
                <a:sym typeface="Wingdings" panose="05000000000000000000" pitchFamily="2" charset="2"/>
              </a:rPr>
              <a:t>Identify</a:t>
            </a:r>
            <a:r>
              <a:rPr lang="it-IT" dirty="0" smtClean="0">
                <a:sym typeface="Wingdings" panose="05000000000000000000" pitchFamily="2" charset="2"/>
              </a:rPr>
              <a:t> </a:t>
            </a:r>
            <a:r>
              <a:rPr lang="it-IT" dirty="0" err="1" smtClean="0">
                <a:sym typeface="Wingdings" panose="05000000000000000000" pitchFamily="2" charset="2"/>
              </a:rPr>
              <a:t>o</a:t>
            </a:r>
            <a:r>
              <a:rPr lang="it-IT" dirty="0" err="1" smtClean="0"/>
              <a:t>bstacles</a:t>
            </a:r>
            <a:r>
              <a:rPr lang="it-IT" dirty="0" smtClean="0"/>
              <a:t> to free </a:t>
            </a:r>
            <a:r>
              <a:rPr lang="it-IT" dirty="0" err="1" smtClean="0"/>
              <a:t>circulation</a:t>
            </a:r>
            <a:r>
              <a:rPr lang="it-IT" dirty="0" smtClean="0"/>
              <a:t> of </a:t>
            </a:r>
            <a:r>
              <a:rPr lang="it-IT" dirty="0" err="1" smtClean="0"/>
              <a:t>insurance</a:t>
            </a:r>
            <a:r>
              <a:rPr lang="it-IT" dirty="0" smtClean="0"/>
              <a:t> </a:t>
            </a:r>
            <a:r>
              <a:rPr lang="it-IT" dirty="0" err="1" smtClean="0"/>
              <a:t>products</a:t>
            </a:r>
            <a:r>
              <a:rPr lang="it-IT" dirty="0" smtClean="0"/>
              <a:t> and </a:t>
            </a:r>
            <a:r>
              <a:rPr lang="it-IT" dirty="0" err="1" smtClean="0"/>
              <a:t>services</a:t>
            </a:r>
            <a:r>
              <a:rPr lang="it-IT" dirty="0" smtClean="0"/>
              <a:t> </a:t>
            </a:r>
          </a:p>
          <a:p>
            <a:pPr algn="just"/>
            <a:endParaRPr lang="it-IT" dirty="0"/>
          </a:p>
          <a:p>
            <a:pPr algn="just"/>
            <a:r>
              <a:rPr lang="it-IT" dirty="0" smtClean="0"/>
              <a:t>General report , passim and </a:t>
            </a:r>
            <a:r>
              <a:rPr lang="it-IT" dirty="0" err="1" smtClean="0"/>
              <a:t>section</a:t>
            </a:r>
            <a:r>
              <a:rPr lang="it-IT" dirty="0" smtClean="0"/>
              <a:t> </a:t>
            </a:r>
            <a:r>
              <a:rPr lang="it-IT" dirty="0" err="1" smtClean="0"/>
              <a:t>five</a:t>
            </a:r>
            <a:r>
              <a:rPr lang="it-IT" dirty="0" smtClean="0"/>
              <a:t> in </a:t>
            </a:r>
            <a:r>
              <a:rPr lang="it-IT" dirty="0" err="1" smtClean="0"/>
              <a:t>particular</a:t>
            </a:r>
            <a:r>
              <a:rPr lang="it-IT" dirty="0" smtClean="0"/>
              <a:t> </a:t>
            </a:r>
            <a:r>
              <a:rPr lang="it-IT" dirty="0" smtClean="0">
                <a:sym typeface="Wingdings"/>
              </a:rPr>
              <a:t> </a:t>
            </a:r>
            <a:r>
              <a:rPr lang="it-IT" u="sng" dirty="0" err="1" smtClean="0">
                <a:sym typeface="Wingdings"/>
              </a:rPr>
              <a:t>what</a:t>
            </a:r>
            <a:r>
              <a:rPr lang="it-IT" u="sng" dirty="0" smtClean="0">
                <a:sym typeface="Wingdings"/>
              </a:rPr>
              <a:t> are the </a:t>
            </a:r>
            <a:r>
              <a:rPr lang="it-IT" u="sng" dirty="0" err="1" smtClean="0">
                <a:sym typeface="Wingdings"/>
              </a:rPr>
              <a:t>obstacles</a:t>
            </a:r>
            <a:r>
              <a:rPr lang="it-IT" u="sng" dirty="0" smtClean="0">
                <a:sym typeface="Wingdings"/>
              </a:rPr>
              <a:t> to free </a:t>
            </a:r>
            <a:r>
              <a:rPr lang="it-IT" u="sng" dirty="0" err="1" smtClean="0">
                <a:sym typeface="Wingdings"/>
              </a:rPr>
              <a:t>circulation</a:t>
            </a:r>
            <a:r>
              <a:rPr lang="it-IT" u="sng" dirty="0" smtClean="0">
                <a:sym typeface="Wingdings"/>
              </a:rPr>
              <a:t> of </a:t>
            </a:r>
            <a:r>
              <a:rPr lang="it-IT" u="sng" dirty="0" err="1" smtClean="0">
                <a:sym typeface="Wingdings"/>
              </a:rPr>
              <a:t>liability</a:t>
            </a:r>
            <a:r>
              <a:rPr lang="it-IT" u="sng" dirty="0" smtClean="0">
                <a:sym typeface="Wingdings"/>
              </a:rPr>
              <a:t> </a:t>
            </a:r>
            <a:r>
              <a:rPr lang="it-IT" u="sng" dirty="0" err="1" smtClean="0">
                <a:sym typeface="Wingdings"/>
              </a:rPr>
              <a:t>insurance</a:t>
            </a:r>
            <a:r>
              <a:rPr lang="it-IT" u="sng" dirty="0" smtClean="0">
                <a:sym typeface="Wingdings"/>
              </a:rPr>
              <a:t> (</a:t>
            </a:r>
            <a:r>
              <a:rPr lang="it-IT" u="sng" dirty="0" err="1" smtClean="0">
                <a:sym typeface="Wingdings"/>
              </a:rPr>
              <a:t>especially</a:t>
            </a:r>
            <a:r>
              <a:rPr lang="it-IT" u="sng" dirty="0" smtClean="0">
                <a:sym typeface="Wingdings"/>
              </a:rPr>
              <a:t>, </a:t>
            </a:r>
            <a:r>
              <a:rPr lang="it-IT" u="sng" dirty="0" err="1" smtClean="0">
                <a:sym typeface="Wingdings"/>
              </a:rPr>
              <a:t>but</a:t>
            </a:r>
            <a:r>
              <a:rPr lang="it-IT" u="sng" dirty="0" smtClean="0">
                <a:sym typeface="Wingdings"/>
              </a:rPr>
              <a:t> </a:t>
            </a:r>
            <a:r>
              <a:rPr lang="it-IT" u="sng" dirty="0" err="1" smtClean="0">
                <a:sym typeface="Wingdings"/>
              </a:rPr>
              <a:t>not</a:t>
            </a:r>
            <a:r>
              <a:rPr lang="it-IT" u="sng" dirty="0" smtClean="0">
                <a:sym typeface="Wingdings"/>
              </a:rPr>
              <a:t> </a:t>
            </a:r>
            <a:r>
              <a:rPr lang="it-IT" u="sng" dirty="0" err="1" smtClean="0">
                <a:sym typeface="Wingdings"/>
              </a:rPr>
              <a:t>only</a:t>
            </a:r>
            <a:r>
              <a:rPr lang="it-IT" u="sng" dirty="0" smtClean="0">
                <a:sym typeface="Wingdings"/>
              </a:rPr>
              <a:t>, in </a:t>
            </a:r>
            <a:r>
              <a:rPr lang="it-IT" u="sng" dirty="0" err="1" smtClean="0">
                <a:sym typeface="Wingdings"/>
              </a:rPr>
              <a:t>motor</a:t>
            </a:r>
            <a:r>
              <a:rPr lang="it-IT" u="sng" dirty="0" smtClean="0">
                <a:sym typeface="Wingdings"/>
              </a:rPr>
              <a:t> </a:t>
            </a:r>
            <a:r>
              <a:rPr lang="it-IT" u="sng" dirty="0" err="1" smtClean="0">
                <a:sym typeface="Wingdings"/>
              </a:rPr>
              <a:t>liability</a:t>
            </a:r>
            <a:r>
              <a:rPr lang="it-IT" u="sng" dirty="0" smtClean="0">
                <a:sym typeface="Wingdings"/>
              </a:rPr>
              <a:t> </a:t>
            </a:r>
            <a:r>
              <a:rPr lang="it-IT" u="sng" dirty="0" err="1" smtClean="0">
                <a:sym typeface="Wingdings"/>
              </a:rPr>
              <a:t>insurance</a:t>
            </a:r>
            <a:r>
              <a:rPr lang="it-IT" u="sng" dirty="0" smtClean="0">
                <a:sym typeface="Wingdings"/>
              </a:rPr>
              <a:t> and </a:t>
            </a:r>
            <a:r>
              <a:rPr lang="it-IT" u="sng" dirty="0" err="1" smtClean="0">
                <a:sym typeface="Wingdings"/>
              </a:rPr>
              <a:t>medmal</a:t>
            </a:r>
            <a:r>
              <a:rPr lang="it-IT" u="sng" dirty="0" smtClean="0">
                <a:sym typeface="Wingdings"/>
              </a:rPr>
              <a:t> </a:t>
            </a:r>
            <a:r>
              <a:rPr lang="it-IT" u="sng" dirty="0" err="1" smtClean="0">
                <a:sym typeface="Wingdings"/>
              </a:rPr>
              <a:t>insurance</a:t>
            </a:r>
            <a:r>
              <a:rPr lang="it-IT" u="sng" dirty="0" smtClean="0">
                <a:sym typeface="Wingdings"/>
              </a:rPr>
              <a:t>)?</a:t>
            </a:r>
            <a:endParaRPr lang="it-IT" u="sng" dirty="0"/>
          </a:p>
        </p:txBody>
      </p:sp>
      <p:sp>
        <p:nvSpPr>
          <p:cNvPr id="4" name="Segnaposto piè di pagina 3"/>
          <p:cNvSpPr>
            <a:spLocks noGrp="1"/>
          </p:cNvSpPr>
          <p:nvPr>
            <p:ph type="ftr" sz="quarter" idx="11"/>
          </p:nvPr>
        </p:nvSpPr>
        <p:spPr/>
        <p:txBody>
          <a:bodyPr/>
          <a:lstStyle/>
          <a:p>
            <a:r>
              <a:rPr lang="it-IT" smtClean="0"/>
              <a:t>Prof. Avv. Diana Cerini - AIDA 2014</a:t>
            </a:r>
            <a:endParaRPr lang="it-IT"/>
          </a:p>
        </p:txBody>
      </p:sp>
      <p:sp>
        <p:nvSpPr>
          <p:cNvPr id="5" name="Segnaposto numero diapositiva 4"/>
          <p:cNvSpPr>
            <a:spLocks noGrp="1"/>
          </p:cNvSpPr>
          <p:nvPr>
            <p:ph type="sldNum" sz="quarter" idx="12"/>
          </p:nvPr>
        </p:nvSpPr>
        <p:spPr/>
        <p:txBody>
          <a:bodyPr/>
          <a:lstStyle/>
          <a:p>
            <a:fld id="{0B392598-C5C6-C043-84C5-569474C96B24}" type="slidenum">
              <a:rPr lang="it-IT" smtClean="0"/>
              <a:pPr/>
              <a:t>25</a:t>
            </a:fld>
            <a:endParaRPr lang="it-IT"/>
          </a:p>
        </p:txBody>
      </p:sp>
    </p:spTree>
    <p:extLst>
      <p:ext uri="{BB962C8B-B14F-4D97-AF65-F5344CB8AC3E}">
        <p14:creationId xmlns:p14="http://schemas.microsoft.com/office/powerpoint/2010/main" xmlns="" val="28823796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4000" b="1" dirty="0" smtClean="0">
                <a:solidFill>
                  <a:srgbClr val="A10D5B"/>
                </a:solidFill>
              </a:rPr>
              <a:t>Expert Group General Report: </a:t>
            </a:r>
            <a:endParaRPr lang="it-IT" sz="4000" b="1" dirty="0">
              <a:solidFill>
                <a:srgbClr val="A10D5B"/>
              </a:solidFill>
            </a:endParaRPr>
          </a:p>
        </p:txBody>
      </p:sp>
      <p:sp>
        <p:nvSpPr>
          <p:cNvPr id="3" name="Segnaposto contenuto 2"/>
          <p:cNvSpPr>
            <a:spLocks noGrp="1"/>
          </p:cNvSpPr>
          <p:nvPr>
            <p:ph idx="1"/>
          </p:nvPr>
        </p:nvSpPr>
        <p:spPr/>
        <p:txBody>
          <a:bodyPr>
            <a:normAutofit/>
          </a:bodyPr>
          <a:lstStyle/>
          <a:p>
            <a:pPr marL="0" indent="0" algn="just">
              <a:buNone/>
            </a:pPr>
            <a:r>
              <a:rPr lang="it-IT" dirty="0" smtClean="0"/>
              <a:t>“</a:t>
            </a:r>
            <a:r>
              <a:rPr lang="en-US" dirty="0"/>
              <a:t>7. The legal framework of liability insurance is particularly complex due to the </a:t>
            </a:r>
            <a:r>
              <a:rPr lang="en-US" u="sng" dirty="0"/>
              <a:t>involvement of third parties</a:t>
            </a:r>
            <a:r>
              <a:rPr lang="en-US" dirty="0"/>
              <a:t>, the </a:t>
            </a:r>
            <a:r>
              <a:rPr lang="en-US" u="sng" dirty="0"/>
              <a:t>interrelation with liability law</a:t>
            </a:r>
            <a:r>
              <a:rPr lang="en-US" dirty="0"/>
              <a:t>, and the variety of duties to insure imposed by national legislation or regulation. While it is not easy to isolate issues of pure insurance contract law, a number of legal divergences have been identified as causing costs and uncertainty. This notably applies to the various differences concerning compulsory insurances, to rules on the mitigation of loss, in particular on the cover of legal expenses incurred for the </a:t>
            </a:r>
            <a:r>
              <a:rPr lang="en-US" dirty="0" err="1"/>
              <a:t>defence</a:t>
            </a:r>
            <a:r>
              <a:rPr lang="en-US" dirty="0"/>
              <a:t> and on the time-span of the insurer’s liability. </a:t>
            </a:r>
            <a:r>
              <a:rPr lang="en-US" u="sng" dirty="0"/>
              <a:t>The applicable rules on insurance contract law are only one element in the decision to offer cross-border liability cover alongside others; they do not appear to be the main </a:t>
            </a:r>
            <a:r>
              <a:rPr lang="en-US" u="sng" dirty="0" smtClean="0"/>
              <a:t>element”</a:t>
            </a:r>
            <a:r>
              <a:rPr lang="en-US" dirty="0" smtClean="0"/>
              <a:t>. </a:t>
            </a:r>
            <a:endParaRPr lang="it-IT" dirty="0"/>
          </a:p>
        </p:txBody>
      </p:sp>
      <p:sp>
        <p:nvSpPr>
          <p:cNvPr id="4" name="Segnaposto piè di pagina 3"/>
          <p:cNvSpPr>
            <a:spLocks noGrp="1"/>
          </p:cNvSpPr>
          <p:nvPr>
            <p:ph type="ftr" sz="quarter" idx="11"/>
          </p:nvPr>
        </p:nvSpPr>
        <p:spPr/>
        <p:txBody>
          <a:bodyPr/>
          <a:lstStyle/>
          <a:p>
            <a:r>
              <a:rPr lang="it-IT" smtClean="0"/>
              <a:t>Prof. Avv. Diana Cerini - AIDA 2014</a:t>
            </a:r>
            <a:endParaRPr lang="it-IT"/>
          </a:p>
        </p:txBody>
      </p:sp>
      <p:sp>
        <p:nvSpPr>
          <p:cNvPr id="5" name="Segnaposto numero diapositiva 4"/>
          <p:cNvSpPr>
            <a:spLocks noGrp="1"/>
          </p:cNvSpPr>
          <p:nvPr>
            <p:ph type="sldNum" sz="quarter" idx="12"/>
          </p:nvPr>
        </p:nvSpPr>
        <p:spPr/>
        <p:txBody>
          <a:bodyPr/>
          <a:lstStyle/>
          <a:p>
            <a:fld id="{0B392598-C5C6-C043-84C5-569474C96B24}" type="slidenum">
              <a:rPr lang="it-IT" smtClean="0"/>
              <a:pPr/>
              <a:t>26</a:t>
            </a:fld>
            <a:endParaRPr lang="it-IT"/>
          </a:p>
        </p:txBody>
      </p:sp>
    </p:spTree>
    <p:extLst>
      <p:ext uri="{BB962C8B-B14F-4D97-AF65-F5344CB8AC3E}">
        <p14:creationId xmlns:p14="http://schemas.microsoft.com/office/powerpoint/2010/main" xmlns="" val="17611598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326593"/>
            <a:ext cx="7620000" cy="1039091"/>
          </a:xfrm>
        </p:spPr>
        <p:txBody>
          <a:bodyPr/>
          <a:lstStyle/>
          <a:p>
            <a:r>
              <a:rPr lang="it-IT" b="1" dirty="0" smtClean="0">
                <a:solidFill>
                  <a:srgbClr val="A10D5B"/>
                </a:solidFill>
              </a:rPr>
              <a:t>General report : </a:t>
            </a:r>
            <a:endParaRPr lang="it-IT" b="1" dirty="0">
              <a:solidFill>
                <a:srgbClr val="A10D5B"/>
              </a:solidFill>
            </a:endParaRPr>
          </a:p>
        </p:txBody>
      </p:sp>
      <p:sp>
        <p:nvSpPr>
          <p:cNvPr id="3" name="Segnaposto contenuto 2"/>
          <p:cNvSpPr>
            <a:spLocks noGrp="1"/>
          </p:cNvSpPr>
          <p:nvPr>
            <p:ph idx="1"/>
          </p:nvPr>
        </p:nvSpPr>
        <p:spPr/>
        <p:txBody>
          <a:bodyPr>
            <a:normAutofit lnSpcReduction="10000"/>
          </a:bodyPr>
          <a:lstStyle/>
          <a:p>
            <a:r>
              <a:rPr lang="it-IT" dirty="0" err="1" smtClean="0"/>
              <a:t>Rules</a:t>
            </a:r>
            <a:r>
              <a:rPr lang="it-IT" dirty="0" smtClean="0"/>
              <a:t> on </a:t>
            </a:r>
            <a:r>
              <a:rPr lang="it-IT" dirty="0" err="1" smtClean="0"/>
              <a:t>liability</a:t>
            </a:r>
            <a:r>
              <a:rPr lang="it-IT" dirty="0" smtClean="0"/>
              <a:t> </a:t>
            </a:r>
            <a:r>
              <a:rPr lang="it-IT" dirty="0" err="1" smtClean="0"/>
              <a:t>insurance</a:t>
            </a:r>
            <a:r>
              <a:rPr lang="it-IT" dirty="0" smtClean="0"/>
              <a:t>: </a:t>
            </a:r>
          </a:p>
          <a:p>
            <a:pPr lvl="1"/>
            <a:r>
              <a:rPr lang="it-IT" dirty="0" smtClean="0"/>
              <a:t>Direct </a:t>
            </a:r>
            <a:r>
              <a:rPr lang="it-IT" dirty="0" err="1" smtClean="0"/>
              <a:t>action</a:t>
            </a:r>
            <a:r>
              <a:rPr lang="it-IT" dirty="0" smtClean="0"/>
              <a:t> /</a:t>
            </a:r>
            <a:r>
              <a:rPr lang="it-IT" dirty="0" err="1" smtClean="0"/>
              <a:t>absence</a:t>
            </a:r>
            <a:r>
              <a:rPr lang="it-IT" dirty="0" smtClean="0"/>
              <a:t> of </a:t>
            </a:r>
            <a:r>
              <a:rPr lang="it-IT" dirty="0" err="1" smtClean="0"/>
              <a:t>direct</a:t>
            </a:r>
            <a:r>
              <a:rPr lang="it-IT" dirty="0" smtClean="0"/>
              <a:t> </a:t>
            </a:r>
            <a:r>
              <a:rPr lang="it-IT" dirty="0" err="1" smtClean="0"/>
              <a:t>action</a:t>
            </a:r>
            <a:endParaRPr lang="it-IT" dirty="0" smtClean="0"/>
          </a:p>
          <a:p>
            <a:pPr lvl="1"/>
            <a:r>
              <a:rPr lang="it-IT" dirty="0" err="1" smtClean="0"/>
              <a:t>Different</a:t>
            </a:r>
            <a:r>
              <a:rPr lang="it-IT" dirty="0" smtClean="0"/>
              <a:t> </a:t>
            </a:r>
            <a:r>
              <a:rPr lang="it-IT" dirty="0" err="1" smtClean="0"/>
              <a:t>Prescription</a:t>
            </a:r>
            <a:r>
              <a:rPr lang="it-IT" dirty="0" smtClean="0"/>
              <a:t> </a:t>
            </a:r>
            <a:r>
              <a:rPr lang="it-IT" dirty="0" err="1" smtClean="0"/>
              <a:t>limit</a:t>
            </a:r>
            <a:endParaRPr lang="it-IT" dirty="0" smtClean="0"/>
          </a:p>
          <a:p>
            <a:pPr lvl="1"/>
            <a:r>
              <a:rPr lang="it-IT" dirty="0" err="1" smtClean="0"/>
              <a:t>Existance</a:t>
            </a:r>
            <a:r>
              <a:rPr lang="it-IT" dirty="0" smtClean="0"/>
              <a:t> of an </a:t>
            </a:r>
            <a:r>
              <a:rPr lang="it-IT" dirty="0" err="1" smtClean="0"/>
              <a:t>automatic</a:t>
            </a:r>
            <a:r>
              <a:rPr lang="it-IT" dirty="0" smtClean="0"/>
              <a:t> </a:t>
            </a:r>
            <a:r>
              <a:rPr lang="it-IT" dirty="0" err="1" smtClean="0"/>
              <a:t>subrogation</a:t>
            </a:r>
            <a:r>
              <a:rPr lang="it-IT" dirty="0" smtClean="0"/>
              <a:t>/non </a:t>
            </a:r>
            <a:r>
              <a:rPr lang="it-IT" dirty="0" err="1" smtClean="0"/>
              <a:t>automotic</a:t>
            </a:r>
            <a:endParaRPr lang="it-IT" dirty="0" smtClean="0"/>
          </a:p>
          <a:p>
            <a:pPr lvl="1"/>
            <a:endParaRPr lang="it-IT" dirty="0"/>
          </a:p>
          <a:p>
            <a:pPr marL="411480" lvl="1" indent="0" algn="ctr">
              <a:buNone/>
            </a:pPr>
            <a:r>
              <a:rPr lang="it-IT" dirty="0" smtClean="0"/>
              <a:t>BUT </a:t>
            </a:r>
            <a:r>
              <a:rPr lang="it-IT" dirty="0" err="1" smtClean="0"/>
              <a:t>above</a:t>
            </a:r>
            <a:r>
              <a:rPr lang="it-IT" dirty="0" smtClean="0"/>
              <a:t> </a:t>
            </a:r>
            <a:r>
              <a:rPr lang="it-IT" dirty="0" err="1" smtClean="0"/>
              <a:t>all</a:t>
            </a:r>
            <a:endParaRPr lang="it-IT" dirty="0" smtClean="0"/>
          </a:p>
          <a:p>
            <a:r>
              <a:rPr lang="it-IT" dirty="0" err="1" smtClean="0"/>
              <a:t>Different</a:t>
            </a:r>
            <a:r>
              <a:rPr lang="it-IT" dirty="0" smtClean="0"/>
              <a:t> </a:t>
            </a:r>
            <a:r>
              <a:rPr lang="it-IT" dirty="0" err="1" smtClean="0"/>
              <a:t>tort</a:t>
            </a:r>
            <a:r>
              <a:rPr lang="it-IT" dirty="0" smtClean="0"/>
              <a:t> law and </a:t>
            </a:r>
            <a:r>
              <a:rPr lang="it-IT" dirty="0" err="1" smtClean="0"/>
              <a:t>amount</a:t>
            </a:r>
            <a:r>
              <a:rPr lang="it-IT" dirty="0" smtClean="0"/>
              <a:t> of </a:t>
            </a:r>
            <a:r>
              <a:rPr lang="it-IT" dirty="0" err="1" smtClean="0"/>
              <a:t>recovery</a:t>
            </a:r>
            <a:endParaRPr lang="it-IT" dirty="0"/>
          </a:p>
          <a:p>
            <a:pPr algn="just"/>
            <a:r>
              <a:rPr lang="it-IT" dirty="0" smtClean="0"/>
              <a:t>Impact on </a:t>
            </a:r>
            <a:r>
              <a:rPr lang="it-IT" dirty="0" err="1" smtClean="0"/>
              <a:t>insurance</a:t>
            </a:r>
            <a:r>
              <a:rPr lang="it-IT" dirty="0" smtClean="0"/>
              <a:t> </a:t>
            </a:r>
            <a:r>
              <a:rPr lang="it-IT" dirty="0" err="1" smtClean="0"/>
              <a:t>contract</a:t>
            </a:r>
            <a:r>
              <a:rPr lang="it-IT" dirty="0" smtClean="0"/>
              <a:t>: ex. </a:t>
            </a:r>
            <a:r>
              <a:rPr lang="it-IT" dirty="0" err="1"/>
              <a:t>d</a:t>
            </a:r>
            <a:r>
              <a:rPr lang="it-IT" dirty="0" err="1" smtClean="0"/>
              <a:t>ifferences</a:t>
            </a:r>
            <a:r>
              <a:rPr lang="it-IT" dirty="0" smtClean="0"/>
              <a:t> in </a:t>
            </a:r>
            <a:r>
              <a:rPr lang="it-IT" dirty="0" err="1" smtClean="0"/>
              <a:t>setting</a:t>
            </a:r>
            <a:r>
              <a:rPr lang="it-IT" dirty="0" smtClean="0"/>
              <a:t> minimum </a:t>
            </a:r>
            <a:r>
              <a:rPr lang="it-IT" dirty="0" err="1" smtClean="0"/>
              <a:t>coverage</a:t>
            </a:r>
            <a:r>
              <a:rPr lang="it-IT" dirty="0" smtClean="0"/>
              <a:t>: </a:t>
            </a:r>
            <a:r>
              <a:rPr lang="en-US" dirty="0"/>
              <a:t>the amount of the minimum sum set by the law (if any) is strictly influenced by considerations relating to the awards made to victims in a specific country. </a:t>
            </a:r>
          </a:p>
          <a:p>
            <a:r>
              <a:rPr lang="en-US" dirty="0" smtClean="0"/>
              <a:t>Differences in judicial certainty </a:t>
            </a:r>
          </a:p>
          <a:p>
            <a:pPr lvl="2"/>
            <a:r>
              <a:rPr lang="en-US" dirty="0" smtClean="0"/>
              <a:t>Time</a:t>
            </a:r>
          </a:p>
          <a:p>
            <a:pPr lvl="2"/>
            <a:r>
              <a:rPr lang="en-US" dirty="0" smtClean="0"/>
              <a:t>Predictability </a:t>
            </a:r>
            <a:endParaRPr lang="it-IT" dirty="0"/>
          </a:p>
        </p:txBody>
      </p:sp>
      <p:sp>
        <p:nvSpPr>
          <p:cNvPr id="4" name="Segnaposto piè di pagina 3"/>
          <p:cNvSpPr>
            <a:spLocks noGrp="1"/>
          </p:cNvSpPr>
          <p:nvPr>
            <p:ph type="ftr" sz="quarter" idx="11"/>
          </p:nvPr>
        </p:nvSpPr>
        <p:spPr/>
        <p:txBody>
          <a:bodyPr/>
          <a:lstStyle/>
          <a:p>
            <a:r>
              <a:rPr lang="it-IT" smtClean="0"/>
              <a:t>Prof. Avv. Diana Cerini - AIDA 2014</a:t>
            </a:r>
            <a:endParaRPr lang="it-IT"/>
          </a:p>
        </p:txBody>
      </p:sp>
      <p:sp>
        <p:nvSpPr>
          <p:cNvPr id="5" name="Segnaposto numero diapositiva 4"/>
          <p:cNvSpPr>
            <a:spLocks noGrp="1"/>
          </p:cNvSpPr>
          <p:nvPr>
            <p:ph type="sldNum" sz="quarter" idx="12"/>
          </p:nvPr>
        </p:nvSpPr>
        <p:spPr/>
        <p:txBody>
          <a:bodyPr/>
          <a:lstStyle/>
          <a:p>
            <a:fld id="{0B392598-C5C6-C043-84C5-569474C96B24}" type="slidenum">
              <a:rPr lang="it-IT" smtClean="0"/>
              <a:pPr/>
              <a:t>27</a:t>
            </a:fld>
            <a:endParaRPr lang="it-IT"/>
          </a:p>
        </p:txBody>
      </p:sp>
    </p:spTree>
    <p:extLst>
      <p:ext uri="{BB962C8B-B14F-4D97-AF65-F5344CB8AC3E}">
        <p14:creationId xmlns:p14="http://schemas.microsoft.com/office/powerpoint/2010/main" xmlns="" val="24519096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A10D5B"/>
                </a:solidFill>
              </a:rPr>
              <a:t>Some </a:t>
            </a:r>
            <a:r>
              <a:rPr lang="it-IT" b="1" dirty="0" err="1" smtClean="0">
                <a:solidFill>
                  <a:srgbClr val="A10D5B"/>
                </a:solidFill>
              </a:rPr>
              <a:t>Conclusions</a:t>
            </a:r>
            <a:r>
              <a:rPr lang="it-IT" b="1" dirty="0" smtClean="0">
                <a:solidFill>
                  <a:srgbClr val="A10D5B"/>
                </a:solidFill>
              </a:rPr>
              <a:t>:</a:t>
            </a:r>
            <a:endParaRPr lang="it-IT" b="1" dirty="0">
              <a:solidFill>
                <a:srgbClr val="A10D5B"/>
              </a:solidFill>
            </a:endParaRPr>
          </a:p>
        </p:txBody>
      </p:sp>
      <p:sp>
        <p:nvSpPr>
          <p:cNvPr id="3" name="Segnaposto contenuto 2"/>
          <p:cNvSpPr>
            <a:spLocks noGrp="1"/>
          </p:cNvSpPr>
          <p:nvPr>
            <p:ph idx="1"/>
          </p:nvPr>
        </p:nvSpPr>
        <p:spPr/>
        <p:txBody>
          <a:bodyPr>
            <a:normAutofit/>
          </a:bodyPr>
          <a:lstStyle/>
          <a:p>
            <a:endParaRPr lang="it-IT" dirty="0" smtClean="0"/>
          </a:p>
          <a:p>
            <a:pPr marL="514350" indent="-514350" algn="just">
              <a:buAutoNum type="arabicParenR"/>
            </a:pPr>
            <a:r>
              <a:rPr lang="it-IT" dirty="0" err="1" smtClean="0"/>
              <a:t>Circulation</a:t>
            </a:r>
            <a:r>
              <a:rPr lang="it-IT" dirty="0" smtClean="0"/>
              <a:t> of </a:t>
            </a:r>
            <a:r>
              <a:rPr lang="it-IT" dirty="0" err="1" smtClean="0"/>
              <a:t>insurance</a:t>
            </a:r>
            <a:r>
              <a:rPr lang="it-IT" dirty="0" smtClean="0"/>
              <a:t> </a:t>
            </a:r>
            <a:r>
              <a:rPr lang="it-IT" dirty="0" err="1" smtClean="0"/>
              <a:t>products</a:t>
            </a:r>
            <a:r>
              <a:rPr lang="it-IT" dirty="0" smtClean="0"/>
              <a:t>, </a:t>
            </a:r>
            <a:r>
              <a:rPr lang="it-IT" dirty="0" err="1" smtClean="0"/>
              <a:t>especially</a:t>
            </a:r>
            <a:r>
              <a:rPr lang="it-IT" dirty="0" smtClean="0"/>
              <a:t> in </a:t>
            </a:r>
            <a:r>
              <a:rPr lang="it-IT" dirty="0" err="1" smtClean="0"/>
              <a:t>laibility</a:t>
            </a:r>
            <a:r>
              <a:rPr lang="it-IT" dirty="0" smtClean="0"/>
              <a:t> </a:t>
            </a:r>
            <a:r>
              <a:rPr lang="it-IT" dirty="0" err="1" smtClean="0"/>
              <a:t>insurance</a:t>
            </a:r>
            <a:r>
              <a:rPr lang="it-IT" dirty="0" smtClean="0"/>
              <a:t> for </a:t>
            </a:r>
            <a:r>
              <a:rPr lang="it-IT" dirty="0" err="1" smtClean="0"/>
              <a:t>motor</a:t>
            </a:r>
            <a:r>
              <a:rPr lang="it-IT" dirty="0" smtClean="0"/>
              <a:t> </a:t>
            </a:r>
            <a:r>
              <a:rPr lang="it-IT" dirty="0" err="1" smtClean="0"/>
              <a:t>accidents</a:t>
            </a:r>
            <a:r>
              <a:rPr lang="it-IT" dirty="0" smtClean="0"/>
              <a:t> and </a:t>
            </a:r>
            <a:r>
              <a:rPr lang="it-IT" dirty="0" err="1" smtClean="0"/>
              <a:t>medmal</a:t>
            </a:r>
            <a:r>
              <a:rPr lang="it-IT" dirty="0" smtClean="0"/>
              <a:t>, are </a:t>
            </a:r>
            <a:r>
              <a:rPr lang="it-IT" dirty="0" err="1" smtClean="0"/>
              <a:t>deeply</a:t>
            </a:r>
            <a:r>
              <a:rPr lang="it-IT" dirty="0" smtClean="0"/>
              <a:t> </a:t>
            </a:r>
            <a:r>
              <a:rPr lang="it-IT" dirty="0" err="1" smtClean="0"/>
              <a:t>concerned</a:t>
            </a:r>
            <a:endParaRPr lang="it-IT" dirty="0" smtClean="0"/>
          </a:p>
          <a:p>
            <a:pPr marL="514350" indent="-514350" algn="just">
              <a:buAutoNum type="arabicParenR"/>
            </a:pPr>
            <a:endParaRPr lang="it-IT" dirty="0"/>
          </a:p>
          <a:p>
            <a:pPr marL="514350" indent="-514350" algn="just">
              <a:buAutoNum type="arabicParenR"/>
            </a:pPr>
            <a:r>
              <a:rPr lang="it-IT" dirty="0" smtClean="0"/>
              <a:t>Free </a:t>
            </a:r>
            <a:r>
              <a:rPr lang="it-IT" dirty="0" err="1" smtClean="0"/>
              <a:t>circulation</a:t>
            </a:r>
            <a:r>
              <a:rPr lang="it-IT" dirty="0" smtClean="0"/>
              <a:t> of </a:t>
            </a:r>
            <a:r>
              <a:rPr lang="it-IT" dirty="0" err="1" smtClean="0"/>
              <a:t>insurance</a:t>
            </a:r>
            <a:r>
              <a:rPr lang="it-IT" dirty="0" smtClean="0"/>
              <a:t> </a:t>
            </a:r>
            <a:r>
              <a:rPr lang="it-IT" dirty="0" err="1" smtClean="0"/>
              <a:t>services</a:t>
            </a:r>
            <a:r>
              <a:rPr lang="it-IT" dirty="0" smtClean="0"/>
              <a:t> </a:t>
            </a:r>
            <a:r>
              <a:rPr lang="it-IT" dirty="0" err="1" smtClean="0"/>
              <a:t>find</a:t>
            </a:r>
            <a:r>
              <a:rPr lang="it-IT" dirty="0" smtClean="0"/>
              <a:t> a major </a:t>
            </a:r>
            <a:r>
              <a:rPr lang="it-IT" dirty="0" err="1" smtClean="0"/>
              <a:t>obstacle</a:t>
            </a:r>
            <a:r>
              <a:rPr lang="it-IT" dirty="0" smtClean="0"/>
              <a:t> in the </a:t>
            </a:r>
            <a:r>
              <a:rPr lang="it-IT" dirty="0" err="1" smtClean="0"/>
              <a:t>existance</a:t>
            </a:r>
            <a:r>
              <a:rPr lang="it-IT" dirty="0" smtClean="0"/>
              <a:t> of </a:t>
            </a:r>
            <a:r>
              <a:rPr lang="it-IT" dirty="0" err="1" smtClean="0"/>
              <a:t>different</a:t>
            </a:r>
            <a:r>
              <a:rPr lang="it-IT" dirty="0" smtClean="0"/>
              <a:t> </a:t>
            </a:r>
            <a:r>
              <a:rPr lang="it-IT" dirty="0" err="1" smtClean="0"/>
              <a:t>models</a:t>
            </a:r>
            <a:r>
              <a:rPr lang="it-IT" dirty="0" smtClean="0"/>
              <a:t> and </a:t>
            </a:r>
            <a:r>
              <a:rPr lang="it-IT" dirty="0" err="1" smtClean="0"/>
              <a:t>amount</a:t>
            </a:r>
            <a:r>
              <a:rPr lang="it-IT" dirty="0" smtClean="0"/>
              <a:t> of </a:t>
            </a:r>
            <a:r>
              <a:rPr lang="it-IT" dirty="0" err="1" smtClean="0"/>
              <a:t>compensation</a:t>
            </a:r>
            <a:endParaRPr lang="it-IT" dirty="0" smtClean="0"/>
          </a:p>
          <a:p>
            <a:pPr marL="514350" indent="-514350" algn="just">
              <a:buAutoNum type="arabicParenR"/>
            </a:pPr>
            <a:endParaRPr lang="it-IT" dirty="0" smtClean="0"/>
          </a:p>
          <a:p>
            <a:pPr marL="514350" indent="-514350" algn="just">
              <a:buAutoNum type="arabicParenR"/>
            </a:pPr>
            <a:r>
              <a:rPr lang="it-IT" dirty="0" err="1" smtClean="0"/>
              <a:t>Unpredictability</a:t>
            </a:r>
            <a:r>
              <a:rPr lang="it-IT" dirty="0" smtClean="0"/>
              <a:t> and </a:t>
            </a:r>
            <a:r>
              <a:rPr lang="it-IT" dirty="0" err="1" smtClean="0"/>
              <a:t>uncertainty</a:t>
            </a:r>
            <a:r>
              <a:rPr lang="it-IT" dirty="0" smtClean="0"/>
              <a:t> are a major </a:t>
            </a:r>
            <a:r>
              <a:rPr lang="it-IT" dirty="0" err="1" smtClean="0"/>
              <a:t>obstacle</a:t>
            </a:r>
            <a:r>
              <a:rPr lang="it-IT" dirty="0" smtClean="0"/>
              <a:t> for </a:t>
            </a:r>
            <a:r>
              <a:rPr lang="it-IT" dirty="0" err="1" smtClean="0"/>
              <a:t>local</a:t>
            </a:r>
            <a:r>
              <a:rPr lang="it-IT" dirty="0" smtClean="0"/>
              <a:t> </a:t>
            </a:r>
            <a:r>
              <a:rPr lang="it-IT" dirty="0" err="1" smtClean="0"/>
              <a:t>as</a:t>
            </a:r>
            <a:r>
              <a:rPr lang="it-IT" dirty="0" smtClean="0"/>
              <a:t> </a:t>
            </a:r>
            <a:r>
              <a:rPr lang="it-IT" dirty="0" err="1" smtClean="0"/>
              <a:t>well</a:t>
            </a:r>
            <a:r>
              <a:rPr lang="it-IT" dirty="0" smtClean="0"/>
              <a:t> </a:t>
            </a:r>
            <a:r>
              <a:rPr lang="it-IT" dirty="0" err="1" smtClean="0"/>
              <a:t>as</a:t>
            </a:r>
            <a:r>
              <a:rPr lang="it-IT" dirty="0" smtClean="0"/>
              <a:t> for </a:t>
            </a:r>
            <a:r>
              <a:rPr lang="it-IT" dirty="0" err="1" smtClean="0"/>
              <a:t>foreign</a:t>
            </a:r>
            <a:r>
              <a:rPr lang="it-IT" dirty="0" smtClean="0"/>
              <a:t> </a:t>
            </a:r>
            <a:r>
              <a:rPr lang="it-IT" dirty="0" err="1" smtClean="0"/>
              <a:t>insurers</a:t>
            </a:r>
            <a:r>
              <a:rPr lang="it-IT" dirty="0" smtClean="0"/>
              <a:t> </a:t>
            </a:r>
            <a:r>
              <a:rPr lang="it-IT" dirty="0" err="1" smtClean="0"/>
              <a:t>willing</a:t>
            </a:r>
            <a:r>
              <a:rPr lang="it-IT" dirty="0" smtClean="0"/>
              <a:t> to </a:t>
            </a:r>
            <a:r>
              <a:rPr lang="it-IT" dirty="0" err="1" smtClean="0"/>
              <a:t>enter</a:t>
            </a:r>
            <a:r>
              <a:rPr lang="it-IT" dirty="0" smtClean="0"/>
              <a:t> a </a:t>
            </a:r>
            <a:r>
              <a:rPr lang="it-IT" dirty="0" err="1" smtClean="0"/>
              <a:t>member</a:t>
            </a:r>
            <a:r>
              <a:rPr lang="it-IT" dirty="0" smtClean="0"/>
              <a:t> state market. </a:t>
            </a:r>
          </a:p>
          <a:p>
            <a:pPr marL="514350" indent="-514350">
              <a:buAutoNum type="arabicParenR"/>
            </a:pPr>
            <a:endParaRPr lang="it-IT" dirty="0"/>
          </a:p>
        </p:txBody>
      </p:sp>
      <p:sp>
        <p:nvSpPr>
          <p:cNvPr id="4" name="Segnaposto piè di pagina 3"/>
          <p:cNvSpPr>
            <a:spLocks noGrp="1"/>
          </p:cNvSpPr>
          <p:nvPr>
            <p:ph type="ftr" sz="quarter" idx="11"/>
          </p:nvPr>
        </p:nvSpPr>
        <p:spPr/>
        <p:txBody>
          <a:bodyPr/>
          <a:lstStyle/>
          <a:p>
            <a:r>
              <a:rPr lang="it-IT" smtClean="0"/>
              <a:t>Prof. Avv. Diana Cerini - AIDA 2014</a:t>
            </a:r>
            <a:endParaRPr lang="it-IT"/>
          </a:p>
        </p:txBody>
      </p:sp>
      <p:sp>
        <p:nvSpPr>
          <p:cNvPr id="5" name="Segnaposto numero diapositiva 4"/>
          <p:cNvSpPr>
            <a:spLocks noGrp="1"/>
          </p:cNvSpPr>
          <p:nvPr>
            <p:ph type="sldNum" sz="quarter" idx="12"/>
          </p:nvPr>
        </p:nvSpPr>
        <p:spPr/>
        <p:txBody>
          <a:bodyPr/>
          <a:lstStyle/>
          <a:p>
            <a:fld id="{0B392598-C5C6-C043-84C5-569474C96B24}" type="slidenum">
              <a:rPr lang="it-IT" smtClean="0"/>
              <a:pPr/>
              <a:t>28</a:t>
            </a:fld>
            <a:endParaRPr lang="it-IT"/>
          </a:p>
        </p:txBody>
      </p:sp>
    </p:spTree>
    <p:extLst>
      <p:ext uri="{BB962C8B-B14F-4D97-AF65-F5344CB8AC3E}">
        <p14:creationId xmlns:p14="http://schemas.microsoft.com/office/powerpoint/2010/main" xmlns="" val="19813947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solidFill>
                  <a:srgbClr val="A10D5B"/>
                </a:solidFill>
              </a:rPr>
              <a:t>Thank</a:t>
            </a:r>
            <a:r>
              <a:rPr lang="it-IT" dirty="0" smtClean="0">
                <a:solidFill>
                  <a:srgbClr val="A10D5B"/>
                </a:solidFill>
              </a:rPr>
              <a:t> </a:t>
            </a:r>
            <a:r>
              <a:rPr lang="it-IT" dirty="0" err="1" smtClean="0">
                <a:solidFill>
                  <a:srgbClr val="A10D5B"/>
                </a:solidFill>
              </a:rPr>
              <a:t>you</a:t>
            </a:r>
            <a:r>
              <a:rPr lang="it-IT" dirty="0" smtClean="0">
                <a:solidFill>
                  <a:srgbClr val="A10D5B"/>
                </a:solidFill>
              </a:rPr>
              <a:t> </a:t>
            </a:r>
            <a:endParaRPr lang="it-IT" dirty="0">
              <a:solidFill>
                <a:srgbClr val="A10D5B"/>
              </a:solidFill>
            </a:endParaRPr>
          </a:p>
        </p:txBody>
      </p:sp>
      <p:sp>
        <p:nvSpPr>
          <p:cNvPr id="3" name="Segnaposto contenuto 2"/>
          <p:cNvSpPr>
            <a:spLocks noGrp="1"/>
          </p:cNvSpPr>
          <p:nvPr>
            <p:ph idx="1"/>
          </p:nvPr>
        </p:nvSpPr>
        <p:spPr/>
        <p:txBody>
          <a:bodyPr>
            <a:normAutofit/>
          </a:bodyPr>
          <a:lstStyle/>
          <a:p>
            <a:pPr marL="0" indent="0" algn="ctr">
              <a:buNone/>
            </a:pPr>
            <a:r>
              <a:rPr lang="it-IT" sz="2600" dirty="0" err="1" smtClean="0"/>
              <a:t>Further</a:t>
            </a:r>
            <a:r>
              <a:rPr lang="it-IT" sz="2600" dirty="0" smtClean="0"/>
              <a:t> notes in the full report!</a:t>
            </a:r>
          </a:p>
          <a:p>
            <a:pPr algn="ctr"/>
            <a:endParaRPr lang="it-IT" sz="2600" dirty="0"/>
          </a:p>
          <a:p>
            <a:pPr marL="0" indent="0" algn="ctr">
              <a:buNone/>
            </a:pPr>
            <a:endParaRPr lang="it-IT" sz="2600" dirty="0" smtClean="0">
              <a:hlinkClick r:id="rId2"/>
            </a:endParaRPr>
          </a:p>
          <a:p>
            <a:pPr marL="0" indent="0" algn="ctr">
              <a:buNone/>
            </a:pPr>
            <a:r>
              <a:rPr lang="it-IT" sz="2600" dirty="0" smtClean="0"/>
              <a:t>diana.cerini@unimib.it</a:t>
            </a:r>
          </a:p>
          <a:p>
            <a:pPr marL="0" indent="0" algn="ctr">
              <a:buNone/>
            </a:pPr>
            <a:r>
              <a:rPr lang="it-IT" sz="2600" dirty="0" smtClean="0"/>
              <a:t>info@studiolegalecerini.it</a:t>
            </a:r>
          </a:p>
          <a:p>
            <a:endParaRPr lang="it-IT" sz="2600" dirty="0"/>
          </a:p>
        </p:txBody>
      </p:sp>
      <p:sp>
        <p:nvSpPr>
          <p:cNvPr id="4" name="Segnaposto piè di pagina 3"/>
          <p:cNvSpPr>
            <a:spLocks noGrp="1"/>
          </p:cNvSpPr>
          <p:nvPr>
            <p:ph type="ftr" sz="quarter" idx="11"/>
          </p:nvPr>
        </p:nvSpPr>
        <p:spPr/>
        <p:txBody>
          <a:bodyPr/>
          <a:lstStyle/>
          <a:p>
            <a:r>
              <a:rPr lang="it-IT" smtClean="0"/>
              <a:t>Prof. Avv. Diana Cerini - AIDA 2014</a:t>
            </a:r>
            <a:endParaRPr lang="it-IT"/>
          </a:p>
        </p:txBody>
      </p:sp>
      <p:sp>
        <p:nvSpPr>
          <p:cNvPr id="5" name="Segnaposto numero diapositiva 4"/>
          <p:cNvSpPr>
            <a:spLocks noGrp="1"/>
          </p:cNvSpPr>
          <p:nvPr>
            <p:ph type="sldNum" sz="quarter" idx="12"/>
          </p:nvPr>
        </p:nvSpPr>
        <p:spPr/>
        <p:txBody>
          <a:bodyPr/>
          <a:lstStyle/>
          <a:p>
            <a:fld id="{0B392598-C5C6-C043-84C5-569474C96B24}" type="slidenum">
              <a:rPr lang="it-IT" smtClean="0"/>
              <a:pPr/>
              <a:t>29</a:t>
            </a:fld>
            <a:endParaRPr lang="it-IT"/>
          </a:p>
        </p:txBody>
      </p:sp>
    </p:spTree>
    <p:extLst>
      <p:ext uri="{BB962C8B-B14F-4D97-AF65-F5344CB8AC3E}">
        <p14:creationId xmlns:p14="http://schemas.microsoft.com/office/powerpoint/2010/main" xmlns="" val="8690712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b="1" dirty="0" smtClean="0">
                <a:solidFill>
                  <a:srgbClr val="A10D5B"/>
                </a:solidFill>
              </a:rPr>
              <a:t>Personal </a:t>
            </a:r>
            <a:r>
              <a:rPr lang="it-IT" b="1" dirty="0" err="1" smtClean="0">
                <a:solidFill>
                  <a:srgbClr val="A10D5B"/>
                </a:solidFill>
              </a:rPr>
              <a:t>damages</a:t>
            </a:r>
            <a:r>
              <a:rPr lang="it-IT" b="1" dirty="0" smtClean="0">
                <a:solidFill>
                  <a:srgbClr val="A10D5B"/>
                </a:solidFill>
              </a:rPr>
              <a:t> in EU:</a:t>
            </a:r>
            <a:endParaRPr lang="it-IT" b="1" dirty="0">
              <a:solidFill>
                <a:srgbClr val="A10D5B"/>
              </a:solidFill>
            </a:endParaRPr>
          </a:p>
        </p:txBody>
      </p:sp>
      <p:sp>
        <p:nvSpPr>
          <p:cNvPr id="3" name="Segnaposto contenuto 2"/>
          <p:cNvSpPr>
            <a:spLocks noGrp="1"/>
          </p:cNvSpPr>
          <p:nvPr>
            <p:ph idx="1"/>
          </p:nvPr>
        </p:nvSpPr>
        <p:spPr/>
        <p:txBody>
          <a:bodyPr>
            <a:noAutofit/>
          </a:bodyPr>
          <a:lstStyle/>
          <a:p>
            <a:pPr marL="114300" indent="0" algn="just">
              <a:buNone/>
            </a:pPr>
            <a:r>
              <a:rPr lang="it-IT" dirty="0" smtClean="0">
                <a:latin typeface="Garamond" pitchFamily="18" charset="0"/>
              </a:rPr>
              <a:t>«Inside» </a:t>
            </a:r>
            <a:r>
              <a:rPr lang="it-IT" dirty="0" err="1" smtClean="0">
                <a:latin typeface="Garamond" pitchFamily="18" charset="0"/>
              </a:rPr>
              <a:t>each</a:t>
            </a:r>
            <a:r>
              <a:rPr lang="it-IT" dirty="0" smtClean="0">
                <a:latin typeface="Garamond" pitchFamily="18" charset="0"/>
              </a:rPr>
              <a:t> </a:t>
            </a:r>
            <a:r>
              <a:rPr lang="it-IT" dirty="0" err="1" smtClean="0">
                <a:latin typeface="Garamond" pitchFamily="18" charset="0"/>
              </a:rPr>
              <a:t>legal</a:t>
            </a:r>
            <a:r>
              <a:rPr lang="it-IT" dirty="0" smtClean="0">
                <a:latin typeface="Garamond" pitchFamily="18" charset="0"/>
              </a:rPr>
              <a:t> </a:t>
            </a:r>
            <a:r>
              <a:rPr lang="it-IT" dirty="0" err="1" smtClean="0">
                <a:latin typeface="Garamond" pitchFamily="18" charset="0"/>
              </a:rPr>
              <a:t>system</a:t>
            </a:r>
            <a:r>
              <a:rPr lang="it-IT" dirty="0" smtClean="0">
                <a:latin typeface="Garamond" pitchFamily="18" charset="0"/>
              </a:rPr>
              <a:t>: </a:t>
            </a:r>
            <a:r>
              <a:rPr lang="it-IT" dirty="0" err="1" smtClean="0">
                <a:latin typeface="Garamond" pitchFamily="18" charset="0"/>
              </a:rPr>
              <a:t>let’s</a:t>
            </a:r>
            <a:r>
              <a:rPr lang="it-IT" dirty="0" smtClean="0">
                <a:latin typeface="Garamond" pitchFamily="18" charset="0"/>
              </a:rPr>
              <a:t> </a:t>
            </a:r>
            <a:r>
              <a:rPr lang="it-IT" dirty="0" err="1" smtClean="0">
                <a:latin typeface="Garamond" pitchFamily="18" charset="0"/>
              </a:rPr>
              <a:t>think</a:t>
            </a:r>
            <a:r>
              <a:rPr lang="it-IT" dirty="0" smtClean="0">
                <a:latin typeface="Garamond" pitchFamily="18" charset="0"/>
              </a:rPr>
              <a:t> </a:t>
            </a:r>
            <a:r>
              <a:rPr lang="it-IT" dirty="0" err="1" smtClean="0">
                <a:latin typeface="Garamond" pitchFamily="18" charset="0"/>
              </a:rPr>
              <a:t>about</a:t>
            </a:r>
            <a:r>
              <a:rPr lang="it-IT" dirty="0" smtClean="0">
                <a:latin typeface="Garamond" pitchFamily="18" charset="0"/>
              </a:rPr>
              <a:t> some of the </a:t>
            </a:r>
            <a:r>
              <a:rPr lang="it-IT" dirty="0" err="1" smtClean="0">
                <a:latin typeface="Garamond" pitchFamily="18" charset="0"/>
              </a:rPr>
              <a:t>problems</a:t>
            </a:r>
            <a:r>
              <a:rPr lang="it-IT" dirty="0" smtClean="0">
                <a:latin typeface="Garamond" pitchFamily="18" charset="0"/>
              </a:rPr>
              <a:t>: </a:t>
            </a:r>
            <a:endParaRPr lang="it-IT" i="1" dirty="0">
              <a:latin typeface="Garamond" pitchFamily="18" charset="0"/>
            </a:endParaRPr>
          </a:p>
          <a:p>
            <a:pPr marL="114300" indent="0" algn="just">
              <a:buNone/>
            </a:pPr>
            <a:r>
              <a:rPr lang="it-IT" i="1" dirty="0" smtClean="0">
                <a:latin typeface="Garamond" pitchFamily="18" charset="0"/>
              </a:rPr>
              <a:t>1) </a:t>
            </a:r>
            <a:r>
              <a:rPr lang="it-IT" i="1" dirty="0" err="1" smtClean="0">
                <a:latin typeface="Garamond" pitchFamily="18" charset="0"/>
              </a:rPr>
              <a:t>Terminology</a:t>
            </a:r>
            <a:r>
              <a:rPr lang="it-IT" i="1" dirty="0" smtClean="0">
                <a:latin typeface="Garamond" pitchFamily="18" charset="0"/>
              </a:rPr>
              <a:t>?  </a:t>
            </a:r>
            <a:r>
              <a:rPr lang="it-IT" dirty="0" smtClean="0">
                <a:latin typeface="Garamond" pitchFamily="18" charset="0"/>
              </a:rPr>
              <a:t>Patchwork of </a:t>
            </a:r>
            <a:r>
              <a:rPr lang="it-IT" dirty="0" err="1" smtClean="0">
                <a:latin typeface="Garamond" pitchFamily="18" charset="0"/>
              </a:rPr>
              <a:t>names</a:t>
            </a:r>
            <a:r>
              <a:rPr lang="it-IT" dirty="0" smtClean="0">
                <a:latin typeface="Garamond" pitchFamily="18" charset="0"/>
              </a:rPr>
              <a:t> for personal </a:t>
            </a:r>
            <a:r>
              <a:rPr lang="it-IT" dirty="0" err="1" smtClean="0">
                <a:latin typeface="Garamond" pitchFamily="18" charset="0"/>
              </a:rPr>
              <a:t>damages</a:t>
            </a:r>
            <a:r>
              <a:rPr lang="it-IT" dirty="0" smtClean="0">
                <a:latin typeface="Garamond" pitchFamily="18" charset="0"/>
              </a:rPr>
              <a:t>: </a:t>
            </a:r>
          </a:p>
          <a:p>
            <a:pPr marL="114300" indent="0" algn="just">
              <a:buNone/>
            </a:pPr>
            <a:r>
              <a:rPr lang="it-IT" dirty="0" smtClean="0">
                <a:latin typeface="Garamond" pitchFamily="18" charset="0"/>
              </a:rPr>
              <a:t>Es. Common law: general and special, </a:t>
            </a:r>
            <a:r>
              <a:rPr lang="it-IT" dirty="0" err="1" smtClean="0">
                <a:latin typeface="Garamond" pitchFamily="18" charset="0"/>
              </a:rPr>
              <a:t>nominal</a:t>
            </a:r>
            <a:r>
              <a:rPr lang="it-IT" dirty="0" smtClean="0">
                <a:latin typeface="Garamond" pitchFamily="18" charset="0"/>
              </a:rPr>
              <a:t> and </a:t>
            </a:r>
            <a:r>
              <a:rPr lang="it-IT" dirty="0" err="1" smtClean="0">
                <a:latin typeface="Garamond" pitchFamily="18" charset="0"/>
              </a:rPr>
              <a:t>substantial</a:t>
            </a:r>
            <a:r>
              <a:rPr lang="it-IT" dirty="0" smtClean="0">
                <a:latin typeface="Garamond" pitchFamily="18" charset="0"/>
              </a:rPr>
              <a:t>, </a:t>
            </a:r>
            <a:r>
              <a:rPr lang="it-IT" dirty="0" err="1" smtClean="0">
                <a:latin typeface="Garamond" pitchFamily="18" charset="0"/>
              </a:rPr>
              <a:t>contemptous</a:t>
            </a:r>
            <a:r>
              <a:rPr lang="it-IT" dirty="0" smtClean="0">
                <a:latin typeface="Garamond" pitchFamily="18" charset="0"/>
              </a:rPr>
              <a:t> and </a:t>
            </a:r>
            <a:r>
              <a:rPr lang="it-IT" dirty="0" err="1" smtClean="0">
                <a:latin typeface="Garamond" pitchFamily="18" charset="0"/>
              </a:rPr>
              <a:t>aggravated</a:t>
            </a:r>
            <a:r>
              <a:rPr lang="it-IT" dirty="0" smtClean="0">
                <a:latin typeface="Garamond" pitchFamily="18" charset="0"/>
              </a:rPr>
              <a:t>, and so on</a:t>
            </a:r>
          </a:p>
          <a:p>
            <a:pPr marL="114300" indent="0" algn="just">
              <a:buNone/>
            </a:pPr>
            <a:endParaRPr lang="it-IT" dirty="0">
              <a:latin typeface="Garamond" pitchFamily="18" charset="0"/>
            </a:endParaRPr>
          </a:p>
          <a:p>
            <a:pPr marL="114300" indent="0" algn="just">
              <a:buNone/>
            </a:pPr>
            <a:endParaRPr lang="it-IT" dirty="0" smtClean="0">
              <a:latin typeface="Garamond" pitchFamily="18" charset="0"/>
            </a:endParaRPr>
          </a:p>
          <a:p>
            <a:pPr marL="114300" indent="0" algn="just">
              <a:buNone/>
            </a:pPr>
            <a:r>
              <a:rPr lang="it-IT" dirty="0" smtClean="0">
                <a:latin typeface="Garamond" pitchFamily="18" charset="0"/>
              </a:rPr>
              <a:t>2)</a:t>
            </a:r>
            <a:r>
              <a:rPr lang="it-IT" i="1" dirty="0" smtClean="0">
                <a:latin typeface="Garamond" pitchFamily="18" charset="0"/>
              </a:rPr>
              <a:t> </a:t>
            </a:r>
            <a:r>
              <a:rPr lang="it-IT" i="1" dirty="0" err="1" smtClean="0">
                <a:latin typeface="Garamond" pitchFamily="18" charset="0"/>
              </a:rPr>
              <a:t>Who</a:t>
            </a:r>
            <a:r>
              <a:rPr lang="it-IT" i="1" dirty="0" smtClean="0">
                <a:latin typeface="Garamond" pitchFamily="18" charset="0"/>
              </a:rPr>
              <a:t> </a:t>
            </a:r>
            <a:r>
              <a:rPr lang="it-IT" i="1" dirty="0" err="1" smtClean="0">
                <a:latin typeface="Garamond" pitchFamily="18" charset="0"/>
              </a:rPr>
              <a:t>is</a:t>
            </a:r>
            <a:r>
              <a:rPr lang="it-IT" i="1" dirty="0" smtClean="0">
                <a:latin typeface="Garamond" pitchFamily="18" charset="0"/>
              </a:rPr>
              <a:t> </a:t>
            </a:r>
            <a:r>
              <a:rPr lang="it-IT" i="1" dirty="0" err="1" smtClean="0">
                <a:latin typeface="Garamond" pitchFamily="18" charset="0"/>
              </a:rPr>
              <a:t>entitled</a:t>
            </a:r>
            <a:r>
              <a:rPr lang="it-IT" i="1" dirty="0" smtClean="0">
                <a:latin typeface="Garamond" pitchFamily="18" charset="0"/>
              </a:rPr>
              <a:t> to </a:t>
            </a:r>
            <a:r>
              <a:rPr lang="it-IT" i="1" dirty="0" err="1" smtClean="0">
                <a:latin typeface="Garamond" pitchFamily="18" charset="0"/>
              </a:rPr>
              <a:t>recovery</a:t>
            </a:r>
            <a:r>
              <a:rPr lang="it-IT" i="1" dirty="0" smtClean="0">
                <a:latin typeface="Garamond" pitchFamily="18" charset="0"/>
              </a:rPr>
              <a:t>?</a:t>
            </a:r>
            <a:r>
              <a:rPr lang="it-IT" dirty="0" smtClean="0">
                <a:latin typeface="Garamond" pitchFamily="18" charset="0"/>
              </a:rPr>
              <a:t> </a:t>
            </a:r>
            <a:r>
              <a:rPr lang="it-IT" dirty="0" err="1" smtClean="0">
                <a:latin typeface="Garamond" pitchFamily="18" charset="0"/>
              </a:rPr>
              <a:t>Uncertainty</a:t>
            </a:r>
            <a:r>
              <a:rPr lang="it-IT" dirty="0" smtClean="0">
                <a:latin typeface="Garamond" pitchFamily="18" charset="0"/>
              </a:rPr>
              <a:t> on the </a:t>
            </a:r>
            <a:r>
              <a:rPr lang="it-IT" dirty="0" err="1" smtClean="0">
                <a:latin typeface="Garamond" pitchFamily="18" charset="0"/>
              </a:rPr>
              <a:t>number</a:t>
            </a:r>
            <a:r>
              <a:rPr lang="it-IT" dirty="0" smtClean="0">
                <a:latin typeface="Garamond" pitchFamily="18" charset="0"/>
              </a:rPr>
              <a:t> and </a:t>
            </a:r>
            <a:r>
              <a:rPr lang="it-IT" dirty="0" err="1" smtClean="0">
                <a:latin typeface="Garamond" pitchFamily="18" charset="0"/>
              </a:rPr>
              <a:t>categories</a:t>
            </a:r>
            <a:r>
              <a:rPr lang="it-IT" dirty="0" smtClean="0">
                <a:latin typeface="Garamond" pitchFamily="18" charset="0"/>
              </a:rPr>
              <a:t> of </a:t>
            </a:r>
            <a:r>
              <a:rPr lang="it-IT" dirty="0" err="1" smtClean="0">
                <a:latin typeface="Garamond" pitchFamily="18" charset="0"/>
              </a:rPr>
              <a:t>subjects</a:t>
            </a:r>
            <a:r>
              <a:rPr lang="it-IT" dirty="0" smtClean="0">
                <a:latin typeface="Garamond" pitchFamily="18" charset="0"/>
              </a:rPr>
              <a:t> </a:t>
            </a:r>
            <a:r>
              <a:rPr lang="it-IT" dirty="0" err="1" smtClean="0">
                <a:latin typeface="Garamond" pitchFamily="18" charset="0"/>
              </a:rPr>
              <a:t>entitled</a:t>
            </a:r>
            <a:r>
              <a:rPr lang="it-IT" dirty="0" smtClean="0">
                <a:latin typeface="Garamond" pitchFamily="18" charset="0"/>
              </a:rPr>
              <a:t> to </a:t>
            </a:r>
            <a:r>
              <a:rPr lang="it-IT" dirty="0" err="1" smtClean="0">
                <a:latin typeface="Garamond" pitchFamily="18" charset="0"/>
              </a:rPr>
              <a:t>get</a:t>
            </a:r>
            <a:r>
              <a:rPr lang="it-IT" dirty="0" smtClean="0">
                <a:latin typeface="Garamond" pitchFamily="18" charset="0"/>
              </a:rPr>
              <a:t> </a:t>
            </a:r>
            <a:r>
              <a:rPr lang="it-IT" dirty="0" err="1" smtClean="0">
                <a:latin typeface="Garamond" pitchFamily="18" charset="0"/>
              </a:rPr>
              <a:t>recovery</a:t>
            </a:r>
            <a:r>
              <a:rPr lang="it-IT" dirty="0" smtClean="0">
                <a:latin typeface="Garamond" pitchFamily="18" charset="0"/>
              </a:rPr>
              <a:t>   (</a:t>
            </a:r>
            <a:r>
              <a:rPr lang="it-IT" dirty="0" err="1" smtClean="0">
                <a:latin typeface="Garamond" pitchFamily="18" charset="0"/>
              </a:rPr>
              <a:t>variability</a:t>
            </a:r>
            <a:r>
              <a:rPr lang="it-IT" dirty="0" smtClean="0">
                <a:latin typeface="Garamond" pitchFamily="18" charset="0"/>
              </a:rPr>
              <a:t> of </a:t>
            </a:r>
            <a:r>
              <a:rPr lang="it-IT" dirty="0" err="1" smtClean="0">
                <a:latin typeface="Garamond" pitchFamily="18" charset="0"/>
              </a:rPr>
              <a:t>damages</a:t>
            </a:r>
            <a:r>
              <a:rPr lang="it-IT" dirty="0" smtClean="0">
                <a:latin typeface="Garamond" pitchFamily="18" charset="0"/>
              </a:rPr>
              <a:t> «par </a:t>
            </a:r>
            <a:r>
              <a:rPr lang="it-IT" dirty="0" err="1" smtClean="0">
                <a:latin typeface="Garamond" pitchFamily="18" charset="0"/>
              </a:rPr>
              <a:t>ricochet</a:t>
            </a:r>
            <a:r>
              <a:rPr lang="it-IT" dirty="0" smtClean="0">
                <a:latin typeface="Garamond" pitchFamily="18" charset="0"/>
              </a:rPr>
              <a:t>»)</a:t>
            </a:r>
          </a:p>
          <a:p>
            <a:pPr marL="114300" indent="0" algn="just">
              <a:buNone/>
            </a:pPr>
            <a:endParaRPr lang="it-IT" dirty="0">
              <a:latin typeface="Garamond" pitchFamily="18" charset="0"/>
            </a:endParaRPr>
          </a:p>
        </p:txBody>
      </p:sp>
      <p:sp>
        <p:nvSpPr>
          <p:cNvPr id="4" name="Segnaposto piè di pagina 3"/>
          <p:cNvSpPr>
            <a:spLocks noGrp="1"/>
          </p:cNvSpPr>
          <p:nvPr>
            <p:ph type="ftr" sz="quarter" idx="11"/>
          </p:nvPr>
        </p:nvSpPr>
        <p:spPr/>
        <p:txBody>
          <a:bodyPr/>
          <a:lstStyle/>
          <a:p>
            <a:r>
              <a:rPr lang="it-IT" smtClean="0"/>
              <a:t>Prof. Avv. Diana Cerini - AIDA 2014</a:t>
            </a:r>
            <a:endParaRPr lang="it-IT"/>
          </a:p>
        </p:txBody>
      </p:sp>
      <p:sp>
        <p:nvSpPr>
          <p:cNvPr id="5" name="Segnaposto numero diapositiva 4"/>
          <p:cNvSpPr>
            <a:spLocks noGrp="1"/>
          </p:cNvSpPr>
          <p:nvPr>
            <p:ph type="sldNum" sz="quarter" idx="12"/>
          </p:nvPr>
        </p:nvSpPr>
        <p:spPr/>
        <p:txBody>
          <a:bodyPr/>
          <a:lstStyle/>
          <a:p>
            <a:fld id="{0B392598-C5C6-C043-84C5-569474C96B24}" type="slidenum">
              <a:rPr lang="it-IT" smtClean="0"/>
              <a:pPr/>
              <a:t>3</a:t>
            </a:fld>
            <a:endParaRPr lang="it-IT"/>
          </a:p>
        </p:txBody>
      </p:sp>
    </p:spTree>
    <p:extLst>
      <p:ext uri="{BB962C8B-B14F-4D97-AF65-F5344CB8AC3E}">
        <p14:creationId xmlns:p14="http://schemas.microsoft.com/office/powerpoint/2010/main" xmlns="" val="101676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marL="114300" indent="0" algn="just">
              <a:buNone/>
            </a:pPr>
            <a:r>
              <a:rPr lang="it-IT" dirty="0">
                <a:latin typeface="Garamond" pitchFamily="18" charset="0"/>
              </a:rPr>
              <a:t>3) </a:t>
            </a:r>
            <a:r>
              <a:rPr lang="it-IT" i="1" dirty="0" err="1">
                <a:latin typeface="Garamond" pitchFamily="18" charset="0"/>
              </a:rPr>
              <a:t>Amount</a:t>
            </a:r>
            <a:r>
              <a:rPr lang="it-IT" i="1" dirty="0">
                <a:latin typeface="Garamond" pitchFamily="18" charset="0"/>
              </a:rPr>
              <a:t> of </a:t>
            </a:r>
            <a:r>
              <a:rPr lang="it-IT" i="1" dirty="0" err="1">
                <a:latin typeface="Garamond" pitchFamily="18" charset="0"/>
              </a:rPr>
              <a:t>money</a:t>
            </a:r>
            <a:r>
              <a:rPr lang="it-IT" i="1" dirty="0">
                <a:latin typeface="Garamond" pitchFamily="18" charset="0"/>
                <a:sym typeface="Wingdings" pitchFamily="2" charset="2"/>
              </a:rPr>
              <a:t></a:t>
            </a:r>
            <a:r>
              <a:rPr lang="it-IT" dirty="0">
                <a:latin typeface="Garamond" pitchFamily="18" charset="0"/>
                <a:sym typeface="Wingdings" pitchFamily="2" charset="2"/>
              </a:rPr>
              <a:t> </a:t>
            </a:r>
            <a:r>
              <a:rPr lang="it-IT" dirty="0" err="1">
                <a:latin typeface="Garamond" pitchFamily="18" charset="0"/>
                <a:sym typeface="Wingdings" pitchFamily="2" charset="2"/>
              </a:rPr>
              <a:t>influence</a:t>
            </a:r>
            <a:r>
              <a:rPr lang="it-IT" dirty="0">
                <a:latin typeface="Garamond" pitchFamily="18" charset="0"/>
                <a:sym typeface="Wingdings" pitchFamily="2" charset="2"/>
              </a:rPr>
              <a:t> of </a:t>
            </a:r>
            <a:r>
              <a:rPr lang="it-IT" dirty="0" err="1">
                <a:latin typeface="Garamond" pitchFamily="18" charset="0"/>
                <a:sym typeface="Wingdings" pitchFamily="2" charset="2"/>
              </a:rPr>
              <a:t>economic</a:t>
            </a:r>
            <a:r>
              <a:rPr lang="it-IT" dirty="0">
                <a:latin typeface="Garamond" pitchFamily="18" charset="0"/>
                <a:sym typeface="Wingdings" pitchFamily="2" charset="2"/>
              </a:rPr>
              <a:t> </a:t>
            </a:r>
            <a:r>
              <a:rPr lang="it-IT" dirty="0" err="1">
                <a:latin typeface="Garamond" pitchFamily="18" charset="0"/>
                <a:sym typeface="Wingdings" pitchFamily="2" charset="2"/>
              </a:rPr>
              <a:t>conditions</a:t>
            </a:r>
            <a:r>
              <a:rPr lang="it-IT" dirty="0">
                <a:latin typeface="Garamond" pitchFamily="18" charset="0"/>
                <a:sym typeface="Wingdings" pitchFamily="2" charset="2"/>
              </a:rPr>
              <a:t> of the country</a:t>
            </a:r>
          </a:p>
          <a:p>
            <a:pPr marL="114300" indent="0" algn="just">
              <a:buNone/>
            </a:pPr>
            <a:endParaRPr lang="it-IT" dirty="0">
              <a:latin typeface="Garamond" pitchFamily="18" charset="0"/>
              <a:sym typeface="Wingdings" pitchFamily="2" charset="2"/>
            </a:endParaRPr>
          </a:p>
          <a:p>
            <a:pPr marL="114300" indent="0" algn="just">
              <a:buNone/>
            </a:pPr>
            <a:endParaRPr lang="it-IT" i="1" dirty="0" smtClean="0">
              <a:latin typeface="Garamond" pitchFamily="18" charset="0"/>
              <a:sym typeface="Wingdings" pitchFamily="2" charset="2"/>
            </a:endParaRPr>
          </a:p>
          <a:p>
            <a:pPr marL="114300" indent="0" algn="just">
              <a:buNone/>
            </a:pPr>
            <a:r>
              <a:rPr lang="it-IT" i="1" dirty="0" smtClean="0">
                <a:latin typeface="Garamond" pitchFamily="18" charset="0"/>
                <a:sym typeface="Wingdings" pitchFamily="2" charset="2"/>
              </a:rPr>
              <a:t>4</a:t>
            </a:r>
            <a:r>
              <a:rPr lang="it-IT" i="1" dirty="0">
                <a:latin typeface="Garamond" pitchFamily="18" charset="0"/>
                <a:sym typeface="Wingdings" pitchFamily="2" charset="2"/>
              </a:rPr>
              <a:t>) </a:t>
            </a:r>
            <a:r>
              <a:rPr lang="it-IT" i="1" dirty="0" err="1">
                <a:latin typeface="Garamond" pitchFamily="18" charset="0"/>
                <a:sym typeface="Wingdings" pitchFamily="2" charset="2"/>
              </a:rPr>
              <a:t>When</a:t>
            </a:r>
            <a:r>
              <a:rPr lang="it-IT" i="1" dirty="0">
                <a:latin typeface="Garamond" pitchFamily="18" charset="0"/>
                <a:sym typeface="Wingdings" pitchFamily="2" charset="2"/>
              </a:rPr>
              <a:t> and </a:t>
            </a:r>
            <a:r>
              <a:rPr lang="it-IT" i="1" dirty="0" err="1">
                <a:latin typeface="Garamond" pitchFamily="18" charset="0"/>
                <a:sym typeface="Wingdings" pitchFamily="2" charset="2"/>
              </a:rPr>
              <a:t>where</a:t>
            </a:r>
            <a:r>
              <a:rPr lang="it-IT" i="1" dirty="0">
                <a:latin typeface="Garamond" pitchFamily="18" charset="0"/>
                <a:sym typeface="Wingdings" pitchFamily="2" charset="2"/>
              </a:rPr>
              <a:t>? </a:t>
            </a:r>
            <a:r>
              <a:rPr lang="it-IT" dirty="0" err="1">
                <a:latin typeface="Garamond" pitchFamily="18" charset="0"/>
                <a:sym typeface="Wingdings" pitchFamily="2" charset="2"/>
              </a:rPr>
              <a:t>Claim</a:t>
            </a:r>
            <a:r>
              <a:rPr lang="it-IT" dirty="0">
                <a:latin typeface="Garamond" pitchFamily="18" charset="0"/>
                <a:sym typeface="Wingdings" pitchFamily="2" charset="2"/>
              </a:rPr>
              <a:t> </a:t>
            </a:r>
            <a:r>
              <a:rPr lang="it-IT" dirty="0" err="1">
                <a:latin typeface="Garamond" pitchFamily="18" charset="0"/>
                <a:sym typeface="Wingdings" pitchFamily="2" charset="2"/>
              </a:rPr>
              <a:t>solution</a:t>
            </a:r>
            <a:r>
              <a:rPr lang="it-IT" dirty="0">
                <a:latin typeface="Garamond" pitchFamily="18" charset="0"/>
                <a:sym typeface="Wingdings" pitchFamily="2" charset="2"/>
              </a:rPr>
              <a:t> and time for </a:t>
            </a:r>
            <a:r>
              <a:rPr lang="it-IT" dirty="0" err="1">
                <a:latin typeface="Garamond" pitchFamily="18" charset="0"/>
                <a:sym typeface="Wingdings" pitchFamily="2" charset="2"/>
              </a:rPr>
              <a:t>justice</a:t>
            </a:r>
            <a:r>
              <a:rPr lang="it-IT" dirty="0">
                <a:latin typeface="Garamond" pitchFamily="18" charset="0"/>
                <a:sym typeface="Wingdings" pitchFamily="2" charset="2"/>
              </a:rPr>
              <a:t> </a:t>
            </a:r>
            <a:r>
              <a:rPr lang="it-IT" dirty="0" err="1">
                <a:latin typeface="Garamond" pitchFamily="18" charset="0"/>
                <a:sym typeface="Wingdings" pitchFamily="2" charset="2"/>
              </a:rPr>
              <a:t>proceeding</a:t>
            </a:r>
            <a:r>
              <a:rPr lang="it-IT" dirty="0">
                <a:latin typeface="Garamond" pitchFamily="18" charset="0"/>
                <a:sym typeface="Wingdings" pitchFamily="2" charset="2"/>
              </a:rPr>
              <a:t>/ ADR</a:t>
            </a:r>
            <a:endParaRPr lang="it-IT" dirty="0">
              <a:latin typeface="Garamond" pitchFamily="18" charset="0"/>
            </a:endParaRPr>
          </a:p>
          <a:p>
            <a:endParaRPr lang="it-IT" dirty="0"/>
          </a:p>
        </p:txBody>
      </p:sp>
      <p:sp>
        <p:nvSpPr>
          <p:cNvPr id="4" name="Segnaposto piè di pagina 3"/>
          <p:cNvSpPr>
            <a:spLocks noGrp="1"/>
          </p:cNvSpPr>
          <p:nvPr>
            <p:ph type="ftr" sz="quarter" idx="11"/>
          </p:nvPr>
        </p:nvSpPr>
        <p:spPr/>
        <p:txBody>
          <a:bodyPr/>
          <a:lstStyle/>
          <a:p>
            <a:r>
              <a:rPr lang="it-IT" smtClean="0"/>
              <a:t>Prof. Avv. Diana Cerini - AIDA 2014</a:t>
            </a:r>
            <a:endParaRPr lang="it-IT"/>
          </a:p>
        </p:txBody>
      </p:sp>
      <p:sp>
        <p:nvSpPr>
          <p:cNvPr id="5" name="Segnaposto numero diapositiva 4"/>
          <p:cNvSpPr>
            <a:spLocks noGrp="1"/>
          </p:cNvSpPr>
          <p:nvPr>
            <p:ph type="sldNum" sz="quarter" idx="12"/>
          </p:nvPr>
        </p:nvSpPr>
        <p:spPr/>
        <p:txBody>
          <a:bodyPr/>
          <a:lstStyle/>
          <a:p>
            <a:fld id="{0B392598-C5C6-C043-84C5-569474C96B24}" type="slidenum">
              <a:rPr lang="it-IT" smtClean="0"/>
              <a:pPr/>
              <a:t>4</a:t>
            </a:fld>
            <a:endParaRPr lang="it-IT"/>
          </a:p>
        </p:txBody>
      </p:sp>
    </p:spTree>
    <p:extLst>
      <p:ext uri="{BB962C8B-B14F-4D97-AF65-F5344CB8AC3E}">
        <p14:creationId xmlns:p14="http://schemas.microsoft.com/office/powerpoint/2010/main" xmlns="" val="2958016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 </a:t>
            </a:r>
            <a:r>
              <a:rPr lang="it-IT" dirty="0" err="1" smtClean="0"/>
              <a:t>Italy</a:t>
            </a:r>
            <a:endParaRPr lang="it-IT" dirty="0"/>
          </a:p>
        </p:txBody>
      </p:sp>
      <p:sp>
        <p:nvSpPr>
          <p:cNvPr id="3" name="Segnaposto contenuto 2"/>
          <p:cNvSpPr>
            <a:spLocks noGrp="1"/>
          </p:cNvSpPr>
          <p:nvPr>
            <p:ph idx="1"/>
          </p:nvPr>
        </p:nvSpPr>
        <p:spPr/>
        <p:txBody>
          <a:bodyPr/>
          <a:lstStyle/>
          <a:p>
            <a:pPr algn="just"/>
            <a:endParaRPr lang="it-IT" dirty="0" smtClean="0">
              <a:latin typeface="Garamond" pitchFamily="18" charset="0"/>
            </a:endParaRPr>
          </a:p>
          <a:p>
            <a:pPr algn="just"/>
            <a:r>
              <a:rPr lang="it-IT" dirty="0" smtClean="0">
                <a:latin typeface="Garamond" pitchFamily="18" charset="0"/>
              </a:rPr>
              <a:t>In </a:t>
            </a:r>
            <a:r>
              <a:rPr lang="it-IT" dirty="0" err="1">
                <a:latin typeface="Garamond" pitchFamily="18" charset="0"/>
              </a:rPr>
              <a:t>Italian</a:t>
            </a:r>
            <a:r>
              <a:rPr lang="it-IT" dirty="0">
                <a:latin typeface="Garamond" pitchFamily="18" charset="0"/>
              </a:rPr>
              <a:t> </a:t>
            </a:r>
            <a:r>
              <a:rPr lang="it-IT" dirty="0" err="1">
                <a:latin typeface="Garamond" pitchFamily="18" charset="0"/>
              </a:rPr>
              <a:t>terminology</a:t>
            </a:r>
            <a:r>
              <a:rPr lang="it-IT" dirty="0">
                <a:latin typeface="Garamond" pitchFamily="18" charset="0"/>
              </a:rPr>
              <a:t>: </a:t>
            </a:r>
            <a:r>
              <a:rPr lang="it-IT" dirty="0" err="1">
                <a:latin typeface="Garamond" pitchFamily="18" charset="0"/>
              </a:rPr>
              <a:t>two</a:t>
            </a:r>
            <a:r>
              <a:rPr lang="it-IT" dirty="0">
                <a:latin typeface="Garamond" pitchFamily="18" charset="0"/>
              </a:rPr>
              <a:t> </a:t>
            </a:r>
            <a:r>
              <a:rPr lang="it-IT" dirty="0" err="1">
                <a:latin typeface="Garamond" pitchFamily="18" charset="0"/>
              </a:rPr>
              <a:t>macrocategories</a:t>
            </a:r>
            <a:r>
              <a:rPr lang="it-IT" dirty="0">
                <a:latin typeface="Garamond" pitchFamily="18" charset="0"/>
              </a:rPr>
              <a:t>:</a:t>
            </a:r>
          </a:p>
          <a:p>
            <a:pPr lvl="1" algn="just"/>
            <a:endParaRPr lang="it-IT" sz="2200" dirty="0" smtClean="0">
              <a:latin typeface="Garamond" pitchFamily="18" charset="0"/>
            </a:endParaRPr>
          </a:p>
          <a:p>
            <a:pPr lvl="1" algn="just"/>
            <a:r>
              <a:rPr lang="it-IT" sz="2200" dirty="0" err="1" smtClean="0">
                <a:latin typeface="Garamond" pitchFamily="18" charset="0"/>
              </a:rPr>
              <a:t>Patrimonial</a:t>
            </a:r>
            <a:r>
              <a:rPr lang="it-IT" sz="2200" dirty="0" smtClean="0">
                <a:latin typeface="Garamond" pitchFamily="18" charset="0"/>
              </a:rPr>
              <a:t> </a:t>
            </a:r>
            <a:r>
              <a:rPr lang="it-IT" sz="2200" dirty="0" err="1">
                <a:latin typeface="Garamond" pitchFamily="18" charset="0"/>
              </a:rPr>
              <a:t>damages</a:t>
            </a:r>
            <a:endParaRPr lang="it-IT" sz="2200" dirty="0">
              <a:latin typeface="Garamond" pitchFamily="18" charset="0"/>
            </a:endParaRPr>
          </a:p>
          <a:p>
            <a:pPr lvl="1" algn="just"/>
            <a:endParaRPr lang="it-IT" sz="2200" dirty="0" smtClean="0">
              <a:latin typeface="Garamond" pitchFamily="18" charset="0"/>
            </a:endParaRPr>
          </a:p>
          <a:p>
            <a:pPr lvl="1" algn="just"/>
            <a:r>
              <a:rPr lang="it-IT" sz="2200" dirty="0" smtClean="0">
                <a:latin typeface="Garamond" pitchFamily="18" charset="0"/>
              </a:rPr>
              <a:t>Non </a:t>
            </a:r>
            <a:r>
              <a:rPr lang="it-IT" sz="2200" dirty="0" err="1">
                <a:latin typeface="Garamond" pitchFamily="18" charset="0"/>
              </a:rPr>
              <a:t>patrimonial</a:t>
            </a:r>
            <a:r>
              <a:rPr lang="it-IT" sz="2200" dirty="0">
                <a:latin typeface="Garamond" pitchFamily="18" charset="0"/>
              </a:rPr>
              <a:t> (non </a:t>
            </a:r>
            <a:r>
              <a:rPr lang="it-IT" sz="2200" dirty="0" err="1">
                <a:latin typeface="Garamond" pitchFamily="18" charset="0"/>
              </a:rPr>
              <a:t>pecunary</a:t>
            </a:r>
            <a:r>
              <a:rPr lang="it-IT" sz="2200" dirty="0">
                <a:latin typeface="Garamond" pitchFamily="18" charset="0"/>
              </a:rPr>
              <a:t>) </a:t>
            </a:r>
            <a:r>
              <a:rPr lang="it-IT" sz="2200" dirty="0" err="1">
                <a:latin typeface="Garamond" pitchFamily="18" charset="0"/>
              </a:rPr>
              <a:t>damages</a:t>
            </a:r>
            <a:r>
              <a:rPr lang="it-IT" sz="2200" dirty="0">
                <a:latin typeface="Garamond" pitchFamily="18" charset="0"/>
              </a:rPr>
              <a:t>: </a:t>
            </a:r>
            <a:r>
              <a:rPr lang="it-IT" sz="2200" dirty="0" err="1">
                <a:latin typeface="Garamond" pitchFamily="18" charset="0"/>
              </a:rPr>
              <a:t>but</a:t>
            </a:r>
            <a:r>
              <a:rPr lang="it-IT" sz="2200" dirty="0">
                <a:latin typeface="Garamond" pitchFamily="18" charset="0"/>
              </a:rPr>
              <a:t> </a:t>
            </a:r>
            <a:r>
              <a:rPr lang="it-IT" sz="2200" dirty="0" err="1">
                <a:latin typeface="Garamond" pitchFamily="18" charset="0"/>
              </a:rPr>
              <a:t>these</a:t>
            </a:r>
            <a:r>
              <a:rPr lang="it-IT" sz="2200" dirty="0">
                <a:latin typeface="Garamond" pitchFamily="18" charset="0"/>
              </a:rPr>
              <a:t> are </a:t>
            </a:r>
            <a:r>
              <a:rPr lang="it-IT" sz="2200" dirty="0" err="1">
                <a:latin typeface="Garamond" pitchFamily="18" charset="0"/>
              </a:rPr>
              <a:t>name</a:t>
            </a:r>
            <a:r>
              <a:rPr lang="it-IT" sz="2200" dirty="0">
                <a:latin typeface="Garamond" pitchFamily="18" charset="0"/>
              </a:rPr>
              <a:t> of the </a:t>
            </a:r>
            <a:r>
              <a:rPr lang="it-IT" sz="2200" dirty="0" err="1">
                <a:latin typeface="Garamond" pitchFamily="18" charset="0"/>
              </a:rPr>
              <a:t>courts</a:t>
            </a:r>
            <a:r>
              <a:rPr lang="it-IT" sz="2200" dirty="0">
                <a:latin typeface="Garamond" pitchFamily="18" charset="0"/>
              </a:rPr>
              <a:t> and of the </a:t>
            </a:r>
            <a:r>
              <a:rPr lang="it-IT" sz="2200" dirty="0" err="1">
                <a:latin typeface="Garamond" pitchFamily="18" charset="0"/>
              </a:rPr>
              <a:t>legal</a:t>
            </a:r>
            <a:r>
              <a:rPr lang="it-IT" sz="2200" dirty="0">
                <a:latin typeface="Garamond" pitchFamily="18" charset="0"/>
              </a:rPr>
              <a:t> </a:t>
            </a:r>
            <a:r>
              <a:rPr lang="it-IT" sz="2200" dirty="0" err="1">
                <a:latin typeface="Garamond" pitchFamily="18" charset="0"/>
              </a:rPr>
              <a:t>doctrine</a:t>
            </a:r>
            <a:r>
              <a:rPr lang="it-IT" sz="2200" dirty="0">
                <a:latin typeface="Garamond" pitchFamily="18" charset="0"/>
              </a:rPr>
              <a:t>, </a:t>
            </a:r>
            <a:r>
              <a:rPr lang="it-IT" sz="2200" dirty="0" err="1">
                <a:latin typeface="Garamond" pitchFamily="18" charset="0"/>
              </a:rPr>
              <a:t>not</a:t>
            </a:r>
            <a:r>
              <a:rPr lang="it-IT" sz="2200" dirty="0">
                <a:latin typeface="Garamond" pitchFamily="18" charset="0"/>
              </a:rPr>
              <a:t> </a:t>
            </a:r>
            <a:r>
              <a:rPr lang="it-IT" sz="2200" dirty="0" err="1">
                <a:latin typeface="Garamond" pitchFamily="18" charset="0"/>
              </a:rPr>
              <a:t>neessarily</a:t>
            </a:r>
            <a:r>
              <a:rPr lang="it-IT" sz="2200" dirty="0">
                <a:latin typeface="Garamond" pitchFamily="18" charset="0"/>
              </a:rPr>
              <a:t> of the legislator - </a:t>
            </a:r>
            <a:r>
              <a:rPr lang="it-IT" sz="2200" dirty="0" err="1">
                <a:latin typeface="Garamond" pitchFamily="18" charset="0"/>
              </a:rPr>
              <a:t>only</a:t>
            </a:r>
            <a:r>
              <a:rPr lang="it-IT" sz="2200" dirty="0">
                <a:latin typeface="Garamond" pitchFamily="18" charset="0"/>
              </a:rPr>
              <a:t> in Code of Private </a:t>
            </a:r>
            <a:r>
              <a:rPr lang="it-IT" sz="2200" dirty="0" err="1">
                <a:latin typeface="Garamond" pitchFamily="18" charset="0"/>
              </a:rPr>
              <a:t>insurance</a:t>
            </a:r>
            <a:r>
              <a:rPr lang="it-IT" sz="2200" dirty="0">
                <a:latin typeface="Garamond" pitchFamily="18" charset="0"/>
              </a:rPr>
              <a:t> </a:t>
            </a:r>
            <a:r>
              <a:rPr lang="it-IT" sz="2200" dirty="0" err="1">
                <a:latin typeface="Garamond" pitchFamily="18" charset="0"/>
              </a:rPr>
              <a:t>we</a:t>
            </a:r>
            <a:r>
              <a:rPr lang="it-IT" sz="2200" dirty="0">
                <a:latin typeface="Garamond" pitchFamily="18" charset="0"/>
              </a:rPr>
              <a:t> </a:t>
            </a:r>
            <a:r>
              <a:rPr lang="it-IT" sz="2200" dirty="0" err="1">
                <a:latin typeface="Garamond" pitchFamily="18" charset="0"/>
              </a:rPr>
              <a:t>have</a:t>
            </a:r>
            <a:r>
              <a:rPr lang="it-IT" sz="2200" dirty="0">
                <a:latin typeface="Garamond" pitchFamily="18" charset="0"/>
              </a:rPr>
              <a:t> for the first time a </a:t>
            </a:r>
            <a:r>
              <a:rPr lang="it-IT" sz="2200" dirty="0" err="1">
                <a:latin typeface="Garamond" pitchFamily="18" charset="0"/>
              </a:rPr>
              <a:t>clear</a:t>
            </a:r>
            <a:r>
              <a:rPr lang="it-IT" sz="2200" dirty="0">
                <a:latin typeface="Garamond" pitchFamily="18" charset="0"/>
              </a:rPr>
              <a:t> </a:t>
            </a:r>
            <a:r>
              <a:rPr lang="it-IT" sz="2200" dirty="0" err="1">
                <a:latin typeface="Garamond" pitchFamily="18" charset="0"/>
              </a:rPr>
              <a:t>reference</a:t>
            </a:r>
            <a:r>
              <a:rPr lang="it-IT" sz="2200" dirty="0">
                <a:latin typeface="Garamond" pitchFamily="18" charset="0"/>
              </a:rPr>
              <a:t> to </a:t>
            </a:r>
            <a:r>
              <a:rPr lang="it-IT" sz="2200" dirty="0" err="1">
                <a:latin typeface="Garamond" pitchFamily="18" charset="0"/>
              </a:rPr>
              <a:t>specific</a:t>
            </a:r>
            <a:r>
              <a:rPr lang="it-IT" sz="2200" dirty="0">
                <a:latin typeface="Garamond" pitchFamily="18" charset="0"/>
              </a:rPr>
              <a:t> </a:t>
            </a:r>
            <a:r>
              <a:rPr lang="it-IT" sz="2200" dirty="0" err="1">
                <a:latin typeface="Garamond" pitchFamily="18" charset="0"/>
              </a:rPr>
              <a:t>damages</a:t>
            </a:r>
            <a:r>
              <a:rPr lang="it-IT" sz="2200" dirty="0">
                <a:latin typeface="Garamond" pitchFamily="18" charset="0"/>
              </a:rPr>
              <a:t> </a:t>
            </a:r>
            <a:r>
              <a:rPr lang="it-IT" sz="2200" dirty="0">
                <a:latin typeface="Garamond" pitchFamily="18" charset="0"/>
                <a:sym typeface="Wingdings" pitchFamily="2" charset="2"/>
              </a:rPr>
              <a:t> </a:t>
            </a:r>
          </a:p>
          <a:p>
            <a:pPr marL="457200" lvl="1" indent="0" algn="just">
              <a:buNone/>
            </a:pPr>
            <a:endParaRPr lang="it-IT" sz="2200" dirty="0" smtClean="0">
              <a:latin typeface="Garamond" pitchFamily="18" charset="0"/>
              <a:sym typeface="Wingdings" pitchFamily="2" charset="2"/>
            </a:endParaRPr>
          </a:p>
          <a:p>
            <a:pPr marL="457200" lvl="1" indent="0" algn="just">
              <a:buNone/>
            </a:pPr>
            <a:r>
              <a:rPr lang="it-IT" sz="2200" dirty="0" smtClean="0">
                <a:latin typeface="Garamond" pitchFamily="18" charset="0"/>
                <a:sym typeface="Wingdings" pitchFamily="2" charset="2"/>
              </a:rPr>
              <a:t>BUT </a:t>
            </a:r>
            <a:r>
              <a:rPr lang="it-IT" sz="2200" dirty="0">
                <a:latin typeface="Garamond" pitchFamily="18" charset="0"/>
                <a:sym typeface="Wingdings" pitchFamily="2" charset="2"/>
              </a:rPr>
              <a:t>in </a:t>
            </a:r>
            <a:r>
              <a:rPr lang="it-IT" sz="2200" dirty="0" err="1">
                <a:latin typeface="Garamond" pitchFamily="18" charset="0"/>
                <a:sym typeface="Wingdings" pitchFamily="2" charset="2"/>
              </a:rPr>
              <a:t>any</a:t>
            </a:r>
            <a:r>
              <a:rPr lang="it-IT" sz="2200" dirty="0">
                <a:latin typeface="Garamond" pitchFamily="18" charset="0"/>
                <a:sym typeface="Wingdings" pitchFamily="2" charset="2"/>
              </a:rPr>
              <a:t> </a:t>
            </a:r>
            <a:r>
              <a:rPr lang="it-IT" sz="2200" dirty="0" err="1">
                <a:latin typeface="Garamond" pitchFamily="18" charset="0"/>
                <a:sym typeface="Wingdings" pitchFamily="2" charset="2"/>
              </a:rPr>
              <a:t>cases</a:t>
            </a:r>
            <a:r>
              <a:rPr lang="it-IT" sz="2200" dirty="0">
                <a:latin typeface="Garamond" pitchFamily="18" charset="0"/>
                <a:sym typeface="Wingdings" pitchFamily="2" charset="2"/>
              </a:rPr>
              <a:t>, non </a:t>
            </a:r>
            <a:r>
              <a:rPr lang="it-IT" sz="2200" dirty="0" err="1">
                <a:latin typeface="Garamond" pitchFamily="18" charset="0"/>
                <a:sym typeface="Wingdings" pitchFamily="2" charset="2"/>
              </a:rPr>
              <a:t>patrimonial</a:t>
            </a:r>
            <a:r>
              <a:rPr lang="it-IT" sz="2200" dirty="0">
                <a:latin typeface="Garamond" pitchFamily="18" charset="0"/>
                <a:sym typeface="Wingdings" pitchFamily="2" charset="2"/>
              </a:rPr>
              <a:t> </a:t>
            </a:r>
            <a:r>
              <a:rPr lang="it-IT" sz="2200" dirty="0" err="1">
                <a:latin typeface="Garamond" pitchFamily="18" charset="0"/>
                <a:sym typeface="Wingdings" pitchFamily="2" charset="2"/>
              </a:rPr>
              <a:t>damages</a:t>
            </a:r>
            <a:r>
              <a:rPr lang="it-IT" sz="2200" dirty="0">
                <a:latin typeface="Garamond" pitchFamily="18" charset="0"/>
                <a:sym typeface="Wingdings" pitchFamily="2" charset="2"/>
              </a:rPr>
              <a:t> </a:t>
            </a:r>
            <a:r>
              <a:rPr lang="it-IT" sz="2200" dirty="0" err="1">
                <a:latin typeface="Garamond" pitchFamily="18" charset="0"/>
                <a:sym typeface="Wingdings" pitchFamily="2" charset="2"/>
              </a:rPr>
              <a:t>have</a:t>
            </a:r>
            <a:r>
              <a:rPr lang="it-IT" sz="2200" dirty="0">
                <a:latin typeface="Garamond" pitchFamily="18" charset="0"/>
                <a:sym typeface="Wingdings" pitchFamily="2" charset="2"/>
              </a:rPr>
              <a:t> a </a:t>
            </a:r>
            <a:r>
              <a:rPr lang="it-IT" sz="2200" dirty="0" err="1">
                <a:latin typeface="Garamond" pitchFamily="18" charset="0"/>
                <a:sym typeface="Wingdings" pitchFamily="2" charset="2"/>
              </a:rPr>
              <a:t>synphony</a:t>
            </a:r>
            <a:r>
              <a:rPr lang="it-IT" sz="2200" dirty="0">
                <a:latin typeface="Garamond" pitchFamily="18" charset="0"/>
                <a:sym typeface="Wingdings" pitchFamily="2" charset="2"/>
              </a:rPr>
              <a:t> of </a:t>
            </a:r>
            <a:r>
              <a:rPr lang="it-IT" sz="2200" dirty="0" err="1">
                <a:latin typeface="Garamond" pitchFamily="18" charset="0"/>
                <a:sym typeface="Wingdings" pitchFamily="2" charset="2"/>
              </a:rPr>
              <a:t>names</a:t>
            </a:r>
            <a:r>
              <a:rPr lang="it-IT" sz="2200" dirty="0">
                <a:latin typeface="Garamond" pitchFamily="18" charset="0"/>
                <a:sym typeface="Wingdings" pitchFamily="2" charset="2"/>
              </a:rPr>
              <a:t>….</a:t>
            </a:r>
            <a:endParaRPr lang="it-IT" sz="2200" dirty="0">
              <a:latin typeface="Garamond" pitchFamily="18" charset="0"/>
            </a:endParaRPr>
          </a:p>
        </p:txBody>
      </p:sp>
      <p:sp>
        <p:nvSpPr>
          <p:cNvPr id="4" name="Segnaposto piè di pagina 3"/>
          <p:cNvSpPr>
            <a:spLocks noGrp="1"/>
          </p:cNvSpPr>
          <p:nvPr>
            <p:ph type="ftr" sz="quarter" idx="11"/>
          </p:nvPr>
        </p:nvSpPr>
        <p:spPr/>
        <p:txBody>
          <a:bodyPr/>
          <a:lstStyle/>
          <a:p>
            <a:r>
              <a:rPr lang="it-IT" smtClean="0"/>
              <a:t>Prof. Avv. Diana Cerini - AIDA 2014</a:t>
            </a:r>
            <a:endParaRPr lang="it-IT"/>
          </a:p>
        </p:txBody>
      </p:sp>
      <p:sp>
        <p:nvSpPr>
          <p:cNvPr id="5" name="Segnaposto numero diapositiva 4"/>
          <p:cNvSpPr>
            <a:spLocks noGrp="1"/>
          </p:cNvSpPr>
          <p:nvPr>
            <p:ph type="sldNum" sz="quarter" idx="12"/>
          </p:nvPr>
        </p:nvSpPr>
        <p:spPr/>
        <p:txBody>
          <a:bodyPr/>
          <a:lstStyle/>
          <a:p>
            <a:fld id="{0B392598-C5C6-C043-84C5-569474C96B24}" type="slidenum">
              <a:rPr lang="it-IT" smtClean="0"/>
              <a:pPr/>
              <a:t>5</a:t>
            </a:fld>
            <a:endParaRPr lang="it-IT"/>
          </a:p>
        </p:txBody>
      </p:sp>
    </p:spTree>
    <p:extLst>
      <p:ext uri="{BB962C8B-B14F-4D97-AF65-F5344CB8AC3E}">
        <p14:creationId xmlns:p14="http://schemas.microsoft.com/office/powerpoint/2010/main" xmlns="" val="28142108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t>So, in the EU contest:</a:t>
            </a:r>
            <a:endParaRPr lang="it-IT" b="1" dirty="0"/>
          </a:p>
        </p:txBody>
      </p:sp>
      <p:sp>
        <p:nvSpPr>
          <p:cNvPr id="3" name="Segnaposto contenuto 2"/>
          <p:cNvSpPr>
            <a:spLocks noGrp="1"/>
          </p:cNvSpPr>
          <p:nvPr>
            <p:ph idx="1"/>
          </p:nvPr>
        </p:nvSpPr>
        <p:spPr/>
        <p:txBody>
          <a:bodyPr>
            <a:normAutofit/>
          </a:bodyPr>
          <a:lstStyle/>
          <a:p>
            <a:pPr marL="0" indent="0">
              <a:buNone/>
            </a:pPr>
            <a:r>
              <a:rPr lang="it-IT" sz="2800" dirty="0" smtClean="0">
                <a:sym typeface="Wingdings" pitchFamily="2" charset="2"/>
              </a:rPr>
              <a:t></a:t>
            </a:r>
            <a:r>
              <a:rPr lang="it-IT" sz="2800" dirty="0" err="1" smtClean="0"/>
              <a:t>Different</a:t>
            </a:r>
            <a:r>
              <a:rPr lang="it-IT" sz="2800" dirty="0" smtClean="0"/>
              <a:t> </a:t>
            </a:r>
            <a:r>
              <a:rPr lang="it-IT" sz="2800" dirty="0" err="1" smtClean="0"/>
              <a:t>termonology</a:t>
            </a:r>
            <a:endParaRPr lang="it-IT" sz="2800" dirty="0"/>
          </a:p>
          <a:p>
            <a:pPr marL="0" indent="0">
              <a:buNone/>
            </a:pPr>
            <a:endParaRPr lang="it-IT" sz="2800" dirty="0" smtClean="0"/>
          </a:p>
          <a:p>
            <a:pPr marL="0" indent="0" algn="ctr">
              <a:buNone/>
            </a:pPr>
            <a:r>
              <a:rPr lang="it-IT" sz="2800" dirty="0" smtClean="0"/>
              <a:t>BUT MOST OF ALL</a:t>
            </a:r>
          </a:p>
          <a:p>
            <a:pPr marL="0" indent="0" algn="just">
              <a:buNone/>
            </a:pPr>
            <a:endParaRPr lang="it-IT" sz="2800" dirty="0" smtClean="0">
              <a:sym typeface="Wingdings" pitchFamily="2" charset="2"/>
            </a:endParaRPr>
          </a:p>
          <a:p>
            <a:pPr marL="0" indent="0" algn="just">
              <a:buNone/>
            </a:pPr>
            <a:r>
              <a:rPr lang="it-IT" sz="2800" dirty="0" smtClean="0">
                <a:sym typeface="Wingdings" pitchFamily="2" charset="2"/>
              </a:rPr>
              <a:t> (</a:t>
            </a:r>
            <a:r>
              <a:rPr lang="it-IT" sz="2800" dirty="0" err="1" smtClean="0">
                <a:sym typeface="Wingdings" pitchFamily="2" charset="2"/>
              </a:rPr>
              <a:t>Very</a:t>
            </a:r>
            <a:r>
              <a:rPr lang="it-IT" sz="2800" dirty="0" smtClean="0">
                <a:sym typeface="Wingdings" pitchFamily="2" charset="2"/>
              </a:rPr>
              <a:t>) </a:t>
            </a:r>
            <a:r>
              <a:rPr lang="it-IT" sz="2800" dirty="0" err="1" smtClean="0"/>
              <a:t>Different</a:t>
            </a:r>
            <a:r>
              <a:rPr lang="it-IT" sz="2800" dirty="0" smtClean="0"/>
              <a:t> </a:t>
            </a:r>
            <a:r>
              <a:rPr lang="it-IT" sz="2800" dirty="0" err="1" smtClean="0"/>
              <a:t>amount</a:t>
            </a:r>
            <a:r>
              <a:rPr lang="it-IT" sz="2800" dirty="0" smtClean="0"/>
              <a:t> of </a:t>
            </a:r>
            <a:r>
              <a:rPr lang="it-IT" sz="2800" dirty="0" err="1" smtClean="0"/>
              <a:t>money</a:t>
            </a:r>
            <a:r>
              <a:rPr lang="it-IT" sz="2800" dirty="0" smtClean="0"/>
              <a:t> </a:t>
            </a:r>
            <a:r>
              <a:rPr lang="it-IT" sz="2800" dirty="0" err="1" smtClean="0"/>
              <a:t>recognized</a:t>
            </a:r>
            <a:r>
              <a:rPr lang="it-IT" sz="2800" dirty="0" smtClean="0"/>
              <a:t> for a </a:t>
            </a:r>
            <a:r>
              <a:rPr lang="it-IT" sz="2800" dirty="0" err="1" smtClean="0"/>
              <a:t>specific</a:t>
            </a:r>
            <a:r>
              <a:rPr lang="it-IT" sz="2800" dirty="0" smtClean="0"/>
              <a:t> </a:t>
            </a:r>
            <a:r>
              <a:rPr lang="it-IT" sz="2800" dirty="0" err="1" smtClean="0"/>
              <a:t>damage</a:t>
            </a:r>
            <a:r>
              <a:rPr lang="it-IT" sz="2800" dirty="0" smtClean="0"/>
              <a:t>: the </a:t>
            </a:r>
            <a:r>
              <a:rPr lang="it-IT" sz="2800" dirty="0" err="1" smtClean="0"/>
              <a:t>same</a:t>
            </a:r>
            <a:r>
              <a:rPr lang="it-IT" sz="2800" dirty="0" smtClean="0"/>
              <a:t> </a:t>
            </a:r>
            <a:r>
              <a:rPr lang="it-IT" sz="2800" dirty="0" err="1" smtClean="0"/>
              <a:t>person</a:t>
            </a:r>
            <a:r>
              <a:rPr lang="it-IT" sz="2800" dirty="0" smtClean="0"/>
              <a:t> can </a:t>
            </a:r>
            <a:r>
              <a:rPr lang="it-IT" sz="2800" dirty="0" err="1" smtClean="0"/>
              <a:t>get</a:t>
            </a:r>
            <a:r>
              <a:rPr lang="it-IT" sz="2800" dirty="0" smtClean="0"/>
              <a:t> a sum «x» in a country, and «x </a:t>
            </a:r>
            <a:r>
              <a:rPr lang="it-IT" sz="2800" dirty="0" err="1" smtClean="0"/>
              <a:t>minus</a:t>
            </a:r>
            <a:r>
              <a:rPr lang="it-IT" sz="2800" dirty="0" smtClean="0"/>
              <a:t> y» in </a:t>
            </a:r>
            <a:r>
              <a:rPr lang="it-IT" sz="2800" dirty="0" err="1" smtClean="0"/>
              <a:t>another</a:t>
            </a:r>
            <a:r>
              <a:rPr lang="it-IT" sz="2800" dirty="0" smtClean="0"/>
              <a:t> country. </a:t>
            </a:r>
          </a:p>
          <a:p>
            <a:pPr marL="0" indent="0">
              <a:buNone/>
            </a:pPr>
            <a:endParaRPr lang="it-IT" sz="2800" dirty="0"/>
          </a:p>
        </p:txBody>
      </p:sp>
      <p:sp>
        <p:nvSpPr>
          <p:cNvPr id="4" name="Segnaposto piè di pagina 3"/>
          <p:cNvSpPr>
            <a:spLocks noGrp="1"/>
          </p:cNvSpPr>
          <p:nvPr>
            <p:ph type="ftr" sz="quarter" idx="11"/>
          </p:nvPr>
        </p:nvSpPr>
        <p:spPr/>
        <p:txBody>
          <a:bodyPr/>
          <a:lstStyle/>
          <a:p>
            <a:r>
              <a:rPr lang="it-IT" smtClean="0"/>
              <a:t>Prof. Avv. Diana Cerini - AIDA 2014</a:t>
            </a:r>
            <a:endParaRPr lang="it-IT"/>
          </a:p>
        </p:txBody>
      </p:sp>
      <p:sp>
        <p:nvSpPr>
          <p:cNvPr id="5" name="Segnaposto numero diapositiva 4"/>
          <p:cNvSpPr>
            <a:spLocks noGrp="1"/>
          </p:cNvSpPr>
          <p:nvPr>
            <p:ph type="sldNum" sz="quarter" idx="12"/>
          </p:nvPr>
        </p:nvSpPr>
        <p:spPr/>
        <p:txBody>
          <a:bodyPr/>
          <a:lstStyle/>
          <a:p>
            <a:fld id="{0B392598-C5C6-C043-84C5-569474C96B24}" type="slidenum">
              <a:rPr lang="it-IT" smtClean="0"/>
              <a:pPr/>
              <a:t>6</a:t>
            </a:fld>
            <a:endParaRPr lang="it-IT"/>
          </a:p>
        </p:txBody>
      </p:sp>
    </p:spTree>
    <p:extLst>
      <p:ext uri="{BB962C8B-B14F-4D97-AF65-F5344CB8AC3E}">
        <p14:creationId xmlns:p14="http://schemas.microsoft.com/office/powerpoint/2010/main" xmlns="" val="2041274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b="1" dirty="0" err="1" smtClean="0">
                <a:solidFill>
                  <a:srgbClr val="A10D5B"/>
                </a:solidFill>
              </a:rPr>
              <a:t>What</a:t>
            </a:r>
            <a:r>
              <a:rPr lang="it-IT" b="1" dirty="0" smtClean="0">
                <a:solidFill>
                  <a:srgbClr val="A10D5B"/>
                </a:solidFill>
              </a:rPr>
              <a:t> </a:t>
            </a:r>
            <a:r>
              <a:rPr lang="it-IT" b="1" dirty="0" err="1" smtClean="0">
                <a:solidFill>
                  <a:srgbClr val="A10D5B"/>
                </a:solidFill>
              </a:rPr>
              <a:t>is</a:t>
            </a:r>
            <a:r>
              <a:rPr lang="it-IT" b="1" dirty="0" smtClean="0">
                <a:solidFill>
                  <a:srgbClr val="A10D5B"/>
                </a:solidFill>
              </a:rPr>
              <a:t> the situation in EU </a:t>
            </a:r>
            <a:r>
              <a:rPr lang="it-IT" b="1" dirty="0" err="1" smtClean="0">
                <a:solidFill>
                  <a:srgbClr val="A10D5B"/>
                </a:solidFill>
              </a:rPr>
              <a:t>Member</a:t>
            </a:r>
            <a:r>
              <a:rPr lang="it-IT" b="1" dirty="0" smtClean="0">
                <a:solidFill>
                  <a:srgbClr val="A10D5B"/>
                </a:solidFill>
              </a:rPr>
              <a:t> </a:t>
            </a:r>
            <a:r>
              <a:rPr lang="it-IT" b="1" dirty="0" err="1" smtClean="0">
                <a:solidFill>
                  <a:srgbClr val="A10D5B"/>
                </a:solidFill>
              </a:rPr>
              <a:t>States</a:t>
            </a:r>
            <a:r>
              <a:rPr lang="it-IT" b="1" dirty="0" smtClean="0">
                <a:solidFill>
                  <a:srgbClr val="A10D5B"/>
                </a:solidFill>
              </a:rPr>
              <a:t>?</a:t>
            </a:r>
            <a:endParaRPr lang="it-IT" b="1" dirty="0">
              <a:solidFill>
                <a:srgbClr val="A10D5B"/>
              </a:solidFill>
            </a:endParaRPr>
          </a:p>
        </p:txBody>
      </p:sp>
      <p:sp>
        <p:nvSpPr>
          <p:cNvPr id="3" name="Segnaposto contenuto 2"/>
          <p:cNvSpPr>
            <a:spLocks noGrp="1"/>
          </p:cNvSpPr>
          <p:nvPr>
            <p:ph idx="1"/>
          </p:nvPr>
        </p:nvSpPr>
        <p:spPr/>
        <p:txBody>
          <a:bodyPr>
            <a:normAutofit/>
          </a:bodyPr>
          <a:lstStyle/>
          <a:p>
            <a:pPr marL="0" indent="0">
              <a:buNone/>
            </a:pPr>
            <a:r>
              <a:rPr lang="it-IT" dirty="0" smtClean="0"/>
              <a:t>In </a:t>
            </a:r>
            <a:r>
              <a:rPr lang="it-IT" dirty="0" err="1" smtClean="0"/>
              <a:t>many</a:t>
            </a:r>
            <a:r>
              <a:rPr lang="it-IT" dirty="0" smtClean="0"/>
              <a:t> </a:t>
            </a:r>
            <a:r>
              <a:rPr lang="it-IT" dirty="0" err="1" smtClean="0"/>
              <a:t>states</a:t>
            </a:r>
            <a:r>
              <a:rPr lang="it-IT" dirty="0" smtClean="0"/>
              <a:t> </a:t>
            </a:r>
            <a:r>
              <a:rPr lang="it-IT" dirty="0" err="1" smtClean="0"/>
              <a:t>different</a:t>
            </a:r>
            <a:r>
              <a:rPr lang="it-IT" dirty="0" smtClean="0"/>
              <a:t> </a:t>
            </a:r>
            <a:r>
              <a:rPr lang="it-IT" dirty="0" err="1" smtClean="0"/>
              <a:t>strategies</a:t>
            </a:r>
            <a:r>
              <a:rPr lang="it-IT" dirty="0"/>
              <a:t> </a:t>
            </a:r>
            <a:r>
              <a:rPr lang="it-IT" dirty="0" smtClean="0"/>
              <a:t>tu reduce </a:t>
            </a:r>
            <a:r>
              <a:rPr lang="it-IT" dirty="0" err="1" smtClean="0"/>
              <a:t>uncertainty</a:t>
            </a:r>
            <a:r>
              <a:rPr lang="it-IT" dirty="0" smtClean="0"/>
              <a:t> </a:t>
            </a:r>
          </a:p>
          <a:p>
            <a:pPr marL="0" indent="0">
              <a:buNone/>
            </a:pPr>
            <a:endParaRPr lang="it-IT" dirty="0" smtClean="0"/>
          </a:p>
          <a:p>
            <a:pPr marL="0" indent="0">
              <a:buNone/>
            </a:pPr>
            <a:r>
              <a:rPr lang="it-IT" dirty="0" smtClean="0"/>
              <a:t>France: </a:t>
            </a:r>
          </a:p>
          <a:p>
            <a:pPr>
              <a:buFontTx/>
              <a:buChar char="-"/>
            </a:pPr>
            <a:r>
              <a:rPr lang="it-IT" dirty="0" smtClean="0"/>
              <a:t>«</a:t>
            </a:r>
            <a:r>
              <a:rPr lang="it-IT" dirty="0" err="1" smtClean="0"/>
              <a:t>Rapport</a:t>
            </a:r>
            <a:r>
              <a:rPr lang="it-IT" dirty="0" smtClean="0"/>
              <a:t> </a:t>
            </a:r>
            <a:r>
              <a:rPr lang="it-IT" dirty="0" err="1" smtClean="0"/>
              <a:t>Dinthillac</a:t>
            </a:r>
            <a:r>
              <a:rPr lang="it-IT" dirty="0" smtClean="0"/>
              <a:t>»</a:t>
            </a:r>
            <a:r>
              <a:rPr lang="it-IT" dirty="0" smtClean="0">
                <a:sym typeface="Wingdings" pitchFamily="2" charset="2"/>
              </a:rPr>
              <a:t> </a:t>
            </a:r>
            <a:r>
              <a:rPr lang="it-IT" dirty="0" err="1" smtClean="0">
                <a:sym typeface="Wingdings" pitchFamily="2" charset="2"/>
              </a:rPr>
              <a:t>trying</a:t>
            </a:r>
            <a:r>
              <a:rPr lang="it-IT" dirty="0" smtClean="0">
                <a:sym typeface="Wingdings" pitchFamily="2" charset="2"/>
              </a:rPr>
              <a:t> to introduce </a:t>
            </a:r>
            <a:r>
              <a:rPr lang="it-IT" dirty="0" err="1" smtClean="0">
                <a:sym typeface="Wingdings" pitchFamily="2" charset="2"/>
              </a:rPr>
              <a:t>omogeneous</a:t>
            </a:r>
            <a:r>
              <a:rPr lang="it-IT" dirty="0" smtClean="0">
                <a:sym typeface="Wingdings" pitchFamily="2" charset="2"/>
              </a:rPr>
              <a:t> </a:t>
            </a:r>
            <a:r>
              <a:rPr lang="it-IT" dirty="0" err="1" smtClean="0">
                <a:sym typeface="Wingdings" pitchFamily="2" charset="2"/>
              </a:rPr>
              <a:t>terminology</a:t>
            </a:r>
            <a:endParaRPr lang="it-IT" dirty="0" smtClean="0"/>
          </a:p>
          <a:p>
            <a:pPr marL="0" indent="0">
              <a:buNone/>
            </a:pPr>
            <a:r>
              <a:rPr lang="it-IT" dirty="0" smtClean="0"/>
              <a:t> </a:t>
            </a:r>
            <a:endParaRPr lang="it-IT" dirty="0"/>
          </a:p>
          <a:p>
            <a:pPr algn="just">
              <a:buFontTx/>
              <a:buChar char="-"/>
            </a:pPr>
            <a:r>
              <a:rPr lang="it-IT" dirty="0" err="1" smtClean="0"/>
              <a:t>Uk</a:t>
            </a:r>
            <a:r>
              <a:rPr lang="it-IT" dirty="0" smtClean="0"/>
              <a:t>: reports and </a:t>
            </a:r>
            <a:r>
              <a:rPr lang="it-IT" dirty="0" err="1" smtClean="0"/>
              <a:t>analysis</a:t>
            </a:r>
            <a:r>
              <a:rPr lang="it-IT" dirty="0" smtClean="0"/>
              <a:t> by the Law </a:t>
            </a:r>
            <a:r>
              <a:rPr lang="it-IT" dirty="0" err="1" smtClean="0"/>
              <a:t>Commission</a:t>
            </a:r>
            <a:r>
              <a:rPr lang="it-IT" dirty="0" smtClean="0"/>
              <a:t>… </a:t>
            </a:r>
          </a:p>
          <a:p>
            <a:pPr algn="just">
              <a:buFontTx/>
              <a:buChar char="-"/>
            </a:pPr>
            <a:endParaRPr lang="it-IT" dirty="0" smtClean="0"/>
          </a:p>
          <a:p>
            <a:pPr marL="0" indent="0">
              <a:buNone/>
            </a:pPr>
            <a:endParaRPr lang="it-IT" dirty="0"/>
          </a:p>
        </p:txBody>
      </p:sp>
      <p:sp>
        <p:nvSpPr>
          <p:cNvPr id="4" name="Segnaposto piè di pagina 3"/>
          <p:cNvSpPr>
            <a:spLocks noGrp="1"/>
          </p:cNvSpPr>
          <p:nvPr>
            <p:ph type="ftr" sz="quarter" idx="11"/>
          </p:nvPr>
        </p:nvSpPr>
        <p:spPr/>
        <p:txBody>
          <a:bodyPr/>
          <a:lstStyle/>
          <a:p>
            <a:r>
              <a:rPr lang="it-IT" smtClean="0"/>
              <a:t>Prof. Avv. Diana Cerini - AIDA 2014</a:t>
            </a:r>
            <a:endParaRPr lang="it-IT"/>
          </a:p>
        </p:txBody>
      </p:sp>
      <p:sp>
        <p:nvSpPr>
          <p:cNvPr id="5" name="Segnaposto numero diapositiva 4"/>
          <p:cNvSpPr>
            <a:spLocks noGrp="1"/>
          </p:cNvSpPr>
          <p:nvPr>
            <p:ph type="sldNum" sz="quarter" idx="12"/>
          </p:nvPr>
        </p:nvSpPr>
        <p:spPr/>
        <p:txBody>
          <a:bodyPr/>
          <a:lstStyle/>
          <a:p>
            <a:fld id="{0B392598-C5C6-C043-84C5-569474C96B24}" type="slidenum">
              <a:rPr lang="it-IT" smtClean="0"/>
              <a:pPr/>
              <a:t>7</a:t>
            </a:fld>
            <a:endParaRPr lang="it-IT"/>
          </a:p>
        </p:txBody>
      </p:sp>
    </p:spTree>
    <p:extLst>
      <p:ext uri="{BB962C8B-B14F-4D97-AF65-F5344CB8AC3E}">
        <p14:creationId xmlns:p14="http://schemas.microsoft.com/office/powerpoint/2010/main" xmlns="" val="3515057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326593"/>
            <a:ext cx="7620000" cy="1039091"/>
          </a:xfrm>
        </p:spPr>
        <p:txBody>
          <a:bodyPr>
            <a:normAutofit fontScale="90000"/>
          </a:bodyPr>
          <a:lstStyle/>
          <a:p>
            <a:r>
              <a:rPr lang="it-IT" b="1" dirty="0" smtClean="0"/>
              <a:t/>
            </a:r>
            <a:br>
              <a:rPr lang="it-IT" b="1" dirty="0" smtClean="0"/>
            </a:br>
            <a:r>
              <a:rPr lang="it-IT" b="1" dirty="0"/>
              <a:t/>
            </a:r>
            <a:br>
              <a:rPr lang="it-IT" b="1" dirty="0"/>
            </a:br>
            <a:r>
              <a:rPr lang="it-IT" b="1" dirty="0" smtClean="0"/>
              <a:t/>
            </a:r>
            <a:br>
              <a:rPr lang="it-IT" b="1" dirty="0" smtClean="0"/>
            </a:br>
            <a:r>
              <a:rPr lang="it-IT" b="1" dirty="0" err="1" smtClean="0">
                <a:solidFill>
                  <a:srgbClr val="A10D5B"/>
                </a:solidFill>
              </a:rPr>
              <a:t>Shall</a:t>
            </a:r>
            <a:r>
              <a:rPr lang="it-IT" b="1" dirty="0" smtClean="0">
                <a:solidFill>
                  <a:srgbClr val="A10D5B"/>
                </a:solidFill>
              </a:rPr>
              <a:t> </a:t>
            </a:r>
            <a:r>
              <a:rPr lang="it-IT" b="1" dirty="0" err="1" smtClean="0">
                <a:solidFill>
                  <a:srgbClr val="A10D5B"/>
                </a:solidFill>
              </a:rPr>
              <a:t>we</a:t>
            </a:r>
            <a:r>
              <a:rPr lang="it-IT" b="1" dirty="0" smtClean="0">
                <a:solidFill>
                  <a:srgbClr val="A10D5B"/>
                </a:solidFill>
              </a:rPr>
              <a:t> </a:t>
            </a:r>
            <a:r>
              <a:rPr lang="it-IT" b="1" dirty="0" err="1" smtClean="0">
                <a:solidFill>
                  <a:srgbClr val="A10D5B"/>
                </a:solidFill>
              </a:rPr>
              <a:t>harmonize</a:t>
            </a:r>
            <a:r>
              <a:rPr lang="it-IT" b="1" dirty="0" smtClean="0">
                <a:solidFill>
                  <a:srgbClr val="A10D5B"/>
                </a:solidFill>
              </a:rPr>
              <a:t>? </a:t>
            </a:r>
            <a:br>
              <a:rPr lang="it-IT" b="1" dirty="0" smtClean="0">
                <a:solidFill>
                  <a:srgbClr val="A10D5B"/>
                </a:solidFill>
              </a:rPr>
            </a:br>
            <a:r>
              <a:rPr lang="it-IT" b="1" dirty="0" smtClean="0"/>
              <a:t/>
            </a:r>
            <a:br>
              <a:rPr lang="it-IT" b="1" dirty="0" smtClean="0"/>
            </a:br>
            <a:r>
              <a:rPr lang="it-IT" sz="3300" b="1" dirty="0" err="1" smtClean="0"/>
              <a:t>Before</a:t>
            </a:r>
            <a:r>
              <a:rPr lang="it-IT" sz="3300" b="1" dirty="0" smtClean="0"/>
              <a:t> </a:t>
            </a:r>
            <a:r>
              <a:rPr lang="it-IT" sz="3300" b="1" dirty="0" err="1" smtClean="0"/>
              <a:t>answering</a:t>
            </a:r>
            <a:r>
              <a:rPr lang="it-IT" sz="3300" b="1" dirty="0" smtClean="0"/>
              <a:t>: </a:t>
            </a:r>
            <a:br>
              <a:rPr lang="it-IT" sz="3300" b="1" dirty="0" smtClean="0"/>
            </a:br>
            <a:r>
              <a:rPr lang="it-IT" sz="3300" b="1" dirty="0" smtClean="0"/>
              <a:t>the </a:t>
            </a:r>
            <a:r>
              <a:rPr lang="it-IT" sz="3300" b="1" dirty="0" err="1" smtClean="0"/>
              <a:t>real</a:t>
            </a:r>
            <a:r>
              <a:rPr lang="it-IT" sz="3300" b="1" dirty="0" smtClean="0"/>
              <a:t> </a:t>
            </a:r>
            <a:r>
              <a:rPr lang="it-IT" sz="3300" b="1" dirty="0" err="1" smtClean="0"/>
              <a:t>problem</a:t>
            </a:r>
            <a:r>
              <a:rPr lang="it-IT" sz="3300" b="1" dirty="0" smtClean="0"/>
              <a:t> </a:t>
            </a:r>
            <a:r>
              <a:rPr lang="it-IT" sz="3300" b="1" dirty="0" err="1" smtClean="0"/>
              <a:t>is</a:t>
            </a:r>
            <a:r>
              <a:rPr lang="it-IT" sz="3300" b="1" dirty="0" smtClean="0"/>
              <a:t> </a:t>
            </a:r>
            <a:r>
              <a:rPr lang="it-IT" sz="3300" b="1" dirty="0" err="1" smtClean="0"/>
              <a:t>that</a:t>
            </a:r>
            <a:r>
              <a:rPr lang="it-IT" sz="3300" b="1" dirty="0" smtClean="0"/>
              <a:t> </a:t>
            </a:r>
            <a:r>
              <a:rPr lang="it-IT" sz="3300" b="1" dirty="0" err="1" smtClean="0"/>
              <a:t>legal</a:t>
            </a:r>
            <a:r>
              <a:rPr lang="it-IT" sz="3300" b="1" dirty="0" smtClean="0"/>
              <a:t> </a:t>
            </a:r>
            <a:r>
              <a:rPr lang="it-IT" sz="3300" b="1" dirty="0" err="1" smtClean="0"/>
              <a:t>systems</a:t>
            </a:r>
            <a:r>
              <a:rPr lang="it-IT" sz="3300" b="1" dirty="0" smtClean="0"/>
              <a:t> and law in </a:t>
            </a:r>
            <a:r>
              <a:rPr lang="it-IT" sz="3300" b="1" dirty="0" err="1" smtClean="0"/>
              <a:t>action</a:t>
            </a:r>
            <a:r>
              <a:rPr lang="it-IT" sz="3300" b="1" dirty="0" smtClean="0"/>
              <a:t> are </a:t>
            </a:r>
            <a:r>
              <a:rPr lang="it-IT" sz="3300" b="1" dirty="0" err="1" smtClean="0"/>
              <a:t>often</a:t>
            </a:r>
            <a:r>
              <a:rPr lang="it-IT" sz="3300" b="1" dirty="0" smtClean="0"/>
              <a:t> «</a:t>
            </a:r>
            <a:r>
              <a:rPr lang="it-IT" sz="3300" b="1" dirty="0" err="1" smtClean="0"/>
              <a:t>obscure</a:t>
            </a:r>
            <a:r>
              <a:rPr lang="it-IT" sz="3300" b="1" dirty="0" smtClean="0"/>
              <a:t>»</a:t>
            </a:r>
            <a:endParaRPr lang="it-IT" sz="3300" b="1" dirty="0"/>
          </a:p>
        </p:txBody>
      </p:sp>
      <p:sp>
        <p:nvSpPr>
          <p:cNvPr id="3" name="Segnaposto contenuto 2"/>
          <p:cNvSpPr>
            <a:spLocks noGrp="1"/>
          </p:cNvSpPr>
          <p:nvPr>
            <p:ph idx="1"/>
          </p:nvPr>
        </p:nvSpPr>
        <p:spPr>
          <a:xfrm>
            <a:off x="457200" y="3502617"/>
            <a:ext cx="7291953" cy="2542583"/>
          </a:xfrm>
        </p:spPr>
        <p:txBody>
          <a:bodyPr>
            <a:normAutofit/>
          </a:bodyPr>
          <a:lstStyle/>
          <a:p>
            <a:pPr marL="114300" indent="0" algn="just">
              <a:buNone/>
            </a:pPr>
            <a:r>
              <a:rPr lang="it-IT" dirty="0" err="1" smtClean="0"/>
              <a:t>Courts</a:t>
            </a:r>
            <a:r>
              <a:rPr lang="it-IT" dirty="0" smtClean="0"/>
              <a:t> </a:t>
            </a:r>
            <a:r>
              <a:rPr lang="it-IT" dirty="0" err="1" smtClean="0"/>
              <a:t>not</a:t>
            </a:r>
            <a:r>
              <a:rPr lang="it-IT" dirty="0" smtClean="0"/>
              <a:t> </a:t>
            </a:r>
            <a:r>
              <a:rPr lang="it-IT" dirty="0" err="1" smtClean="0"/>
              <a:t>always</a:t>
            </a:r>
            <a:r>
              <a:rPr lang="it-IT" dirty="0" smtClean="0"/>
              <a:t> call </a:t>
            </a:r>
            <a:r>
              <a:rPr lang="it-IT" dirty="0" err="1" smtClean="0"/>
              <a:t>things</a:t>
            </a:r>
            <a:r>
              <a:rPr lang="it-IT" dirty="0" smtClean="0"/>
              <a:t> with </a:t>
            </a:r>
            <a:r>
              <a:rPr lang="it-IT" dirty="0" err="1" smtClean="0"/>
              <a:t>their</a:t>
            </a:r>
            <a:r>
              <a:rPr lang="it-IT" dirty="0" smtClean="0"/>
              <a:t> </a:t>
            </a:r>
            <a:r>
              <a:rPr lang="it-IT" dirty="0" err="1" smtClean="0"/>
              <a:t>real</a:t>
            </a:r>
            <a:r>
              <a:rPr lang="it-IT" dirty="0" smtClean="0"/>
              <a:t> </a:t>
            </a:r>
            <a:r>
              <a:rPr lang="it-IT" dirty="0" err="1" smtClean="0"/>
              <a:t>name</a:t>
            </a:r>
            <a:r>
              <a:rPr lang="it-IT" dirty="0" smtClean="0"/>
              <a:t>: </a:t>
            </a:r>
            <a:r>
              <a:rPr lang="it-IT" dirty="0" err="1" smtClean="0"/>
              <a:t>let’s</a:t>
            </a:r>
            <a:r>
              <a:rPr lang="it-IT" dirty="0" smtClean="0"/>
              <a:t> </a:t>
            </a:r>
            <a:r>
              <a:rPr lang="it-IT" dirty="0" err="1" smtClean="0"/>
              <a:t>make</a:t>
            </a:r>
            <a:r>
              <a:rPr lang="it-IT" dirty="0" smtClean="0"/>
              <a:t> the </a:t>
            </a:r>
            <a:r>
              <a:rPr lang="it-IT" dirty="0" err="1" smtClean="0"/>
              <a:t>example</a:t>
            </a:r>
            <a:r>
              <a:rPr lang="it-IT" dirty="0" smtClean="0"/>
              <a:t> of punitive </a:t>
            </a:r>
            <a:r>
              <a:rPr lang="it-IT" dirty="0" err="1" smtClean="0"/>
              <a:t>damages</a:t>
            </a:r>
            <a:r>
              <a:rPr lang="it-IT" dirty="0" smtClean="0"/>
              <a:t>: in </a:t>
            </a:r>
            <a:r>
              <a:rPr lang="it-IT" dirty="0" err="1" smtClean="0"/>
              <a:t>many</a:t>
            </a:r>
            <a:r>
              <a:rPr lang="it-IT" dirty="0" smtClean="0"/>
              <a:t> of the EU </a:t>
            </a:r>
            <a:r>
              <a:rPr lang="it-IT" dirty="0" err="1" smtClean="0"/>
              <a:t>legal</a:t>
            </a:r>
            <a:r>
              <a:rPr lang="it-IT" dirty="0" smtClean="0"/>
              <a:t> </a:t>
            </a:r>
            <a:r>
              <a:rPr lang="it-IT" dirty="0" err="1" smtClean="0"/>
              <a:t>systems</a:t>
            </a:r>
            <a:r>
              <a:rPr lang="it-IT" dirty="0" smtClean="0"/>
              <a:t> </a:t>
            </a:r>
            <a:r>
              <a:rPr lang="it-IT" dirty="0" err="1" smtClean="0"/>
              <a:t>p.d.</a:t>
            </a:r>
            <a:r>
              <a:rPr lang="it-IT" dirty="0" smtClean="0"/>
              <a:t> are </a:t>
            </a:r>
            <a:r>
              <a:rPr lang="it-IT" dirty="0" err="1" smtClean="0"/>
              <a:t>actually</a:t>
            </a:r>
            <a:r>
              <a:rPr lang="it-IT" dirty="0" smtClean="0"/>
              <a:t> </a:t>
            </a:r>
            <a:r>
              <a:rPr lang="it-IT" dirty="0" err="1" smtClean="0"/>
              <a:t>forbidden</a:t>
            </a:r>
            <a:r>
              <a:rPr lang="it-IT" dirty="0" smtClean="0"/>
              <a:t> in </a:t>
            </a:r>
            <a:r>
              <a:rPr lang="it-IT" dirty="0" err="1" smtClean="0"/>
              <a:t>tort</a:t>
            </a:r>
            <a:r>
              <a:rPr lang="it-IT" dirty="0" smtClean="0"/>
              <a:t> law: the </a:t>
            </a:r>
            <a:r>
              <a:rPr lang="it-IT" dirty="0" err="1" smtClean="0"/>
              <a:t>orthodoxic</a:t>
            </a:r>
            <a:r>
              <a:rPr lang="it-IT" dirty="0" smtClean="0"/>
              <a:t> idea </a:t>
            </a:r>
            <a:r>
              <a:rPr lang="it-IT" dirty="0" err="1" smtClean="0"/>
              <a:t>is</a:t>
            </a:r>
            <a:r>
              <a:rPr lang="it-IT" dirty="0" smtClean="0"/>
              <a:t> </a:t>
            </a:r>
            <a:r>
              <a:rPr lang="it-IT" dirty="0" err="1" smtClean="0"/>
              <a:t>that</a:t>
            </a:r>
            <a:r>
              <a:rPr lang="it-IT" dirty="0" smtClean="0"/>
              <a:t> the </a:t>
            </a:r>
            <a:r>
              <a:rPr lang="it-IT" dirty="0" err="1" smtClean="0"/>
              <a:t>victim</a:t>
            </a:r>
            <a:r>
              <a:rPr lang="it-IT" dirty="0" smtClean="0"/>
              <a:t> can </a:t>
            </a:r>
            <a:r>
              <a:rPr lang="it-IT" dirty="0" err="1" smtClean="0"/>
              <a:t>obtain</a:t>
            </a:r>
            <a:r>
              <a:rPr lang="it-IT" dirty="0" smtClean="0"/>
              <a:t> </a:t>
            </a:r>
            <a:r>
              <a:rPr lang="it-IT" dirty="0" err="1" smtClean="0"/>
              <a:t>only</a:t>
            </a:r>
            <a:r>
              <a:rPr lang="it-IT" dirty="0" smtClean="0"/>
              <a:t> </a:t>
            </a:r>
            <a:r>
              <a:rPr lang="it-IT" dirty="0" err="1" smtClean="0"/>
              <a:t>compensatory</a:t>
            </a:r>
            <a:r>
              <a:rPr lang="it-IT" dirty="0" smtClean="0"/>
              <a:t> </a:t>
            </a:r>
            <a:r>
              <a:rPr lang="it-IT" dirty="0" err="1" smtClean="0"/>
              <a:t>damages</a:t>
            </a:r>
            <a:endParaRPr lang="it-IT" dirty="0" smtClean="0"/>
          </a:p>
          <a:p>
            <a:pPr marL="0" indent="0" algn="ctr">
              <a:buNone/>
            </a:pPr>
            <a:r>
              <a:rPr lang="it-IT" dirty="0" err="1" smtClean="0"/>
              <a:t>But</a:t>
            </a:r>
            <a:r>
              <a:rPr lang="it-IT" dirty="0" smtClean="0"/>
              <a:t> </a:t>
            </a:r>
            <a:r>
              <a:rPr lang="it-IT" dirty="0" err="1" smtClean="0"/>
              <a:t>is</a:t>
            </a:r>
            <a:r>
              <a:rPr lang="it-IT" dirty="0" smtClean="0"/>
              <a:t> </a:t>
            </a:r>
            <a:r>
              <a:rPr lang="it-IT" dirty="0" err="1" smtClean="0"/>
              <a:t>that</a:t>
            </a:r>
            <a:r>
              <a:rPr lang="it-IT" dirty="0" smtClean="0"/>
              <a:t> «</a:t>
            </a:r>
            <a:r>
              <a:rPr lang="it-IT" dirty="0" err="1" smtClean="0"/>
              <a:t>truly</a:t>
            </a:r>
            <a:r>
              <a:rPr lang="it-IT" dirty="0" smtClean="0"/>
              <a:t> </a:t>
            </a:r>
            <a:r>
              <a:rPr lang="it-IT" dirty="0" err="1" smtClean="0"/>
              <a:t>true</a:t>
            </a:r>
            <a:r>
              <a:rPr lang="it-IT" dirty="0" smtClean="0"/>
              <a:t>»? ? </a:t>
            </a:r>
            <a:endParaRPr lang="it-IT" dirty="0"/>
          </a:p>
        </p:txBody>
      </p:sp>
      <p:sp>
        <p:nvSpPr>
          <p:cNvPr id="4" name="Segnaposto piè di pagina 3"/>
          <p:cNvSpPr>
            <a:spLocks noGrp="1"/>
          </p:cNvSpPr>
          <p:nvPr>
            <p:ph type="ftr" sz="quarter" idx="11"/>
          </p:nvPr>
        </p:nvSpPr>
        <p:spPr/>
        <p:txBody>
          <a:bodyPr/>
          <a:lstStyle/>
          <a:p>
            <a:r>
              <a:rPr lang="it-IT" smtClean="0"/>
              <a:t>Prof. Avv. Diana Cerini - AIDA 2014</a:t>
            </a:r>
            <a:endParaRPr lang="it-IT"/>
          </a:p>
        </p:txBody>
      </p:sp>
      <p:sp>
        <p:nvSpPr>
          <p:cNvPr id="5" name="Segnaposto numero diapositiva 4"/>
          <p:cNvSpPr>
            <a:spLocks noGrp="1"/>
          </p:cNvSpPr>
          <p:nvPr>
            <p:ph type="sldNum" sz="quarter" idx="12"/>
          </p:nvPr>
        </p:nvSpPr>
        <p:spPr/>
        <p:txBody>
          <a:bodyPr/>
          <a:lstStyle/>
          <a:p>
            <a:fld id="{0B392598-C5C6-C043-84C5-569474C96B24}" type="slidenum">
              <a:rPr lang="it-IT" smtClean="0"/>
              <a:pPr/>
              <a:t>8</a:t>
            </a:fld>
            <a:endParaRPr lang="it-IT"/>
          </a:p>
        </p:txBody>
      </p:sp>
    </p:spTree>
    <p:extLst>
      <p:ext uri="{BB962C8B-B14F-4D97-AF65-F5344CB8AC3E}">
        <p14:creationId xmlns:p14="http://schemas.microsoft.com/office/powerpoint/2010/main" xmlns="" val="3531717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z="4000" b="1" dirty="0" smtClean="0">
                <a:solidFill>
                  <a:srgbClr val="A10D5B"/>
                </a:solidFill>
              </a:rPr>
              <a:t/>
            </a:r>
            <a:br>
              <a:rPr lang="it-IT" sz="4000" b="1" dirty="0" smtClean="0">
                <a:solidFill>
                  <a:srgbClr val="A10D5B"/>
                </a:solidFill>
              </a:rPr>
            </a:br>
            <a:r>
              <a:rPr lang="it-IT" sz="4000" b="1" dirty="0">
                <a:solidFill>
                  <a:srgbClr val="A10D5B"/>
                </a:solidFill>
              </a:rPr>
              <a:t/>
            </a:r>
            <a:br>
              <a:rPr lang="it-IT" sz="4000" b="1" dirty="0">
                <a:solidFill>
                  <a:srgbClr val="A10D5B"/>
                </a:solidFill>
              </a:rPr>
            </a:br>
            <a:r>
              <a:rPr lang="it-IT" sz="4000" b="1" dirty="0" err="1" smtClean="0">
                <a:solidFill>
                  <a:srgbClr val="A10D5B"/>
                </a:solidFill>
              </a:rPr>
              <a:t>See</a:t>
            </a:r>
            <a:r>
              <a:rPr lang="it-IT" sz="4000" b="1" dirty="0" smtClean="0">
                <a:solidFill>
                  <a:srgbClr val="A10D5B"/>
                </a:solidFill>
              </a:rPr>
              <a:t> the </a:t>
            </a:r>
            <a:r>
              <a:rPr lang="it-IT" sz="4000" b="1" dirty="0" err="1" smtClean="0">
                <a:solidFill>
                  <a:srgbClr val="A10D5B"/>
                </a:solidFill>
              </a:rPr>
              <a:t>Italian</a:t>
            </a:r>
            <a:r>
              <a:rPr lang="it-IT" sz="4000" b="1" dirty="0" smtClean="0">
                <a:solidFill>
                  <a:srgbClr val="A10D5B"/>
                </a:solidFill>
              </a:rPr>
              <a:t> Case…</a:t>
            </a:r>
            <a:br>
              <a:rPr lang="it-IT" sz="4000" b="1" dirty="0" smtClean="0">
                <a:solidFill>
                  <a:srgbClr val="A10D5B"/>
                </a:solidFill>
              </a:rPr>
            </a:br>
            <a:r>
              <a:rPr lang="it-IT" sz="4000" b="1" dirty="0" smtClean="0">
                <a:solidFill>
                  <a:srgbClr val="A10D5B"/>
                </a:solidFill>
              </a:rPr>
              <a:t>Ex. 1: </a:t>
            </a:r>
            <a:r>
              <a:rPr lang="it-IT" sz="4000" b="1" dirty="0">
                <a:solidFill>
                  <a:srgbClr val="A10D5B"/>
                </a:solidFill>
              </a:rPr>
              <a:t>Punitive/</a:t>
            </a:r>
            <a:r>
              <a:rPr lang="it-IT" sz="4000" b="1" dirty="0" err="1">
                <a:solidFill>
                  <a:srgbClr val="A10D5B"/>
                </a:solidFill>
              </a:rPr>
              <a:t>compensatory</a:t>
            </a:r>
            <a:r>
              <a:rPr lang="it-IT" sz="4000" b="1" dirty="0">
                <a:solidFill>
                  <a:srgbClr val="A10D5B"/>
                </a:solidFill>
              </a:rPr>
              <a:t> </a:t>
            </a:r>
            <a:r>
              <a:rPr lang="it-IT" sz="4000" b="1" dirty="0" err="1">
                <a:solidFill>
                  <a:srgbClr val="A10D5B"/>
                </a:solidFill>
              </a:rPr>
              <a:t>damages</a:t>
            </a:r>
            <a:r>
              <a:rPr lang="it-IT" sz="4000" b="1" dirty="0">
                <a:solidFill>
                  <a:srgbClr val="A10D5B"/>
                </a:solidFill>
              </a:rPr>
              <a:t/>
            </a:r>
            <a:br>
              <a:rPr lang="it-IT" sz="4000" b="1" dirty="0">
                <a:solidFill>
                  <a:srgbClr val="A10D5B"/>
                </a:solidFill>
              </a:rPr>
            </a:br>
            <a:endParaRPr lang="it-IT" sz="4000" b="1" dirty="0">
              <a:solidFill>
                <a:srgbClr val="A10D5B"/>
              </a:solidFill>
            </a:endParaRPr>
          </a:p>
        </p:txBody>
      </p:sp>
      <p:sp>
        <p:nvSpPr>
          <p:cNvPr id="3" name="Segnaposto contenuto 2"/>
          <p:cNvSpPr>
            <a:spLocks noGrp="1"/>
          </p:cNvSpPr>
          <p:nvPr>
            <p:ph idx="1"/>
          </p:nvPr>
        </p:nvSpPr>
        <p:spPr>
          <a:xfrm>
            <a:off x="573436" y="2309246"/>
            <a:ext cx="7503763" cy="4091553"/>
          </a:xfrm>
        </p:spPr>
        <p:txBody>
          <a:bodyPr>
            <a:normAutofit/>
          </a:bodyPr>
          <a:lstStyle/>
          <a:p>
            <a:r>
              <a:rPr lang="it-IT" dirty="0" smtClean="0"/>
              <a:t>In </a:t>
            </a:r>
            <a:r>
              <a:rPr lang="it-IT" dirty="0" err="1" smtClean="0"/>
              <a:t>principle</a:t>
            </a:r>
            <a:r>
              <a:rPr lang="it-IT" dirty="0" smtClean="0"/>
              <a:t>: </a:t>
            </a:r>
            <a:r>
              <a:rPr lang="it-IT" dirty="0" err="1" smtClean="0"/>
              <a:t>only</a:t>
            </a:r>
            <a:r>
              <a:rPr lang="it-IT" dirty="0" smtClean="0"/>
              <a:t> </a:t>
            </a:r>
            <a:r>
              <a:rPr lang="it-IT" dirty="0" err="1" smtClean="0"/>
              <a:t>compensatory</a:t>
            </a:r>
            <a:r>
              <a:rPr lang="it-IT" dirty="0" smtClean="0"/>
              <a:t> </a:t>
            </a:r>
            <a:r>
              <a:rPr lang="it-IT" dirty="0" err="1" smtClean="0"/>
              <a:t>damage</a:t>
            </a:r>
            <a:r>
              <a:rPr lang="it-IT" dirty="0" smtClean="0"/>
              <a:t> can be </a:t>
            </a:r>
            <a:r>
              <a:rPr lang="it-IT" dirty="0" err="1" smtClean="0"/>
              <a:t>paid</a:t>
            </a:r>
            <a:endParaRPr lang="it-IT" dirty="0" smtClean="0"/>
          </a:p>
          <a:p>
            <a:pPr marL="0" indent="0" algn="ctr">
              <a:buNone/>
            </a:pPr>
            <a:r>
              <a:rPr lang="it-IT" dirty="0"/>
              <a:t>B</a:t>
            </a:r>
            <a:r>
              <a:rPr lang="it-IT" dirty="0" smtClean="0"/>
              <a:t>UT….</a:t>
            </a:r>
          </a:p>
          <a:p>
            <a:pPr marL="0" indent="0" algn="ctr">
              <a:buNone/>
            </a:pPr>
            <a:r>
              <a:rPr lang="it-IT" dirty="0" err="1" smtClean="0"/>
              <a:t>Sometimes</a:t>
            </a:r>
            <a:r>
              <a:rPr lang="it-IT" dirty="0" smtClean="0"/>
              <a:t> moral </a:t>
            </a:r>
            <a:r>
              <a:rPr lang="it-IT" dirty="0" err="1" smtClean="0"/>
              <a:t>damages</a:t>
            </a:r>
            <a:r>
              <a:rPr lang="it-IT" dirty="0" smtClean="0"/>
              <a:t> are so high </a:t>
            </a:r>
            <a:r>
              <a:rPr lang="it-IT" dirty="0" err="1" smtClean="0"/>
              <a:t>that</a:t>
            </a:r>
            <a:r>
              <a:rPr lang="it-IT" dirty="0" smtClean="0"/>
              <a:t> </a:t>
            </a:r>
            <a:r>
              <a:rPr lang="it-IT" dirty="0" err="1" smtClean="0"/>
              <a:t>they</a:t>
            </a:r>
            <a:r>
              <a:rPr lang="it-IT" dirty="0" smtClean="0"/>
              <a:t> </a:t>
            </a:r>
            <a:r>
              <a:rPr lang="it-IT" dirty="0" err="1" smtClean="0"/>
              <a:t>probably</a:t>
            </a:r>
            <a:r>
              <a:rPr lang="it-IT" dirty="0" smtClean="0"/>
              <a:t> include </a:t>
            </a:r>
            <a:r>
              <a:rPr lang="it-IT" dirty="0" err="1" smtClean="0"/>
              <a:t>something</a:t>
            </a:r>
            <a:r>
              <a:rPr lang="it-IT" dirty="0" smtClean="0"/>
              <a:t> more…: </a:t>
            </a:r>
            <a:r>
              <a:rPr lang="it-IT" dirty="0" smtClean="0">
                <a:sym typeface="Wingdings" pitchFamily="2" charset="2"/>
              </a:rPr>
              <a:t></a:t>
            </a:r>
            <a:r>
              <a:rPr lang="it-IT" dirty="0" err="1" smtClean="0"/>
              <a:t>Decision</a:t>
            </a:r>
            <a:r>
              <a:rPr lang="it-IT" dirty="0" smtClean="0"/>
              <a:t> by the Milan </a:t>
            </a:r>
            <a:r>
              <a:rPr lang="it-IT" dirty="0" err="1" smtClean="0"/>
              <a:t>Tribunal</a:t>
            </a:r>
            <a:r>
              <a:rPr lang="it-IT" dirty="0" smtClean="0"/>
              <a:t> in a </a:t>
            </a:r>
            <a:r>
              <a:rPr lang="it-IT" dirty="0" err="1" smtClean="0"/>
              <a:t>medmal</a:t>
            </a:r>
            <a:r>
              <a:rPr lang="it-IT" dirty="0" smtClean="0"/>
              <a:t> case and </a:t>
            </a:r>
            <a:r>
              <a:rPr lang="it-IT" dirty="0" err="1" smtClean="0"/>
              <a:t>liability</a:t>
            </a:r>
            <a:r>
              <a:rPr lang="it-IT" dirty="0" smtClean="0"/>
              <a:t> of the hospital/</a:t>
            </a:r>
            <a:r>
              <a:rPr lang="it-IT" dirty="0" err="1" smtClean="0"/>
              <a:t>insurers</a:t>
            </a:r>
            <a:r>
              <a:rPr lang="it-IT" dirty="0" smtClean="0"/>
              <a:t>  </a:t>
            </a:r>
          </a:p>
          <a:p>
            <a:pPr marL="457200" lvl="1" indent="0" algn="just">
              <a:buNone/>
            </a:pPr>
            <a:r>
              <a:rPr lang="it-IT" dirty="0" smtClean="0"/>
              <a:t>(</a:t>
            </a:r>
            <a:r>
              <a:rPr lang="it-IT" dirty="0" err="1" smtClean="0"/>
              <a:t>see</a:t>
            </a:r>
            <a:r>
              <a:rPr lang="it-IT" dirty="0" smtClean="0"/>
              <a:t> </a:t>
            </a:r>
            <a:r>
              <a:rPr lang="it-IT" dirty="0" err="1" smtClean="0"/>
              <a:t>also</a:t>
            </a:r>
            <a:r>
              <a:rPr lang="it-IT" dirty="0" smtClean="0"/>
              <a:t> The «Lodo Mondadori» </a:t>
            </a:r>
            <a:r>
              <a:rPr lang="it-IT" dirty="0" err="1" smtClean="0"/>
              <a:t>decision</a:t>
            </a:r>
            <a:r>
              <a:rPr lang="it-IT" dirty="0" smtClean="0"/>
              <a:t> by the Court of </a:t>
            </a:r>
            <a:r>
              <a:rPr lang="it-IT" dirty="0" err="1" smtClean="0"/>
              <a:t>Cassation</a:t>
            </a:r>
            <a:r>
              <a:rPr lang="it-IT" dirty="0" smtClean="0"/>
              <a:t>…. (</a:t>
            </a:r>
            <a:r>
              <a:rPr lang="it-IT" dirty="0" err="1" smtClean="0"/>
              <a:t>Cass</a:t>
            </a:r>
            <a:r>
              <a:rPr lang="it-IT" dirty="0" smtClean="0"/>
              <a:t>., sez. III civ., 21255/2013 on appeal </a:t>
            </a:r>
            <a:r>
              <a:rPr lang="it-IT" dirty="0" err="1" smtClean="0"/>
              <a:t>against</a:t>
            </a:r>
            <a:r>
              <a:rPr lang="it-IT" dirty="0" smtClean="0"/>
              <a:t> Court of Appeal Of Milan)</a:t>
            </a:r>
            <a:endParaRPr lang="it-IT" dirty="0"/>
          </a:p>
        </p:txBody>
      </p:sp>
      <p:sp>
        <p:nvSpPr>
          <p:cNvPr id="4" name="Segnaposto piè di pagina 3"/>
          <p:cNvSpPr>
            <a:spLocks noGrp="1"/>
          </p:cNvSpPr>
          <p:nvPr>
            <p:ph type="ftr" sz="quarter" idx="11"/>
          </p:nvPr>
        </p:nvSpPr>
        <p:spPr/>
        <p:txBody>
          <a:bodyPr/>
          <a:lstStyle/>
          <a:p>
            <a:r>
              <a:rPr lang="it-IT" smtClean="0"/>
              <a:t>Prof. Avv. Diana Cerini - AIDA 2014</a:t>
            </a:r>
            <a:endParaRPr lang="it-IT"/>
          </a:p>
        </p:txBody>
      </p:sp>
      <p:sp>
        <p:nvSpPr>
          <p:cNvPr id="5" name="Segnaposto numero diapositiva 4"/>
          <p:cNvSpPr>
            <a:spLocks noGrp="1"/>
          </p:cNvSpPr>
          <p:nvPr>
            <p:ph type="sldNum" sz="quarter" idx="12"/>
          </p:nvPr>
        </p:nvSpPr>
        <p:spPr/>
        <p:txBody>
          <a:bodyPr/>
          <a:lstStyle/>
          <a:p>
            <a:fld id="{0B392598-C5C6-C043-84C5-569474C96B24}" type="slidenum">
              <a:rPr lang="it-IT" smtClean="0"/>
              <a:pPr/>
              <a:t>9</a:t>
            </a:fld>
            <a:endParaRPr lang="it-IT"/>
          </a:p>
        </p:txBody>
      </p:sp>
    </p:spTree>
    <p:extLst>
      <p:ext uri="{BB962C8B-B14F-4D97-AF65-F5344CB8AC3E}">
        <p14:creationId xmlns:p14="http://schemas.microsoft.com/office/powerpoint/2010/main" xmlns="" val="90493525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iacente">
  <a:themeElements>
    <a:clrScheme name="Adiacente">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iacente">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169</TotalTime>
  <Words>1834</Words>
  <Application>Microsoft Office PowerPoint</Application>
  <PresentationFormat>Presentazione su schermo (4:3)</PresentationFormat>
  <Paragraphs>247</Paragraphs>
  <Slides>29</Slides>
  <Notes>0</Notes>
  <HiddenSlides>0</HiddenSlides>
  <MMClips>0</MMClips>
  <ScaleCrop>false</ScaleCrop>
  <HeadingPairs>
    <vt:vector size="4" baseType="variant">
      <vt:variant>
        <vt:lpstr>Tema</vt:lpstr>
      </vt:variant>
      <vt:variant>
        <vt:i4>1</vt:i4>
      </vt:variant>
      <vt:variant>
        <vt:lpstr>Titoli diapositive</vt:lpstr>
      </vt:variant>
      <vt:variant>
        <vt:i4>29</vt:i4>
      </vt:variant>
    </vt:vector>
  </HeadingPairs>
  <TitlesOfParts>
    <vt:vector size="30" baseType="lpstr">
      <vt:lpstr>Adiacente</vt:lpstr>
      <vt:lpstr>AIDA 2014 ROME, October 2014  Personal damages  and insurance in EU</vt:lpstr>
      <vt:lpstr>Personal damages in EU:</vt:lpstr>
      <vt:lpstr>Personal damages in EU:</vt:lpstr>
      <vt:lpstr>Diapositiva 4</vt:lpstr>
      <vt:lpstr>In Italy</vt:lpstr>
      <vt:lpstr>So, in the EU contest:</vt:lpstr>
      <vt:lpstr>What is the situation in EU Member States?</vt:lpstr>
      <vt:lpstr>   Shall we harmonize?   Before answering:  the real problem is that legal systems and law in action are often «obscure»</vt:lpstr>
      <vt:lpstr>  See the Italian Case… Ex. 1: Punitive/compensatory damages </vt:lpstr>
      <vt:lpstr>Ex. 2: Patrimonial damages as a consequence of personal damage: Two Italian decisions dated 2014</vt:lpstr>
      <vt:lpstr>But…</vt:lpstr>
      <vt:lpstr>Ex 3: Non patrimonial damages: damage  for death </vt:lpstr>
      <vt:lpstr>But let’s consider….</vt:lpstr>
      <vt:lpstr>Predictability and consistenty </vt:lpstr>
      <vt:lpstr>What is EU doing? </vt:lpstr>
      <vt:lpstr>ECJ decisions </vt:lpstr>
      <vt:lpstr>A common law for personal damages?</vt:lpstr>
      <vt:lpstr>Opinion of PEOPIL group  </vt:lpstr>
      <vt:lpstr>So:</vt:lpstr>
      <vt:lpstr>But as we all know: incredible impact on insurance</vt:lpstr>
      <vt:lpstr>Influence of insurance on compensation levels:</vt:lpstr>
      <vt:lpstr>Actually in Europe</vt:lpstr>
      <vt:lpstr>Compensation and Single Market for Insurance </vt:lpstr>
      <vt:lpstr>What is EU doing for insurance contract law?</vt:lpstr>
      <vt:lpstr> Group of Experts on Insurance Contract Law  EU Commission – 2013/2014 </vt:lpstr>
      <vt:lpstr>Expert Group General Report: </vt:lpstr>
      <vt:lpstr>General report : </vt:lpstr>
      <vt:lpstr>Some Conclusions:</vt:lpstr>
      <vt:lpstr>Thank you </vt:lpstr>
    </vt:vector>
  </TitlesOfParts>
  <Company>Minerva Finconsulting srl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Diana Cerini</dc:creator>
  <cp:lastModifiedBy>aula</cp:lastModifiedBy>
  <cp:revision>44</cp:revision>
  <dcterms:created xsi:type="dcterms:W3CDTF">2014-09-27T18:49:43Z</dcterms:created>
  <dcterms:modified xsi:type="dcterms:W3CDTF">2014-10-01T12:03:44Z</dcterms:modified>
</cp:coreProperties>
</file>