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E0F38-8D06-418E-A975-738C001D272E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A30EB-61A3-4245-9218-8D6CA9CD575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3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A30EB-61A3-4245-9218-8D6CA9CD575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2E8-F719-4DFF-8C62-7877806C8C08}" type="datetimeFigureOut">
              <a:rPr lang="it-IT" smtClean="0"/>
              <a:pPr/>
              <a:t>29/09/14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BF07-B53D-4258-9533-933A305E0742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Compensation for damages in the event of death, in the Italian Legal System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4365104"/>
            <a:ext cx="6400800" cy="1752600"/>
          </a:xfrm>
        </p:spPr>
        <p:txBody>
          <a:bodyPr/>
          <a:lstStyle/>
          <a:p>
            <a:r>
              <a:rPr lang="it-IT" sz="1600" dirty="0" smtClean="0"/>
              <a:t>Ilaria Garaci</a:t>
            </a:r>
            <a:r>
              <a:rPr lang="it-IT" dirty="0" smtClean="0"/>
              <a:t> - </a:t>
            </a:r>
            <a:r>
              <a:rPr lang="it-IT" sz="1600" dirty="0" smtClean="0"/>
              <a:t>1 </a:t>
            </a:r>
            <a:r>
              <a:rPr lang="it-IT" sz="1600" dirty="0" err="1" smtClean="0"/>
              <a:t>October</a:t>
            </a:r>
            <a:r>
              <a:rPr lang="it-IT" sz="1600" dirty="0" smtClean="0"/>
              <a:t> 2014</a:t>
            </a:r>
          </a:p>
          <a:p>
            <a:r>
              <a:rPr lang="it-IT" sz="1600" dirty="0" err="1" smtClean="0"/>
              <a:t>Fourth</a:t>
            </a:r>
            <a:r>
              <a:rPr lang="it-IT" sz="1600" dirty="0" smtClean="0"/>
              <a:t> </a:t>
            </a:r>
            <a:r>
              <a:rPr lang="it-IT" sz="1600" dirty="0" err="1" smtClean="0"/>
              <a:t>Section</a:t>
            </a:r>
            <a:r>
              <a:rPr lang="it-IT" sz="1600" dirty="0" smtClean="0"/>
              <a:t> -  Motor </a:t>
            </a:r>
            <a:r>
              <a:rPr lang="it-IT" sz="1600" dirty="0" err="1" smtClean="0"/>
              <a:t>Insurance</a:t>
            </a:r>
            <a:endParaRPr lang="it-IT" sz="1600" dirty="0" smtClean="0"/>
          </a:p>
          <a:p>
            <a:endParaRPr lang="it-IT" sz="1600" dirty="0" smtClean="0"/>
          </a:p>
          <a:p>
            <a:r>
              <a:rPr lang="it-IT" sz="1600" dirty="0" smtClean="0"/>
              <a:t>AIDA XIV World </a:t>
            </a:r>
            <a:r>
              <a:rPr lang="it-IT" sz="1600" dirty="0" err="1" smtClean="0"/>
              <a:t>Congress</a:t>
            </a:r>
            <a:r>
              <a:rPr lang="it-IT" sz="1600" dirty="0" smtClean="0"/>
              <a:t> 2014</a:t>
            </a:r>
          </a:p>
          <a:p>
            <a:endParaRPr lang="it-IT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32656"/>
            <a:ext cx="33147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Scarano</a:t>
            </a:r>
            <a:r>
              <a:rPr lang="it-IT" dirty="0" smtClean="0"/>
              <a:t>" </a:t>
            </a:r>
            <a:r>
              <a:rPr lang="it-IT" dirty="0" err="1" smtClean="0"/>
              <a:t>Decision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/>
              <a:t>R</a:t>
            </a:r>
            <a:r>
              <a:rPr lang="en-US" sz="2400" dirty="0" smtClean="0"/>
              <a:t>ight for compensation for loss of life damages is acquired by the victim immediately at the time of fatal accident and is consequently transferable towards the heirs.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400" dirty="0" err="1"/>
              <a:t>E</a:t>
            </a:r>
            <a:r>
              <a:rPr lang="it-IT" sz="2400" dirty="0" err="1" smtClean="0"/>
              <a:t>xception</a:t>
            </a:r>
            <a:r>
              <a:rPr lang="it-IT" sz="2400" dirty="0" smtClean="0"/>
              <a:t> to the </a:t>
            </a:r>
            <a:r>
              <a:rPr lang="it-IT" sz="2400" dirty="0" err="1" smtClean="0"/>
              <a:t>principle</a:t>
            </a:r>
            <a:r>
              <a:rPr lang="it-IT" sz="2400" dirty="0" smtClean="0"/>
              <a:t>: </a:t>
            </a:r>
            <a:r>
              <a:rPr lang="it-IT" sz="2400" dirty="0" err="1" smtClean="0"/>
              <a:t>compensation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in case of </a:t>
            </a:r>
            <a:r>
              <a:rPr lang="it-IT" sz="2400" dirty="0" err="1" smtClean="0"/>
              <a:t>damages</a:t>
            </a:r>
            <a:r>
              <a:rPr lang="it-IT" sz="2400" dirty="0" smtClean="0"/>
              <a:t> </a:t>
            </a:r>
            <a:r>
              <a:rPr lang="it-IT" sz="2400" dirty="0" err="1" smtClean="0"/>
              <a:t>onsequences</a:t>
            </a:r>
            <a:r>
              <a:rPr lang="it-IT" sz="2400" dirty="0" smtClean="0"/>
              <a:t> </a:t>
            </a:r>
            <a:r>
              <a:rPr lang="it-IT" sz="2400" dirty="0" err="1" smtClean="0"/>
              <a:t>not</a:t>
            </a:r>
            <a:r>
              <a:rPr lang="it-IT" sz="2400" dirty="0" smtClean="0"/>
              <a:t> in case of </a:t>
            </a:r>
            <a:r>
              <a:rPr lang="it-IT" sz="2400" dirty="0" err="1" smtClean="0"/>
              <a:t>damages</a:t>
            </a:r>
            <a:r>
              <a:rPr lang="it-IT" sz="2400" dirty="0" smtClean="0"/>
              <a:t> </a:t>
            </a:r>
            <a:r>
              <a:rPr lang="it-IT" sz="2400" dirty="0" err="1" smtClean="0"/>
              <a:t>events</a:t>
            </a:r>
            <a:endParaRPr lang="it-IT" sz="24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it-IT" sz="2400" dirty="0" err="1" smtClean="0"/>
              <a:t>Motivation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Court: </a:t>
            </a:r>
          </a:p>
          <a:p>
            <a:pPr lvl="1">
              <a:buFont typeface="Courier New" pitchFamily="49" charset="0"/>
              <a:buChar char="o"/>
            </a:pPr>
            <a:r>
              <a:rPr lang="it-IT" sz="2000" dirty="0" smtClean="0"/>
              <a:t>Loss </a:t>
            </a:r>
            <a:r>
              <a:rPr lang="it-IT" sz="2000" dirty="0" err="1" smtClean="0"/>
              <a:t>of</a:t>
            </a:r>
            <a:r>
              <a:rPr lang="it-IT" sz="2000" dirty="0" smtClean="0"/>
              <a:t> life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damage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supreme </a:t>
            </a:r>
            <a:r>
              <a:rPr lang="it-IT" sz="2000" dirty="0" err="1" smtClean="0"/>
              <a:t>good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life.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C</a:t>
            </a:r>
            <a:r>
              <a:rPr lang="en-US" sz="2000" dirty="0" smtClean="0"/>
              <a:t>ompensatory right is acquired before the death event, so remediation and comfort purpose of compensatory regime is safeguarded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No </a:t>
            </a:r>
            <a:r>
              <a:rPr lang="en-US" sz="2000" dirty="0" err="1" smtClean="0"/>
              <a:t>puntive</a:t>
            </a:r>
            <a:r>
              <a:rPr lang="en-US" sz="2000" dirty="0" smtClean="0"/>
              <a:t> function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Tabular System prepared by the Tribunal of Milan to determine damages is not always able to ensure an adequate personalization of the damage</a:t>
            </a:r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Scarano</a:t>
            </a:r>
            <a:r>
              <a:rPr lang="it-IT" dirty="0" smtClean="0"/>
              <a:t>" </a:t>
            </a:r>
            <a:r>
              <a:rPr lang="it-IT" dirty="0" err="1" smtClean="0"/>
              <a:t>Decision</a:t>
            </a:r>
            <a:r>
              <a:rPr lang="it-IT" dirty="0" smtClean="0"/>
              <a:t> (</a:t>
            </a:r>
            <a:r>
              <a:rPr lang="it-IT" dirty="0" err="1" smtClean="0"/>
              <a:t>ctd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u="sng" dirty="0" err="1" smtClean="0"/>
              <a:t>Questions</a:t>
            </a:r>
            <a:r>
              <a:rPr lang="it-IT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Punitive </a:t>
            </a:r>
            <a:r>
              <a:rPr lang="it-IT" sz="2400" dirty="0" err="1" smtClean="0"/>
              <a:t>effect</a:t>
            </a:r>
            <a:r>
              <a:rPr lang="it-IT" sz="24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</a:t>
            </a:r>
            <a:r>
              <a:rPr lang="en-US" sz="2400" dirty="0" smtClean="0"/>
              <a:t>quity rather than certainty and predictability;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Tabular System: 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appropriate guide to guarantee of an equitable compensation of (car incident) damages and, more in general, of the safeguarding of the principle of equal treatment. 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Allows predictability and certainty of the possible damage types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Allows proper compensation administration of insurance companies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Should allow adequate level of possibility to personalize each case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Impact on insurance premium</a:t>
            </a:r>
            <a:endParaRPr lang="it-IT" sz="24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err="1" smtClean="0"/>
              <a:t>Compensation</a:t>
            </a:r>
            <a:r>
              <a:rPr lang="it-IT" sz="4000" dirty="0" smtClean="0"/>
              <a:t> </a:t>
            </a:r>
            <a:r>
              <a:rPr lang="it-IT" sz="4000" dirty="0" err="1" smtClean="0"/>
              <a:t>Rights</a:t>
            </a:r>
            <a:r>
              <a:rPr lang="it-IT" sz="4000" dirty="0" smtClean="0"/>
              <a:t> </a:t>
            </a:r>
            <a:r>
              <a:rPr lang="it-IT" sz="4000" dirty="0" err="1" smtClean="0"/>
              <a:t>related</a:t>
            </a:r>
            <a:r>
              <a:rPr lang="it-IT" sz="4000" dirty="0" smtClean="0"/>
              <a:t> </a:t>
            </a:r>
            <a:r>
              <a:rPr lang="it-IT" sz="4000" dirty="0" err="1" smtClean="0"/>
              <a:t>to</a:t>
            </a:r>
            <a:r>
              <a:rPr lang="it-IT" sz="4000" dirty="0" smtClean="0"/>
              <a:t> </a:t>
            </a:r>
            <a:r>
              <a:rPr lang="it-IT" sz="4000" dirty="0" err="1" smtClean="0"/>
              <a:t>Damages</a:t>
            </a:r>
            <a:r>
              <a:rPr lang="it-IT" sz="4000" dirty="0" smtClean="0"/>
              <a:t> </a:t>
            </a:r>
            <a:r>
              <a:rPr lang="it-IT" sz="4000" dirty="0" err="1" smtClean="0"/>
              <a:t>Resulting</a:t>
            </a:r>
            <a:r>
              <a:rPr lang="it-IT" sz="4000" dirty="0" smtClean="0"/>
              <a:t> </a:t>
            </a:r>
            <a:r>
              <a:rPr lang="it-IT" sz="4000" dirty="0" err="1" smtClean="0"/>
              <a:t>from</a:t>
            </a:r>
            <a:r>
              <a:rPr lang="it-IT" sz="4000" dirty="0" smtClean="0"/>
              <a:t> Death 	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Compensation Rights:</a:t>
            </a:r>
          </a:p>
          <a:p>
            <a:pPr lvl="1"/>
            <a:r>
              <a:rPr lang="en-US" sz="2000" dirty="0" err="1"/>
              <a:t>I</a:t>
            </a:r>
            <a:r>
              <a:rPr lang="en-US" sz="2000" dirty="0" err="1" smtClean="0"/>
              <a:t>ure</a:t>
            </a:r>
            <a:r>
              <a:rPr lang="en-US" sz="2000" dirty="0" smtClean="0"/>
              <a:t> </a:t>
            </a:r>
            <a:r>
              <a:rPr lang="en-US" sz="2000" dirty="0" err="1" smtClean="0"/>
              <a:t>hereditatis</a:t>
            </a:r>
            <a:endParaRPr lang="en-US" sz="2000" dirty="0" smtClean="0"/>
          </a:p>
          <a:p>
            <a:pPr lvl="1"/>
            <a:r>
              <a:rPr lang="en-US" sz="2000" dirty="0" err="1"/>
              <a:t>I</a:t>
            </a:r>
            <a:r>
              <a:rPr lang="en-US" sz="2000" dirty="0" err="1" smtClean="0"/>
              <a:t>ure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roprio</a:t>
            </a:r>
            <a:endParaRPr lang="en-US" sz="2000" dirty="0" smtClean="0"/>
          </a:p>
          <a:p>
            <a:pPr lvl="1">
              <a:buNone/>
            </a:pPr>
            <a:endParaRPr lang="en-US" sz="2000" b="1" dirty="0" smtClean="0"/>
          </a:p>
          <a:p>
            <a:r>
              <a:rPr lang="en-US" b="1" dirty="0" smtClean="0"/>
              <a:t>Controversial legal Issue: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amages for instantaneous loss of life related to the injuries give rise to a </a:t>
            </a:r>
            <a:r>
              <a:rPr lang="en-US" dirty="0" smtClean="0"/>
              <a:t>direct right </a:t>
            </a:r>
            <a:r>
              <a:rPr lang="en-US" dirty="0" smtClean="0"/>
              <a:t>of compensation, </a:t>
            </a:r>
            <a:r>
              <a:rPr lang="en-US" dirty="0" err="1"/>
              <a:t>i</a:t>
            </a:r>
            <a:r>
              <a:rPr lang="en-US" dirty="0" err="1" smtClean="0"/>
              <a:t>ure</a:t>
            </a:r>
            <a:r>
              <a:rPr lang="en-US" dirty="0" smtClean="0"/>
              <a:t> </a:t>
            </a:r>
            <a:r>
              <a:rPr lang="en-US" dirty="0" err="1" smtClean="0"/>
              <a:t>hereditatis</a:t>
            </a:r>
            <a:r>
              <a:rPr lang="en-US" dirty="0" smtClean="0"/>
              <a:t>, i.e. </a:t>
            </a:r>
            <a:r>
              <a:rPr lang="en-US" dirty="0" err="1" smtClean="0"/>
              <a:t>Thanatological</a:t>
            </a:r>
            <a:r>
              <a:rPr lang="en-US" dirty="0" smtClean="0"/>
              <a:t> Damages</a:t>
            </a:r>
          </a:p>
          <a:p>
            <a:pPr lvl="1">
              <a:buNone/>
            </a:pPr>
            <a:r>
              <a:rPr lang="en-US" sz="2000" dirty="0" smtClean="0"/>
              <a:t>	(“</a:t>
            </a:r>
            <a:r>
              <a:rPr lang="en-US" sz="2000" dirty="0" err="1" smtClean="0"/>
              <a:t>Scarano</a:t>
            </a:r>
            <a:r>
              <a:rPr lang="en-US" sz="2000" dirty="0" smtClean="0"/>
              <a:t>” Decision – Court of Cassation, 23 January 2014 n. 1361 )</a:t>
            </a:r>
          </a:p>
          <a:p>
            <a:pPr>
              <a:buFont typeface="Wingdings" pitchFamily="2" charset="2"/>
              <a:buChar char="Ø"/>
            </a:pP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</a:t>
            </a:r>
            <a:r>
              <a:rPr lang="en-US" sz="3600" dirty="0" smtClean="0"/>
              <a:t>ecognition of damages resulting from death caused by a wrongful act by another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 legal questions :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/>
              <a:t>Who can legitimately request compensation for non pecuniary damages in case of death caused by a wrongful act?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smtClean="0"/>
              <a:t>Relatives belonging to nuclear family (parents, children, spouse, cohabiting partner);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smtClean="0"/>
              <a:t>Relatives not belonging to nuclear family (i.e. grandparents, grandchildren, son-in-law, sister-in-law, and so on) </a:t>
            </a:r>
          </a:p>
          <a:p>
            <a:pPr lvl="2">
              <a:buNone/>
            </a:pPr>
            <a:endParaRPr lang="en-US" sz="16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/>
              <a:t>Identification and quantification Pecuniary Damages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err="1" smtClean="0"/>
              <a:t>damnum</a:t>
            </a:r>
            <a:r>
              <a:rPr lang="en-US" sz="1600" dirty="0" smtClean="0"/>
              <a:t> </a:t>
            </a:r>
            <a:r>
              <a:rPr lang="en-US" sz="1600" dirty="0" err="1" smtClean="0"/>
              <a:t>emergens</a:t>
            </a:r>
            <a:r>
              <a:rPr lang="en-US" sz="1600" dirty="0" smtClean="0"/>
              <a:t>, i.e. actual incurred costs</a:t>
            </a:r>
          </a:p>
          <a:p>
            <a:pPr lvl="2">
              <a:buFont typeface="Courier New" pitchFamily="49" charset="0"/>
              <a:buChar char="o"/>
            </a:pPr>
            <a:r>
              <a:rPr lang="en-US" sz="1600" dirty="0" err="1" smtClean="0"/>
              <a:t>lucrum</a:t>
            </a:r>
            <a:r>
              <a:rPr lang="en-US" sz="1600" dirty="0" smtClean="0"/>
              <a:t> </a:t>
            </a:r>
            <a:r>
              <a:rPr lang="en-US" sz="1600" dirty="0" err="1" smtClean="0"/>
              <a:t>cessans</a:t>
            </a:r>
            <a:r>
              <a:rPr lang="en-US" sz="1600" dirty="0" smtClean="0"/>
              <a:t>, i.e. lost future income</a:t>
            </a:r>
          </a:p>
          <a:p>
            <a:pPr lvl="2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/>
              <a:t>Identification and quantification of Non Pecuniary Damages</a:t>
            </a:r>
          </a:p>
          <a:p>
            <a:pPr lvl="2">
              <a:buNone/>
            </a:pPr>
            <a:endParaRPr lang="en-US" sz="1600" dirty="0" smtClean="0"/>
          </a:p>
          <a:p>
            <a:pPr lvl="2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Wingdings" pitchFamily="2" charset="2"/>
              <a:buChar char="Ø"/>
            </a:pPr>
            <a:endParaRPr lang="it-IT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(</a:t>
            </a:r>
            <a:r>
              <a:rPr lang="it-IT" dirty="0" err="1" smtClean="0"/>
              <a:t>ctd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Non Pecuniary Damages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Definition  by Case law </a:t>
            </a:r>
            <a:r>
              <a:rPr lang="en-US" sz="2000" dirty="0" smtClean="0"/>
              <a:t>: damages by criminal or unlawful acts, any kind of prejudice caused by the impairment of inviolable personal rights recognized in the Constitution</a:t>
            </a:r>
          </a:p>
          <a:p>
            <a:pPr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S</a:t>
            </a:r>
            <a:r>
              <a:rPr lang="en-US" sz="2000" dirty="0" smtClean="0"/>
              <a:t>uffered by the first-degree victim of the wrongful act and possibly transferable to the heirs, under the profile jure </a:t>
            </a:r>
            <a:r>
              <a:rPr lang="en-US" sz="2000" dirty="0" err="1" smtClean="0"/>
              <a:t>hereditatis</a:t>
            </a:r>
            <a:r>
              <a:rPr lang="en-US" sz="1600" dirty="0" smtClean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u="sng" dirty="0"/>
              <a:t>B</a:t>
            </a:r>
            <a:r>
              <a:rPr lang="en-US" sz="1600" u="sng" dirty="0" smtClean="0"/>
              <a:t>iological damages</a:t>
            </a:r>
            <a:r>
              <a:rPr lang="en-US" sz="1600" dirty="0" smtClean="0"/>
              <a:t>:  recognized on the basis of considerable lapse of time between  prejudice and death, i.e. terminal biological damages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u="sng" dirty="0" smtClean="0"/>
              <a:t>Moral Damages</a:t>
            </a:r>
            <a:r>
              <a:rPr lang="en-US" sz="1600" dirty="0" smtClean="0"/>
              <a:t>: recognized on the basis of awareness of catastrophic consequence leading to death, </a:t>
            </a:r>
            <a:r>
              <a:rPr lang="en-US" sz="1600" dirty="0" err="1" smtClean="0"/>
              <a:t>i.e</a:t>
            </a:r>
            <a:r>
              <a:rPr lang="en-US" sz="1600" dirty="0" smtClean="0"/>
              <a:t>  </a:t>
            </a:r>
            <a:r>
              <a:rPr lang="en-US" sz="1600" dirty="0" smtClean="0"/>
              <a:t>catastrophic </a:t>
            </a:r>
            <a:r>
              <a:rPr lang="en-US" sz="1600" dirty="0" smtClean="0"/>
              <a:t>damages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u="sng" dirty="0" smtClean="0"/>
              <a:t>Damages for loss of life</a:t>
            </a:r>
            <a:r>
              <a:rPr lang="en-US" sz="1600" dirty="0" smtClean="0"/>
              <a:t>, i.e. </a:t>
            </a:r>
            <a:r>
              <a:rPr lang="en-US" sz="1600" dirty="0" err="1" smtClean="0"/>
              <a:t>Thanatological</a:t>
            </a:r>
            <a:r>
              <a:rPr lang="en-US" sz="1600" dirty="0" smtClean="0"/>
              <a:t> Damages</a:t>
            </a:r>
          </a:p>
          <a:p>
            <a:pPr lvl="1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Suffered by relatives of the deceased victim, </a:t>
            </a:r>
            <a:r>
              <a:rPr lang="en-US" sz="2000" dirty="0" err="1" smtClean="0"/>
              <a:t>iure</a:t>
            </a:r>
            <a:r>
              <a:rPr lang="en-US" sz="2000" dirty="0" smtClean="0"/>
              <a:t> </a:t>
            </a:r>
            <a:r>
              <a:rPr lang="en-US" sz="2000" dirty="0" err="1" smtClean="0"/>
              <a:t>proprio</a:t>
            </a:r>
            <a:endParaRPr lang="en-US" sz="2000" dirty="0" smtClean="0"/>
          </a:p>
          <a:p>
            <a:pPr>
              <a:buFont typeface="Courier New" pitchFamily="49" charset="0"/>
              <a:buChar char="o"/>
            </a:pPr>
            <a:endParaRPr lang="en-US" sz="1600" i="1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(</a:t>
            </a:r>
            <a:r>
              <a:rPr lang="it-IT" dirty="0" err="1"/>
              <a:t>ctd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Non </a:t>
            </a:r>
            <a:r>
              <a:rPr lang="it-IT" dirty="0" err="1" smtClean="0"/>
              <a:t>Pecuniary</a:t>
            </a:r>
            <a:r>
              <a:rPr lang="it-IT" dirty="0" smtClean="0"/>
              <a:t> </a:t>
            </a:r>
            <a:r>
              <a:rPr lang="it-IT" dirty="0" err="1" smtClean="0"/>
              <a:t>Damages</a:t>
            </a:r>
            <a:r>
              <a:rPr lang="it-IT" dirty="0" smtClean="0"/>
              <a:t> (</a:t>
            </a:r>
            <a:r>
              <a:rPr lang="it-IT" dirty="0" err="1" smtClean="0"/>
              <a:t>ctd</a:t>
            </a:r>
            <a:r>
              <a:rPr lang="it-IT" dirty="0" smtClean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Suffered by relatives of the deceased victim, </a:t>
            </a:r>
            <a:r>
              <a:rPr lang="en-US" sz="2000" i="1" dirty="0" err="1"/>
              <a:t>i</a:t>
            </a:r>
            <a:r>
              <a:rPr lang="en-US" sz="2000" i="1" dirty="0" err="1" smtClean="0"/>
              <a:t>ure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proprio</a:t>
            </a:r>
            <a:endParaRPr lang="en-US" sz="2000" i="1" dirty="0" smtClean="0"/>
          </a:p>
          <a:p>
            <a:pPr lvl="2">
              <a:buFont typeface="Wingdings" pitchFamily="2" charset="2"/>
              <a:buChar char="§"/>
            </a:pPr>
            <a:r>
              <a:rPr lang="en-US" sz="1600" u="sng" dirty="0"/>
              <a:t>B</a:t>
            </a:r>
            <a:r>
              <a:rPr lang="en-US" sz="1600" u="sng" dirty="0" smtClean="0"/>
              <a:t>iological damages</a:t>
            </a:r>
            <a:r>
              <a:rPr lang="en-US" sz="1600" dirty="0" smtClean="0"/>
              <a:t>:</a:t>
            </a:r>
          </a:p>
          <a:p>
            <a:pPr lvl="2">
              <a:buNone/>
            </a:pPr>
            <a:r>
              <a:rPr lang="en-US" sz="1600" dirty="0" smtClean="0"/>
              <a:t>	</a:t>
            </a:r>
            <a:r>
              <a:rPr lang="en-US" sz="1600" i="1" dirty="0" smtClean="0"/>
              <a:t>any temporary or permanent injury to a person’s physical and mental integrity which can be identified through a medico-legal assessment and which has a negative impact on the activities of daily life and on the dynamic and interpersonal aspects of the life of the injured party, regardless of any repercussions on his/her capacity to produce income. </a:t>
            </a:r>
          </a:p>
          <a:p>
            <a:pPr lvl="2">
              <a:buNone/>
            </a:pPr>
            <a:r>
              <a:rPr lang="en-US" sz="1600" i="1" dirty="0" smtClean="0"/>
              <a:t>	</a:t>
            </a:r>
            <a:r>
              <a:rPr lang="en-US" sz="1600" b="1" dirty="0" err="1" smtClean="0"/>
              <a:t>Cfr</a:t>
            </a:r>
            <a:r>
              <a:rPr lang="en-US" sz="1600" b="1" dirty="0" smtClean="0"/>
              <a:t>. Italian Code of Private Insurance (articles 138 and 139)</a:t>
            </a:r>
          </a:p>
          <a:p>
            <a:pPr lvl="2">
              <a:buFont typeface="Wingdings" pitchFamily="2" charset="2"/>
              <a:buChar char="§"/>
            </a:pPr>
            <a:endParaRPr lang="en-US" sz="1600" u="sng" dirty="0" smtClean="0"/>
          </a:p>
          <a:p>
            <a:pPr lvl="2">
              <a:buFont typeface="Wingdings" pitchFamily="2" charset="2"/>
              <a:buChar char="§"/>
            </a:pPr>
            <a:r>
              <a:rPr lang="en-US" sz="1600" u="sng" dirty="0" smtClean="0"/>
              <a:t>Moral </a:t>
            </a:r>
            <a:r>
              <a:rPr lang="en-US" sz="1600" u="sng" dirty="0"/>
              <a:t>d</a:t>
            </a:r>
            <a:r>
              <a:rPr lang="en-US" sz="1600" u="sng" dirty="0" smtClean="0"/>
              <a:t>amages</a:t>
            </a:r>
            <a:r>
              <a:rPr lang="en-US" sz="1600" dirty="0" smtClean="0"/>
              <a:t>: state of anxiety or psychological distress as result of death of a relative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u="sng" dirty="0" smtClean="0"/>
              <a:t>(</a:t>
            </a:r>
            <a:r>
              <a:rPr lang="en-US" sz="1600" u="sng" dirty="0"/>
              <a:t>c</a:t>
            </a:r>
            <a:r>
              <a:rPr lang="en-US" sz="1600" u="sng" dirty="0" smtClean="0"/>
              <a:t>ontroversial) </a:t>
            </a:r>
            <a:r>
              <a:rPr lang="en-US" sz="1600" u="sng" dirty="0"/>
              <a:t>E</a:t>
            </a:r>
            <a:r>
              <a:rPr lang="en-US" sz="1600" u="sng" dirty="0" smtClean="0"/>
              <a:t>xistential damages</a:t>
            </a:r>
            <a:r>
              <a:rPr lang="en-US" sz="1600" dirty="0" smtClean="0"/>
              <a:t>, </a:t>
            </a:r>
            <a:r>
              <a:rPr lang="en-US" sz="1600" dirty="0" err="1" smtClean="0"/>
              <a:t>recognised</a:t>
            </a:r>
            <a:r>
              <a:rPr lang="en-US" sz="1600" dirty="0" smtClean="0"/>
              <a:t> in case ordinary habits were seriously disturbed to the point of being compelled to change lifestyle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Thanatalogical</a:t>
            </a:r>
            <a:r>
              <a:rPr lang="it-IT" dirty="0" smtClean="0"/>
              <a:t> </a:t>
            </a:r>
            <a:r>
              <a:rPr lang="it-IT" dirty="0" err="1" smtClean="0"/>
              <a:t>Damages</a:t>
            </a:r>
            <a:r>
              <a:rPr lang="it-IT" dirty="0" smtClean="0"/>
              <a:t> - </a:t>
            </a:r>
            <a:r>
              <a:rPr lang="en-US" dirty="0" smtClean="0"/>
              <a:t>Damages for loss of life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err="1" smtClean="0"/>
              <a:t>Until</a:t>
            </a:r>
            <a:r>
              <a:rPr lang="it-IT" dirty="0" smtClean="0"/>
              <a:t> </a:t>
            </a:r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rejected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Case-law</a:t>
            </a:r>
            <a:r>
              <a:rPr lang="it-IT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it-IT" dirty="0" err="1" smtClean="0"/>
              <a:t>Arguments</a:t>
            </a:r>
            <a:r>
              <a:rPr lang="it-IT" dirty="0" smtClean="0"/>
              <a:t>: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it-IT" dirty="0" smtClean="0"/>
              <a:t>No </a:t>
            </a:r>
            <a:r>
              <a:rPr lang="it-IT" dirty="0" err="1" smtClean="0"/>
              <a:t>actual</a:t>
            </a:r>
            <a:r>
              <a:rPr lang="it-IT" dirty="0" smtClean="0"/>
              <a:t> loss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deceased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endParaRPr lang="it-IT" dirty="0" smtClean="0"/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Biological Damages: only in the event of a health prejudice prolonged over time – not available for loss of life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An heir cannot inherit indirectly something that was never an established right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/>
              <a:t>R</a:t>
            </a:r>
            <a:r>
              <a:rPr lang="en-US" dirty="0" smtClean="0"/>
              <a:t>emediation and comfort purpose of compensatory regime cannot be applied in case of Death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No punitive Damages under civil liability regime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Thanatalogical</a:t>
            </a:r>
            <a:r>
              <a:rPr lang="it-IT" dirty="0" smtClean="0"/>
              <a:t> </a:t>
            </a:r>
            <a:r>
              <a:rPr lang="it-IT" dirty="0" err="1" smtClean="0"/>
              <a:t>Damages</a:t>
            </a:r>
            <a:r>
              <a:rPr lang="it-IT" dirty="0" smtClean="0"/>
              <a:t> - </a:t>
            </a:r>
            <a:r>
              <a:rPr lang="en-US" dirty="0" smtClean="0"/>
              <a:t>Damages for loss of life (</a:t>
            </a:r>
            <a:r>
              <a:rPr lang="en-US" dirty="0" err="1" smtClean="0"/>
              <a:t>ctd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Doctrine</a:t>
            </a:r>
            <a:r>
              <a:rPr lang="it-IT" dirty="0" smtClean="0"/>
              <a:t> in </a:t>
            </a:r>
            <a:r>
              <a:rPr lang="it-IT" dirty="0" err="1" smtClean="0"/>
              <a:t>favour</a:t>
            </a:r>
            <a:r>
              <a:rPr lang="it-IT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it-IT" u="sng" dirty="0" err="1" smtClean="0"/>
              <a:t>Arguments</a:t>
            </a:r>
            <a:r>
              <a:rPr lang="it-IT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it-IT" sz="2000" dirty="0" smtClean="0"/>
              <a:t>Death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en-US" sz="2000" dirty="0" smtClean="0"/>
              <a:t>maximum impairment possible to an individual’s rights to good health</a:t>
            </a:r>
          </a:p>
          <a:p>
            <a:pPr>
              <a:buFont typeface="Courier New" pitchFamily="49" charset="0"/>
              <a:buChar char="o"/>
            </a:pPr>
            <a:r>
              <a:rPr lang="it-IT" sz="2000" dirty="0" smtClean="0"/>
              <a:t>Offense to core family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High cost for the society – harm to collectivity</a:t>
            </a:r>
          </a:p>
          <a:p>
            <a:pPr>
              <a:buFont typeface="Courier New" pitchFamily="49" charset="0"/>
              <a:buChar char="o"/>
            </a:pPr>
            <a:endParaRPr lang="en-US" sz="2000" dirty="0" smtClean="0"/>
          </a:p>
          <a:p>
            <a:pPr>
              <a:buNone/>
            </a:pPr>
            <a:endParaRPr lang="en-US" sz="200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Thanatalogical</a:t>
            </a:r>
            <a:r>
              <a:rPr lang="it-IT" dirty="0"/>
              <a:t> </a:t>
            </a:r>
            <a:r>
              <a:rPr lang="it-IT" dirty="0" err="1"/>
              <a:t>Damages</a:t>
            </a:r>
            <a:r>
              <a:rPr lang="it-IT" dirty="0"/>
              <a:t> - </a:t>
            </a:r>
            <a:r>
              <a:rPr lang="en-US" dirty="0"/>
              <a:t>Damages for loss of life (</a:t>
            </a:r>
            <a:r>
              <a:rPr lang="en-US" dirty="0" err="1"/>
              <a:t>ctd</a:t>
            </a:r>
            <a:r>
              <a:rPr lang="en-US" dirty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>
              <a:buFont typeface="Wingdings" pitchFamily="2" charset="2"/>
              <a:buChar char="Ø"/>
            </a:pPr>
            <a:r>
              <a:rPr lang="it-IT" dirty="0" smtClean="0"/>
              <a:t>Case </a:t>
            </a:r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solutions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contrasts</a:t>
            </a:r>
            <a:r>
              <a:rPr lang="it-IT" dirty="0" smtClean="0"/>
              <a:t> the </a:t>
            </a:r>
            <a:r>
              <a:rPr lang="it-IT" dirty="0" err="1" smtClean="0"/>
              <a:t>Aphorism</a:t>
            </a:r>
            <a:r>
              <a:rPr lang="it-IT" dirty="0" smtClean="0"/>
              <a:t>:</a:t>
            </a:r>
            <a:br>
              <a:rPr lang="it-IT" dirty="0" smtClean="0"/>
            </a:br>
            <a:r>
              <a:rPr lang="en-US" dirty="0" smtClean="0"/>
              <a:t>“it is cheaper to kill a person than to wound him”</a:t>
            </a:r>
          </a:p>
          <a:p>
            <a:pPr marL="760413" lvl="1" indent="-360363">
              <a:buFont typeface="Courier New" pitchFamily="49" charset="0"/>
              <a:buChar char="o"/>
            </a:pPr>
            <a:r>
              <a:rPr lang="en-US" sz="2000" dirty="0" smtClean="0"/>
              <a:t>a right to non pecuniary damages </a:t>
            </a:r>
            <a:r>
              <a:rPr lang="en-US" sz="2000" i="1" dirty="0" smtClean="0"/>
              <a:t>jure </a:t>
            </a:r>
            <a:r>
              <a:rPr lang="en-US" sz="2000" i="1" dirty="0" err="1" smtClean="0"/>
              <a:t>proprio</a:t>
            </a:r>
            <a:endParaRPr lang="en-US" sz="2000" i="1" dirty="0" smtClean="0"/>
          </a:p>
          <a:p>
            <a:pPr marL="1160463" lvl="2" indent="-360363">
              <a:buFont typeface="Wingdings" pitchFamily="2" charset="2"/>
              <a:buChar char="§"/>
            </a:pPr>
            <a:r>
              <a:rPr lang="en-US" sz="1600" dirty="0" smtClean="0"/>
              <a:t>major weight to the prejudice of the parental relationship</a:t>
            </a:r>
            <a:endParaRPr lang="en-US" sz="1600" i="1" dirty="0" smtClean="0"/>
          </a:p>
          <a:p>
            <a:pPr marL="760413" lvl="1" indent="-360363">
              <a:buFont typeface="Courier New" pitchFamily="49" charset="0"/>
              <a:buChar char="o"/>
            </a:pPr>
            <a:r>
              <a:rPr lang="en-US" sz="2000" dirty="0" smtClean="0"/>
              <a:t>“terminal biological damages”</a:t>
            </a:r>
            <a:endParaRPr lang="en-US" sz="2000" i="1" dirty="0" smtClean="0"/>
          </a:p>
          <a:p>
            <a:pPr marL="1160463" lvl="2" indent="-360363">
              <a:buFont typeface="Wingdings" pitchFamily="2" charset="2"/>
              <a:buChar char="§"/>
            </a:pPr>
            <a:r>
              <a:rPr lang="en-US" sz="1600" dirty="0" smtClean="0"/>
              <a:t>Fatal injuries impacted psychological and physical integrity of the deceased victim  and considerable period of time between injury and death</a:t>
            </a:r>
          </a:p>
          <a:p>
            <a:pPr marL="760413" lvl="1" indent="-360363">
              <a:buFont typeface="Courier New" pitchFamily="49" charset="0"/>
              <a:buChar char="o"/>
            </a:pPr>
            <a:r>
              <a:rPr lang="en-US" sz="2000" dirty="0" smtClean="0"/>
              <a:t>“catastrophic damages” or “terminal moral damages”</a:t>
            </a:r>
          </a:p>
          <a:p>
            <a:pPr marL="1160463" lvl="2" indent="-360363">
              <a:buFont typeface="Wingdings" pitchFamily="2" charset="2"/>
              <a:buChar char="§"/>
            </a:pPr>
            <a:r>
              <a:rPr lang="en-US" sz="1600" dirty="0" smtClean="0"/>
              <a:t>sufferance of victim due to the knowledge of the fatal outcome</a:t>
            </a:r>
          </a:p>
          <a:p>
            <a:pPr marL="1160463" lvl="2" indent="-360363">
              <a:buFont typeface="Wingdings" pitchFamily="2" charset="2"/>
              <a:buChar char="§"/>
            </a:pPr>
            <a:r>
              <a:rPr lang="en-US" sz="1600" dirty="0" smtClean="0"/>
              <a:t>no right for compensation in case of instantaneous coma after injury </a:t>
            </a:r>
          </a:p>
          <a:p>
            <a:pPr marL="1160463" lvl="2" indent="-360363">
              <a:buFont typeface="Wingdings" pitchFamily="2" charset="2"/>
              <a:buChar char="§"/>
            </a:pPr>
            <a:endParaRPr lang="en-US" sz="1600" dirty="0" smtClean="0"/>
          </a:p>
          <a:p>
            <a:pPr marL="1160463" lvl="2" indent="-360363">
              <a:buNone/>
            </a:pPr>
            <a:endParaRPr lang="en-US" sz="1600" dirty="0" smtClean="0"/>
          </a:p>
          <a:p>
            <a:pPr marL="1160463" lvl="2" indent="-360363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Scarano</a:t>
            </a:r>
            <a:r>
              <a:rPr lang="it-IT" dirty="0" smtClean="0"/>
              <a:t>" </a:t>
            </a:r>
            <a:r>
              <a:rPr lang="it-IT" dirty="0" err="1" smtClean="0"/>
              <a:t>Decision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Innovative Case law.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Recognition of </a:t>
            </a:r>
            <a:r>
              <a:rPr lang="en-US" sz="2400" dirty="0" err="1" smtClean="0"/>
              <a:t>Thanatological</a:t>
            </a:r>
            <a:r>
              <a:rPr lang="en-US" sz="2400" dirty="0" smtClean="0"/>
              <a:t> Damages, </a:t>
            </a:r>
            <a:r>
              <a:rPr lang="en-US" sz="2400" i="1" dirty="0" err="1" smtClean="0"/>
              <a:t>iure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Hereditatis</a:t>
            </a:r>
            <a:endParaRPr lang="en-US" sz="2400" i="1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Underlying opinion: Former case law does not correspond to the common social feeling of this given historical moment and the loss of life cannot lack of civil protection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Recognition of right of compensation </a:t>
            </a:r>
            <a:r>
              <a:rPr lang="en-US" sz="2800" i="1" dirty="0" smtClean="0"/>
              <a:t>per se</a:t>
            </a:r>
            <a:r>
              <a:rPr lang="en-US" sz="2800" dirty="0" smtClean="0"/>
              <a:t> for the damages of (instantaneous) loss of life: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No need of considerable lapse of time between  prejudice and death (</a:t>
            </a:r>
            <a:r>
              <a:rPr lang="en-US" sz="2400" dirty="0" err="1" smtClean="0"/>
              <a:t>cfr</a:t>
            </a:r>
            <a:r>
              <a:rPr lang="en-US" sz="2400" dirty="0" smtClean="0"/>
              <a:t>. “terminal biological damages”)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No need of awareness of catastrophic consequence leading to death (</a:t>
            </a:r>
            <a:r>
              <a:rPr lang="en-US" sz="2400" dirty="0" err="1" smtClean="0"/>
              <a:t>cfr</a:t>
            </a:r>
            <a:r>
              <a:rPr lang="en-US" sz="2400" dirty="0" smtClean="0"/>
              <a:t>. “catastrophic damages” or “terminal moral damages”)</a:t>
            </a:r>
          </a:p>
          <a:p>
            <a:pPr lvl="1">
              <a:buFont typeface="Courier New" pitchFamily="49" charset="0"/>
              <a:buChar char="o"/>
            </a:pPr>
            <a:endParaRPr lang="en-US" sz="2400" dirty="0" smtClean="0"/>
          </a:p>
          <a:p>
            <a:endParaRPr lang="it-I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770</Words>
  <Application>Microsoft Macintosh PowerPoint</Application>
  <PresentationFormat>Presentazione su schermo (4:3)</PresentationFormat>
  <Paragraphs>105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  Compensation for damages in the event of death, in the Italian Legal System  </vt:lpstr>
      <vt:lpstr>Compensation Rights related to Damages Resulting from Death   </vt:lpstr>
      <vt:lpstr>Recognition of damages resulting from death caused by a wrongful act by another</vt:lpstr>
      <vt:lpstr>Main legal questions (ctd)</vt:lpstr>
      <vt:lpstr>Main legal questions (ctd)</vt:lpstr>
      <vt:lpstr>Thanatalogical Damages - Damages for loss of life</vt:lpstr>
      <vt:lpstr>Thanatalogical Damages - Damages for loss of life (ctd)</vt:lpstr>
      <vt:lpstr>Thanatalogical Damages - Damages for loss of life (ctd)</vt:lpstr>
      <vt:lpstr>“Scarano" Decision</vt:lpstr>
      <vt:lpstr>“Scarano" Decision</vt:lpstr>
      <vt:lpstr>“Scarano" Decision (ctd)</vt:lpstr>
    </vt:vector>
  </TitlesOfParts>
  <Company>Enel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a257216</dc:creator>
  <cp:lastModifiedBy>Ilaria Garaci</cp:lastModifiedBy>
  <cp:revision>38</cp:revision>
  <dcterms:created xsi:type="dcterms:W3CDTF">2014-09-27T13:50:26Z</dcterms:created>
  <dcterms:modified xsi:type="dcterms:W3CDTF">2014-09-30T12:58:04Z</dcterms:modified>
</cp:coreProperties>
</file>