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29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872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1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39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28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45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84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735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52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8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94FA2-C5C5-4341-97FB-EB7999BFACC6}" type="datetimeFigureOut">
              <a:rPr lang="en-GB" smtClean="0"/>
              <a:t>22/05/2017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B1EE2-469F-4E3B-A346-9AEAC505F8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19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idaLogo.jpg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alphaModFix amt="35000"/>
            <a:extLst/>
          </a:blip>
          <a:srcRect t="6742" r="-1" b="1615"/>
          <a:stretch/>
        </p:blipFill>
        <p:spPr>
          <a:xfrm>
            <a:off x="321564" y="320038"/>
            <a:ext cx="11548872" cy="6217922"/>
          </a:xfrm>
          <a:prstGeom prst="rect">
            <a:avLst/>
          </a:prstGeom>
        </p:spPr>
      </p:pic>
      <p:cxnSp>
        <p:nvCxnSpPr>
          <p:cNvPr id="21" name="Straight Connector 20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>
              <a:lnSpc>
                <a:spcPct val="70000"/>
              </a:lnSpc>
            </a:pP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2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Association Internationale de Droit des Assurances</a:t>
            </a:r>
            <a:br>
              <a:rPr lang="en-GB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International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Insurance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Law Association </a:t>
            </a:r>
            <a:br>
              <a:rPr lang="en-GB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Associazione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Internazionale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di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Diritto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delle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Assicurazioni</a:t>
            </a:r>
            <a:br>
              <a:rPr lang="en-GB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Internationale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Vereinigung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Versicherungsrecht</a:t>
            </a:r>
            <a:br>
              <a:rPr lang="en-GB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Asociacion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Internacional de Derecho de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Seguros</a:t>
            </a:r>
            <a:br>
              <a:rPr kumimoji="0" lang="fr-FR" sz="2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lang="en-GB" sz="2600" b="1" dirty="0">
                <a:solidFill>
                  <a:schemeClr val="bg1"/>
                </a:solidFill>
              </a:rPr>
            </a:br>
            <a:endParaRPr lang="en-GB" sz="2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 lnSpcReduction="10000"/>
          </a:bodyPr>
          <a:lstStyle/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Meeting of the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AIDA CLIMATE &amp; CATASTROPHIC EVENTS WORKING PARTY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and the CILA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CAMBIO CLIMÁTICO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WORKING PARTY </a:t>
            </a:r>
          </a:p>
          <a:p>
            <a:pPr algn="r">
              <a:lnSpc>
                <a:spcPct val="70000"/>
              </a:lnSpc>
            </a:pPr>
            <a:endParaRPr lang="en-GB" sz="1900" b="1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r>
              <a:rPr lang="en-GB" sz="1900" b="1" i="1" dirty="0">
                <a:solidFill>
                  <a:schemeClr val="accent4"/>
                </a:solidFill>
              </a:rPr>
              <a:t>Current concerns and solutions in the management of climate and catastrophic risks and events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XIV CILA Congress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11:00hrs-12:45hrs  WEDNESDAY 3 MAY 2017</a:t>
            </a:r>
            <a:endParaRPr lang="en-GB" sz="1900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r>
              <a:rPr lang="it-IT" sz="1900" dirty="0">
                <a:solidFill>
                  <a:schemeClr val="accent4"/>
                </a:solidFill>
              </a:rPr>
              <a:t> </a:t>
            </a:r>
            <a:r>
              <a:rPr lang="it-IT" sz="1900" b="1" dirty="0">
                <a:solidFill>
                  <a:schemeClr val="accent4"/>
                </a:solidFill>
              </a:rPr>
              <a:t>Los Tajibos Hotel &amp; Convention Center</a:t>
            </a:r>
          </a:p>
          <a:p>
            <a:pPr algn="r">
              <a:lnSpc>
                <a:spcPct val="70000"/>
              </a:lnSpc>
            </a:pPr>
            <a:r>
              <a:rPr lang="it-IT" sz="1900" b="1" dirty="0">
                <a:solidFill>
                  <a:schemeClr val="accent4"/>
                </a:solidFill>
              </a:rPr>
              <a:t> Av. San Martin 455 Santa Cruz, Bolivia </a:t>
            </a:r>
            <a:endParaRPr lang="en-GB" sz="1900" b="1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endParaRPr lang="en-GB" sz="19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37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idaLogo.jpg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alphaModFix amt="35000"/>
            <a:extLst/>
          </a:blip>
          <a:srcRect t="6742" r="-1" b="1615"/>
          <a:stretch/>
        </p:blipFill>
        <p:spPr>
          <a:xfrm>
            <a:off x="321564" y="320038"/>
            <a:ext cx="11548872" cy="6217922"/>
          </a:xfrm>
          <a:prstGeom prst="rect">
            <a:avLst/>
          </a:prstGeom>
        </p:spPr>
      </p:pic>
      <p:cxnSp>
        <p:nvCxnSpPr>
          <p:cNvPr id="21" name="Straight Connector 20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0588" y="2057400"/>
            <a:ext cx="6766078" cy="3835402"/>
          </a:xfrm>
        </p:spPr>
        <p:txBody>
          <a:bodyPr anchor="ctr">
            <a:normAutofit fontScale="90000"/>
          </a:bodyPr>
          <a:lstStyle/>
          <a:p>
            <a:pPr algn="l"/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20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AGENDA </a:t>
            </a:r>
            <a:br>
              <a:rPr lang="fr-FR" sz="1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es-BO" sz="1600" dirty="0">
                <a:solidFill>
                  <a:schemeClr val="bg1"/>
                </a:solidFill>
              </a:rPr>
              <a:t> </a:t>
            </a:r>
            <a:br>
              <a:rPr lang="es-BO" sz="1600" dirty="0">
                <a:solidFill>
                  <a:schemeClr val="bg1"/>
                </a:solidFill>
              </a:rPr>
            </a:br>
            <a:r>
              <a:rPr lang="es-BO" sz="1600" dirty="0">
                <a:solidFill>
                  <a:schemeClr val="bg1"/>
                </a:solidFill>
              </a:rPr>
              <a:t>1.   </a:t>
            </a:r>
            <a:r>
              <a:rPr lang="es-BO" sz="1600" dirty="0" err="1">
                <a:solidFill>
                  <a:schemeClr val="bg1"/>
                </a:solidFill>
              </a:rPr>
              <a:t>Chairman’s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Welcome</a:t>
            </a:r>
            <a:r>
              <a:rPr lang="es-BO" sz="1600" dirty="0">
                <a:solidFill>
                  <a:schemeClr val="bg1"/>
                </a:solidFill>
              </a:rPr>
              <a:t> &amp; </a:t>
            </a:r>
            <a:r>
              <a:rPr lang="es-BO" sz="1600" dirty="0" err="1">
                <a:solidFill>
                  <a:schemeClr val="bg1"/>
                </a:solidFill>
              </a:rPr>
              <a:t>Introduction</a:t>
            </a:r>
            <a:r>
              <a:rPr lang="es-BO" sz="1600" dirty="0">
                <a:solidFill>
                  <a:schemeClr val="bg1"/>
                </a:solidFill>
              </a:rPr>
              <a:t> – </a:t>
            </a:r>
            <a:r>
              <a:rPr lang="es-BO" sz="1600" dirty="0">
                <a:solidFill>
                  <a:srgbClr val="FF0000"/>
                </a:solidFill>
              </a:rPr>
              <a:t>Tim Hardy (UK) </a:t>
            </a:r>
            <a:br>
              <a:rPr lang="es-BO" sz="1600" dirty="0">
                <a:solidFill>
                  <a:srgbClr val="FF0000"/>
                </a:solidFill>
              </a:rPr>
            </a:br>
            <a:br>
              <a:rPr lang="es-BO" sz="1600" dirty="0">
                <a:solidFill>
                  <a:schemeClr val="bg1"/>
                </a:solidFill>
              </a:rPr>
            </a:br>
            <a:r>
              <a:rPr lang="es-BO" sz="1600" dirty="0">
                <a:solidFill>
                  <a:schemeClr val="bg1"/>
                </a:solidFill>
              </a:rPr>
              <a:t>2.   </a:t>
            </a:r>
            <a:r>
              <a:rPr lang="es-BO" sz="1600" dirty="0" err="1">
                <a:solidFill>
                  <a:schemeClr val="bg1"/>
                </a:solidFill>
              </a:rPr>
              <a:t>Presentation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upon</a:t>
            </a:r>
            <a:r>
              <a:rPr lang="es-BO" sz="1600" dirty="0">
                <a:solidFill>
                  <a:schemeClr val="bg1"/>
                </a:solidFill>
              </a:rPr>
              <a:t> Mariana </a:t>
            </a:r>
            <a:r>
              <a:rPr lang="es-BO" sz="1600" dirty="0" err="1">
                <a:solidFill>
                  <a:schemeClr val="bg1"/>
                </a:solidFill>
              </a:rPr>
              <a:t>disaster</a:t>
            </a:r>
            <a:r>
              <a:rPr lang="es-BO" sz="1600" dirty="0">
                <a:solidFill>
                  <a:schemeClr val="bg1"/>
                </a:solidFill>
              </a:rPr>
              <a:t>, </a:t>
            </a:r>
            <a:r>
              <a:rPr lang="es-BO" sz="1600" dirty="0" err="1">
                <a:solidFill>
                  <a:schemeClr val="bg1"/>
                </a:solidFill>
              </a:rPr>
              <a:t>followed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by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discussion</a:t>
            </a:r>
            <a:r>
              <a:rPr lang="es-BO" sz="1600" dirty="0">
                <a:solidFill>
                  <a:schemeClr val="bg1"/>
                </a:solidFill>
              </a:rPr>
              <a:t> – </a:t>
            </a:r>
            <a:r>
              <a:rPr lang="es-BO" sz="1600" dirty="0" err="1">
                <a:solidFill>
                  <a:srgbClr val="FF0000"/>
                </a:solidFill>
              </a:rPr>
              <a:t>Pery</a:t>
            </a:r>
            <a:r>
              <a:rPr lang="es-BO" sz="1600" dirty="0">
                <a:solidFill>
                  <a:srgbClr val="FF0000"/>
                </a:solidFill>
              </a:rPr>
              <a:t> Saraiva Neto (</a:t>
            </a:r>
            <a:r>
              <a:rPr lang="es-BO" sz="1600" dirty="0" err="1">
                <a:solidFill>
                  <a:srgbClr val="FF0000"/>
                </a:solidFill>
              </a:rPr>
              <a:t>Brazil</a:t>
            </a:r>
            <a:r>
              <a:rPr lang="es-BO" sz="1600" dirty="0">
                <a:solidFill>
                  <a:srgbClr val="FF0000"/>
                </a:solidFill>
              </a:rPr>
              <a:t>)</a:t>
            </a:r>
            <a:br>
              <a:rPr lang="es-BO" sz="1600" dirty="0">
                <a:solidFill>
                  <a:srgbClr val="FF0000"/>
                </a:solidFill>
              </a:rPr>
            </a:br>
            <a:br>
              <a:rPr lang="es-BO" sz="1600" dirty="0">
                <a:solidFill>
                  <a:schemeClr val="bg1"/>
                </a:solidFill>
              </a:rPr>
            </a:br>
            <a:r>
              <a:rPr lang="es-BO" sz="1600" dirty="0">
                <a:solidFill>
                  <a:schemeClr val="bg1"/>
                </a:solidFill>
              </a:rPr>
              <a:t>3.   </a:t>
            </a:r>
            <a:r>
              <a:rPr lang="es-BO" sz="1600" dirty="0" err="1">
                <a:solidFill>
                  <a:schemeClr val="bg1"/>
                </a:solidFill>
              </a:rPr>
              <a:t>Presentation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upon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aftermath</a:t>
            </a:r>
            <a:r>
              <a:rPr lang="es-BO" sz="1600" dirty="0">
                <a:solidFill>
                  <a:schemeClr val="bg1"/>
                </a:solidFill>
              </a:rPr>
              <a:t> of Queensland </a:t>
            </a:r>
            <a:r>
              <a:rPr lang="es-BO" sz="1600" dirty="0" err="1">
                <a:solidFill>
                  <a:schemeClr val="bg1"/>
                </a:solidFill>
              </a:rPr>
              <a:t>floods</a:t>
            </a:r>
            <a:r>
              <a:rPr lang="es-BO" sz="1600" dirty="0">
                <a:solidFill>
                  <a:schemeClr val="bg1"/>
                </a:solidFill>
              </a:rPr>
              <a:t>, </a:t>
            </a:r>
            <a:r>
              <a:rPr lang="es-BO" sz="1600" dirty="0" err="1">
                <a:solidFill>
                  <a:schemeClr val="bg1"/>
                </a:solidFill>
              </a:rPr>
              <a:t>followed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by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discussion</a:t>
            </a:r>
            <a:r>
              <a:rPr lang="es-BO" sz="1600" dirty="0">
                <a:solidFill>
                  <a:schemeClr val="bg1"/>
                </a:solidFill>
              </a:rPr>
              <a:t> – </a:t>
            </a:r>
            <a:r>
              <a:rPr lang="es-BO" sz="1600" dirty="0">
                <a:solidFill>
                  <a:srgbClr val="FF0000"/>
                </a:solidFill>
              </a:rPr>
              <a:t>Chris </a:t>
            </a:r>
            <a:r>
              <a:rPr lang="es-BO" sz="1600" dirty="0" err="1">
                <a:solidFill>
                  <a:srgbClr val="FF0000"/>
                </a:solidFill>
              </a:rPr>
              <a:t>Rodd</a:t>
            </a:r>
            <a:r>
              <a:rPr lang="es-BO" sz="1600" dirty="0">
                <a:solidFill>
                  <a:srgbClr val="FF0000"/>
                </a:solidFill>
              </a:rPr>
              <a:t>    </a:t>
            </a:r>
            <a:br>
              <a:rPr lang="es-BO" sz="1600" dirty="0">
                <a:solidFill>
                  <a:srgbClr val="FF0000"/>
                </a:solidFill>
              </a:rPr>
            </a:br>
            <a:r>
              <a:rPr lang="es-BO" sz="1600" dirty="0">
                <a:solidFill>
                  <a:srgbClr val="FF0000"/>
                </a:solidFill>
              </a:rPr>
              <a:t>       (Australia)     </a:t>
            </a:r>
            <a:br>
              <a:rPr lang="es-BO" sz="1600" dirty="0">
                <a:solidFill>
                  <a:srgbClr val="FF0000"/>
                </a:solidFill>
              </a:rPr>
            </a:br>
            <a:r>
              <a:rPr lang="es-BO" sz="1600" dirty="0">
                <a:solidFill>
                  <a:srgbClr val="FF0000"/>
                </a:solidFill>
              </a:rPr>
              <a:t> </a:t>
            </a:r>
            <a:br>
              <a:rPr lang="es-BO" sz="1600" dirty="0">
                <a:solidFill>
                  <a:schemeClr val="bg1"/>
                </a:solidFill>
              </a:rPr>
            </a:br>
            <a:r>
              <a:rPr lang="es-BO" sz="1600" dirty="0">
                <a:solidFill>
                  <a:schemeClr val="bg1"/>
                </a:solidFill>
              </a:rPr>
              <a:t>4.   </a:t>
            </a:r>
            <a:r>
              <a:rPr lang="es-BO" sz="1600" dirty="0" err="1">
                <a:solidFill>
                  <a:schemeClr val="bg1"/>
                </a:solidFill>
              </a:rPr>
              <a:t>Presentation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upon</a:t>
            </a:r>
            <a:r>
              <a:rPr lang="es-BO" sz="1600" dirty="0">
                <a:solidFill>
                  <a:schemeClr val="bg1"/>
                </a:solidFill>
              </a:rPr>
              <a:t> MERCOSUR </a:t>
            </a:r>
            <a:r>
              <a:rPr lang="es-BO" sz="1600" dirty="0" err="1">
                <a:solidFill>
                  <a:schemeClr val="bg1"/>
                </a:solidFill>
              </a:rPr>
              <a:t>report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upon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recent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catastrophic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events</a:t>
            </a:r>
            <a:r>
              <a:rPr lang="es-BO" sz="1600" dirty="0">
                <a:solidFill>
                  <a:schemeClr val="bg1"/>
                </a:solidFill>
              </a:rPr>
              <a:t> in </a:t>
            </a:r>
            <a:r>
              <a:rPr lang="es-BO" sz="1600" dirty="0" err="1">
                <a:solidFill>
                  <a:schemeClr val="bg1"/>
                </a:solidFill>
              </a:rPr>
              <a:t>region</a:t>
            </a:r>
            <a:r>
              <a:rPr lang="es-BO" sz="1600" dirty="0">
                <a:solidFill>
                  <a:schemeClr val="bg1"/>
                </a:solidFill>
              </a:rPr>
              <a:t>,      </a:t>
            </a:r>
            <a:br>
              <a:rPr lang="es-BO" sz="1600" dirty="0">
                <a:solidFill>
                  <a:schemeClr val="bg1"/>
                </a:solidFill>
              </a:rPr>
            </a:br>
            <a:r>
              <a:rPr lang="es-BO" sz="1600" dirty="0">
                <a:solidFill>
                  <a:schemeClr val="bg1"/>
                </a:solidFill>
              </a:rPr>
              <a:t>       </a:t>
            </a:r>
            <a:r>
              <a:rPr lang="es-BO" sz="1600" dirty="0" err="1">
                <a:solidFill>
                  <a:schemeClr val="bg1"/>
                </a:solidFill>
              </a:rPr>
              <a:t>followed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by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discussion</a:t>
            </a:r>
            <a:r>
              <a:rPr lang="es-BO" sz="1600" dirty="0">
                <a:solidFill>
                  <a:schemeClr val="bg1"/>
                </a:solidFill>
              </a:rPr>
              <a:t> – </a:t>
            </a:r>
            <a:r>
              <a:rPr lang="es-BO" sz="1600" dirty="0">
                <a:solidFill>
                  <a:srgbClr val="FF0000"/>
                </a:solidFill>
              </a:rPr>
              <a:t>Tim Hardy (UK)</a:t>
            </a:r>
            <a:br>
              <a:rPr lang="es-BO" sz="1600" dirty="0">
                <a:solidFill>
                  <a:srgbClr val="FF0000"/>
                </a:solidFill>
              </a:rPr>
            </a:br>
            <a:br>
              <a:rPr lang="es-BO" sz="1600" dirty="0">
                <a:solidFill>
                  <a:schemeClr val="bg1"/>
                </a:solidFill>
              </a:rPr>
            </a:br>
            <a:r>
              <a:rPr lang="es-BO" sz="1600" dirty="0">
                <a:solidFill>
                  <a:schemeClr val="bg1"/>
                </a:solidFill>
              </a:rPr>
              <a:t>5.   </a:t>
            </a:r>
            <a:r>
              <a:rPr lang="es-BO" sz="1600" dirty="0" err="1">
                <a:solidFill>
                  <a:schemeClr val="bg1"/>
                </a:solidFill>
              </a:rPr>
              <a:t>Presentation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upon</a:t>
            </a:r>
            <a:r>
              <a:rPr lang="es-BO" sz="1600" dirty="0">
                <a:solidFill>
                  <a:schemeClr val="bg1"/>
                </a:solidFill>
              </a:rPr>
              <a:t> use  of </a:t>
            </a:r>
            <a:r>
              <a:rPr lang="es-BO" sz="1600" dirty="0" err="1">
                <a:solidFill>
                  <a:schemeClr val="bg1"/>
                </a:solidFill>
              </a:rPr>
              <a:t>parametric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insurances</a:t>
            </a:r>
            <a:r>
              <a:rPr lang="es-BO" sz="1600" dirty="0">
                <a:solidFill>
                  <a:schemeClr val="bg1"/>
                </a:solidFill>
              </a:rPr>
              <a:t>, </a:t>
            </a:r>
            <a:r>
              <a:rPr lang="es-BO" sz="1600" dirty="0" err="1">
                <a:solidFill>
                  <a:schemeClr val="bg1"/>
                </a:solidFill>
              </a:rPr>
              <a:t>followed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by</a:t>
            </a:r>
            <a:r>
              <a:rPr lang="es-BO" sz="1600" dirty="0">
                <a:solidFill>
                  <a:schemeClr val="bg1"/>
                </a:solidFill>
              </a:rPr>
              <a:t> </a:t>
            </a:r>
            <a:r>
              <a:rPr lang="es-BO" sz="1600" dirty="0" err="1">
                <a:solidFill>
                  <a:schemeClr val="bg1"/>
                </a:solidFill>
              </a:rPr>
              <a:t>discussion</a:t>
            </a:r>
            <a:r>
              <a:rPr lang="es-BO" sz="1600" dirty="0">
                <a:solidFill>
                  <a:schemeClr val="bg1"/>
                </a:solidFill>
              </a:rPr>
              <a:t> – </a:t>
            </a:r>
            <a:r>
              <a:rPr lang="es-BO" sz="1600" dirty="0" err="1">
                <a:solidFill>
                  <a:srgbClr val="FF0000"/>
                </a:solidFill>
              </a:rPr>
              <a:t>Pery</a:t>
            </a:r>
            <a:r>
              <a:rPr lang="es-BO" sz="1600" dirty="0">
                <a:solidFill>
                  <a:srgbClr val="FF0000"/>
                </a:solidFill>
              </a:rPr>
              <a:t> Saraiva</a:t>
            </a:r>
            <a:br>
              <a:rPr lang="es-BO" sz="1600" dirty="0">
                <a:solidFill>
                  <a:srgbClr val="FF0000"/>
                </a:solidFill>
              </a:rPr>
            </a:br>
            <a:r>
              <a:rPr lang="es-BO" sz="1600" dirty="0">
                <a:solidFill>
                  <a:srgbClr val="FF0000"/>
                </a:solidFill>
              </a:rPr>
              <a:t>      Neto (</a:t>
            </a:r>
            <a:r>
              <a:rPr lang="es-BO" sz="1600" dirty="0" err="1">
                <a:solidFill>
                  <a:srgbClr val="FF0000"/>
                </a:solidFill>
              </a:rPr>
              <a:t>Brazil</a:t>
            </a:r>
            <a:r>
              <a:rPr lang="es-BO" sz="1600" dirty="0">
                <a:solidFill>
                  <a:srgbClr val="FF0000"/>
                </a:solidFill>
              </a:rPr>
              <a:t>)</a:t>
            </a:r>
            <a:br>
              <a:rPr lang="es-BO" sz="1600" dirty="0">
                <a:solidFill>
                  <a:srgbClr val="FF0000"/>
                </a:solidFill>
              </a:rPr>
            </a:br>
            <a:r>
              <a:rPr lang="es-BO" sz="1600" dirty="0">
                <a:solidFill>
                  <a:srgbClr val="FF0000"/>
                </a:solidFill>
              </a:rPr>
              <a:t> </a:t>
            </a:r>
            <a:br>
              <a:rPr lang="es-BO" sz="1600" dirty="0"/>
            </a:br>
            <a:br>
              <a:rPr lang="fr-FR" sz="4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4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4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4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4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4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4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kumimoji="0" lang="fr-FR" sz="40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lang="en-GB" sz="4000" b="1" dirty="0">
                <a:solidFill>
                  <a:schemeClr val="bg1"/>
                </a:solidFill>
              </a:rPr>
            </a:br>
            <a:br>
              <a:rPr lang="fr-FR" sz="2600" b="1" i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es-BO" sz="18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es-BO" sz="1800" dirty="0">
                <a:solidFill>
                  <a:schemeClr val="bg1"/>
                </a:solidFill>
              </a:rPr>
              <a:t> </a:t>
            </a:r>
            <a:endParaRPr lang="en-GB" sz="2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762000"/>
            <a:ext cx="2707937" cy="5130800"/>
          </a:xfrm>
        </p:spPr>
        <p:txBody>
          <a:bodyPr anchor="ctr">
            <a:normAutofit fontScale="92500" lnSpcReduction="10000"/>
          </a:bodyPr>
          <a:lstStyle/>
          <a:p>
            <a:pPr algn="r">
              <a:lnSpc>
                <a:spcPct val="70000"/>
              </a:lnSpc>
            </a:pPr>
            <a:endParaRPr lang="en-GB" sz="1900" b="1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Meeting of the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AIDA CLIMATE &amp; CATASTROPHIC EVENTS WORKING PARTY </a:t>
            </a:r>
          </a:p>
          <a:p>
            <a:pPr algn="r">
              <a:lnSpc>
                <a:spcPct val="70000"/>
              </a:lnSpc>
            </a:pPr>
            <a:r>
              <a:rPr lang="en-GB" sz="1900" b="1" i="1" dirty="0">
                <a:solidFill>
                  <a:schemeClr val="accent4"/>
                </a:solidFill>
              </a:rPr>
              <a:t>and</a:t>
            </a:r>
            <a:r>
              <a:rPr lang="en-GB" sz="1900" b="1" dirty="0">
                <a:solidFill>
                  <a:schemeClr val="accent4"/>
                </a:solidFill>
              </a:rPr>
              <a:t> the CILA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CAMBIO CLIMÁTICO WORKING PARTY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 </a:t>
            </a:r>
          </a:p>
          <a:p>
            <a:pPr algn="r">
              <a:lnSpc>
                <a:spcPct val="70000"/>
              </a:lnSpc>
            </a:pPr>
            <a:r>
              <a:rPr lang="en-GB" sz="1900" b="1" i="1" dirty="0">
                <a:solidFill>
                  <a:schemeClr val="accent4"/>
                </a:solidFill>
              </a:rPr>
              <a:t>Current concerns and solutions in the management of climate and catastrophic risks and events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XIV CILA Congress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11:00hrs-12:45hrs  WEDNESDAY 3 MAY 2017</a:t>
            </a:r>
            <a:endParaRPr lang="en-GB" sz="1900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r>
              <a:rPr lang="it-IT" sz="1900" dirty="0">
                <a:solidFill>
                  <a:schemeClr val="accent4"/>
                </a:solidFill>
              </a:rPr>
              <a:t> </a:t>
            </a:r>
            <a:r>
              <a:rPr lang="it-IT" sz="1900" b="1" dirty="0">
                <a:solidFill>
                  <a:schemeClr val="accent4"/>
                </a:solidFill>
              </a:rPr>
              <a:t>Los Tajibos Hotel &amp; Convention Center </a:t>
            </a:r>
          </a:p>
          <a:p>
            <a:pPr algn="r">
              <a:lnSpc>
                <a:spcPct val="70000"/>
              </a:lnSpc>
            </a:pPr>
            <a:r>
              <a:rPr lang="it-IT" sz="1900" b="1" dirty="0">
                <a:solidFill>
                  <a:schemeClr val="accent4"/>
                </a:solidFill>
              </a:rPr>
              <a:t>Av. San Martin 455 </a:t>
            </a:r>
          </a:p>
          <a:p>
            <a:pPr algn="r">
              <a:lnSpc>
                <a:spcPct val="70000"/>
              </a:lnSpc>
            </a:pPr>
            <a:r>
              <a:rPr lang="it-IT" sz="1900" b="1" dirty="0">
                <a:solidFill>
                  <a:schemeClr val="accent4"/>
                </a:solidFill>
              </a:rPr>
              <a:t>Santa Cruz, Bolivia </a:t>
            </a:r>
            <a:endParaRPr lang="en-GB" sz="1900" b="1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endParaRPr lang="en-GB" sz="19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28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idaLogo.jpg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alphaModFix amt="35000"/>
            <a:extLst/>
          </a:blip>
          <a:srcRect t="6742" r="-1" b="1615"/>
          <a:stretch/>
        </p:blipFill>
        <p:spPr>
          <a:xfrm>
            <a:off x="321564" y="320038"/>
            <a:ext cx="11548872" cy="6217922"/>
          </a:xfrm>
          <a:prstGeom prst="rect">
            <a:avLst/>
          </a:prstGeom>
        </p:spPr>
      </p:pic>
      <p:cxnSp>
        <p:nvCxnSpPr>
          <p:cNvPr id="21" name="Straight Connector 20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>
              <a:lnSpc>
                <a:spcPct val="70000"/>
              </a:lnSpc>
            </a:pP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br>
              <a:rPr lang="fr-FR" sz="26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fr-FR" sz="2000" b="1" i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Association Internationale de Droit des Assurances</a:t>
            </a:r>
            <a:br>
              <a:rPr lang="en-GB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International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Insurance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Law Association </a:t>
            </a:r>
            <a:br>
              <a:rPr lang="en-GB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Associazione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Internazionale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di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Diritto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delle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Assicurazioni</a:t>
            </a:r>
            <a:br>
              <a:rPr lang="en-GB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Internationale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Vereinigung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Versicherungsrecht</a:t>
            </a:r>
            <a:br>
              <a:rPr lang="en-GB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Asociacion</a:t>
            </a:r>
            <a:r>
              <a:rPr lang="fr-FR" sz="2000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 Internacional de Derecho de </a:t>
            </a:r>
            <a:r>
              <a:rPr lang="fr-FR" sz="2000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Garamond" pitchFamily="18" charset="0"/>
              </a:rPr>
              <a:t>Seguros</a:t>
            </a:r>
            <a:br>
              <a:rPr kumimoji="0" lang="fr-FR" sz="2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lang="en-GB" sz="2600" b="1" dirty="0">
                <a:solidFill>
                  <a:schemeClr val="bg1"/>
                </a:solidFill>
              </a:rPr>
            </a:br>
            <a:endParaRPr lang="en-GB" sz="2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 lnSpcReduction="10000"/>
          </a:bodyPr>
          <a:lstStyle/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Meeting of the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AIDA CLIMATE &amp; CATASTROPHIC EVENTS WORKING PARTY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and the CILA 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CAMBIO CLIMÁTICO WORKING PARTY </a:t>
            </a:r>
          </a:p>
          <a:p>
            <a:pPr algn="r">
              <a:lnSpc>
                <a:spcPct val="70000"/>
              </a:lnSpc>
            </a:pPr>
            <a:endParaRPr lang="en-GB" sz="1900" b="1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r>
              <a:rPr lang="en-GB" sz="1900" b="1" i="1" dirty="0">
                <a:solidFill>
                  <a:schemeClr val="accent4"/>
                </a:solidFill>
              </a:rPr>
              <a:t>Current concerns and solutions in the management of climate and catastrophic risks and events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XIV CILA Congress</a:t>
            </a:r>
          </a:p>
          <a:p>
            <a:pPr algn="r">
              <a:lnSpc>
                <a:spcPct val="70000"/>
              </a:lnSpc>
            </a:pPr>
            <a:r>
              <a:rPr lang="en-GB" sz="1900" b="1" dirty="0">
                <a:solidFill>
                  <a:schemeClr val="accent4"/>
                </a:solidFill>
              </a:rPr>
              <a:t>11:00hrs-12:45hrs - WEDNESDAY 3 MAY 2017</a:t>
            </a:r>
            <a:endParaRPr lang="en-GB" sz="1900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r>
              <a:rPr lang="it-IT" sz="1900" dirty="0">
                <a:solidFill>
                  <a:schemeClr val="accent4"/>
                </a:solidFill>
              </a:rPr>
              <a:t> </a:t>
            </a:r>
            <a:r>
              <a:rPr lang="it-IT" sz="1900" b="1" dirty="0">
                <a:solidFill>
                  <a:schemeClr val="accent4"/>
                </a:solidFill>
              </a:rPr>
              <a:t>Los Tajibos Hotel &amp; Convention Center</a:t>
            </a:r>
          </a:p>
          <a:p>
            <a:pPr algn="r">
              <a:lnSpc>
                <a:spcPct val="70000"/>
              </a:lnSpc>
            </a:pPr>
            <a:r>
              <a:rPr lang="it-IT" sz="1900" b="1" dirty="0">
                <a:solidFill>
                  <a:schemeClr val="accent4"/>
                </a:solidFill>
              </a:rPr>
              <a:t> Av. San Martin 455 Santa Cruz, Bolivia </a:t>
            </a:r>
            <a:endParaRPr lang="en-GB" sz="1900" b="1" dirty="0">
              <a:solidFill>
                <a:schemeClr val="accent4"/>
              </a:solidFill>
            </a:endParaRPr>
          </a:p>
          <a:p>
            <a:pPr algn="r">
              <a:lnSpc>
                <a:spcPct val="70000"/>
              </a:lnSpc>
            </a:pPr>
            <a:endParaRPr lang="en-GB" sz="19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6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169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Garamond</vt:lpstr>
      <vt:lpstr>Times New Roman</vt:lpstr>
      <vt:lpstr>Office Theme</vt:lpstr>
      <vt:lpstr>       Association Internationale de Droit des Assurances International Insurance Law Association  Associazione Internazionale di Diritto delle Assicurazioni Internationale Vereinigung Versicherungsrecht Asociacion Internacional de Derecho de Seguros  </vt:lpstr>
      <vt:lpstr>                            AGENDA    1.   Chairman’s Welcome &amp; Introduction – Tim Hardy (UK)   2.   Presentation upon Mariana disaster, followed by discussion – Pery Saraiva Neto (Brazil)  3.   Presentation upon aftermath of Queensland floods, followed by discussion – Chris Rodd            (Australia)        4.   Presentation upon MERCOSUR report upon recent catastrophic events in region,              followed by discussion – Tim Hardy (UK)  5.   Presentation upon use  of parametric insurances, followed by discussion – Pery Saraiva       Neto (Brazil)                  </vt:lpstr>
      <vt:lpstr>       Association Internationale de Droit des Assurances International Insurance Law Association  Associazione Internazionale di Diritto delle Assicurazioni Internationale Vereinigung Versicherungsrecht Asociacion Internacional de Derecho de Seguros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Internationale de Droit des Assurances International Insurance Law Association  Associazione Internazionale di Diritto delle Assicurazioni Internationale Vereinigung Versicherungsrecht Asociacion Internacional de Derecho de Seguros</dc:title>
  <dc:creator>Tim</dc:creator>
  <cp:lastModifiedBy>Tim</cp:lastModifiedBy>
  <cp:revision>13</cp:revision>
  <dcterms:created xsi:type="dcterms:W3CDTF">2017-04-21T20:01:54Z</dcterms:created>
  <dcterms:modified xsi:type="dcterms:W3CDTF">2017-05-22T16:35:56Z</dcterms:modified>
</cp:coreProperties>
</file>